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46785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4E5AB-FCBE-A639-B2DB-075337EE22D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0086" y="1122361"/>
            <a:ext cx="804767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7BAD9-0F29-387B-D714-0A08A33AC1F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83480" y="3602041"/>
            <a:ext cx="7100892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7FFF66-8E82-AD8E-06A1-335E153723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6947111-54F6-4546-AEFF-2CF756AE6705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992E0-E164-31A5-38C6-AC1F7D7852C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3C748F-D679-45C9-A5F3-F87F47069D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68CD48D-865F-46B5-AF12-2B1CC0851A0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66824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7A763-22D5-E039-46A3-C4692E65F4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0915" y="365129"/>
            <a:ext cx="8166021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A58B8-CDDF-E0A5-10B5-D7888B2411A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0915" y="1825627"/>
            <a:ext cx="8166021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0D13-7300-B21A-7282-C48B1EFC0E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75E1D08-6870-4C95-BD8B-4F6848925ED9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3D41EA-5F30-02BD-5C69-99C7DC676F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15102-345A-ED3A-5C47-E6ABCCBD13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8AFC861-3CA1-463D-BF5F-7BC8EC14971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70490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B685F-F250-1CC8-2617-9894A63A0F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5987" y="1709735"/>
            <a:ext cx="8166021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AC31C8-6BDE-F2E1-CED7-C6E5967DE12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45987" y="4589465"/>
            <a:ext cx="8166021" cy="1500182"/>
          </a:xfrm>
        </p:spPr>
        <p:txBody>
          <a:bodyPr/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DF79E-D425-9986-15C6-295BDEA2D56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4E8902D-D87A-401A-81A1-355D67159839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825750-747F-E0B6-124E-158471C543D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FFD52-21BD-1A19-D012-C901A0CDD7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CA9620A-4E3C-41A2-9A17-5D575877BA3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949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41078-0A8F-5869-DD91-98B05769F57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0915" y="365129"/>
            <a:ext cx="8166021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B5C5D-FDCD-6D0F-C77E-3E15F4FCF6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0915" y="1825627"/>
            <a:ext cx="4023835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1DF781-DAF0-BD2C-1326-EDE248C8A3C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793101" y="1825627"/>
            <a:ext cx="4023835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03A931-A55C-0DCF-EA92-5CF91BBC7E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ED2F2C7-3393-4352-927A-66276AB0B857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B73209-6517-5988-820D-E02ECF248A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800945-16E9-A85A-4DE3-3C45C206B6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2553964-5C6E-47E3-AD08-88FD935C1F6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870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644D3-9C41-2677-4CB3-9D025A85A4B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2150" y="365129"/>
            <a:ext cx="8166021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0060D3-3130-D6D9-6F32-8F149457F09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52150" y="1681160"/>
            <a:ext cx="4005346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942CD-85AD-2F45-B977-7E2C372D5AC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52150" y="2505071"/>
            <a:ext cx="4005346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0D038C-8592-17DB-F665-34B742B2181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4793101" y="1681160"/>
            <a:ext cx="4025069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FB7F6E-6859-6F4A-401B-D2038F7FC76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793101" y="2505071"/>
            <a:ext cx="4025069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3CEB6C-5D7A-FA7F-6A82-6BDCE6B36E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95061E8-C5C1-4570-A7D8-50B3C2CF82F4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F45B6C-193D-81D7-65A4-E25FFFB65D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E319AD-34A9-E387-DD8E-736FD7B84D2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8F9DB7C-E92A-4A49-9FF3-731C85153D2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203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CF68C-B82E-1C28-5DD8-CD87803FA1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0915" y="365129"/>
            <a:ext cx="8166021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7C1E2C-B7DD-A652-698B-5D6A21CB0B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4362668-6204-4980-AFC9-314B616C3307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523ED0-D140-55C7-B8D3-2173B1AE0F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F4792F-9170-17EF-EC42-C91EE6DDAA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01CCCF1-19EB-4B80-B6DA-A9841C4509B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414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8E1648-8FE4-AE9F-BDE6-6B00548A29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73B488E-81AD-4FD6-97D9-EDC360AA5872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2AC1A7-F8B0-F807-817A-7A652CBB11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6E79B3-1DA9-E5D8-9B60-B81B0C6C24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01D5625-B9EA-4AB1-B1DB-8CF432D7B85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866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BC8F8-BD9F-BE7C-1724-1B26DA436D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2150" y="457200"/>
            <a:ext cx="3053629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023C2-6594-7834-09D8-175A2BA2720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025069" y="987423"/>
            <a:ext cx="4793101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7427FA-AE36-E1D5-7A7A-CC720F541A4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52150" y="2057400"/>
            <a:ext cx="3053629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FE44B2-E552-461E-6929-096F916612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CE2FCEF-FEB2-48C9-B5BE-3E471DBE0E88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8FA1B6-562A-4B7E-3955-A9D0F218C1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D03281-2C76-6836-7E32-8C3FBB94C9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4FF8444-4E2D-4668-A6BF-6A5DC001926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15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17693-0782-74B4-5B32-B81FA65893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2150" y="457200"/>
            <a:ext cx="3053629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2FC0B-EB4E-C3F9-51AF-8E3325135CD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025069" y="987423"/>
            <a:ext cx="4793101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7640F-E45B-56BD-22C7-2ABE07C82DD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52150" y="2057400"/>
            <a:ext cx="3053629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9CB680-ED60-D031-BE05-19B5457E46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9517D5E-5FA4-4464-9A61-6245408585AA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A63F85-0BA9-EED5-AD5F-C435B7B8226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9C3D8A-6870-7CE1-740A-5092F4AF887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50C7EA8-D304-40E5-A238-2F63C3729B6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984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E6038-3AAF-2845-EEA9-14129C84B5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0915" y="365129"/>
            <a:ext cx="8166021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CD6B5E-0AC7-2A81-D427-DC8A469C8F1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50915" y="1825627"/>
            <a:ext cx="8166021" cy="43513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2A1AD0-A4C7-F4FC-30A4-0F32AD960F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DC8F12A-28CB-4B89-9D8C-0EA2BD6CAE50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A4AB5-CB20-591C-9EFE-505671EB219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C391B-D512-C82B-F409-C4FDD0CBF2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B1592AD-8B3F-4A03-8481-D2F6C5A32A9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625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FF633E-E442-DFB6-7B7E-585C56916771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6775429" y="365129"/>
            <a:ext cx="2041507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079802-18BA-9878-2252-8FAF4922A2F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50915" y="365129"/>
            <a:ext cx="6006163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71541-8951-CE7C-2B78-AFB1812E101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650915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0AA60F7-BC45-4242-96D6-7E67EA9069FD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2C0729-6BA9-46EC-3873-9CB6577700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136227" y="6356351"/>
            <a:ext cx="3195398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F2EA1-62F4-DA81-E4DB-BE76B13132F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686668" y="6356351"/>
            <a:ext cx="2130268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03C73AD-9773-4FF0-85EA-4C20F288624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119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BFF768-F6FB-E75B-26EF-B7A93FC7A5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0915" y="365129"/>
            <a:ext cx="8166021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F5A3C-B926-5483-A64E-A77AD82F423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50915" y="1825627"/>
            <a:ext cx="8166021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0EA3D-D321-40DE-D648-1D3701EF615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50915" y="6356351"/>
            <a:ext cx="213026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3D9FD6C1-EEAA-41A8-B9A9-72CAD0D6FACA}" type="datetime2">
              <a:rPr lang="en-US"/>
              <a:pPr lvl="0"/>
              <a:t>Wednesday, June 15,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CA7EB-3B9A-6C44-A79D-92EDB2FBF9D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3136227" y="6356351"/>
            <a:ext cx="319539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1B46C-CBEC-32C7-239D-4243436A7B72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6686668" y="6356351"/>
            <a:ext cx="2130268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5D72F0B2-13EA-4768-B47D-E0C9FCEFF95B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39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39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790" marR="0" lvl="1" indent="-228600" algn="l" defTabSz="91439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2990" marR="0" lvl="2" indent="-228600" algn="l" defTabSz="91439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181" marR="0" lvl="3" indent="-228600" algn="l" defTabSz="91439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381" marR="0" lvl="4" indent="-228600" algn="l" defTabSz="91439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213B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15636B73-0CBD-1D4C-EB96-DC3371841342}"/>
              </a:ext>
            </a:extLst>
          </p:cNvPr>
          <p:cNvSpPr>
            <a:spLocks noMove="1" noResize="1"/>
          </p:cNvSpPr>
          <p:nvPr/>
        </p:nvSpPr>
        <p:spPr>
          <a:xfrm>
            <a:off x="-1362071" y="0"/>
            <a:ext cx="12191996" cy="6858000"/>
          </a:xfrm>
          <a:prstGeom prst="rect">
            <a:avLst/>
          </a:prstGeom>
          <a:solidFill>
            <a:srgbClr val="213B3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Source Sans Pro"/>
            </a:endParaRPr>
          </a:p>
        </p:txBody>
      </p:sp>
      <p:grpSp>
        <p:nvGrpSpPr>
          <p:cNvPr id="3" name="Group 10">
            <a:extLst>
              <a:ext uri="{FF2B5EF4-FFF2-40B4-BE49-F238E27FC236}">
                <a16:creationId xmlns:a16="http://schemas.microsoft.com/office/drawing/2014/main" id="{997DBC5F-528F-2360-F128-F3CA9F2E1895}"/>
              </a:ext>
            </a:extLst>
          </p:cNvPr>
          <p:cNvGrpSpPr/>
          <p:nvPr/>
        </p:nvGrpSpPr>
        <p:grpSpPr>
          <a:xfrm>
            <a:off x="-719158" y="362607"/>
            <a:ext cx="631475" cy="667798"/>
            <a:chOff x="-719158" y="362607"/>
            <a:chExt cx="631475" cy="667798"/>
          </a:xfrm>
        </p:grpSpPr>
        <p:sp>
          <p:nvSpPr>
            <p:cNvPr id="4" name="Freeform: Shape 11">
              <a:extLst>
                <a:ext uri="{FF2B5EF4-FFF2-40B4-BE49-F238E27FC236}">
                  <a16:creationId xmlns:a16="http://schemas.microsoft.com/office/drawing/2014/main" id="{C70C87F5-5A5B-D643-E71A-C8200122BCDE}"/>
                </a:ext>
              </a:extLst>
            </p:cNvPr>
            <p:cNvSpPr/>
            <p:nvPr/>
          </p:nvSpPr>
          <p:spPr>
            <a:xfrm rot="8099985">
              <a:off x="-673419" y="444668"/>
              <a:ext cx="539998" cy="6314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80000"/>
                <a:gd name="f7" fmla="val 1262947"/>
                <a:gd name="f8" fmla="val 540000"/>
                <a:gd name="f9" fmla="val 1064374"/>
                <a:gd name="f10" fmla="val 931034"/>
                <a:gd name="f11" fmla="val 1069029"/>
                <a:gd name="f12" fmla="val 938533"/>
                <a:gd name="f13" fmla="val 1076223"/>
                <a:gd name="f14" fmla="val 956109"/>
                <a:gd name="f15" fmla="val 974307"/>
                <a:gd name="f16" fmla="val 992947"/>
                <a:gd name="f17" fmla="val 1142064"/>
                <a:gd name="f18" fmla="val 838234"/>
                <a:gd name="f19" fmla="val 241766"/>
                <a:gd name="f20" fmla="val 3778"/>
                <a:gd name="f21" fmla="val 10971"/>
                <a:gd name="f22" fmla="val 15626"/>
                <a:gd name="f23" fmla="+- 0 0 -90"/>
                <a:gd name="f24" fmla="*/ f3 1 1080000"/>
                <a:gd name="f25" fmla="*/ f4 1 1262947"/>
                <a:gd name="f26" fmla="+- f7 0 f5"/>
                <a:gd name="f27" fmla="+- f6 0 f5"/>
                <a:gd name="f28" fmla="*/ f23 f0 1"/>
                <a:gd name="f29" fmla="*/ f27 1 1080000"/>
                <a:gd name="f30" fmla="*/ f26 1 1262947"/>
                <a:gd name="f31" fmla="*/ 540000 f27 1"/>
                <a:gd name="f32" fmla="*/ 0 f26 1"/>
                <a:gd name="f33" fmla="*/ 1080000 f27 1"/>
                <a:gd name="f34" fmla="*/ 931034 f26 1"/>
                <a:gd name="f35" fmla="*/ 1064374 f27 1"/>
                <a:gd name="f36" fmla="*/ 1069029 f27 1"/>
                <a:gd name="f37" fmla="*/ 938533 f26 1"/>
                <a:gd name="f38" fmla="*/ 992947 f26 1"/>
                <a:gd name="f39" fmla="*/ 1262947 f26 1"/>
                <a:gd name="f40" fmla="*/ 0 f27 1"/>
                <a:gd name="f41" fmla="*/ 10971 f27 1"/>
                <a:gd name="f42" fmla="*/ 15626 f27 1"/>
                <a:gd name="f43" fmla="*/ f28 1 f2"/>
                <a:gd name="f44" fmla="*/ f31 1 1080000"/>
                <a:gd name="f45" fmla="*/ f32 1 1262947"/>
                <a:gd name="f46" fmla="*/ f33 1 1080000"/>
                <a:gd name="f47" fmla="*/ f34 1 1262947"/>
                <a:gd name="f48" fmla="*/ f35 1 1080000"/>
                <a:gd name="f49" fmla="*/ f36 1 1080000"/>
                <a:gd name="f50" fmla="*/ f37 1 1262947"/>
                <a:gd name="f51" fmla="*/ f38 1 1262947"/>
                <a:gd name="f52" fmla="*/ f39 1 1262947"/>
                <a:gd name="f53" fmla="*/ f40 1 1080000"/>
                <a:gd name="f54" fmla="*/ f41 1 1080000"/>
                <a:gd name="f55" fmla="*/ f42 1 1080000"/>
                <a:gd name="f56" fmla="*/ f5 1 f29"/>
                <a:gd name="f57" fmla="*/ f6 1 f29"/>
                <a:gd name="f58" fmla="*/ f5 1 f30"/>
                <a:gd name="f59" fmla="*/ f7 1 f30"/>
                <a:gd name="f60" fmla="+- f43 0 f1"/>
                <a:gd name="f61" fmla="*/ f44 1 f29"/>
                <a:gd name="f62" fmla="*/ f45 1 f30"/>
                <a:gd name="f63" fmla="*/ f48 1 f29"/>
                <a:gd name="f64" fmla="*/ f47 1 f30"/>
                <a:gd name="f65" fmla="*/ f49 1 f29"/>
                <a:gd name="f66" fmla="*/ f50 1 f30"/>
                <a:gd name="f67" fmla="*/ f46 1 f29"/>
                <a:gd name="f68" fmla="*/ f51 1 f30"/>
                <a:gd name="f69" fmla="*/ f52 1 f30"/>
                <a:gd name="f70" fmla="*/ f53 1 f29"/>
                <a:gd name="f71" fmla="*/ f54 1 f29"/>
                <a:gd name="f72" fmla="*/ f55 1 f29"/>
                <a:gd name="f73" fmla="*/ f56 f24 1"/>
                <a:gd name="f74" fmla="*/ f57 f24 1"/>
                <a:gd name="f75" fmla="*/ f59 f25 1"/>
                <a:gd name="f76" fmla="*/ f58 f25 1"/>
                <a:gd name="f77" fmla="*/ f61 f24 1"/>
                <a:gd name="f78" fmla="*/ f62 f25 1"/>
                <a:gd name="f79" fmla="*/ f63 f24 1"/>
                <a:gd name="f80" fmla="*/ f64 f25 1"/>
                <a:gd name="f81" fmla="*/ f65 f24 1"/>
                <a:gd name="f82" fmla="*/ f66 f25 1"/>
                <a:gd name="f83" fmla="*/ f67 f24 1"/>
                <a:gd name="f84" fmla="*/ f68 f25 1"/>
                <a:gd name="f85" fmla="*/ f69 f25 1"/>
                <a:gd name="f86" fmla="*/ f70 f24 1"/>
                <a:gd name="f87" fmla="*/ f71 f24 1"/>
                <a:gd name="f88" fmla="*/ f7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60">
                  <a:pos x="f77" y="f78"/>
                </a:cxn>
                <a:cxn ang="f60">
                  <a:pos x="f79" y="f80"/>
                </a:cxn>
                <a:cxn ang="f60">
                  <a:pos x="f81" y="f82"/>
                </a:cxn>
                <a:cxn ang="f60">
                  <a:pos x="f83" y="f84"/>
                </a:cxn>
                <a:cxn ang="f60">
                  <a:pos x="f77" y="f85"/>
                </a:cxn>
                <a:cxn ang="f60">
                  <a:pos x="f86" y="f84"/>
                </a:cxn>
                <a:cxn ang="f60">
                  <a:pos x="f87" y="f82"/>
                </a:cxn>
                <a:cxn ang="f60">
                  <a:pos x="f88" y="f80"/>
                </a:cxn>
                <a:cxn ang="f60">
                  <a:pos x="f77" y="f78"/>
                </a:cxn>
              </a:cxnLst>
              <a:rect l="f73" t="f76" r="f74" b="f75"/>
              <a:pathLst>
                <a:path w="1080000" h="1262947">
                  <a:moveTo>
                    <a:pt x="f8" y="f5"/>
                  </a:moveTo>
                  <a:lnTo>
                    <a:pt x="f9" y="f10"/>
                  </a:lnTo>
                  <a:lnTo>
                    <a:pt x="f11" y="f12"/>
                  </a:lnTo>
                  <a:cubicBezTo>
                    <a:pt x="f13" y="f14"/>
                    <a:pt x="f6" y="f15"/>
                    <a:pt x="f6" y="f16"/>
                  </a:cubicBezTo>
                  <a:cubicBezTo>
                    <a:pt x="f6" y="f17"/>
                    <a:pt x="f18" y="f7"/>
                    <a:pt x="f8" y="f7"/>
                  </a:cubicBezTo>
                  <a:cubicBezTo>
                    <a:pt x="f19" y="f7"/>
                    <a:pt x="f5" y="f17"/>
                    <a:pt x="f5" y="f16"/>
                  </a:cubicBezTo>
                  <a:cubicBezTo>
                    <a:pt x="f5" y="f15"/>
                    <a:pt x="f20" y="f14"/>
                    <a:pt x="f21" y="f12"/>
                  </a:cubicBezTo>
                  <a:lnTo>
                    <a:pt x="f22" y="f10"/>
                  </a:lnTo>
                  <a:lnTo>
                    <a:pt x="f8" y="f5"/>
                  </a:lnTo>
                  <a:close/>
                </a:path>
              </a:pathLst>
            </a:custGeom>
            <a:gradFill>
              <a:gsLst>
                <a:gs pos="0">
                  <a:srgbClr val="305651"/>
                </a:gs>
                <a:gs pos="100000">
                  <a:srgbClr val="3F716B"/>
                </a:gs>
              </a:gsLst>
              <a:lin ang="6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45719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0" cap="none" spc="0" baseline="0">
                <a:solidFill>
                  <a:srgbClr val="FFFFFF"/>
                </a:solidFill>
                <a:uFillTx/>
                <a:latin typeface="Source Sans Pro"/>
              </a:endParaRPr>
            </a:p>
          </p:txBody>
        </p:sp>
        <p:sp>
          <p:nvSpPr>
            <p:cNvPr id="5" name="Oval 12">
              <a:extLst>
                <a:ext uri="{FF2B5EF4-FFF2-40B4-BE49-F238E27FC236}">
                  <a16:creationId xmlns:a16="http://schemas.microsoft.com/office/drawing/2014/main" id="{AE800BB9-4336-DD8B-3500-31EF5D16FC5D}"/>
                </a:ext>
              </a:extLst>
            </p:cNvPr>
            <p:cNvSpPr/>
            <p:nvPr/>
          </p:nvSpPr>
          <p:spPr>
            <a:xfrm rot="13499997">
              <a:off x="-666146" y="362607"/>
              <a:ext cx="270004" cy="53999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solidFill>
              <a:srgbClr val="305651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45719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0" cap="none" spc="0" baseline="0">
                <a:solidFill>
                  <a:srgbClr val="FFFFFF"/>
                </a:solidFill>
                <a:uFillTx/>
                <a:latin typeface="Source Sans Pro"/>
              </a:endParaRPr>
            </a:p>
          </p:txBody>
        </p:sp>
      </p:grpSp>
      <p:pic>
        <p:nvPicPr>
          <p:cNvPr id="6" name="Picture 3" descr="Top view of leaves on a pink surface">
            <a:extLst>
              <a:ext uri="{FF2B5EF4-FFF2-40B4-BE49-F238E27FC236}">
                <a16:creationId xmlns:a16="http://schemas.microsoft.com/office/drawing/2014/main" id="{53325901-DC9C-1859-1830-132260A242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" r="27356" b="-1"/>
          <a:stretch>
            <a:fillRect/>
          </a:stretch>
        </p:blipFill>
        <p:spPr>
          <a:xfrm>
            <a:off x="3609575" y="37746"/>
            <a:ext cx="7220349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Rectangle 14">
            <a:extLst>
              <a:ext uri="{FF2B5EF4-FFF2-40B4-BE49-F238E27FC236}">
                <a16:creationId xmlns:a16="http://schemas.microsoft.com/office/drawing/2014/main" id="{91C56B92-CE25-AAD1-539A-D772F0208E01}"/>
              </a:ext>
            </a:extLst>
          </p:cNvPr>
          <p:cNvSpPr>
            <a:spLocks noMove="1" noResize="1"/>
          </p:cNvSpPr>
          <p:nvPr/>
        </p:nvSpPr>
        <p:spPr>
          <a:xfrm>
            <a:off x="-1362071" y="5773731"/>
            <a:ext cx="12191996" cy="1084268"/>
          </a:xfrm>
          <a:prstGeom prst="rect">
            <a:avLst/>
          </a:prstGeom>
          <a:gradFill>
            <a:gsLst>
              <a:gs pos="0">
                <a:srgbClr val="213B38">
                  <a:alpha val="0"/>
                </a:srgbClr>
              </a:gs>
              <a:gs pos="100000">
                <a:srgbClr val="213B38">
                  <a:alpha val="60000"/>
                </a:srgbClr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Source Sans Pro"/>
            </a:endParaRPr>
          </a:p>
        </p:txBody>
      </p:sp>
      <p:sp>
        <p:nvSpPr>
          <p:cNvPr id="8" name="Oval 16">
            <a:extLst>
              <a:ext uri="{FF2B5EF4-FFF2-40B4-BE49-F238E27FC236}">
                <a16:creationId xmlns:a16="http://schemas.microsoft.com/office/drawing/2014/main" id="{084E1705-0147-60BC-8CBF-98E2895227C1}"/>
              </a:ext>
            </a:extLst>
          </p:cNvPr>
          <p:cNvSpPr>
            <a:spLocks noMove="1" noResize="1"/>
          </p:cNvSpPr>
          <p:nvPr/>
        </p:nvSpPr>
        <p:spPr>
          <a:xfrm>
            <a:off x="2759147" y="5433218"/>
            <a:ext cx="359999" cy="35999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gradFill>
            <a:gsLst>
              <a:gs pos="0">
                <a:srgbClr val="213B38"/>
              </a:gs>
              <a:gs pos="100000">
                <a:srgbClr val="79B4AD"/>
              </a:gs>
            </a:gsLst>
            <a:path path="circle">
              <a:fillToRect l="100000" b="100000"/>
            </a:path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FFFFFF"/>
              </a:solidFill>
              <a:uFillTx/>
              <a:latin typeface="Source Sans Pro"/>
            </a:endParaRP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D034B356-22AD-C027-7B9E-A9E3FA10F6AA}"/>
              </a:ext>
            </a:extLst>
          </p:cNvPr>
          <p:cNvSpPr txBox="1"/>
          <p:nvPr/>
        </p:nvSpPr>
        <p:spPr>
          <a:xfrm>
            <a:off x="102211" y="317525"/>
            <a:ext cx="3478304" cy="53848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1" u="none" strike="noStrike" kern="0" cap="none" spc="0" baseline="0">
                <a:solidFill>
                  <a:srgbClr val="D88497"/>
                </a:solidFill>
                <a:uFillTx/>
                <a:latin typeface="Amasis MT Pro Black" pitchFamily="18"/>
              </a:rPr>
              <a:t>Hotel Trinity****</a:t>
            </a:r>
          </a:p>
        </p:txBody>
      </p:sp>
      <p:sp>
        <p:nvSpPr>
          <p:cNvPr id="10" name="TextBox 5">
            <a:extLst>
              <a:ext uri="{FF2B5EF4-FFF2-40B4-BE49-F238E27FC236}">
                <a16:creationId xmlns:a16="http://schemas.microsoft.com/office/drawing/2014/main" id="{779F9323-074F-6D09-3CC2-4D7D194A79A0}"/>
              </a:ext>
            </a:extLst>
          </p:cNvPr>
          <p:cNvSpPr txBox="1"/>
          <p:nvPr/>
        </p:nvSpPr>
        <p:spPr>
          <a:xfrm>
            <a:off x="-1093649" y="1620316"/>
            <a:ext cx="3199403" cy="2269851"/>
          </a:xfrm>
          <a:prstGeom prst="rect">
            <a:avLst/>
          </a:prstGeom>
          <a:solidFill>
            <a:srgbClr val="ECCBC3"/>
          </a:solidFill>
          <a:ln w="9528" cap="flat">
            <a:solidFill>
              <a:srgbClr val="E8B5C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STARTERS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00" b="0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 </a:t>
            </a:r>
            <a:r>
              <a:rPr lang="en-GB" sz="105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Scallops from the Isle of Skye carrot, pomelo, vadouvan-9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50" b="1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Heirloom tomato salad Iberico ham, vanilla, marigold ~ 5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50" b="1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Native lobster herb farfalle, young garlic, spring vegetables ~5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50" b="1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 Roast veal sweetbread toasted grains, macadamia, jus noisette-5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000" b="0" i="0" u="none" strike="noStrike" kern="0" cap="none" spc="0" baseline="0">
              <a:solidFill>
                <a:srgbClr val="FFFFFF"/>
              </a:solidFill>
              <a:uFillTx/>
              <a:latin typeface="Source Sans Pro"/>
            </a:endParaRPr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893C0723-E0FA-1632-FF3F-26F7C218C1FD}"/>
              </a:ext>
            </a:extLst>
          </p:cNvPr>
          <p:cNvSpPr txBox="1"/>
          <p:nvPr/>
        </p:nvSpPr>
        <p:spPr>
          <a:xfrm>
            <a:off x="3614486" y="13249"/>
            <a:ext cx="2910270" cy="2673614"/>
          </a:xfrm>
          <a:prstGeom prst="rect">
            <a:avLst/>
          </a:prstGeom>
          <a:solidFill>
            <a:srgbClr val="ECCBC3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MAIN COURSES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Dover sole white asparagus, morels, black garlic, Vin Jaune ~12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 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Roast pigeon apricot, fennel, almond Cornish turbot courgette, romesco, black olive, basil ~15 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100-Day aged Cumbrian Blue Grey panisse, cosberg, pontack-14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</a:rPr>
              <a:t>Grilled Somon with potatoes - 15</a:t>
            </a:r>
          </a:p>
        </p:txBody>
      </p:sp>
      <p:sp>
        <p:nvSpPr>
          <p:cNvPr id="12" name="TextBox 7">
            <a:extLst>
              <a:ext uri="{FF2B5EF4-FFF2-40B4-BE49-F238E27FC236}">
                <a16:creationId xmlns:a16="http://schemas.microsoft.com/office/drawing/2014/main" id="{07A0BAF5-61C1-FAD5-9637-CA580FD9C32C}"/>
              </a:ext>
            </a:extLst>
          </p:cNvPr>
          <p:cNvSpPr txBox="1"/>
          <p:nvPr/>
        </p:nvSpPr>
        <p:spPr>
          <a:xfrm>
            <a:off x="8312307" y="0"/>
            <a:ext cx="2557037" cy="4216536"/>
          </a:xfrm>
          <a:prstGeom prst="rect">
            <a:avLst/>
          </a:prstGeom>
          <a:solidFill>
            <a:srgbClr val="F5E5E1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DESSERTS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0" cap="none" spc="0" baseline="0">
              <a:solidFill>
                <a:srgbClr val="000000"/>
              </a:solidFill>
              <a:uFillTx/>
              <a:latin typeface="Times New Roman" pitchFamily="18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Raspberry soufflé pistachio ice cream~ 9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Times New Roman" pitchFamily="18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Pecan praline Pedro Ximénez, cocoa nib ice cream~ 10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Times New Roman" pitchFamily="18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“Strawberries and cream”wild strawberries, elderflower, Sarawak pepper -10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Caramelised apple-8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Times New Roman" pitchFamily="18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Tarte Tatin Tahitian vanilla ice cream(for two, please order in advance)-12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Times New Roman" pitchFamily="18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~Selection of cheeses~ 5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Times New Roman" pitchFamily="18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Coffee, Teas, Infusions and Petits Fours -8</a:t>
            </a: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</p:txBody>
      </p:sp>
      <p:sp>
        <p:nvSpPr>
          <p:cNvPr id="13" name="TextBox 9">
            <a:extLst>
              <a:ext uri="{FF2B5EF4-FFF2-40B4-BE49-F238E27FC236}">
                <a16:creationId xmlns:a16="http://schemas.microsoft.com/office/drawing/2014/main" id="{90030C26-1037-00BF-7F46-3D3A9B8756B8}"/>
              </a:ext>
            </a:extLst>
          </p:cNvPr>
          <p:cNvSpPr txBox="1"/>
          <p:nvPr/>
        </p:nvSpPr>
        <p:spPr>
          <a:xfrm>
            <a:off x="-1300560" y="4951421"/>
            <a:ext cx="4769793" cy="187762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45719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FFFFFF"/>
                </a:solidFill>
                <a:uFillTx/>
                <a:latin typeface="Times New Roman"/>
              </a:rPr>
              <a:t>Please visit our website for order or make the call for booking or placing any kind of reservation for the special occasion.</a:t>
            </a:r>
            <a:endParaRPr lang="en-US" sz="1100" b="0" i="0" u="none" strike="noStrike" kern="0" cap="none" spc="0" baseline="0">
              <a:solidFill>
                <a:srgbClr val="FFFFFF"/>
              </a:solidFill>
              <a:uFillTx/>
              <a:latin typeface="Source Sans Pro"/>
            </a:endParaRPr>
          </a:p>
          <a:p>
            <a:pPr marL="0" marR="0" lvl="0" indent="0" algn="just" defTabSz="45719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FFFFFF"/>
                </a:solidFill>
                <a:uFillTx/>
                <a:latin typeface="Times New Roman"/>
              </a:rPr>
              <a:t>We also provide takeaway orders and contactless services for the safety measures for our customers.</a:t>
            </a:r>
            <a:endParaRPr lang="en-US" sz="1100" b="0" i="0" u="none" strike="noStrike" kern="0" cap="none" spc="0" baseline="0">
              <a:solidFill>
                <a:srgbClr val="FFFFFF"/>
              </a:solidFill>
              <a:uFillTx/>
              <a:latin typeface="Source Sans Pro"/>
            </a:endParaRPr>
          </a:p>
          <a:p>
            <a:pPr marL="0" marR="0" lvl="0" indent="0" algn="just" defTabSz="45719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FFFFFF"/>
                </a:solidFill>
                <a:uFillTx/>
                <a:latin typeface="Times New Roman"/>
              </a:rPr>
              <a:t>The Takeaway delivery services for the customers are available during our working hours from Sunday to Saturday from 10 am to 12 pm.</a:t>
            </a:r>
            <a:endParaRPr lang="en-US" sz="1100" b="0" i="0" u="none" strike="noStrike" kern="0" cap="none" spc="0" baseline="0">
              <a:solidFill>
                <a:srgbClr val="FFFFFF"/>
              </a:solidFill>
              <a:uFillTx/>
              <a:latin typeface="Source Sans Pro"/>
            </a:endParaRPr>
          </a:p>
          <a:p>
            <a:pPr marL="0" marR="0" lvl="0" indent="0" algn="just" defTabSz="45719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FFFFFF"/>
                </a:solidFill>
                <a:uFillTx/>
                <a:latin typeface="Times New Roman"/>
              </a:rPr>
              <a:t>We provide contactless delivery services by maintaining the government protocol. The contactless delivery services available within a 10 km radius</a:t>
            </a:r>
            <a:endParaRPr lang="en-US" sz="1100" b="0" i="0" u="none" strike="noStrike" kern="0" cap="none" spc="0" baseline="0">
              <a:solidFill>
                <a:srgbClr val="FFFFFF"/>
              </a:solidFill>
              <a:uFillTx/>
              <a:latin typeface="Source Sans Pro"/>
            </a:endParaRPr>
          </a:p>
          <a:p>
            <a:pPr marL="0" marR="0" lvl="0" indent="0" algn="just" defTabSz="45719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FFFFFF"/>
                </a:solidFill>
                <a:uFillTx/>
                <a:latin typeface="Times New Roman"/>
              </a:rPr>
              <a:t>We received card cash and digital payments.</a:t>
            </a:r>
            <a:endParaRPr lang="en-US" sz="1100" b="0" i="0" u="none" strike="noStrike" kern="0" cap="none" spc="0" baseline="0">
              <a:solidFill>
                <a:srgbClr val="FFFFFF"/>
              </a:solidFill>
              <a:uFillTx/>
              <a:latin typeface="Source Sans Pro"/>
            </a:endParaRPr>
          </a:p>
          <a:p>
            <a:pPr marL="0" marR="0" lvl="0" indent="0" algn="just" defTabSz="457190" rtl="0" fontAlgn="auto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FFFFFF"/>
                </a:solidFill>
                <a:uFillTx/>
                <a:latin typeface="Times New Roman"/>
              </a:rPr>
              <a:t>The delivery service charge for every delivery is 1 pound per address.</a:t>
            </a:r>
            <a:endParaRPr lang="en-US" sz="1100" b="0" i="0" u="none" strike="noStrike" kern="0" cap="none" spc="0" baseline="0">
              <a:solidFill>
                <a:srgbClr val="FFFFFF"/>
              </a:solidFill>
              <a:uFillTx/>
              <a:latin typeface="Source Sans Pro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20290D-C53B-24DD-2A03-C8045BBA35E0}"/>
              </a:ext>
            </a:extLst>
          </p:cNvPr>
          <p:cNvSpPr txBox="1"/>
          <p:nvPr/>
        </p:nvSpPr>
        <p:spPr>
          <a:xfrm>
            <a:off x="2122733" y="1915924"/>
            <a:ext cx="1408002" cy="1823066"/>
          </a:xfrm>
          <a:prstGeom prst="rect">
            <a:avLst/>
          </a:prstGeom>
          <a:solidFill>
            <a:srgbClr val="4A8983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0" cap="none" spc="0" baseline="0">
                <a:solidFill>
                  <a:srgbClr val="000000"/>
                </a:solidFill>
                <a:uFillTx/>
                <a:latin typeface="Source Sans Pro"/>
                <a:ea typeface="Times New Roman" pitchFamily="18"/>
                <a:cs typeface="Aharoni" pitchFamily="2"/>
              </a:rPr>
              <a:t>Soups</a:t>
            </a:r>
            <a:endParaRPr lang="en-GB" sz="1800" b="1" i="0" u="none" strike="noStrike" kern="0" cap="none" spc="0" baseline="0">
              <a:solidFill>
                <a:srgbClr val="000000"/>
              </a:solidFill>
              <a:uFillTx/>
              <a:latin typeface="Source Sans Pro"/>
              <a:ea typeface="Times New Roman" pitchFamily="18"/>
              <a:cs typeface="Aharoni" pitchFamily="2"/>
            </a:endParaRPr>
          </a:p>
          <a:p>
            <a:pPr marL="0" marR="0" lvl="0" indent="0" algn="just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Seafood Soup</a:t>
            </a:r>
            <a:endParaRPr lang="en-GB" sz="1100" b="0" i="0" u="none" strike="noStrike" kern="0" cap="none" spc="0" baseline="0">
              <a:solidFill>
                <a:srgbClr val="000000"/>
              </a:solidFill>
              <a:uFillTx/>
              <a:latin typeface="Calibri" pitchFamily="34"/>
              <a:ea typeface="Times New Roman" pitchFamily="18"/>
              <a:cs typeface="Times New Roman" pitchFamily="18"/>
            </a:endParaRPr>
          </a:p>
          <a:p>
            <a:pPr marL="0" marR="0" lvl="0" indent="0" algn="l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  <a:cs typeface="Times New Roman" pitchFamily="18"/>
              </a:rPr>
              <a:t>Sautéed Seasonal Vegetables, Shrimp, Calamari, Vongole, Salmon, Sea bass. -10</a:t>
            </a:r>
            <a:endParaRPr lang="en-GB" sz="1100" b="0" i="0" u="none" strike="noStrike" kern="0" cap="none" spc="0" baseline="0">
              <a:solidFill>
                <a:srgbClr val="000000"/>
              </a:solidFill>
              <a:uFillTx/>
              <a:latin typeface="Calibri" pitchFamily="34"/>
              <a:ea typeface="Times New Roman" pitchFamily="18"/>
              <a:cs typeface="Times New Roman" pitchFamily="18"/>
            </a:endParaRP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D489A1DC-762C-3ACE-A7AA-C3F5EB2B9462}"/>
              </a:ext>
            </a:extLst>
          </p:cNvPr>
          <p:cNvSpPr txBox="1"/>
          <p:nvPr/>
        </p:nvSpPr>
        <p:spPr>
          <a:xfrm>
            <a:off x="3570155" y="2603397"/>
            <a:ext cx="3061539" cy="3799011"/>
          </a:xfrm>
          <a:prstGeom prst="rect">
            <a:avLst/>
          </a:prstGeom>
          <a:solidFill>
            <a:srgbClr val="4A8983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1" i="0" u="none" strike="noStrike" kern="0" cap="none" spc="0" baseline="0">
                <a:solidFill>
                  <a:srgbClr val="000000"/>
                </a:solidFill>
                <a:uFillTx/>
                <a:latin typeface="Times New Roman"/>
              </a:rPr>
              <a:t> HEALTHY BOWL</a:t>
            </a:r>
            <a:endParaRPr lang="en-US" sz="1600" b="1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100" b="1" i="0" u="none" strike="noStrike" kern="0" cap="none" spc="0" baseline="0">
              <a:solidFill>
                <a:srgbClr val="FFFFFF"/>
              </a:solidFill>
              <a:uFillTx/>
              <a:latin typeface="Times New Roman"/>
            </a:endParaRPr>
          </a:p>
          <a:p>
            <a:pPr marL="0" marR="0" lvl="0" indent="0" algn="l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none" strike="noStrike" kern="0" cap="none" spc="0" baseline="0">
                <a:solidFill>
                  <a:srgbClr val="000000"/>
                </a:solidFill>
                <a:uFillTx/>
                <a:latin typeface="Times New Roman"/>
              </a:rPr>
              <a:t>Bowl of Chicken</a:t>
            </a:r>
            <a:endParaRPr lang="en-US" sz="1100" b="0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000000"/>
                </a:solidFill>
                <a:uFillTx/>
                <a:latin typeface="Times New Roman"/>
              </a:rPr>
              <a:t>Mini Radish with Quinoa, Avocado and greens of Mediterranean-11</a:t>
            </a:r>
            <a:endParaRPr lang="en-US" sz="1100" b="0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none" strike="noStrike" kern="0" cap="none" spc="0" baseline="0">
                <a:solidFill>
                  <a:srgbClr val="000000"/>
                </a:solidFill>
                <a:uFillTx/>
                <a:latin typeface="Times New Roman"/>
              </a:rPr>
              <a:t>Salmon Bowl in steamed</a:t>
            </a:r>
            <a:endParaRPr lang="en-US" sz="1100" b="0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000000"/>
                </a:solidFill>
                <a:uFillTx/>
                <a:latin typeface="Times New Roman"/>
              </a:rPr>
              <a:t>Mediterranean in Greens, Avocado, Sautéed with Papaya and Quinoa, Mini form of Radish-12</a:t>
            </a:r>
            <a:endParaRPr lang="en-US" sz="1100" b="0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none" strike="noStrike" kern="0" cap="none" spc="0" baseline="0">
                <a:solidFill>
                  <a:srgbClr val="000000"/>
                </a:solidFill>
                <a:uFillTx/>
                <a:latin typeface="Times New Roman"/>
              </a:rPr>
              <a:t>Shrimp Bowl</a:t>
            </a:r>
            <a:endParaRPr lang="en-US" sz="1100" b="0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000000"/>
                </a:solidFill>
                <a:uFillTx/>
                <a:latin typeface="Times New Roman"/>
              </a:rPr>
              <a:t>Stir fry garlic shrimp, Traditional Chinese Sichuan pepper prawns, Prawns of butterfly, Tequila shrimps, Malay curry shrimps, and Satay prawns-12</a:t>
            </a:r>
            <a:endParaRPr lang="en-US" sz="1100" b="0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none" strike="noStrike" kern="0" cap="none" spc="0" baseline="0">
                <a:solidFill>
                  <a:srgbClr val="000000"/>
                </a:solidFill>
                <a:uFillTx/>
                <a:latin typeface="Times New Roman"/>
              </a:rPr>
              <a:t>Vegan Bowl (Tofu)</a:t>
            </a:r>
            <a:endParaRPr lang="en-US" sz="1100" b="0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  <a:p>
            <a:pPr marL="0" marR="0" lvl="0" indent="0" algn="l" defTabSz="457190" rtl="0" fontAlgn="auto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0" i="0" u="none" strike="noStrike" kern="0" cap="none" spc="0" baseline="0">
                <a:solidFill>
                  <a:srgbClr val="000000"/>
                </a:solidFill>
                <a:uFillTx/>
                <a:latin typeface="Times New Roman"/>
              </a:rPr>
              <a:t>Fusion gyoza of vegetables with the flavor of winter Buddha bowl, pea hummus with cauliflower, Chickpea sweet potato flavor Buddha bowl, Vegan nourishing bowl.-12</a:t>
            </a:r>
            <a:endParaRPr lang="en-US" sz="1100" b="0" i="0" u="none" strike="noStrike" kern="0" cap="none" spc="0" baseline="0">
              <a:solidFill>
                <a:srgbClr val="000000"/>
              </a:solidFill>
              <a:uFillTx/>
              <a:latin typeface="Source Sans Pro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09440A-63DF-17A3-DF1A-8C8C14748D72}"/>
              </a:ext>
            </a:extLst>
          </p:cNvPr>
          <p:cNvSpPr txBox="1"/>
          <p:nvPr/>
        </p:nvSpPr>
        <p:spPr>
          <a:xfrm>
            <a:off x="1779824" y="783759"/>
            <a:ext cx="2915180" cy="85715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1" u="none" strike="noStrike" kern="0" cap="none" spc="0" baseline="0">
                <a:solidFill>
                  <a:srgbClr val="F8CBAD"/>
                </a:solidFill>
                <a:uFillTx/>
                <a:latin typeface="Calibri"/>
              </a:rPr>
              <a:t>3 ANCHOR court MARINA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1" u="none" strike="noStrike" kern="0" cap="none" spc="0" baseline="0">
                <a:solidFill>
                  <a:srgbClr val="F8CBAD"/>
                </a:solidFill>
                <a:uFillTx/>
                <a:latin typeface="Calibri"/>
              </a:rPr>
              <a:t>Swansea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1" u="none" strike="noStrike" kern="0" cap="none" spc="0" baseline="0">
                <a:solidFill>
                  <a:srgbClr val="F8CBAD"/>
                </a:solidFill>
                <a:uFillTx/>
                <a:latin typeface="Calibri"/>
              </a:rPr>
              <a:t>SA1 3XA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F4B183"/>
                </a:solidFill>
                <a:uFillTx/>
                <a:latin typeface="Calibri"/>
              </a:rPr>
              <a:t>01792 683195</a:t>
            </a:r>
            <a:endParaRPr lang="en-GB" sz="1200" b="0" i="1" u="none" strike="noStrike" kern="0" cap="none" spc="0" baseline="0">
              <a:solidFill>
                <a:srgbClr val="F4B183"/>
              </a:solidFill>
              <a:uFillTx/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2CCF512-B26A-12F5-0CF7-4593F8920F51}"/>
              </a:ext>
            </a:extLst>
          </p:cNvPr>
          <p:cNvSpPr txBox="1"/>
          <p:nvPr/>
        </p:nvSpPr>
        <p:spPr>
          <a:xfrm>
            <a:off x="171257" y="914326"/>
            <a:ext cx="1763210" cy="47474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F8CBAD"/>
                </a:solidFill>
                <a:uFillTx/>
                <a:latin typeface="Calibri"/>
              </a:rPr>
              <a:t>Monday-Sunday : 09.00-22.00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14DC333-0A75-00AD-7F04-D6D8FCEA1E3E}"/>
              </a:ext>
            </a:extLst>
          </p:cNvPr>
          <p:cNvSpPr txBox="1"/>
          <p:nvPr/>
        </p:nvSpPr>
        <p:spPr>
          <a:xfrm>
            <a:off x="6120179" y="37746"/>
            <a:ext cx="2192127" cy="2195602"/>
          </a:xfrm>
          <a:prstGeom prst="rect">
            <a:avLst/>
          </a:prstGeom>
          <a:blipFill>
            <a:blip r:embed="rId3">
              <a:alphaModFix/>
            </a:blip>
            <a:tile sx="100000" sy="100000" algn="tl"/>
          </a:blip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fr-FR" sz="18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WINE : 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fr-FR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(New) Picpoul de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fr-FR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 Pinet (France) -10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Shiraz Australia-8 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Malbec Argentina -9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(New) Primitivo (Italy) -10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fr-FR" sz="18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410DA9E-C215-40BB-CC7E-BF16F8A2A4FD}"/>
              </a:ext>
            </a:extLst>
          </p:cNvPr>
          <p:cNvSpPr txBox="1"/>
          <p:nvPr/>
        </p:nvSpPr>
        <p:spPr>
          <a:xfrm>
            <a:off x="6520604" y="3068671"/>
            <a:ext cx="1785740" cy="3170096"/>
          </a:xfrm>
          <a:prstGeom prst="rect">
            <a:avLst/>
          </a:prstGeom>
          <a:blipFill>
            <a:blip r:embed="rId3">
              <a:alphaModFix/>
            </a:blip>
            <a:tile sx="100000" sy="100000" algn="tl"/>
          </a:blip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NON-ALCOHOLIC DRINKS :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Orange Fresh Juice -£5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Pineapple fresh Juice -£5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Lemonade Home Made -£5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Diet coke -£3.90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Coca Cola -£3.90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Fanta -£3.90</a:t>
            </a: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45719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Italian Coffee -£3.5</a:t>
            </a:r>
          </a:p>
        </p:txBody>
      </p:sp>
      <p:pic>
        <p:nvPicPr>
          <p:cNvPr id="20" name="Picture 20" descr="A picture containing table, wine, alcohol&#10;&#10;Description automatically generated">
            <a:extLst>
              <a:ext uri="{FF2B5EF4-FFF2-40B4-BE49-F238E27FC236}">
                <a16:creationId xmlns:a16="http://schemas.microsoft.com/office/drawing/2014/main" id="{0997D9E9-5F51-3AE5-BF65-A87CE158A9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957331" y="3953344"/>
            <a:ext cx="1258772" cy="99807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1" name="Picture 22" descr="A picture containing food, table, plate, indoor&#10;&#10;Description automatically generated">
            <a:extLst>
              <a:ext uri="{FF2B5EF4-FFF2-40B4-BE49-F238E27FC236}">
                <a16:creationId xmlns:a16="http://schemas.microsoft.com/office/drawing/2014/main" id="{310921E4-05BE-CDF3-5538-71B1C1A300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7491" y="3909242"/>
            <a:ext cx="1546113" cy="95736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2" name="Picture 2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398351DF-954F-D90A-913D-94A2FDB948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0251" y="6367982"/>
            <a:ext cx="871194" cy="41817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3" name="Picture 26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521F06A5-1DFE-23F1-8FBC-D1FA74BADC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2253" y="3934041"/>
            <a:ext cx="1294424" cy="10366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4" name="Picture 28">
            <a:extLst>
              <a:ext uri="{FF2B5EF4-FFF2-40B4-BE49-F238E27FC236}">
                <a16:creationId xmlns:a16="http://schemas.microsoft.com/office/drawing/2014/main" id="{08782C99-7AFE-60E5-1797-2DDCCEF6625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8244" y="1962329"/>
            <a:ext cx="2191076" cy="1089370"/>
          </a:xfrm>
          <a:prstGeom prst="rect">
            <a:avLst/>
          </a:prstGeom>
          <a:noFill/>
          <a:ln cap="flat">
            <a:noFill/>
          </a:ln>
          <a:effectLst>
            <a:outerShdw dir="16200000" algn="tl">
              <a:srgbClr val="000000">
                <a:alpha val="70000"/>
              </a:srgbClr>
            </a:outerShdw>
          </a:effectLst>
        </p:spPr>
      </p:pic>
      <p:pic>
        <p:nvPicPr>
          <p:cNvPr id="25" name="Picture 30" descr="A red and white sign&#10;&#10;Description automatically generated with low confidence">
            <a:extLst>
              <a:ext uri="{FF2B5EF4-FFF2-40B4-BE49-F238E27FC236}">
                <a16:creationId xmlns:a16="http://schemas.microsoft.com/office/drawing/2014/main" id="{AA7B9029-E683-8CD1-60EE-47F982F2426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74039" y="6367982"/>
            <a:ext cx="920965" cy="448824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6" name="Picture 32" descr="Logo&#10;&#10;Description automatically generated with medium confidence">
            <a:extLst>
              <a:ext uri="{FF2B5EF4-FFF2-40B4-BE49-F238E27FC236}">
                <a16:creationId xmlns:a16="http://schemas.microsoft.com/office/drawing/2014/main" id="{F828738E-F722-4434-2E8B-8D73DD85154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490977" y="63386"/>
            <a:ext cx="593189" cy="33366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0E9DC-F5B1-9ADB-2F03-7505F7CC5E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0915" y="365129"/>
            <a:ext cx="8166021" cy="1325559"/>
          </a:xfrm>
        </p:spPr>
        <p:txBody>
          <a:bodyPr/>
          <a:lstStyle/>
          <a:p>
            <a:pPr lvl="0"/>
            <a:r>
              <a:rPr lang="en-GB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97991-5500-FFF9-9F50-3C2E7356CA2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50915" y="1825627"/>
            <a:ext cx="8166021" cy="4351336"/>
          </a:xfrm>
        </p:spPr>
        <p:txBody>
          <a:bodyPr/>
          <a:lstStyle/>
          <a:p>
            <a:pPr lvl="0">
              <a:lnSpc>
                <a:spcPct val="105000"/>
              </a:lnSpc>
            </a:pPr>
            <a:r>
              <a:rPr lang="en-US" sz="1700">
                <a:latin typeface="Times New Roman"/>
              </a:rPr>
              <a:t>Microsoft. (2022). Elegant Dinner Menu. Available: https://templates.office.com/en-us/elegant-dinner-menu-tm22412069. Last accessed 18th Feb 2022.</a:t>
            </a:r>
            <a:endParaRPr lang="en-US" sz="1900"/>
          </a:p>
          <a:p>
            <a:pPr lvl="0">
              <a:lnSpc>
                <a:spcPct val="105000"/>
              </a:lnSpc>
            </a:pPr>
            <a:br>
              <a:rPr lang="en-US" sz="1900"/>
            </a:br>
            <a:endParaRPr lang="en-US" sz="1900"/>
          </a:p>
          <a:p>
            <a:pPr lvl="0">
              <a:lnSpc>
                <a:spcPct val="105000"/>
              </a:lnSpc>
            </a:pPr>
            <a:r>
              <a:rPr lang="en-US" sz="1700">
                <a:latin typeface="Times New Roman"/>
              </a:rPr>
              <a:t>GooDocs. (2022). Elegant Dinner Menu. Available: https://thegoodocs.com/restaurant-menu/menu-free-template-in-google-docs-0003.php. Last accessed 18th Feb 2022.</a:t>
            </a:r>
            <a:endParaRPr lang="en-US" sz="1900"/>
          </a:p>
          <a:p>
            <a:pPr lvl="0">
              <a:lnSpc>
                <a:spcPct val="105000"/>
              </a:lnSpc>
            </a:pPr>
            <a:br>
              <a:rPr lang="en-US" sz="1900"/>
            </a:br>
            <a:endParaRPr lang="en-US" sz="1900"/>
          </a:p>
          <a:p>
            <a:pPr lvl="0">
              <a:lnSpc>
                <a:spcPct val="105000"/>
              </a:lnSpc>
            </a:pPr>
            <a:r>
              <a:rPr lang="en-US" sz="1700">
                <a:latin typeface="Times New Roman"/>
              </a:rPr>
              <a:t>Canva. (2022). Menu Templates. Available: https://www.canva.com/menus/templates/. Last accessed 18th Feb 2022.</a:t>
            </a:r>
            <a:endParaRPr lang="en-US" sz="1900"/>
          </a:p>
          <a:p>
            <a:pPr lvl="0">
              <a:lnSpc>
                <a:spcPct val="100000"/>
              </a:lnSpc>
            </a:pPr>
            <a:endParaRPr lang="en-GB" sz="1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</Template>
  <TotalTime>104</TotalTime>
  <Words>555</Words>
  <Application>Microsoft Office PowerPoint</Application>
  <PresentationFormat>Particularizare</PresentationFormat>
  <Paragraphs>85</Paragraphs>
  <Slides>2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3" baseType="lpstr">
      <vt:lpstr>3DFloatVTI</vt:lpstr>
      <vt:lpstr>Prezentare PowerPoint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Anamaria Gabriela Tocila (2120101)</dc:creator>
  <cp:lastModifiedBy>Anamaria Gabriela Tocila (2120101)</cp:lastModifiedBy>
  <cp:revision>6</cp:revision>
  <dcterms:created xsi:type="dcterms:W3CDTF">2022-06-13T21:02:06Z</dcterms:created>
  <dcterms:modified xsi:type="dcterms:W3CDTF">2022-06-15T21:55:32Z</dcterms:modified>
</cp:coreProperties>
</file>