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Shape 62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23" name="Shape 623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7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4" y="2057400"/>
            <a:ext cx="3932246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11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7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4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5" name="Text Placeholder 3"/>
          <p:cNvSpPr/>
          <p:nvPr>
            <p:ph type="body" sz="quarter" idx="21"/>
          </p:nvPr>
        </p:nvSpPr>
        <p:spPr>
          <a:xfrm>
            <a:off x="839784" y="2057400"/>
            <a:ext cx="3932246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64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65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3" name="Group 79"/>
          <p:cNvGrpSpPr/>
          <p:nvPr/>
        </p:nvGrpSpPr>
        <p:grpSpPr>
          <a:xfrm>
            <a:off x="-6223" y="-7"/>
            <a:ext cx="12214846" cy="6858009"/>
            <a:chOff x="-1" y="0"/>
            <a:chExt cx="12214844" cy="6858008"/>
          </a:xfrm>
        </p:grpSpPr>
        <p:sp>
          <p:nvSpPr>
            <p:cNvPr id="174" name="Straight Connector 80"/>
            <p:cNvSpPr/>
            <p:nvPr/>
          </p:nvSpPr>
          <p:spPr>
            <a:xfrm>
              <a:off x="-2" y="6686287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5" name="Straight Connector 81"/>
            <p:cNvSpPr/>
            <p:nvPr/>
          </p:nvSpPr>
          <p:spPr>
            <a:xfrm flipH="1">
              <a:off x="621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6" name="Straight Connector 82"/>
            <p:cNvSpPr/>
            <p:nvPr/>
          </p:nvSpPr>
          <p:spPr>
            <a:xfrm flipH="1">
              <a:off x="11999484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7" name="Straight Connector 83"/>
            <p:cNvSpPr/>
            <p:nvPr/>
          </p:nvSpPr>
          <p:spPr>
            <a:xfrm flipH="1">
              <a:off x="19874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8" name="Straight Connector 84"/>
            <p:cNvSpPr/>
            <p:nvPr/>
          </p:nvSpPr>
          <p:spPr>
            <a:xfrm flipH="1">
              <a:off x="119818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85"/>
            <p:cNvSpPr/>
            <p:nvPr/>
          </p:nvSpPr>
          <p:spPr>
            <a:xfrm flipH="1">
              <a:off x="219761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86"/>
            <p:cNvSpPr/>
            <p:nvPr/>
          </p:nvSpPr>
          <p:spPr>
            <a:xfrm flipH="1">
              <a:off x="319705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8"/>
            <p:cNvSpPr/>
            <p:nvPr/>
          </p:nvSpPr>
          <p:spPr>
            <a:xfrm flipH="1">
              <a:off x="4196497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9"/>
            <p:cNvSpPr/>
            <p:nvPr/>
          </p:nvSpPr>
          <p:spPr>
            <a:xfrm flipH="1">
              <a:off x="519593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90"/>
            <p:cNvSpPr/>
            <p:nvPr/>
          </p:nvSpPr>
          <p:spPr>
            <a:xfrm flipH="1">
              <a:off x="619537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91"/>
            <p:cNvSpPr/>
            <p:nvPr/>
          </p:nvSpPr>
          <p:spPr>
            <a:xfrm flipH="1">
              <a:off x="7194815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92"/>
            <p:cNvSpPr/>
            <p:nvPr/>
          </p:nvSpPr>
          <p:spPr>
            <a:xfrm flipH="1">
              <a:off x="819425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93"/>
            <p:cNvSpPr/>
            <p:nvPr/>
          </p:nvSpPr>
          <p:spPr>
            <a:xfrm flipH="1">
              <a:off x="919369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94"/>
            <p:cNvSpPr/>
            <p:nvPr/>
          </p:nvSpPr>
          <p:spPr>
            <a:xfrm flipH="1">
              <a:off x="1019312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95"/>
            <p:cNvSpPr/>
            <p:nvPr/>
          </p:nvSpPr>
          <p:spPr>
            <a:xfrm flipH="1">
              <a:off x="1119256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6"/>
            <p:cNvSpPr/>
            <p:nvPr/>
          </p:nvSpPr>
          <p:spPr>
            <a:xfrm flipH="1">
              <a:off x="1219201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7"/>
            <p:cNvSpPr/>
            <p:nvPr/>
          </p:nvSpPr>
          <p:spPr>
            <a:xfrm>
              <a:off x="6212" y="171715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8"/>
            <p:cNvSpPr/>
            <p:nvPr/>
          </p:nvSpPr>
          <p:spPr>
            <a:xfrm>
              <a:off x="6212" y="72890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9"/>
            <p:cNvSpPr/>
            <p:nvPr/>
          </p:nvSpPr>
          <p:spPr>
            <a:xfrm>
              <a:off x="6212" y="128609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100"/>
            <p:cNvSpPr/>
            <p:nvPr/>
          </p:nvSpPr>
          <p:spPr>
            <a:xfrm>
              <a:off x="6212" y="184328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101"/>
            <p:cNvSpPr/>
            <p:nvPr/>
          </p:nvSpPr>
          <p:spPr>
            <a:xfrm>
              <a:off x="6212" y="240047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102"/>
            <p:cNvSpPr/>
            <p:nvPr/>
          </p:nvSpPr>
          <p:spPr>
            <a:xfrm>
              <a:off x="6212" y="2957666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103"/>
            <p:cNvSpPr/>
            <p:nvPr/>
          </p:nvSpPr>
          <p:spPr>
            <a:xfrm>
              <a:off x="6212" y="3514858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104"/>
            <p:cNvSpPr/>
            <p:nvPr/>
          </p:nvSpPr>
          <p:spPr>
            <a:xfrm>
              <a:off x="6212" y="4072048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105"/>
            <p:cNvSpPr/>
            <p:nvPr/>
          </p:nvSpPr>
          <p:spPr>
            <a:xfrm>
              <a:off x="6212" y="4629239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6"/>
            <p:cNvSpPr/>
            <p:nvPr/>
          </p:nvSpPr>
          <p:spPr>
            <a:xfrm>
              <a:off x="6212" y="5186429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7"/>
            <p:cNvSpPr/>
            <p:nvPr/>
          </p:nvSpPr>
          <p:spPr>
            <a:xfrm>
              <a:off x="6212" y="5743620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8"/>
            <p:cNvSpPr/>
            <p:nvPr/>
          </p:nvSpPr>
          <p:spPr>
            <a:xfrm>
              <a:off x="6212" y="6858003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9"/>
            <p:cNvSpPr/>
            <p:nvPr/>
          </p:nvSpPr>
          <p:spPr>
            <a:xfrm>
              <a:off x="22825" y="6248405"/>
              <a:ext cx="12192019" cy="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4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5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Title Text"/>
          <p:cNvSpPr txBox="1"/>
          <p:nvPr>
            <p:ph type="title"/>
          </p:nvPr>
        </p:nvSpPr>
        <p:spPr>
          <a:xfrm>
            <a:off x="2667000" y="1122362"/>
            <a:ext cx="6858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217" name="Body Level One…"/>
          <p:cNvSpPr txBox="1"/>
          <p:nvPr>
            <p:ph type="body" sz="quarter" idx="1"/>
          </p:nvPr>
        </p:nvSpPr>
        <p:spPr>
          <a:xfrm>
            <a:off x="2667000" y="3602037"/>
            <a:ext cx="6858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8" name="Slide Number"/>
          <p:cNvSpPr txBox="1"/>
          <p:nvPr>
            <p:ph type="sldNum" sz="quarter" idx="2"/>
          </p:nvPr>
        </p:nvSpPr>
        <p:spPr>
          <a:xfrm>
            <a:off x="7981950" y="6356350"/>
            <a:ext cx="335862" cy="333084"/>
          </a:xfrm>
          <a:prstGeom prst="rect">
            <a:avLst/>
          </a:prstGeom>
        </p:spPr>
        <p:txBody>
          <a:bodyPr anchor="t"/>
          <a:lstStyle>
            <a:lvl1pPr algn="l" defTabSz="457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7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5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2" name="Group 79"/>
          <p:cNvGrpSpPr/>
          <p:nvPr/>
        </p:nvGrpSpPr>
        <p:grpSpPr>
          <a:xfrm>
            <a:off x="-6223" y="-5"/>
            <a:ext cx="12214846" cy="6858010"/>
            <a:chOff x="-1" y="-1"/>
            <a:chExt cx="12214844" cy="6858008"/>
          </a:xfrm>
        </p:grpSpPr>
        <p:sp>
          <p:nvSpPr>
            <p:cNvPr id="253" name="Straight Connector 80"/>
            <p:cNvSpPr/>
            <p:nvPr/>
          </p:nvSpPr>
          <p:spPr>
            <a:xfrm>
              <a:off x="-2" y="668628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81"/>
            <p:cNvSpPr/>
            <p:nvPr/>
          </p:nvSpPr>
          <p:spPr>
            <a:xfrm flipH="1">
              <a:off x="6213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82"/>
            <p:cNvSpPr/>
            <p:nvPr/>
          </p:nvSpPr>
          <p:spPr>
            <a:xfrm flipH="1">
              <a:off x="11999484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83"/>
            <p:cNvSpPr/>
            <p:nvPr/>
          </p:nvSpPr>
          <p:spPr>
            <a:xfrm flipH="1">
              <a:off x="198741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84"/>
            <p:cNvSpPr/>
            <p:nvPr/>
          </p:nvSpPr>
          <p:spPr>
            <a:xfrm flipH="1">
              <a:off x="1198180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85"/>
            <p:cNvSpPr/>
            <p:nvPr/>
          </p:nvSpPr>
          <p:spPr>
            <a:xfrm flipH="1">
              <a:off x="219761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86"/>
            <p:cNvSpPr/>
            <p:nvPr/>
          </p:nvSpPr>
          <p:spPr>
            <a:xfrm flipH="1">
              <a:off x="319705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88"/>
            <p:cNvSpPr/>
            <p:nvPr/>
          </p:nvSpPr>
          <p:spPr>
            <a:xfrm flipH="1">
              <a:off x="4196498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9"/>
            <p:cNvSpPr/>
            <p:nvPr/>
          </p:nvSpPr>
          <p:spPr>
            <a:xfrm flipH="1">
              <a:off x="5195937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90"/>
            <p:cNvSpPr/>
            <p:nvPr/>
          </p:nvSpPr>
          <p:spPr>
            <a:xfrm flipH="1">
              <a:off x="6195376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91"/>
            <p:cNvSpPr/>
            <p:nvPr/>
          </p:nvSpPr>
          <p:spPr>
            <a:xfrm flipH="1">
              <a:off x="7194815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92"/>
            <p:cNvSpPr/>
            <p:nvPr/>
          </p:nvSpPr>
          <p:spPr>
            <a:xfrm flipH="1">
              <a:off x="8194252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93"/>
            <p:cNvSpPr/>
            <p:nvPr/>
          </p:nvSpPr>
          <p:spPr>
            <a:xfrm flipH="1">
              <a:off x="9193692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94"/>
            <p:cNvSpPr/>
            <p:nvPr/>
          </p:nvSpPr>
          <p:spPr>
            <a:xfrm flipH="1">
              <a:off x="10193130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95"/>
            <p:cNvSpPr/>
            <p:nvPr/>
          </p:nvSpPr>
          <p:spPr>
            <a:xfrm flipH="1">
              <a:off x="11192569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96"/>
            <p:cNvSpPr/>
            <p:nvPr/>
          </p:nvSpPr>
          <p:spPr>
            <a:xfrm flipH="1">
              <a:off x="12192011" y="-2"/>
              <a:ext cx="4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7"/>
            <p:cNvSpPr/>
            <p:nvPr/>
          </p:nvSpPr>
          <p:spPr>
            <a:xfrm>
              <a:off x="6212" y="17171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8"/>
            <p:cNvSpPr/>
            <p:nvPr/>
          </p:nvSpPr>
          <p:spPr>
            <a:xfrm>
              <a:off x="6212" y="728906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9"/>
            <p:cNvSpPr/>
            <p:nvPr/>
          </p:nvSpPr>
          <p:spPr>
            <a:xfrm>
              <a:off x="6212" y="1286096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00"/>
            <p:cNvSpPr/>
            <p:nvPr/>
          </p:nvSpPr>
          <p:spPr>
            <a:xfrm>
              <a:off x="6212" y="184328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101"/>
            <p:cNvSpPr/>
            <p:nvPr/>
          </p:nvSpPr>
          <p:spPr>
            <a:xfrm>
              <a:off x="6212" y="240047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102"/>
            <p:cNvSpPr/>
            <p:nvPr/>
          </p:nvSpPr>
          <p:spPr>
            <a:xfrm>
              <a:off x="6212" y="295766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103"/>
            <p:cNvSpPr/>
            <p:nvPr/>
          </p:nvSpPr>
          <p:spPr>
            <a:xfrm>
              <a:off x="6212" y="351485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104"/>
            <p:cNvSpPr/>
            <p:nvPr/>
          </p:nvSpPr>
          <p:spPr>
            <a:xfrm>
              <a:off x="6212" y="407204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105"/>
            <p:cNvSpPr/>
            <p:nvPr/>
          </p:nvSpPr>
          <p:spPr>
            <a:xfrm>
              <a:off x="6212" y="462923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106"/>
            <p:cNvSpPr/>
            <p:nvPr/>
          </p:nvSpPr>
          <p:spPr>
            <a:xfrm>
              <a:off x="6212" y="518642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7"/>
            <p:cNvSpPr/>
            <p:nvPr/>
          </p:nvSpPr>
          <p:spPr>
            <a:xfrm>
              <a:off x="6212" y="5743620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8"/>
            <p:cNvSpPr/>
            <p:nvPr/>
          </p:nvSpPr>
          <p:spPr>
            <a:xfrm>
              <a:off x="6212" y="685800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9"/>
            <p:cNvSpPr/>
            <p:nvPr/>
          </p:nvSpPr>
          <p:spPr>
            <a:xfrm>
              <a:off x="22825" y="6248405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8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8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9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42" name="Group 79"/>
          <p:cNvGrpSpPr/>
          <p:nvPr/>
        </p:nvGrpSpPr>
        <p:grpSpPr>
          <a:xfrm>
            <a:off x="-6223" y="-7"/>
            <a:ext cx="12214846" cy="6858008"/>
            <a:chOff x="-1" y="0"/>
            <a:chExt cx="12214844" cy="6858007"/>
          </a:xfrm>
        </p:grpSpPr>
        <p:sp>
          <p:nvSpPr>
            <p:cNvPr id="313" name="Straight Connector 80"/>
            <p:cNvSpPr/>
            <p:nvPr/>
          </p:nvSpPr>
          <p:spPr>
            <a:xfrm>
              <a:off x="-2" y="6686288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81"/>
            <p:cNvSpPr/>
            <p:nvPr/>
          </p:nvSpPr>
          <p:spPr>
            <a:xfrm flipH="1">
              <a:off x="6212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82"/>
            <p:cNvSpPr/>
            <p:nvPr/>
          </p:nvSpPr>
          <p:spPr>
            <a:xfrm flipH="1">
              <a:off x="11999483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83"/>
            <p:cNvSpPr/>
            <p:nvPr/>
          </p:nvSpPr>
          <p:spPr>
            <a:xfrm flipH="1">
              <a:off x="19874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84"/>
            <p:cNvSpPr/>
            <p:nvPr/>
          </p:nvSpPr>
          <p:spPr>
            <a:xfrm flipH="1">
              <a:off x="1198179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85"/>
            <p:cNvSpPr/>
            <p:nvPr/>
          </p:nvSpPr>
          <p:spPr>
            <a:xfrm flipH="1">
              <a:off x="219761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86"/>
            <p:cNvSpPr/>
            <p:nvPr/>
          </p:nvSpPr>
          <p:spPr>
            <a:xfrm flipH="1">
              <a:off x="319705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88"/>
            <p:cNvSpPr/>
            <p:nvPr/>
          </p:nvSpPr>
          <p:spPr>
            <a:xfrm flipH="1">
              <a:off x="4196496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89"/>
            <p:cNvSpPr/>
            <p:nvPr/>
          </p:nvSpPr>
          <p:spPr>
            <a:xfrm flipH="1">
              <a:off x="5195936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0"/>
            <p:cNvSpPr/>
            <p:nvPr/>
          </p:nvSpPr>
          <p:spPr>
            <a:xfrm flipH="1">
              <a:off x="6195375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91"/>
            <p:cNvSpPr/>
            <p:nvPr/>
          </p:nvSpPr>
          <p:spPr>
            <a:xfrm flipH="1">
              <a:off x="7194814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92"/>
            <p:cNvSpPr/>
            <p:nvPr/>
          </p:nvSpPr>
          <p:spPr>
            <a:xfrm flipH="1">
              <a:off x="8194251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93"/>
            <p:cNvSpPr/>
            <p:nvPr/>
          </p:nvSpPr>
          <p:spPr>
            <a:xfrm flipH="1">
              <a:off x="9193690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94"/>
            <p:cNvSpPr/>
            <p:nvPr/>
          </p:nvSpPr>
          <p:spPr>
            <a:xfrm flipH="1">
              <a:off x="10193129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95"/>
            <p:cNvSpPr/>
            <p:nvPr/>
          </p:nvSpPr>
          <p:spPr>
            <a:xfrm flipH="1">
              <a:off x="11192568" y="-1"/>
              <a:ext cx="7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96"/>
            <p:cNvSpPr/>
            <p:nvPr/>
          </p:nvSpPr>
          <p:spPr>
            <a:xfrm flipH="1">
              <a:off x="1219201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97"/>
            <p:cNvSpPr/>
            <p:nvPr/>
          </p:nvSpPr>
          <p:spPr>
            <a:xfrm>
              <a:off x="6212" y="171716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98"/>
            <p:cNvSpPr/>
            <p:nvPr/>
          </p:nvSpPr>
          <p:spPr>
            <a:xfrm>
              <a:off x="6212" y="72890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99"/>
            <p:cNvSpPr/>
            <p:nvPr/>
          </p:nvSpPr>
          <p:spPr>
            <a:xfrm>
              <a:off x="6212" y="128609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0"/>
            <p:cNvSpPr/>
            <p:nvPr/>
          </p:nvSpPr>
          <p:spPr>
            <a:xfrm>
              <a:off x="6212" y="184328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3" name="Straight Connector 101"/>
            <p:cNvSpPr/>
            <p:nvPr/>
          </p:nvSpPr>
          <p:spPr>
            <a:xfrm>
              <a:off x="6212" y="240047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4" name="Straight Connector 102"/>
            <p:cNvSpPr/>
            <p:nvPr/>
          </p:nvSpPr>
          <p:spPr>
            <a:xfrm>
              <a:off x="6212" y="2957667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5" name="Straight Connector 103"/>
            <p:cNvSpPr/>
            <p:nvPr/>
          </p:nvSpPr>
          <p:spPr>
            <a:xfrm>
              <a:off x="6212" y="351485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6" name="Straight Connector 104"/>
            <p:cNvSpPr/>
            <p:nvPr/>
          </p:nvSpPr>
          <p:spPr>
            <a:xfrm>
              <a:off x="6212" y="407204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7" name="Straight Connector 105"/>
            <p:cNvSpPr/>
            <p:nvPr/>
          </p:nvSpPr>
          <p:spPr>
            <a:xfrm>
              <a:off x="6212" y="4629239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8" name="Straight Connector 106"/>
            <p:cNvSpPr/>
            <p:nvPr/>
          </p:nvSpPr>
          <p:spPr>
            <a:xfrm>
              <a:off x="6212" y="5186430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9" name="Straight Connector 107"/>
            <p:cNvSpPr/>
            <p:nvPr/>
          </p:nvSpPr>
          <p:spPr>
            <a:xfrm>
              <a:off x="6212" y="5743621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0" name="Straight Connector 108"/>
            <p:cNvSpPr/>
            <p:nvPr/>
          </p:nvSpPr>
          <p:spPr>
            <a:xfrm>
              <a:off x="6212" y="6858004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1" name="Straight Connector 109"/>
            <p:cNvSpPr/>
            <p:nvPr/>
          </p:nvSpPr>
          <p:spPr>
            <a:xfrm>
              <a:off x="22825" y="6248406"/>
              <a:ext cx="12192019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4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4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355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5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6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7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88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9" name="Text Placeholder 3"/>
          <p:cNvSpPr/>
          <p:nvPr>
            <p:ph type="body" sz="quarter" idx="21"/>
          </p:nvPr>
        </p:nvSpPr>
        <p:spPr>
          <a:xfrm>
            <a:off x="839787" y="2971798"/>
            <a:ext cx="3932238" cy="2897195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90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8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44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15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9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0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45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6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47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8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9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6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57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7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8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89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90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7" name="Group 79"/>
          <p:cNvGrpSpPr/>
          <p:nvPr/>
        </p:nvGrpSpPr>
        <p:grpSpPr>
          <a:xfrm>
            <a:off x="-6219" y="-4"/>
            <a:ext cx="12214839" cy="6858007"/>
            <a:chOff x="-1" y="-1"/>
            <a:chExt cx="12214837" cy="6858006"/>
          </a:xfrm>
        </p:grpSpPr>
        <p:sp>
          <p:nvSpPr>
            <p:cNvPr id="498" name="Straight Connector 80"/>
            <p:cNvSpPr/>
            <p:nvPr/>
          </p:nvSpPr>
          <p:spPr>
            <a:xfrm>
              <a:off x="-2" y="6686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81"/>
            <p:cNvSpPr/>
            <p:nvPr/>
          </p:nvSpPr>
          <p:spPr>
            <a:xfrm flipH="1">
              <a:off x="6213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82"/>
            <p:cNvSpPr/>
            <p:nvPr/>
          </p:nvSpPr>
          <p:spPr>
            <a:xfrm flipH="1">
              <a:off x="1199947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83"/>
            <p:cNvSpPr/>
            <p:nvPr/>
          </p:nvSpPr>
          <p:spPr>
            <a:xfrm flipH="1">
              <a:off x="19874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84"/>
            <p:cNvSpPr/>
            <p:nvPr/>
          </p:nvSpPr>
          <p:spPr>
            <a:xfrm flipH="1">
              <a:off x="1198181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85"/>
            <p:cNvSpPr/>
            <p:nvPr/>
          </p:nvSpPr>
          <p:spPr>
            <a:xfrm flipH="1">
              <a:off x="2197619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86"/>
            <p:cNvSpPr/>
            <p:nvPr/>
          </p:nvSpPr>
          <p:spPr>
            <a:xfrm flipH="1">
              <a:off x="3197057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88"/>
            <p:cNvSpPr/>
            <p:nvPr/>
          </p:nvSpPr>
          <p:spPr>
            <a:xfrm flipH="1">
              <a:off x="4196495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89"/>
            <p:cNvSpPr/>
            <p:nvPr/>
          </p:nvSpPr>
          <p:spPr>
            <a:xfrm flipH="1">
              <a:off x="519593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90"/>
            <p:cNvSpPr/>
            <p:nvPr/>
          </p:nvSpPr>
          <p:spPr>
            <a:xfrm flipH="1">
              <a:off x="6195374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91"/>
            <p:cNvSpPr/>
            <p:nvPr/>
          </p:nvSpPr>
          <p:spPr>
            <a:xfrm flipH="1">
              <a:off x="7194812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92"/>
            <p:cNvSpPr/>
            <p:nvPr/>
          </p:nvSpPr>
          <p:spPr>
            <a:xfrm flipH="1">
              <a:off x="8194250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93"/>
            <p:cNvSpPr/>
            <p:nvPr/>
          </p:nvSpPr>
          <p:spPr>
            <a:xfrm flipH="1">
              <a:off x="9193688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94"/>
            <p:cNvSpPr/>
            <p:nvPr/>
          </p:nvSpPr>
          <p:spPr>
            <a:xfrm flipH="1">
              <a:off x="1019312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95"/>
            <p:cNvSpPr/>
            <p:nvPr/>
          </p:nvSpPr>
          <p:spPr>
            <a:xfrm flipH="1">
              <a:off x="1119256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96"/>
            <p:cNvSpPr/>
            <p:nvPr/>
          </p:nvSpPr>
          <p:spPr>
            <a:xfrm flipH="1">
              <a:off x="12192006" y="-2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97"/>
            <p:cNvSpPr/>
            <p:nvPr/>
          </p:nvSpPr>
          <p:spPr>
            <a:xfrm>
              <a:off x="6212" y="17171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98"/>
            <p:cNvSpPr/>
            <p:nvPr/>
          </p:nvSpPr>
          <p:spPr>
            <a:xfrm>
              <a:off x="6212" y="72890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99"/>
            <p:cNvSpPr/>
            <p:nvPr/>
          </p:nvSpPr>
          <p:spPr>
            <a:xfrm>
              <a:off x="6212" y="128609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100"/>
            <p:cNvSpPr/>
            <p:nvPr/>
          </p:nvSpPr>
          <p:spPr>
            <a:xfrm>
              <a:off x="6212" y="184328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101"/>
            <p:cNvSpPr/>
            <p:nvPr/>
          </p:nvSpPr>
          <p:spPr>
            <a:xfrm>
              <a:off x="6212" y="240047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102"/>
            <p:cNvSpPr/>
            <p:nvPr/>
          </p:nvSpPr>
          <p:spPr>
            <a:xfrm>
              <a:off x="6212" y="2957665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103"/>
            <p:cNvSpPr/>
            <p:nvPr/>
          </p:nvSpPr>
          <p:spPr>
            <a:xfrm>
              <a:off x="6212" y="351485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104"/>
            <p:cNvSpPr/>
            <p:nvPr/>
          </p:nvSpPr>
          <p:spPr>
            <a:xfrm>
              <a:off x="6212" y="407204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105"/>
            <p:cNvSpPr/>
            <p:nvPr/>
          </p:nvSpPr>
          <p:spPr>
            <a:xfrm>
              <a:off x="6212" y="462923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106"/>
            <p:cNvSpPr/>
            <p:nvPr/>
          </p:nvSpPr>
          <p:spPr>
            <a:xfrm>
              <a:off x="6212" y="5186427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107"/>
            <p:cNvSpPr/>
            <p:nvPr/>
          </p:nvSpPr>
          <p:spPr>
            <a:xfrm>
              <a:off x="6212" y="5743618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108"/>
            <p:cNvSpPr/>
            <p:nvPr/>
          </p:nvSpPr>
          <p:spPr>
            <a:xfrm>
              <a:off x="6212" y="68580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109"/>
            <p:cNvSpPr/>
            <p:nvPr/>
          </p:nvSpPr>
          <p:spPr>
            <a:xfrm>
              <a:off x="22825" y="6248402"/>
              <a:ext cx="12192012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8" name="Freeform: Shape 148"/>
          <p:cNvSpPr/>
          <p:nvPr/>
        </p:nvSpPr>
        <p:spPr>
          <a:xfrm>
            <a:off x="-6216" y="5014714"/>
            <a:ext cx="2800130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29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30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31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2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69" name="Group 79"/>
          <p:cNvGrpSpPr/>
          <p:nvPr/>
        </p:nvGrpSpPr>
        <p:grpSpPr>
          <a:xfrm>
            <a:off x="-6223" y="-7"/>
            <a:ext cx="12214846" cy="6858008"/>
            <a:chOff x="-1" y="0"/>
            <a:chExt cx="12214844" cy="6858007"/>
          </a:xfrm>
        </p:grpSpPr>
        <p:sp>
          <p:nvSpPr>
            <p:cNvPr id="540" name="Straight Connector 8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81"/>
            <p:cNvSpPr/>
            <p:nvPr/>
          </p:nvSpPr>
          <p:spPr>
            <a:xfrm flipH="1">
              <a:off x="6212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82"/>
            <p:cNvSpPr/>
            <p:nvPr/>
          </p:nvSpPr>
          <p:spPr>
            <a:xfrm flipH="1">
              <a:off x="1199948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83"/>
            <p:cNvSpPr/>
            <p:nvPr/>
          </p:nvSpPr>
          <p:spPr>
            <a:xfrm flipH="1">
              <a:off x="19874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84"/>
            <p:cNvSpPr/>
            <p:nvPr/>
          </p:nvSpPr>
          <p:spPr>
            <a:xfrm flipH="1">
              <a:off x="119818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85"/>
            <p:cNvSpPr/>
            <p:nvPr/>
          </p:nvSpPr>
          <p:spPr>
            <a:xfrm flipH="1">
              <a:off x="2197618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86"/>
            <p:cNvSpPr/>
            <p:nvPr/>
          </p:nvSpPr>
          <p:spPr>
            <a:xfrm flipH="1">
              <a:off x="319705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88"/>
            <p:cNvSpPr/>
            <p:nvPr/>
          </p:nvSpPr>
          <p:spPr>
            <a:xfrm flipH="1">
              <a:off x="4196497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89"/>
            <p:cNvSpPr/>
            <p:nvPr/>
          </p:nvSpPr>
          <p:spPr>
            <a:xfrm flipH="1">
              <a:off x="5195937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90"/>
            <p:cNvSpPr/>
            <p:nvPr/>
          </p:nvSpPr>
          <p:spPr>
            <a:xfrm flipH="1">
              <a:off x="6195376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91"/>
            <p:cNvSpPr/>
            <p:nvPr/>
          </p:nvSpPr>
          <p:spPr>
            <a:xfrm flipH="1">
              <a:off x="7194814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92"/>
            <p:cNvSpPr/>
            <p:nvPr/>
          </p:nvSpPr>
          <p:spPr>
            <a:xfrm flipH="1">
              <a:off x="819425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93"/>
            <p:cNvSpPr/>
            <p:nvPr/>
          </p:nvSpPr>
          <p:spPr>
            <a:xfrm flipH="1">
              <a:off x="9193691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94"/>
            <p:cNvSpPr/>
            <p:nvPr/>
          </p:nvSpPr>
          <p:spPr>
            <a:xfrm flipH="1">
              <a:off x="1019313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95"/>
            <p:cNvSpPr/>
            <p:nvPr/>
          </p:nvSpPr>
          <p:spPr>
            <a:xfrm flipH="1">
              <a:off x="11192569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96"/>
            <p:cNvSpPr/>
            <p:nvPr/>
          </p:nvSpPr>
          <p:spPr>
            <a:xfrm flipH="1">
              <a:off x="1219201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97"/>
            <p:cNvSpPr/>
            <p:nvPr/>
          </p:nvSpPr>
          <p:spPr>
            <a:xfrm>
              <a:off x="6212" y="17171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98"/>
            <p:cNvSpPr/>
            <p:nvPr/>
          </p:nvSpPr>
          <p:spPr>
            <a:xfrm>
              <a:off x="6212" y="72890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99"/>
            <p:cNvSpPr/>
            <p:nvPr/>
          </p:nvSpPr>
          <p:spPr>
            <a:xfrm>
              <a:off x="6212" y="128609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100"/>
            <p:cNvSpPr/>
            <p:nvPr/>
          </p:nvSpPr>
          <p:spPr>
            <a:xfrm>
              <a:off x="6212" y="184328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101"/>
            <p:cNvSpPr/>
            <p:nvPr/>
          </p:nvSpPr>
          <p:spPr>
            <a:xfrm>
              <a:off x="6212" y="240047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102"/>
            <p:cNvSpPr/>
            <p:nvPr/>
          </p:nvSpPr>
          <p:spPr>
            <a:xfrm>
              <a:off x="6212" y="295766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103"/>
            <p:cNvSpPr/>
            <p:nvPr/>
          </p:nvSpPr>
          <p:spPr>
            <a:xfrm>
              <a:off x="6212" y="351485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104"/>
            <p:cNvSpPr/>
            <p:nvPr/>
          </p:nvSpPr>
          <p:spPr>
            <a:xfrm>
              <a:off x="6212" y="407204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105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106"/>
            <p:cNvSpPr/>
            <p:nvPr/>
          </p:nvSpPr>
          <p:spPr>
            <a:xfrm>
              <a:off x="6212" y="518643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107"/>
            <p:cNvSpPr/>
            <p:nvPr/>
          </p:nvSpPr>
          <p:spPr>
            <a:xfrm>
              <a:off x="6212" y="5743622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108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109"/>
            <p:cNvSpPr/>
            <p:nvPr/>
          </p:nvSpPr>
          <p:spPr>
            <a:xfrm>
              <a:off x="22825" y="6248407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70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1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7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8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11" name="Group 79"/>
          <p:cNvGrpSpPr/>
          <p:nvPr/>
        </p:nvGrpSpPr>
        <p:grpSpPr>
          <a:xfrm>
            <a:off x="-6221" y="-3"/>
            <a:ext cx="12214843" cy="6858006"/>
            <a:chOff x="-1" y="0"/>
            <a:chExt cx="12214842" cy="6858005"/>
          </a:xfrm>
        </p:grpSpPr>
        <p:sp>
          <p:nvSpPr>
            <p:cNvPr id="582" name="Straight Connector 80"/>
            <p:cNvSpPr/>
            <p:nvPr/>
          </p:nvSpPr>
          <p:spPr>
            <a:xfrm>
              <a:off x="-2" y="6686288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81"/>
            <p:cNvSpPr/>
            <p:nvPr/>
          </p:nvSpPr>
          <p:spPr>
            <a:xfrm flipH="1">
              <a:off x="6212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82"/>
            <p:cNvSpPr/>
            <p:nvPr/>
          </p:nvSpPr>
          <p:spPr>
            <a:xfrm flipH="1">
              <a:off x="1199948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83"/>
            <p:cNvSpPr/>
            <p:nvPr/>
          </p:nvSpPr>
          <p:spPr>
            <a:xfrm flipH="1">
              <a:off x="19874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84"/>
            <p:cNvSpPr/>
            <p:nvPr/>
          </p:nvSpPr>
          <p:spPr>
            <a:xfrm flipH="1">
              <a:off x="1198180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85"/>
            <p:cNvSpPr/>
            <p:nvPr/>
          </p:nvSpPr>
          <p:spPr>
            <a:xfrm flipH="1">
              <a:off x="2197618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86"/>
            <p:cNvSpPr/>
            <p:nvPr/>
          </p:nvSpPr>
          <p:spPr>
            <a:xfrm flipH="1">
              <a:off x="3197057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88"/>
            <p:cNvSpPr/>
            <p:nvPr/>
          </p:nvSpPr>
          <p:spPr>
            <a:xfrm flipH="1">
              <a:off x="4196496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89"/>
            <p:cNvSpPr/>
            <p:nvPr/>
          </p:nvSpPr>
          <p:spPr>
            <a:xfrm flipH="1">
              <a:off x="5195935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90"/>
            <p:cNvSpPr/>
            <p:nvPr/>
          </p:nvSpPr>
          <p:spPr>
            <a:xfrm flipH="1">
              <a:off x="6195375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91"/>
            <p:cNvSpPr/>
            <p:nvPr/>
          </p:nvSpPr>
          <p:spPr>
            <a:xfrm flipH="1">
              <a:off x="7194813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92"/>
            <p:cNvSpPr/>
            <p:nvPr/>
          </p:nvSpPr>
          <p:spPr>
            <a:xfrm flipH="1">
              <a:off x="8194250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93"/>
            <p:cNvSpPr/>
            <p:nvPr/>
          </p:nvSpPr>
          <p:spPr>
            <a:xfrm flipH="1">
              <a:off x="9193690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94"/>
            <p:cNvSpPr/>
            <p:nvPr/>
          </p:nvSpPr>
          <p:spPr>
            <a:xfrm flipH="1">
              <a:off x="10193129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95"/>
            <p:cNvSpPr/>
            <p:nvPr/>
          </p:nvSpPr>
          <p:spPr>
            <a:xfrm flipH="1">
              <a:off x="11192568" y="0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96"/>
            <p:cNvSpPr/>
            <p:nvPr/>
          </p:nvSpPr>
          <p:spPr>
            <a:xfrm flipH="1">
              <a:off x="12192007" y="0"/>
              <a:ext cx="5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97"/>
            <p:cNvSpPr/>
            <p:nvPr/>
          </p:nvSpPr>
          <p:spPr>
            <a:xfrm>
              <a:off x="6212" y="171716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98"/>
            <p:cNvSpPr/>
            <p:nvPr/>
          </p:nvSpPr>
          <p:spPr>
            <a:xfrm>
              <a:off x="6212" y="72890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99"/>
            <p:cNvSpPr/>
            <p:nvPr/>
          </p:nvSpPr>
          <p:spPr>
            <a:xfrm>
              <a:off x="6212" y="1286097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100"/>
            <p:cNvSpPr/>
            <p:nvPr/>
          </p:nvSpPr>
          <p:spPr>
            <a:xfrm>
              <a:off x="6212" y="1843288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101"/>
            <p:cNvSpPr/>
            <p:nvPr/>
          </p:nvSpPr>
          <p:spPr>
            <a:xfrm>
              <a:off x="6212" y="2400478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102"/>
            <p:cNvSpPr/>
            <p:nvPr/>
          </p:nvSpPr>
          <p:spPr>
            <a:xfrm>
              <a:off x="6212" y="2957668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103"/>
            <p:cNvSpPr/>
            <p:nvPr/>
          </p:nvSpPr>
          <p:spPr>
            <a:xfrm>
              <a:off x="6212" y="3514859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104"/>
            <p:cNvSpPr/>
            <p:nvPr/>
          </p:nvSpPr>
          <p:spPr>
            <a:xfrm>
              <a:off x="6212" y="4072049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105"/>
            <p:cNvSpPr/>
            <p:nvPr/>
          </p:nvSpPr>
          <p:spPr>
            <a:xfrm>
              <a:off x="6212" y="4629240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106"/>
            <p:cNvSpPr/>
            <p:nvPr/>
          </p:nvSpPr>
          <p:spPr>
            <a:xfrm>
              <a:off x="6212" y="5186430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107"/>
            <p:cNvSpPr/>
            <p:nvPr/>
          </p:nvSpPr>
          <p:spPr>
            <a:xfrm>
              <a:off x="6212" y="5743620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108"/>
            <p:cNvSpPr/>
            <p:nvPr/>
          </p:nvSpPr>
          <p:spPr>
            <a:xfrm>
              <a:off x="6212" y="6858004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109"/>
            <p:cNvSpPr/>
            <p:nvPr/>
          </p:nvSpPr>
          <p:spPr>
            <a:xfrm>
              <a:off x="22825" y="6248405"/>
              <a:ext cx="12192016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12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13" name="Freeform: Shape 76"/>
          <p:cNvSpPr/>
          <p:nvPr/>
        </p:nvSpPr>
        <p:spPr>
          <a:xfrm>
            <a:off x="7979726" y="-1"/>
            <a:ext cx="4209229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1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1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1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Relationship Id="rId35" Type="http://schemas.openxmlformats.org/officeDocument/2006/relationships/slideLayout" Target="../slideLayouts/slideLayout34.xml"/><Relationship Id="rId36" Type="http://schemas.openxmlformats.org/officeDocument/2006/relationships/slideLayout" Target="../slideLayouts/slideLayout3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1.jpeg"/><Relationship Id="rId3" Type="http://schemas.openxmlformats.org/officeDocument/2006/relationships/hyperlink" Target="mailto:f.jones@uwtsd.ac.uk" TargetMode="External"/><Relationship Id="rId4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hyperlink" Target="https://hwb.gov.wales/api/storage/ecad16f5-49bc-4b51-bac6-0e410a405755/fframwaith-rhifedd-ar-drywydd-dysgu-220110.pdf" TargetMode="External"/><Relationship Id="rId4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hyperlink" Target="https://padlet.com/dwilson267/1kk4q32hdzd7w8dx" TargetMode="Externa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5.xml"/><Relationship Id="rId2" Type="http://schemas.openxmlformats.org/officeDocument/2006/relationships/hyperlink" Target="https://forms.office.com/pages/responsepage.aspx?id=-REPTm4EBUWcuNshUjEeIcHjnpW0aJdLvDOGe2Vidf5UQlhZTDVWMVROM1NVRjU0U1c4WkZMM0xOWi4u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5" name="Picture 3" descr="Picture 3"/>
          <p:cNvPicPr>
            <a:picLocks noChangeAspect="1"/>
          </p:cNvPicPr>
          <p:nvPr/>
        </p:nvPicPr>
        <p:blipFill>
          <a:blip r:embed="rId2">
            <a:alphaModFix amt="60000"/>
            <a:extLst/>
          </a:blip>
          <a:srcRect l="0" t="8550" r="0" b="7069"/>
          <a:stretch>
            <a:fillRect/>
          </a:stretch>
        </p:blipFill>
        <p:spPr>
          <a:xfrm>
            <a:off x="18" y="8"/>
            <a:ext cx="12191739" cy="6856617"/>
          </a:xfrm>
          <a:prstGeom prst="rect">
            <a:avLst/>
          </a:prstGeom>
          <a:ln w="12700">
            <a:miter lim="400000"/>
          </a:ln>
        </p:spPr>
      </p:pic>
      <p:sp>
        <p:nvSpPr>
          <p:cNvPr id="626" name="Title 1"/>
          <p:cNvSpPr txBox="1"/>
          <p:nvPr>
            <p:ph type="title"/>
          </p:nvPr>
        </p:nvSpPr>
        <p:spPr>
          <a:xfrm>
            <a:off x="269477" y="-1257194"/>
            <a:ext cx="7561165" cy="3407709"/>
          </a:xfrm>
          <a:prstGeom prst="rect">
            <a:avLst/>
          </a:prstGeom>
        </p:spPr>
        <p:txBody>
          <a:bodyPr/>
          <a:lstStyle/>
          <a:p>
            <a:pPr algn="l">
              <a:lnSpc>
                <a:spcPct val="100000"/>
              </a:lnSpc>
              <a:defRPr sz="5400">
                <a:solidFill>
                  <a:srgbClr val="002060"/>
                </a:solidFill>
              </a:defRPr>
            </a:pPr>
            <a:r>
              <a:t>Mathemateg a Rhifedd</a:t>
            </a:r>
            <a:br/>
            <a:r>
              <a:t>ECAD6008 BA3</a:t>
            </a:r>
          </a:p>
        </p:txBody>
      </p:sp>
      <p:sp>
        <p:nvSpPr>
          <p:cNvPr id="627" name="Subtitle 2"/>
          <p:cNvSpPr txBox="1"/>
          <p:nvPr>
            <p:ph type="body" sz="quarter" idx="1"/>
          </p:nvPr>
        </p:nvSpPr>
        <p:spPr>
          <a:xfrm>
            <a:off x="494596" y="2789438"/>
            <a:ext cx="7583135" cy="1279124"/>
          </a:xfrm>
          <a:prstGeom prst="rect">
            <a:avLst/>
          </a:prstGeom>
        </p:spPr>
        <p:txBody>
          <a:bodyPr/>
          <a:lstStyle/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Sesiwn 2 - 23/11/23</a:t>
            </a:r>
          </a:p>
          <a:p>
            <a:pPr algn="l">
              <a:defRPr b="1" sz="3200">
                <a:solidFill>
                  <a:srgbClr val="00206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              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rPr>
              <a:t>f.jones@uwtsd.ac.uk</a:t>
            </a:r>
          </a:p>
        </p:txBody>
      </p:sp>
      <p:pic>
        <p:nvPicPr>
          <p:cNvPr id="628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345078" y="2167058"/>
            <a:ext cx="4620479" cy="323353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  <p:cond evt="onBegin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6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400"/>
                                        <p:tgtEl>
                                          <p:spTgt spid="6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Class="entr" nodeType="withEffect" presetSubtype="0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" fill="hold"/>
                                        <p:tgtEl>
                                          <p:spTgt spid="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0" dur="400"/>
                                        <p:tgtEl>
                                          <p:spTgt spid="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00"/>
                            </p:stCondLst>
                            <p:childTnLst>
                              <p:par>
                                <p:cTn id="12" presetClass="entr" nodeType="afterEffect" presetID="10" grpId="1" fill="hold">
                                  <p:stCondLst>
                                    <p:cond delay="2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" fill="hold"/>
                                        <p:tgtEl>
                                          <p:spTgt spid="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4" dur="400"/>
                                        <p:tgtEl>
                                          <p:spTgt spid="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800"/>
                            </p:stCondLst>
                            <p:childTnLst>
                              <p:par>
                                <p:cTn id="16" presetClass="entr" nodeType="afterEffect" presetID="10" grpId="2" fill="hold">
                                  <p:stCondLst>
                                    <p:cond delay="100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8" dur="400"/>
                                        <p:tgtEl>
                                          <p:spTgt spid="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626" grpId="2"/>
      <p:bldP build="p" bldLvl="5" animBg="1" rev="0" advAuto="0" spid="627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0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1" name="Freeform: Shape 11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2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3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4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5" name="Freeform: Shape 19"/>
          <p:cNvSpPr/>
          <p:nvPr/>
        </p:nvSpPr>
        <p:spPr>
          <a:xfrm>
            <a:off x="1375408" y="0"/>
            <a:ext cx="253011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6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7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8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9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0" name="Freeform: Shape 29"/>
          <p:cNvSpPr/>
          <p:nvPr/>
        </p:nvSpPr>
        <p:spPr>
          <a:xfrm flipH="1">
            <a:off x="642944" y="0"/>
            <a:ext cx="226554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1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2" name="Freeform: Shape 33"/>
          <p:cNvSpPr/>
          <p:nvPr/>
        </p:nvSpPr>
        <p:spPr>
          <a:xfrm>
            <a:off x="8696194" y="0"/>
            <a:ext cx="253011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3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4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Amcanion </a:t>
            </a:r>
          </a:p>
        </p:txBody>
      </p:sp>
      <p:pic>
        <p:nvPicPr>
          <p:cNvPr id="64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30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646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213008" y="4253626"/>
            <a:ext cx="3496428" cy="1968931"/>
          </a:xfrm>
          <a:prstGeom prst="rect">
            <a:avLst/>
          </a:prstGeom>
          <a:ln w="12700">
            <a:miter lim="400000"/>
          </a:ln>
        </p:spPr>
      </p:pic>
      <p:sp>
        <p:nvSpPr>
          <p:cNvPr id="647" name="To look at progression in Maths and Numeracy in the CfW framework and the LNF.…"/>
          <p:cNvSpPr txBox="1"/>
          <p:nvPr/>
        </p:nvSpPr>
        <p:spPr>
          <a:xfrm>
            <a:off x="1232590" y="1524145"/>
            <a:ext cx="4873710" cy="3850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gynnydd mewn Mathemateg a Rhifedd ar draws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Creu cyd-destunau dilys ar gyfer dysgu.</a:t>
            </a:r>
          </a:p>
          <a:p>
            <a:pPr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eich gwybodaeth bynciol.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QTS Standards"/>
          <p:cNvSpPr txBox="1"/>
          <p:nvPr>
            <p:ph type="title"/>
          </p:nvPr>
        </p:nvSpPr>
        <p:spPr>
          <a:xfrm>
            <a:off x="-1284070" y="-771374"/>
            <a:ext cx="8720791" cy="2278609"/>
          </a:xfrm>
          <a:prstGeom prst="rect">
            <a:avLst/>
          </a:prstGeom>
        </p:spPr>
        <p:txBody>
          <a:bodyPr/>
          <a:lstStyle/>
          <a:p>
            <a:pPr/>
            <a:r>
              <a:t>Safonau SAC</a:t>
            </a:r>
          </a:p>
        </p:txBody>
      </p:sp>
      <p:pic>
        <p:nvPicPr>
          <p:cNvPr id="6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16177" y="-89311"/>
            <a:ext cx="3717270" cy="1423081"/>
          </a:xfrm>
          <a:prstGeom prst="rect">
            <a:avLst/>
          </a:prstGeom>
          <a:ln w="12700">
            <a:miter lim="400000"/>
          </a:ln>
        </p:spPr>
      </p:pic>
      <p:graphicFrame>
        <p:nvGraphicFramePr>
          <p:cNvPr id="651" name="Table"/>
          <p:cNvGraphicFramePr/>
          <p:nvPr/>
        </p:nvGraphicFramePr>
        <p:xfrm>
          <a:off x="1061875" y="1813024"/>
          <a:ext cx="9660589" cy="4807198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3301381"/>
                <a:gridCol w="6359208"/>
              </a:tblGrid>
              <a:tr h="299777">
                <a:tc gridSpan="2"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400">
                          <a:solidFill>
                            <a:srgbClr val="FFFFFF"/>
                          </a:solidFill>
                          <a:uFill>
                            <a:solidFill>
                              <a:srgbClr val="FFFFFF"/>
                            </a:solidFill>
                          </a:uFill>
                        </a:rPr>
                        <a:t>Addysgeg - Hyrwyddo Dysgu</a:t>
                      </a:r>
                    </a:p>
                  </a:txBody>
                  <a:tcPr marL="50800" marR="50800" marT="50800" marB="50800" anchor="ctr" anchorCtr="0" horzOverflow="overflow">
                    <a:lnL w="12700">
                      <a:miter lim="400000"/>
                    </a:lnL>
                    <a:lnR w="12700"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1877A5"/>
                    </a:solidFill>
                  </a:tcPr>
                </a:tc>
                <a:tc hMerge="1">
                  <a:tcPr/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Pedwar diben i ddysgwyr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anghenion pob dysgwr, a dealltwriaeth o’r anghenion hynny, wrth gynllunio, paratoi ac addysgu. Hefyd, wrth wneud hyn, mae’n sicrhau mai’r pedwar diben sy’n gyrru profiadau dysgwyr.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75794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Ymelwa ar ddisgyblaethau pynciol mewn meysydd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addysgeg a  disgyblaethau perthnasol o fewn, ac ar draws, cynnwys pynciau, meysydd dysgu, a themâu trawsgwricwlaidd; mae hefyd yn arddangos dealltwriaeth o hyn ac yn cynllunio’n briodol yn ôl hynny.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421417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Profiadau dysgu cyfunol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deall sut i ddewis, defnyddio a chyfiawnhau ystod o ddulliau addysgu creadigol er budd pob dysgwr.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Cyd-destunau bywyd go iawn, dilys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gwybodaeth am ddefnyddio cyd-destunau bywyd go iawn dilys, a hynny fel rhan naturiol o’r profiad dysgu. Mae hyn yn ehangu profiad diwylliannol, ieithyddol, crefyddol ac economaidd-gymdeithasol y dysgwr, ac yn rhoi enghreifftiau o gysyniadau a haniaethau ar waith.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736313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Dilyniant mewn dysgu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arddangos dealltwriaeth o sut mae dysgu’n datblygu fesul tipyn, gam wrth gam gan adeiladu ar brofiadau blaenorol a’r hyn a ddysgwyd o’r blaen, ac mae’n  cynllunio ar gyfer cynnydd yn seiliedig ar hyn.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  <a:tr h="918791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Themâu trawsgwricwlaidd 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1800"/>
                      </a:pPr>
                      <a:r>
                        <a:rPr sz="11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Mae’r athro’n gwybod am yr egwyddorion sydd ynghlwm  wrth ddylunio’r cwricwlwm ac arloesi, ac mae’n eu deall ac yn ymwneud â nhw. Mae hefyd yn datblygu themâu trawsgwricwlaidd sy’n berthnasol i feysydd dysgu ac yn gallu cyfiawnhau penderfyniadau.</a:t>
                      </a:r>
                    </a:p>
                  </a:txBody>
                  <a:tcPr marL="50800" marR="50800" marT="50800" marB="50800" anchor="ctr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3" name="Screenshot 2022-11-13 at 18.14.41.png" descr="Screenshot 2022-11-13 at 18.14.4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00960" y="205645"/>
            <a:ext cx="9990081" cy="64467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" name="TextBox 18"/>
          <p:cNvSpPr txBox="1"/>
          <p:nvPr/>
        </p:nvSpPr>
        <p:spPr>
          <a:xfrm>
            <a:off x="376268" y="2373879"/>
            <a:ext cx="4655457" cy="39021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Linc i’r 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sp>
        <p:nvSpPr>
          <p:cNvPr id="656" name="TextBox 18"/>
          <p:cNvSpPr txBox="1"/>
          <p:nvPr/>
        </p:nvSpPr>
        <p:spPr>
          <a:xfrm>
            <a:off x="6166801" y="1449703"/>
            <a:ext cx="4655459" cy="50197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Ar Drywydd Dysgu a chamau ABC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https://hwb.gov.wales/api/storage/ecad16f5-49bc-4b51-bac6-0e410a405755/fframwaith-rhifedd-ar-drywydd-dysgu-220110.pdf</a:t>
            </a:r>
          </a:p>
        </p:txBody>
      </p:sp>
      <p:pic>
        <p:nvPicPr>
          <p:cNvPr id="657" name="Screenshot 2022-11-13 at 18.18.07.png" descr="Screenshot 2022-11-13 at 18.18.0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80638" y="249242"/>
            <a:ext cx="6112153" cy="15188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 defTabSz="674826">
              <a:defRPr sz="3900">
                <a:solidFill>
                  <a:srgbClr val="7030A0"/>
                </a:solidFill>
              </a:defRPr>
            </a:lvl1pPr>
          </a:lstStyle>
          <a:p>
            <a:pPr/>
            <a:r>
              <a:t>Cynllunio thema ar draws y Meysydd Dysgu a Phrofiad: Sut mae hyn yn digwydd?</a:t>
            </a:r>
          </a:p>
        </p:txBody>
      </p:sp>
      <p:pic>
        <p:nvPicPr>
          <p:cNvPr id="66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11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1"/>
                  <a:pt x="3455" y="1218"/>
                </a:cubicBezTo>
                <a:cubicBezTo>
                  <a:pt x="3497" y="1331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2"/>
                  <a:pt x="2931" y="2838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7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3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7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5"/>
                  <a:pt x="1480" y="11082"/>
                  <a:pt x="1659" y="11252"/>
                </a:cubicBezTo>
                <a:cubicBezTo>
                  <a:pt x="1963" y="11559"/>
                  <a:pt x="2027" y="11765"/>
                  <a:pt x="1880" y="12172"/>
                </a:cubicBezTo>
                <a:cubicBezTo>
                  <a:pt x="1785" y="12449"/>
                  <a:pt x="1646" y="12696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6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5"/>
                  <a:pt x="2206" y="17042"/>
                </a:cubicBezTo>
                <a:cubicBezTo>
                  <a:pt x="2343" y="17145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8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1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39"/>
                  <a:pt x="3896" y="20349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3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61" name="TextBox 2"/>
          <p:cNvSpPr txBox="1"/>
          <p:nvPr/>
        </p:nvSpPr>
        <p:spPr>
          <a:xfrm>
            <a:off x="506708" y="2601223"/>
            <a:ext cx="3566168" cy="29735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/>
            </a:pPr>
            <a:r>
              <a:t>Trafodwch a rhannwch eich syniadau.</a:t>
            </a:r>
          </a:p>
          <a:p>
            <a:pPr>
              <a:defRPr sz="3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https://padlet.com/dwilson267/1kk4q32hdzd7w8dx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Title 1"/>
          <p:cNvSpPr txBox="1"/>
          <p:nvPr>
            <p:ph type="title"/>
          </p:nvPr>
        </p:nvSpPr>
        <p:spPr>
          <a:xfrm>
            <a:off x="409784" y="237066"/>
            <a:ext cx="5687392" cy="1762980"/>
          </a:xfrm>
          <a:prstGeom prst="rect">
            <a:avLst/>
          </a:prstGeom>
        </p:spPr>
        <p:txBody>
          <a:bodyPr anchor="b"/>
          <a:lstStyle>
            <a:lvl1pPr>
              <a:defRPr sz="5400">
                <a:solidFill>
                  <a:srgbClr val="7030A0"/>
                </a:solidFill>
              </a:defRPr>
            </a:lvl1pPr>
          </a:lstStyle>
          <a:p>
            <a:pPr/>
            <a:r>
              <a:t>Cynllunio </a:t>
            </a:r>
          </a:p>
        </p:txBody>
      </p:sp>
      <p:pic>
        <p:nvPicPr>
          <p:cNvPr id="66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11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89"/>
                  <a:pt x="3455" y="1218"/>
                </a:cubicBezTo>
                <a:cubicBezTo>
                  <a:pt x="3497" y="1330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2"/>
                  <a:pt x="2931" y="2838"/>
                  <a:pt x="2910" y="2988"/>
                </a:cubicBezTo>
                <a:cubicBezTo>
                  <a:pt x="2900" y="3100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7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3"/>
                  <a:pt x="4506" y="5248"/>
                </a:cubicBezTo>
                <a:cubicBezTo>
                  <a:pt x="4779" y="5360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8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2"/>
                  <a:pt x="1480" y="11084"/>
                  <a:pt x="1659" y="11252"/>
                </a:cubicBezTo>
                <a:cubicBezTo>
                  <a:pt x="1963" y="11562"/>
                  <a:pt x="2027" y="11765"/>
                  <a:pt x="1880" y="12172"/>
                </a:cubicBezTo>
                <a:cubicBezTo>
                  <a:pt x="1785" y="12449"/>
                  <a:pt x="1646" y="12697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1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09"/>
                  <a:pt x="20" y="14648"/>
                </a:cubicBezTo>
                <a:cubicBezTo>
                  <a:pt x="-54" y="14805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4"/>
                  <a:pt x="2206" y="17042"/>
                </a:cubicBezTo>
                <a:cubicBezTo>
                  <a:pt x="2343" y="17149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7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3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2"/>
                  <a:pt x="3687" y="20278"/>
                </a:cubicBezTo>
                <a:cubicBezTo>
                  <a:pt x="3813" y="20239"/>
                  <a:pt x="3896" y="20349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3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65" name="TextBox 2"/>
          <p:cNvSpPr txBox="1"/>
          <p:nvPr/>
        </p:nvSpPr>
        <p:spPr>
          <a:xfrm>
            <a:off x="755524" y="2636771"/>
            <a:ext cx="4622619" cy="39641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320842" indent="-320842">
              <a:buSzPct val="100000"/>
              <a:buChar char="*"/>
              <a:defRPr sz="3200"/>
            </a:pPr>
            <a:r>
              <a:t>Meddyliwch am oedran y plant a’ch thema.</a:t>
            </a:r>
          </a:p>
          <a:p>
            <a:pPr marL="320842" indent="-320842">
              <a:buSzPct val="100000"/>
              <a:buChar char="*"/>
              <a:defRPr sz="3200"/>
            </a:pPr>
            <a:r>
              <a:t>Pa elfennau o Fathemateg a Rhifedd rydych yn gallu eu defnyddio? </a:t>
            </a:r>
          </a:p>
          <a:p>
            <a:pPr>
              <a:defRPr sz="3200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" name="Holiadur Canol Modwl"/>
          <p:cNvSpPr txBox="1"/>
          <p:nvPr>
            <p:ph type="title"/>
          </p:nvPr>
        </p:nvSpPr>
        <p:spPr>
          <a:xfrm>
            <a:off x="-111042" y="92414"/>
            <a:ext cx="9298342" cy="2327304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Holiadur Canol Modwl</a:t>
            </a:r>
          </a:p>
        </p:txBody>
      </p:sp>
      <p:sp>
        <p:nvSpPr>
          <p:cNvPr id="668" name="https://forms.office.com/pages/responsepage.aspx?id=-REPTm4EBUWcuNshUjEeIcHjnpW0aJdLvDOGe2Vidf5UQlhZTDVWMVROM1NVRjU0U1c4WkZMM0xOWi4u"/>
          <p:cNvSpPr txBox="1"/>
          <p:nvPr>
            <p:ph type="body" idx="1"/>
          </p:nvPr>
        </p:nvSpPr>
        <p:spPr>
          <a:xfrm>
            <a:off x="1524000" y="3602037"/>
            <a:ext cx="9144000" cy="3714957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https://forms.office.com/pages/responsepage.aspx?id=-REPTm4EBUWcuNshUjEeIcHjnpW0aJdLvDOGe2Vidf5UQlhZTDVWMVROM1NVRjU0U1c4WkZMM0xOWi4u</a:t>
            </a: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pP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pP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