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553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424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388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94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649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272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94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277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4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162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0474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0726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24799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759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323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556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5/2/2020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9903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about-us/what-we-do/our-mission/a-history-of-mind/" TargetMode="External"/><Relationship Id="rId2" Type="http://schemas.openxmlformats.org/officeDocument/2006/relationships/hyperlink" Target="https://www.bacp.co.uk/media/3103/bacp-ethical-framework-for-the-counselling-professions-201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ptmind.org.uk/how-we-can-help/" TargetMode="External"/><Relationship Id="rId5" Type="http://schemas.openxmlformats.org/officeDocument/2006/relationships/hyperlink" Target="https://nptmind.org.uk/groups/" TargetMode="External"/><Relationship Id="rId4" Type="http://schemas.openxmlformats.org/officeDocument/2006/relationships/hyperlink" Target="https://www.mind.org.uk/about-us/how-we-raise-and-spend-our-mone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C99D0-8A81-404D-95F8-540AC39247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 Relationships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AAAE62-EAC0-4E26-8192-4F1F8C15D2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Susan Meredith</a:t>
            </a:r>
          </a:p>
          <a:p>
            <a:r>
              <a:rPr lang="en-GB" dirty="0"/>
              <a:t>1804911</a:t>
            </a:r>
          </a:p>
        </p:txBody>
      </p:sp>
    </p:spTree>
    <p:extLst>
      <p:ext uri="{BB962C8B-B14F-4D97-AF65-F5344CB8AC3E}">
        <p14:creationId xmlns:p14="http://schemas.microsoft.com/office/powerpoint/2010/main" val="2740321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E1674-6FBD-448A-BCEB-D125658F8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5AB80-54FD-4D6D-BEF7-5FD459406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NPT are a mental health charity based in Neath, South Wales. They provide the community with mental health support in the Neath and Port Talbot areas. </a:t>
            </a:r>
          </a:p>
          <a:p>
            <a:r>
              <a:rPr lang="en-GB" dirty="0"/>
              <a:t>Mind NPT believes that no one should have to face a mental health problem alone. </a:t>
            </a:r>
          </a:p>
          <a:p>
            <a:r>
              <a:rPr lang="en-GB" dirty="0"/>
              <a:t>Mind organisations are an accessible service in England and Wales and have services in many locations. </a:t>
            </a:r>
          </a:p>
          <a:p>
            <a:r>
              <a:rPr lang="en-GB" dirty="0"/>
              <a:t>Mind organisations were founded in 1946.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E5DCBA-4A01-4717-9C76-B4126B89EFA5}"/>
              </a:ext>
            </a:extLst>
          </p:cNvPr>
          <p:cNvSpPr txBox="1"/>
          <p:nvPr/>
        </p:nvSpPr>
        <p:spPr>
          <a:xfrm>
            <a:off x="10002982" y="6470073"/>
            <a:ext cx="12650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(NPT Mind, 2020)</a:t>
            </a:r>
          </a:p>
        </p:txBody>
      </p:sp>
    </p:spTree>
    <p:extLst>
      <p:ext uri="{BB962C8B-B14F-4D97-AF65-F5344CB8AC3E}">
        <p14:creationId xmlns:p14="http://schemas.microsoft.com/office/powerpoint/2010/main" val="667274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E6D67-4485-4B4E-9077-6D9ED90A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 Mission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7A1C-5DC1-4015-B7F5-FA76F30D6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“We provide advice and support to empower anyone experiencing a mental health problem. We campaign to promote understanding and improve services”. (NPT Mind, 2020) </a:t>
            </a:r>
          </a:p>
        </p:txBody>
      </p:sp>
    </p:spTree>
    <p:extLst>
      <p:ext uri="{BB962C8B-B14F-4D97-AF65-F5344CB8AC3E}">
        <p14:creationId xmlns:p14="http://schemas.microsoft.com/office/powerpoint/2010/main" val="1258101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A862-1561-4051-99C1-8622A52A9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 Services and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A4FA3-5741-48CD-A6A0-BBD6E83CEE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NPT offer a relaxed space for the community to meet, share their experiences, get involved in learning new skills, access to group sessions that will support individual mental health needs. </a:t>
            </a:r>
          </a:p>
          <a:p>
            <a:r>
              <a:rPr lang="en-GB" dirty="0"/>
              <a:t>Group and individual sessions offered. </a:t>
            </a:r>
          </a:p>
          <a:p>
            <a:r>
              <a:rPr lang="en-GB" dirty="0"/>
              <a:t>Anxiety and Depression support groups.</a:t>
            </a:r>
          </a:p>
          <a:p>
            <a:r>
              <a:rPr lang="en-GB" dirty="0"/>
              <a:t>Women's groups. </a:t>
            </a:r>
          </a:p>
          <a:p>
            <a:r>
              <a:rPr lang="en-GB" dirty="0"/>
              <a:t>Meditation and relaxation groups.</a:t>
            </a:r>
          </a:p>
          <a:p>
            <a:r>
              <a:rPr lang="en-GB" dirty="0"/>
              <a:t>Gardening and walking groups.</a:t>
            </a:r>
          </a:p>
          <a:p>
            <a:r>
              <a:rPr lang="en-GB" dirty="0"/>
              <a:t>Men's Groups.</a:t>
            </a:r>
          </a:p>
          <a:p>
            <a:r>
              <a:rPr lang="en-GB" dirty="0"/>
              <a:t>Art Therapy.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F1AF81-C4F2-4D5B-A93F-82E0B9160D9A}"/>
              </a:ext>
            </a:extLst>
          </p:cNvPr>
          <p:cNvSpPr txBox="1"/>
          <p:nvPr/>
        </p:nvSpPr>
        <p:spPr>
          <a:xfrm>
            <a:off x="10169236" y="6483927"/>
            <a:ext cx="12650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(NPT Mind, 2020)</a:t>
            </a:r>
          </a:p>
        </p:txBody>
      </p:sp>
    </p:spTree>
    <p:extLst>
      <p:ext uri="{BB962C8B-B14F-4D97-AF65-F5344CB8AC3E}">
        <p14:creationId xmlns:p14="http://schemas.microsoft.com/office/powerpoint/2010/main" val="1411409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96D46-3474-4342-AC93-41C995263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 Services and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DC861-2302-44DB-B648-695812FFA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Counselling services are offered at NPT Mind providing a talking therapy. </a:t>
            </a:r>
          </a:p>
          <a:p>
            <a:r>
              <a:rPr lang="en-GB" dirty="0"/>
              <a:t>Sessions usually take place once a week.</a:t>
            </a:r>
          </a:p>
          <a:p>
            <a:r>
              <a:rPr lang="en-GB" dirty="0"/>
              <a:t>A six- week counselling period is offered but this may be reviewed if clients wish to continue with some more counselling sessions. </a:t>
            </a:r>
          </a:p>
          <a:p>
            <a:r>
              <a:rPr lang="en-GB" dirty="0"/>
              <a:t>Accessing Counselling services cost a membership fee of £20 pounds per year, and a charge of £10 for each individual counselling session.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3C8A38-AB88-4495-ACB5-98D5B1051262}"/>
              </a:ext>
            </a:extLst>
          </p:cNvPr>
          <p:cNvSpPr txBox="1"/>
          <p:nvPr/>
        </p:nvSpPr>
        <p:spPr>
          <a:xfrm>
            <a:off x="9670473" y="6525491"/>
            <a:ext cx="113043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(NPT Mind,2020)</a:t>
            </a:r>
          </a:p>
        </p:txBody>
      </p:sp>
    </p:spTree>
    <p:extLst>
      <p:ext uri="{BB962C8B-B14F-4D97-AF65-F5344CB8AC3E}">
        <p14:creationId xmlns:p14="http://schemas.microsoft.com/office/powerpoint/2010/main" val="3024460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DEA2E-4DB6-419B-920E-E8F315B54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 Policies and Procedures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B0C1A-4ACB-49D3-9BC4-CB9DE0AD0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staff and volunteers within Mind NPT need to abide by all polices and procedures. </a:t>
            </a:r>
          </a:p>
          <a:p>
            <a:r>
              <a:rPr lang="en-GB" dirty="0"/>
              <a:t>GDPR, Confidentiality and Data Protection.</a:t>
            </a:r>
          </a:p>
          <a:p>
            <a:r>
              <a:rPr lang="en-GB" dirty="0"/>
              <a:t>Duty of care. </a:t>
            </a:r>
          </a:p>
          <a:p>
            <a:r>
              <a:rPr lang="en-GB" dirty="0"/>
              <a:t>Safeguarding. </a:t>
            </a:r>
          </a:p>
          <a:p>
            <a:r>
              <a:rPr lang="en-GB" dirty="0"/>
              <a:t>Respond, report, record, refer.</a:t>
            </a:r>
          </a:p>
          <a:p>
            <a:r>
              <a:rPr lang="en-GB" dirty="0"/>
              <a:t>Social Media Policy. </a:t>
            </a:r>
          </a:p>
          <a:p>
            <a:r>
              <a:rPr lang="en-GB" dirty="0"/>
              <a:t>Whistleblowing Policy.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CC711F-888C-4CF3-9DE4-F460901362DB}"/>
              </a:ext>
            </a:extLst>
          </p:cNvPr>
          <p:cNvSpPr txBox="1"/>
          <p:nvPr/>
        </p:nvSpPr>
        <p:spPr>
          <a:xfrm>
            <a:off x="10293927" y="6386945"/>
            <a:ext cx="12650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(NPT Mind, 2020)</a:t>
            </a:r>
          </a:p>
        </p:txBody>
      </p:sp>
    </p:spTree>
    <p:extLst>
      <p:ext uri="{BB962C8B-B14F-4D97-AF65-F5344CB8AC3E}">
        <p14:creationId xmlns:p14="http://schemas.microsoft.com/office/powerpoint/2010/main" val="2108098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D6A3F-02D9-4031-A939-4744FCBDF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 Diversity and Equal 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21308-DBBD-419F-81EC-605A207D2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Western culture that work with the community to provide a service to everyone and work to ensure equal opportunities and diversity. </a:t>
            </a:r>
          </a:p>
          <a:p>
            <a:r>
              <a:rPr lang="en-GB" dirty="0"/>
              <a:t>Mind NPT could adapt to provide a group that focuses on different cultures such as LGBTQ groups. </a:t>
            </a:r>
          </a:p>
          <a:p>
            <a:r>
              <a:rPr lang="en-GB" dirty="0"/>
              <a:t>Mind works to remove inequality and have a history of supporting those that are facing discrimination.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91B386-2B8A-43CE-8700-BCD7ABEF52A0}"/>
              </a:ext>
            </a:extLst>
          </p:cNvPr>
          <p:cNvSpPr txBox="1"/>
          <p:nvPr/>
        </p:nvSpPr>
        <p:spPr>
          <a:xfrm>
            <a:off x="9698182" y="6594764"/>
            <a:ext cx="12650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(NPT Mind, 2020)</a:t>
            </a:r>
          </a:p>
        </p:txBody>
      </p:sp>
    </p:spTree>
    <p:extLst>
      <p:ext uri="{BB962C8B-B14F-4D97-AF65-F5344CB8AC3E}">
        <p14:creationId xmlns:p14="http://schemas.microsoft.com/office/powerpoint/2010/main" val="520863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AC410-A805-48DB-A5BC-E0668E648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NPT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B58ED-FFCF-4BCC-8DA8-5DA1834C0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NPT is a charity and relies on the support of donations.</a:t>
            </a:r>
          </a:p>
          <a:p>
            <a:r>
              <a:rPr lang="en-GB" dirty="0"/>
              <a:t>Charity shops.</a:t>
            </a:r>
          </a:p>
          <a:p>
            <a:r>
              <a:rPr lang="en-GB" dirty="0"/>
              <a:t>Fundraisers.</a:t>
            </a:r>
          </a:p>
          <a:p>
            <a:r>
              <a:rPr lang="en-GB" dirty="0"/>
              <a:t>Public.</a:t>
            </a:r>
          </a:p>
          <a:p>
            <a:r>
              <a:rPr lang="en-GB" dirty="0"/>
              <a:t>Companies.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F4A742-8D42-4049-9DE2-430ECBB440AE}"/>
              </a:ext>
            </a:extLst>
          </p:cNvPr>
          <p:cNvSpPr txBox="1"/>
          <p:nvPr/>
        </p:nvSpPr>
        <p:spPr>
          <a:xfrm>
            <a:off x="10030691" y="6594764"/>
            <a:ext cx="101502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 Mind, 2020)</a:t>
            </a:r>
          </a:p>
        </p:txBody>
      </p:sp>
    </p:spTree>
    <p:extLst>
      <p:ext uri="{BB962C8B-B14F-4D97-AF65-F5344CB8AC3E}">
        <p14:creationId xmlns:p14="http://schemas.microsoft.com/office/powerpoint/2010/main" val="960555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39C30-E51E-44A7-A176-1DC7CD85E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Procedure of Supervision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07A41-94BA-4907-B3F3-C80247215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NPT counsellors must all attend a monthly group supervision.</a:t>
            </a:r>
          </a:p>
          <a:p>
            <a:r>
              <a:rPr lang="en-GB" dirty="0"/>
              <a:t>Supervision provided by Mind NPT.</a:t>
            </a:r>
          </a:p>
          <a:p>
            <a:r>
              <a:rPr lang="en-GB" dirty="0"/>
              <a:t>Monthly group supervision free to all counsellors working with clients that use Mind NPT. </a:t>
            </a:r>
          </a:p>
          <a:p>
            <a:r>
              <a:rPr lang="en-GB" dirty="0"/>
              <a:t>Mind NPT counsellors must all be members of the BACP and work within their ethical code of conduct. </a:t>
            </a:r>
          </a:p>
          <a:p>
            <a:r>
              <a:rPr lang="en-GB" dirty="0"/>
              <a:t>Supervisor must be a member of the BACP.</a:t>
            </a:r>
          </a:p>
          <a:p>
            <a:r>
              <a:rPr lang="en-GB" dirty="0"/>
              <a:t>Supervision is to bring client work from clients that are using Mind NPT.</a:t>
            </a:r>
          </a:p>
          <a:p>
            <a:r>
              <a:rPr lang="en-GB" dirty="0"/>
              <a:t>Formed supervision contracts which reflect the expectations of organisations such as Mind NPT.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772FC7-95D5-4900-810E-F920914B7F7B}"/>
              </a:ext>
            </a:extLst>
          </p:cNvPr>
          <p:cNvSpPr txBox="1"/>
          <p:nvPr/>
        </p:nvSpPr>
        <p:spPr>
          <a:xfrm>
            <a:off x="9274002" y="6041363"/>
            <a:ext cx="20590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(NPT Mind,2018)</a:t>
            </a:r>
          </a:p>
          <a:p>
            <a:r>
              <a:rPr lang="en-GB" sz="1100" dirty="0"/>
              <a:t>(BACP, 2020)</a:t>
            </a:r>
          </a:p>
          <a:p>
            <a:r>
              <a:rPr lang="en-GB" sz="1100" dirty="0"/>
              <a:t>(Hawkins and Shohet. 2006)</a:t>
            </a:r>
          </a:p>
        </p:txBody>
      </p:sp>
    </p:spTree>
    <p:extLst>
      <p:ext uri="{BB962C8B-B14F-4D97-AF65-F5344CB8AC3E}">
        <p14:creationId xmlns:p14="http://schemas.microsoft.com/office/powerpoint/2010/main" val="1732258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717BC-8B8E-4076-8A4B-7A96FA877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Counsellors and trainee Counsellors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419AC-35AB-4B77-A48F-D12634946C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Ongoing contract.</a:t>
            </a:r>
          </a:p>
          <a:p>
            <a:r>
              <a:rPr lang="en-GB" dirty="0"/>
              <a:t>Flexibility on days available to provide a counselling service.</a:t>
            </a:r>
          </a:p>
          <a:p>
            <a:r>
              <a:rPr lang="en-GB" dirty="0"/>
              <a:t>Safe space to work therapeutically with a client. </a:t>
            </a:r>
          </a:p>
          <a:p>
            <a:r>
              <a:rPr lang="en-GB" dirty="0"/>
              <a:t>Support from the counselling director. </a:t>
            </a:r>
          </a:p>
          <a:p>
            <a:r>
              <a:rPr lang="en-GB" dirty="0"/>
              <a:t>Staff meetings.</a:t>
            </a:r>
          </a:p>
          <a:p>
            <a:r>
              <a:rPr lang="en-GB" dirty="0"/>
              <a:t>Group supervision. </a:t>
            </a:r>
          </a:p>
          <a:p>
            <a:r>
              <a:rPr lang="en-GB" dirty="0"/>
              <a:t>Training opportunities from external organisations. </a:t>
            </a:r>
          </a:p>
          <a:p>
            <a:r>
              <a:rPr lang="en-GB" dirty="0"/>
              <a:t>Trainee counsellors must be on a course that adhere to the BACP Ethical Framework and are student members of the BACP.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976945-3D1D-443A-975F-B4E6B89BE4C8}"/>
              </a:ext>
            </a:extLst>
          </p:cNvPr>
          <p:cNvSpPr txBox="1"/>
          <p:nvPr/>
        </p:nvSpPr>
        <p:spPr>
          <a:xfrm>
            <a:off x="9947563" y="6497782"/>
            <a:ext cx="20781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(NPT Mind,2020)</a:t>
            </a:r>
          </a:p>
          <a:p>
            <a:r>
              <a:rPr lang="en-GB" sz="1100" dirty="0"/>
              <a:t>( BACP,2020)</a:t>
            </a:r>
          </a:p>
        </p:txBody>
      </p:sp>
    </p:spTree>
    <p:extLst>
      <p:ext uri="{BB962C8B-B14F-4D97-AF65-F5344CB8AC3E}">
        <p14:creationId xmlns:p14="http://schemas.microsoft.com/office/powerpoint/2010/main" val="273276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8BF49-86D1-45A9-B2E8-A729FEA27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8C04D-4C75-42FE-95D9-0DB2220E9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organisations services are available in England and Wales.</a:t>
            </a:r>
          </a:p>
          <a:p>
            <a:r>
              <a:rPr lang="en-GB" dirty="0"/>
              <a:t>Mind NPT provide the community with a range of groups, could aim to provide groups that are culturally specific.</a:t>
            </a:r>
          </a:p>
          <a:p>
            <a:r>
              <a:rPr lang="en-GB" dirty="0"/>
              <a:t>As a person- centred counsellor more flexibility with sessions offered, does not allow the client to end sessions when they are ready to.</a:t>
            </a:r>
          </a:p>
          <a:p>
            <a:r>
              <a:rPr lang="en-GB" dirty="0"/>
              <a:t>Mind organisations could not operate effectively without the support of charitable organisations.  </a:t>
            </a:r>
          </a:p>
          <a:p>
            <a:r>
              <a:rPr lang="en-GB" dirty="0"/>
              <a:t>Mind NPT do not provide training but work with other organisations to access training for its staff and volunteers. </a:t>
            </a:r>
          </a:p>
          <a:p>
            <a:r>
              <a:rPr lang="en-GB" dirty="0"/>
              <a:t>Supervisor provided by Mind NPT according with the BACP Ethical Framework.</a:t>
            </a:r>
          </a:p>
          <a:p>
            <a:r>
              <a:rPr lang="en-GB" dirty="0"/>
              <a:t>Support for student counsellors.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3F8B38-AC46-45D8-AE45-8C8163256DA5}"/>
              </a:ext>
            </a:extLst>
          </p:cNvPr>
          <p:cNvSpPr txBox="1"/>
          <p:nvPr/>
        </p:nvSpPr>
        <p:spPr>
          <a:xfrm>
            <a:off x="9698182" y="5569528"/>
            <a:ext cx="210589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(Mearns and Thorne, 2013)</a:t>
            </a:r>
          </a:p>
          <a:p>
            <a:r>
              <a:rPr lang="en-GB" sz="1100" dirty="0"/>
              <a:t>(Mind, 2020)</a:t>
            </a:r>
          </a:p>
          <a:p>
            <a:r>
              <a:rPr lang="en-GB" sz="1100" dirty="0"/>
              <a:t>(BACP, 2018)</a:t>
            </a:r>
          </a:p>
        </p:txBody>
      </p:sp>
    </p:spTree>
    <p:extLst>
      <p:ext uri="{BB962C8B-B14F-4D97-AF65-F5344CB8AC3E}">
        <p14:creationId xmlns:p14="http://schemas.microsoft.com/office/powerpoint/2010/main" val="1957128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1BB8D-04F2-48C5-8EB3-CC5BA0C43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ED3C4-8548-4034-AAB9-72075A910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BACP (2018</a:t>
            </a:r>
            <a:r>
              <a:rPr lang="en-GB" sz="1400" i="1" dirty="0">
                <a:solidFill>
                  <a:schemeClr val="tx1"/>
                </a:solidFill>
              </a:rPr>
              <a:t>) Ethical Framework for the Counselling Professions. Available at: </a:t>
            </a:r>
            <a:r>
              <a:rPr lang="en-GB" sz="1400" i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https://www.bacp.co.uk/media/3103/bacp-ethical-framework-for-the-counselling-professions-2018.pdf</a:t>
            </a:r>
            <a:r>
              <a:rPr lang="en-GB" sz="1400" i="1" dirty="0">
                <a:solidFill>
                  <a:schemeClr val="tx1"/>
                </a:solidFill>
              </a:rPr>
              <a:t> (Accessed 2nd May 2020).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Hawkins, P. and Shohet. R. (2006) </a:t>
            </a:r>
            <a:r>
              <a:rPr lang="en-GB" sz="1400" i="1" dirty="0">
                <a:solidFill>
                  <a:schemeClr val="tx1"/>
                </a:solidFill>
              </a:rPr>
              <a:t>Supervision In The Helping Professions </a:t>
            </a:r>
            <a:r>
              <a:rPr lang="en-GB" sz="1400" dirty="0">
                <a:solidFill>
                  <a:schemeClr val="tx1"/>
                </a:solidFill>
              </a:rPr>
              <a:t>3</a:t>
            </a:r>
            <a:r>
              <a:rPr lang="en-GB" sz="1400" baseline="30000" dirty="0">
                <a:solidFill>
                  <a:schemeClr val="tx1"/>
                </a:solidFill>
              </a:rPr>
              <a:t>rd</a:t>
            </a:r>
            <a:r>
              <a:rPr lang="en-GB" sz="1400" dirty="0">
                <a:solidFill>
                  <a:schemeClr val="tx1"/>
                </a:solidFill>
              </a:rPr>
              <a:t> Ed. Maidenhead: Open University Press. </a:t>
            </a:r>
            <a:endParaRPr lang="en-GB" sz="1400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Mearns. D. and Thorne. B. (2013) </a:t>
            </a:r>
            <a:r>
              <a:rPr lang="en-GB" sz="1400" i="1" dirty="0">
                <a:solidFill>
                  <a:schemeClr val="tx1"/>
                </a:solidFill>
              </a:rPr>
              <a:t>Person- Centred Counselling in Action </a:t>
            </a:r>
            <a:r>
              <a:rPr lang="en-GB" sz="1400" dirty="0">
                <a:solidFill>
                  <a:schemeClr val="tx1"/>
                </a:solidFill>
              </a:rPr>
              <a:t>4</a:t>
            </a:r>
            <a:r>
              <a:rPr lang="en-GB" sz="1400" baseline="30000" dirty="0">
                <a:solidFill>
                  <a:schemeClr val="tx1"/>
                </a:solidFill>
              </a:rPr>
              <a:t>th</a:t>
            </a:r>
            <a:r>
              <a:rPr lang="en-GB" sz="1400" dirty="0">
                <a:solidFill>
                  <a:schemeClr val="tx1"/>
                </a:solidFill>
              </a:rPr>
              <a:t> Ed.</a:t>
            </a:r>
            <a:r>
              <a:rPr lang="en-GB" sz="1400" i="1" dirty="0">
                <a:solidFill>
                  <a:schemeClr val="tx1"/>
                </a:solidFill>
              </a:rPr>
              <a:t> London: SAGE Publications Ltd.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Mind (2020) </a:t>
            </a:r>
            <a:r>
              <a:rPr lang="en-GB" sz="1400" i="1" dirty="0">
                <a:solidFill>
                  <a:schemeClr val="tx1"/>
                </a:solidFill>
              </a:rPr>
              <a:t>A history of mind. </a:t>
            </a:r>
            <a:r>
              <a:rPr lang="en-GB" sz="1400" dirty="0">
                <a:solidFill>
                  <a:schemeClr val="tx1"/>
                </a:solidFill>
              </a:rPr>
              <a:t>Available at</a:t>
            </a:r>
            <a:r>
              <a:rPr lang="en-GB" sz="1400" u="sng" dirty="0">
                <a:solidFill>
                  <a:schemeClr val="tx1"/>
                </a:solidFill>
              </a:rPr>
              <a:t>: </a:t>
            </a:r>
            <a:r>
              <a:rPr lang="en-GB" sz="14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https://www.mind.org.uk/about-us/what-we-do/our-mission/a-history-of-mind/</a:t>
            </a:r>
            <a:r>
              <a:rPr lang="en-GB" sz="1400" dirty="0">
                <a:solidFill>
                  <a:schemeClr val="tx1"/>
                </a:solidFill>
              </a:rPr>
              <a:t> (Accessed 2</a:t>
            </a:r>
            <a:r>
              <a:rPr lang="en-GB" sz="1400" baseline="30000" dirty="0">
                <a:solidFill>
                  <a:schemeClr val="tx1"/>
                </a:solidFill>
              </a:rPr>
              <a:t>nd</a:t>
            </a:r>
            <a:r>
              <a:rPr lang="en-GB" sz="1400" dirty="0">
                <a:solidFill>
                  <a:schemeClr val="tx1"/>
                </a:solidFill>
              </a:rPr>
              <a:t> May 2020).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Mind (2020</a:t>
            </a:r>
            <a:r>
              <a:rPr lang="en-GB" sz="1400" i="1" dirty="0">
                <a:solidFill>
                  <a:schemeClr val="tx1"/>
                </a:solidFill>
              </a:rPr>
              <a:t>) How we raise and spend our money</a:t>
            </a:r>
            <a:r>
              <a:rPr lang="en-GB" sz="1400" dirty="0">
                <a:solidFill>
                  <a:schemeClr val="tx1"/>
                </a:solidFill>
              </a:rPr>
              <a:t>. Available at</a:t>
            </a:r>
            <a:r>
              <a:rPr lang="en-GB" sz="1400" i="1" dirty="0">
                <a:solidFill>
                  <a:schemeClr val="tx1"/>
                </a:solidFill>
              </a:rPr>
              <a:t>: </a:t>
            </a:r>
            <a:r>
              <a:rPr lang="en-GB" sz="1400" i="1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https://www.mind.org.uk/about-us/how-we-raise-and-spend-our-money/</a:t>
            </a:r>
            <a:r>
              <a:rPr lang="en-GB" sz="1400" i="1" dirty="0">
                <a:solidFill>
                  <a:schemeClr val="tx1"/>
                </a:solidFill>
              </a:rPr>
              <a:t> (Accessed 3</a:t>
            </a:r>
            <a:r>
              <a:rPr lang="en-GB" sz="1400" i="1" baseline="30000" dirty="0">
                <a:solidFill>
                  <a:schemeClr val="tx1"/>
                </a:solidFill>
              </a:rPr>
              <a:t>rd</a:t>
            </a:r>
            <a:r>
              <a:rPr lang="en-GB" sz="1400" i="1" dirty="0">
                <a:solidFill>
                  <a:schemeClr val="tx1"/>
                </a:solidFill>
              </a:rPr>
              <a:t> May 2020)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NPT Mind (2020</a:t>
            </a:r>
            <a:r>
              <a:rPr lang="en-GB" sz="1400" i="1" dirty="0">
                <a:solidFill>
                  <a:schemeClr val="tx1"/>
                </a:solidFill>
              </a:rPr>
              <a:t>) Groups</a:t>
            </a:r>
            <a:r>
              <a:rPr lang="en-GB" sz="1400" dirty="0">
                <a:solidFill>
                  <a:schemeClr val="tx1"/>
                </a:solidFill>
              </a:rPr>
              <a:t>. Available at: </a:t>
            </a:r>
            <a:r>
              <a:rPr lang="en-GB" sz="14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https://nptmind.org.uk/groups/</a:t>
            </a:r>
            <a:r>
              <a:rPr lang="en-GB" sz="1400" dirty="0">
                <a:solidFill>
                  <a:schemeClr val="tx1"/>
                </a:solidFill>
              </a:rPr>
              <a:t> (Accessed 2</a:t>
            </a:r>
            <a:r>
              <a:rPr lang="en-GB" sz="1400" baseline="30000" dirty="0">
                <a:solidFill>
                  <a:schemeClr val="tx1"/>
                </a:solidFill>
              </a:rPr>
              <a:t>nd</a:t>
            </a:r>
            <a:r>
              <a:rPr lang="en-GB" sz="1400" dirty="0">
                <a:solidFill>
                  <a:schemeClr val="tx1"/>
                </a:solidFill>
              </a:rPr>
              <a:t> May 2020).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</a:rPr>
              <a:t>NPT Mind (2020</a:t>
            </a:r>
            <a:r>
              <a:rPr lang="en-GB" sz="1400" i="1" dirty="0">
                <a:solidFill>
                  <a:schemeClr val="tx1"/>
                </a:solidFill>
              </a:rPr>
              <a:t>) How can we help. </a:t>
            </a:r>
            <a:r>
              <a:rPr lang="en-GB" sz="1400" dirty="0">
                <a:solidFill>
                  <a:schemeClr val="tx1"/>
                </a:solidFill>
              </a:rPr>
              <a:t>Available at: </a:t>
            </a:r>
            <a:r>
              <a:rPr lang="en-GB" sz="14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https://nptmind.org.uk/how-we-can-help/</a:t>
            </a:r>
            <a:r>
              <a:rPr lang="en-GB" sz="1400" dirty="0">
                <a:solidFill>
                  <a:schemeClr val="tx1"/>
                </a:solidFill>
              </a:rPr>
              <a:t> (Accessed 3</a:t>
            </a:r>
            <a:r>
              <a:rPr lang="en-GB" sz="1400" baseline="30000" dirty="0">
                <a:solidFill>
                  <a:schemeClr val="tx1"/>
                </a:solidFill>
              </a:rPr>
              <a:t>rd</a:t>
            </a:r>
            <a:r>
              <a:rPr lang="en-GB" sz="1400" dirty="0">
                <a:solidFill>
                  <a:schemeClr val="tx1"/>
                </a:solidFill>
              </a:rPr>
              <a:t> May 2020) </a:t>
            </a:r>
          </a:p>
          <a:p>
            <a:pPr marL="0" indent="0">
              <a:buNone/>
            </a:pPr>
            <a:endParaRPr lang="en-GB" sz="1400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1076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4497</TotalTime>
  <Words>954</Words>
  <Application>Microsoft Office PowerPoint</Application>
  <PresentationFormat>Widescreen</PresentationFormat>
  <Paragraphs>93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Professional Relationships </vt:lpstr>
      <vt:lpstr>Mind NPT</vt:lpstr>
      <vt:lpstr>Mind NPT Mission statement </vt:lpstr>
      <vt:lpstr>Mind NPT Services and Groups</vt:lpstr>
      <vt:lpstr>Mind NPT Services and Groups</vt:lpstr>
      <vt:lpstr>Mind NPT Policies and Procedures </vt:lpstr>
      <vt:lpstr>Mind NPT Diversity and Equal Opportunities </vt:lpstr>
      <vt:lpstr>Mind NPT Funding</vt:lpstr>
      <vt:lpstr>Procedure of Supervision </vt:lpstr>
      <vt:lpstr>Counsellors and trainee Counsellors</vt:lpstr>
      <vt:lpstr>Summary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 Meredith</dc:creator>
  <cp:lastModifiedBy>Susan Meredith</cp:lastModifiedBy>
  <cp:revision>16</cp:revision>
  <dcterms:created xsi:type="dcterms:W3CDTF">2019-10-10T11:35:06Z</dcterms:created>
  <dcterms:modified xsi:type="dcterms:W3CDTF">2020-05-05T16:27:52Z</dcterms:modified>
</cp:coreProperties>
</file>