
<file path=[Content_Types].xml><?xml version="1.0" encoding="utf-8"?>
<Types xmlns="http://schemas.openxmlformats.org/package/2006/content-types">
  <Default Extension="emf" ContentType="image/x-emf"/>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64" r:id="rId2"/>
    <p:sldId id="257" r:id="rId3"/>
    <p:sldId id="258" r:id="rId4"/>
    <p:sldId id="259" r:id="rId5"/>
    <p:sldId id="260" r:id="rId6"/>
    <p:sldId id="261" r:id="rId7"/>
    <p:sldId id="262" r:id="rId8"/>
    <p:sldId id="265" r:id="rId9"/>
    <p:sldId id="266"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A62C80-DF2B-43E2-9BDF-027F297B5D34}" v="8" dt="2022-11-16T20:41:18.6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nrique Q Diaz" userId="5f57ae4c-e224-4bf7-8144-d45f557cc45a" providerId="ADAL" clId="{2CA62C80-DF2B-43E2-9BDF-027F297B5D34}"/>
    <pc:docChg chg="undo custSel modSld">
      <pc:chgData name="Enrique Q Diaz" userId="5f57ae4c-e224-4bf7-8144-d45f557cc45a" providerId="ADAL" clId="{2CA62C80-DF2B-43E2-9BDF-027F297B5D34}" dt="2022-11-16T20:44:25.153" v="207" actId="14100"/>
      <pc:docMkLst>
        <pc:docMk/>
      </pc:docMkLst>
      <pc:sldChg chg="addSp delSp modSp mod modTransition modAnim">
        <pc:chgData name="Enrique Q Diaz" userId="5f57ae4c-e224-4bf7-8144-d45f557cc45a" providerId="ADAL" clId="{2CA62C80-DF2B-43E2-9BDF-027F297B5D34}" dt="2022-11-16T19:53:00.811" v="18"/>
        <pc:sldMkLst>
          <pc:docMk/>
          <pc:sldMk cId="595619740" sldId="260"/>
        </pc:sldMkLst>
        <pc:spChg chg="mod">
          <ac:chgData name="Enrique Q Diaz" userId="5f57ae4c-e224-4bf7-8144-d45f557cc45a" providerId="ADAL" clId="{2CA62C80-DF2B-43E2-9BDF-027F297B5D34}" dt="2022-11-16T19:49:24.016" v="15" actId="20577"/>
          <ac:spMkLst>
            <pc:docMk/>
            <pc:sldMk cId="595619740" sldId="260"/>
            <ac:spMk id="3" creationId="{49F57FD5-C8A9-466C-9D5E-39D95922DE3B}"/>
          </ac:spMkLst>
        </pc:spChg>
        <pc:picChg chg="add del mod">
          <ac:chgData name="Enrique Q Diaz" userId="5f57ae4c-e224-4bf7-8144-d45f557cc45a" providerId="ADAL" clId="{2CA62C80-DF2B-43E2-9BDF-027F297B5D34}" dt="2022-11-16T19:51:20.060" v="17"/>
          <ac:picMkLst>
            <pc:docMk/>
            <pc:sldMk cId="595619740" sldId="260"/>
            <ac:picMk id="2" creationId="{ED8E3F49-288E-4A44-9159-439DBE1F0A4B}"/>
          </ac:picMkLst>
        </pc:picChg>
        <pc:picChg chg="add mod">
          <ac:chgData name="Enrique Q Diaz" userId="5f57ae4c-e224-4bf7-8144-d45f557cc45a" providerId="ADAL" clId="{2CA62C80-DF2B-43E2-9BDF-027F297B5D34}" dt="2022-11-16T19:53:00.811" v="18"/>
          <ac:picMkLst>
            <pc:docMk/>
            <pc:sldMk cId="595619740" sldId="260"/>
            <ac:picMk id="4" creationId="{D640B686-B4EE-48C1-A7A4-3682BE10734F}"/>
          </ac:picMkLst>
        </pc:picChg>
      </pc:sldChg>
      <pc:sldChg chg="addSp modSp">
        <pc:chgData name="Enrique Q Diaz" userId="5f57ae4c-e224-4bf7-8144-d45f557cc45a" providerId="ADAL" clId="{2CA62C80-DF2B-43E2-9BDF-027F297B5D34}" dt="2022-11-16T19:58:29.762" v="19"/>
        <pc:sldMkLst>
          <pc:docMk/>
          <pc:sldMk cId="3976158708" sldId="261"/>
        </pc:sldMkLst>
        <pc:picChg chg="add mod">
          <ac:chgData name="Enrique Q Diaz" userId="5f57ae4c-e224-4bf7-8144-d45f557cc45a" providerId="ADAL" clId="{2CA62C80-DF2B-43E2-9BDF-027F297B5D34}" dt="2022-11-16T19:58:29.762" v="19"/>
          <ac:picMkLst>
            <pc:docMk/>
            <pc:sldMk cId="3976158708" sldId="261"/>
            <ac:picMk id="2" creationId="{E09AB32C-8632-4DA6-8B82-958F6266D90E}"/>
          </ac:picMkLst>
        </pc:picChg>
      </pc:sldChg>
      <pc:sldChg chg="addSp modSp">
        <pc:chgData name="Enrique Q Diaz" userId="5f57ae4c-e224-4bf7-8144-d45f557cc45a" providerId="ADAL" clId="{2CA62C80-DF2B-43E2-9BDF-027F297B5D34}" dt="2022-11-16T20:12:26.399" v="20"/>
        <pc:sldMkLst>
          <pc:docMk/>
          <pc:sldMk cId="596829988" sldId="262"/>
        </pc:sldMkLst>
        <pc:picChg chg="add mod">
          <ac:chgData name="Enrique Q Diaz" userId="5f57ae4c-e224-4bf7-8144-d45f557cc45a" providerId="ADAL" clId="{2CA62C80-DF2B-43E2-9BDF-027F297B5D34}" dt="2022-11-16T20:12:26.399" v="20"/>
          <ac:picMkLst>
            <pc:docMk/>
            <pc:sldMk cId="596829988" sldId="262"/>
            <ac:picMk id="2" creationId="{40F8437D-BDA7-4248-A55B-888E62C92468}"/>
          </ac:picMkLst>
        </pc:picChg>
      </pc:sldChg>
      <pc:sldChg chg="addSp modSp mod">
        <pc:chgData name="Enrique Q Diaz" userId="5f57ae4c-e224-4bf7-8144-d45f557cc45a" providerId="ADAL" clId="{2CA62C80-DF2B-43E2-9BDF-027F297B5D34}" dt="2022-11-16T20:23:31.558" v="35"/>
        <pc:sldMkLst>
          <pc:docMk/>
          <pc:sldMk cId="969931288" sldId="265"/>
        </pc:sldMkLst>
        <pc:spChg chg="mod">
          <ac:chgData name="Enrique Q Diaz" userId="5f57ae4c-e224-4bf7-8144-d45f557cc45a" providerId="ADAL" clId="{2CA62C80-DF2B-43E2-9BDF-027F297B5D34}" dt="2022-11-16T20:15:49.655" v="21"/>
          <ac:spMkLst>
            <pc:docMk/>
            <pc:sldMk cId="969931288" sldId="265"/>
            <ac:spMk id="3" creationId="{97F0E336-36EA-42E5-B1F3-99164253B205}"/>
          </ac:spMkLst>
        </pc:spChg>
        <pc:spChg chg="add mod">
          <ac:chgData name="Enrique Q Diaz" userId="5f57ae4c-e224-4bf7-8144-d45f557cc45a" providerId="ADAL" clId="{2CA62C80-DF2B-43E2-9BDF-027F297B5D34}" dt="2022-11-16T20:18:36.787" v="34" actId="14100"/>
          <ac:spMkLst>
            <pc:docMk/>
            <pc:sldMk cId="969931288" sldId="265"/>
            <ac:spMk id="5" creationId="{2A018C87-F7D2-4EB8-ABB2-2807BA97796B}"/>
          </ac:spMkLst>
        </pc:spChg>
        <pc:picChg chg="mod">
          <ac:chgData name="Enrique Q Diaz" userId="5f57ae4c-e224-4bf7-8144-d45f557cc45a" providerId="ADAL" clId="{2CA62C80-DF2B-43E2-9BDF-027F297B5D34}" dt="2022-11-16T20:16:19.942" v="26" actId="1076"/>
          <ac:picMkLst>
            <pc:docMk/>
            <pc:sldMk cId="969931288" sldId="265"/>
            <ac:picMk id="4" creationId="{C27362D6-13A1-42DC-914C-32AA0905C9EA}"/>
          </ac:picMkLst>
        </pc:picChg>
        <pc:picChg chg="add mod">
          <ac:chgData name="Enrique Q Diaz" userId="5f57ae4c-e224-4bf7-8144-d45f557cc45a" providerId="ADAL" clId="{2CA62C80-DF2B-43E2-9BDF-027F297B5D34}" dt="2022-11-16T20:23:31.558" v="35"/>
          <ac:picMkLst>
            <pc:docMk/>
            <pc:sldMk cId="969931288" sldId="265"/>
            <ac:picMk id="6" creationId="{A6EA47EF-C832-4410-B6AB-5790D198DF97}"/>
          </ac:picMkLst>
        </pc:picChg>
      </pc:sldChg>
      <pc:sldChg chg="addSp modSp mod">
        <pc:chgData name="Enrique Q Diaz" userId="5f57ae4c-e224-4bf7-8144-d45f557cc45a" providerId="ADAL" clId="{2CA62C80-DF2B-43E2-9BDF-027F297B5D34}" dt="2022-11-16T20:44:25.153" v="207" actId="14100"/>
        <pc:sldMkLst>
          <pc:docMk/>
          <pc:sldMk cId="621053428" sldId="266"/>
        </pc:sldMkLst>
        <pc:spChg chg="mod">
          <ac:chgData name="Enrique Q Diaz" userId="5f57ae4c-e224-4bf7-8144-d45f557cc45a" providerId="ADAL" clId="{2CA62C80-DF2B-43E2-9BDF-027F297B5D34}" dt="2022-11-16T20:44:25.153" v="207" actId="14100"/>
          <ac:spMkLst>
            <pc:docMk/>
            <pc:sldMk cId="621053428" sldId="266"/>
            <ac:spMk id="3" creationId="{948F0D1A-5EAB-4892-8482-71897C92B50F}"/>
          </ac:spMkLst>
        </pc:spChg>
        <pc:picChg chg="add mod">
          <ac:chgData name="Enrique Q Diaz" userId="5f57ae4c-e224-4bf7-8144-d45f557cc45a" providerId="ADAL" clId="{2CA62C80-DF2B-43E2-9BDF-027F297B5D34}" dt="2022-11-16T20:39:29.766" v="36"/>
          <ac:picMkLst>
            <pc:docMk/>
            <pc:sldMk cId="621053428" sldId="266"/>
            <ac:picMk id="2" creationId="{27404697-CF89-458E-B017-BC0191668978}"/>
          </ac:picMkLst>
        </pc:picChg>
        <pc:picChg chg="mod">
          <ac:chgData name="Enrique Q Diaz" userId="5f57ae4c-e224-4bf7-8144-d45f557cc45a" providerId="ADAL" clId="{2CA62C80-DF2B-43E2-9BDF-027F297B5D34}" dt="2022-11-16T20:43:27.958" v="179" actId="1076"/>
          <ac:picMkLst>
            <pc:docMk/>
            <pc:sldMk cId="621053428" sldId="266"/>
            <ac:picMk id="4" creationId="{C4194F57-FFFB-4D8B-BA36-8C6FA95F423C}"/>
          </ac:picMkLst>
        </pc:pic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6T16:32:46.593"/>
    </inkml:context>
    <inkml:brush xml:id="br0">
      <inkml:brushProperty name="width" value="0.05" units="cm"/>
      <inkml:brushProperty name="height" value="0.05" units="cm"/>
    </inkml:brush>
  </inkml:definitions>
  <inkml:trace contextRef="#ctx0" brushRef="#br0">1 37 24575,'0'-6'0,"0"-9"0,0-1-8191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6T16:32:51.590"/>
    </inkml:context>
    <inkml:brush xml:id="br0">
      <inkml:brushProperty name="width" value="0.05" units="cm"/>
      <inkml:brushProperty name="height" value="0.05" units="cm"/>
    </inkml:brush>
  </inkml:definitions>
  <inkml:trace contextRef="#ctx0" brushRef="#br0">0 1 24575</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1-16T16:34:13.991"/>
    </inkml:context>
    <inkml:brush xml:id="br0">
      <inkml:brushProperty name="width" value="0.05" units="cm"/>
      <inkml:brushProperty name="height" value="0.05" units="cm"/>
    </inkml:brush>
  </inkml:definitions>
  <inkml:trace contextRef="#ctx0" brushRef="#br0">1 1 24575</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EDCD48-8087-48B7-BB28-641124C8FA80}" type="datetimeFigureOut">
              <a:rPr lang="en-GB" smtClean="0"/>
              <a:t>16/11/2022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238CCA-5B33-4296-8842-63116D7C128F}" type="slidenum">
              <a:rPr lang="en-GB" smtClean="0"/>
              <a:t>‹#›</a:t>
            </a:fld>
            <a:endParaRPr lang="en-GB"/>
          </a:p>
        </p:txBody>
      </p:sp>
    </p:spTree>
    <p:extLst>
      <p:ext uri="{BB962C8B-B14F-4D97-AF65-F5344CB8AC3E}">
        <p14:creationId xmlns:p14="http://schemas.microsoft.com/office/powerpoint/2010/main" val="14891744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B238CCA-5B33-4296-8842-63116D7C128F}" type="slidenum">
              <a:rPr lang="en-GB" smtClean="0"/>
              <a:t>2</a:t>
            </a:fld>
            <a:endParaRPr lang="en-GB"/>
          </a:p>
        </p:txBody>
      </p:sp>
    </p:spTree>
    <p:extLst>
      <p:ext uri="{BB962C8B-B14F-4D97-AF65-F5344CB8AC3E}">
        <p14:creationId xmlns:p14="http://schemas.microsoft.com/office/powerpoint/2010/main" val="4132684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B43EE-270C-41CD-8709-C77FB4EAED8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C1403DF-32A3-4727-A2D6-BC24EC8868E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77267CD-3CB7-4942-ACA8-0E85A02AB446}"/>
              </a:ext>
            </a:extLst>
          </p:cNvPr>
          <p:cNvSpPr>
            <a:spLocks noGrp="1"/>
          </p:cNvSpPr>
          <p:nvPr>
            <p:ph type="dt" sz="half" idx="10"/>
          </p:nvPr>
        </p:nvSpPr>
        <p:spPr/>
        <p:txBody>
          <a:bodyPr/>
          <a:lstStyle/>
          <a:p>
            <a:fld id="{18FB5C03-2D84-43AF-B96C-01332B041326}" type="datetimeFigureOut">
              <a:rPr lang="en-GB" smtClean="0"/>
              <a:t>16/11/2022</a:t>
            </a:fld>
            <a:endParaRPr lang="en-GB"/>
          </a:p>
        </p:txBody>
      </p:sp>
      <p:sp>
        <p:nvSpPr>
          <p:cNvPr id="5" name="Footer Placeholder 4">
            <a:extLst>
              <a:ext uri="{FF2B5EF4-FFF2-40B4-BE49-F238E27FC236}">
                <a16:creationId xmlns:a16="http://schemas.microsoft.com/office/drawing/2014/main" id="{334E6508-F12C-4F71-862D-A76F48BA4B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C2DDBD-B4A6-44C5-AF5E-6730DC53E993}"/>
              </a:ext>
            </a:extLst>
          </p:cNvPr>
          <p:cNvSpPr>
            <a:spLocks noGrp="1"/>
          </p:cNvSpPr>
          <p:nvPr>
            <p:ph type="sldNum" sz="quarter" idx="12"/>
          </p:nvPr>
        </p:nvSpPr>
        <p:spPr/>
        <p:txBody>
          <a:bodyPr/>
          <a:lstStyle/>
          <a:p>
            <a:fld id="{81C0BBB9-D5AA-47F9-9775-0ACE9E3D16CC}" type="slidenum">
              <a:rPr lang="en-GB" smtClean="0"/>
              <a:t>‹#›</a:t>
            </a:fld>
            <a:endParaRPr lang="en-GB"/>
          </a:p>
        </p:txBody>
      </p:sp>
    </p:spTree>
    <p:extLst>
      <p:ext uri="{BB962C8B-B14F-4D97-AF65-F5344CB8AC3E}">
        <p14:creationId xmlns:p14="http://schemas.microsoft.com/office/powerpoint/2010/main" val="36686579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3CBAC-050F-4BA4-AE0D-13B938C3F50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174AAAD-44A9-4FB0-B0A6-7F6A0F8D2CA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7F74D4-1D39-4298-86D1-E6E0B8A6F5EA}"/>
              </a:ext>
            </a:extLst>
          </p:cNvPr>
          <p:cNvSpPr>
            <a:spLocks noGrp="1"/>
          </p:cNvSpPr>
          <p:nvPr>
            <p:ph type="dt" sz="half" idx="10"/>
          </p:nvPr>
        </p:nvSpPr>
        <p:spPr/>
        <p:txBody>
          <a:bodyPr/>
          <a:lstStyle/>
          <a:p>
            <a:fld id="{18FB5C03-2D84-43AF-B96C-01332B041326}" type="datetimeFigureOut">
              <a:rPr lang="en-GB" smtClean="0"/>
              <a:t>16/11/2022</a:t>
            </a:fld>
            <a:endParaRPr lang="en-GB"/>
          </a:p>
        </p:txBody>
      </p:sp>
      <p:sp>
        <p:nvSpPr>
          <p:cNvPr id="5" name="Footer Placeholder 4">
            <a:extLst>
              <a:ext uri="{FF2B5EF4-FFF2-40B4-BE49-F238E27FC236}">
                <a16:creationId xmlns:a16="http://schemas.microsoft.com/office/drawing/2014/main" id="{9EFB1694-4916-4EE8-B613-4054656B0A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28F541-F2A0-44CE-BB58-D3EDC13B74F7}"/>
              </a:ext>
            </a:extLst>
          </p:cNvPr>
          <p:cNvSpPr>
            <a:spLocks noGrp="1"/>
          </p:cNvSpPr>
          <p:nvPr>
            <p:ph type="sldNum" sz="quarter" idx="12"/>
          </p:nvPr>
        </p:nvSpPr>
        <p:spPr/>
        <p:txBody>
          <a:bodyPr/>
          <a:lstStyle/>
          <a:p>
            <a:fld id="{81C0BBB9-D5AA-47F9-9775-0ACE9E3D16CC}" type="slidenum">
              <a:rPr lang="en-GB" smtClean="0"/>
              <a:t>‹#›</a:t>
            </a:fld>
            <a:endParaRPr lang="en-GB"/>
          </a:p>
        </p:txBody>
      </p:sp>
    </p:spTree>
    <p:extLst>
      <p:ext uri="{BB962C8B-B14F-4D97-AF65-F5344CB8AC3E}">
        <p14:creationId xmlns:p14="http://schemas.microsoft.com/office/powerpoint/2010/main" val="13943316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B6D65-CD1C-4BCC-B92D-07C4689627C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BD4A9D1-4F0F-4092-B7F0-DE02E264EEA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F76105-B419-4C02-982A-C6230C15A1E5}"/>
              </a:ext>
            </a:extLst>
          </p:cNvPr>
          <p:cNvSpPr>
            <a:spLocks noGrp="1"/>
          </p:cNvSpPr>
          <p:nvPr>
            <p:ph type="dt" sz="half" idx="10"/>
          </p:nvPr>
        </p:nvSpPr>
        <p:spPr/>
        <p:txBody>
          <a:bodyPr/>
          <a:lstStyle/>
          <a:p>
            <a:fld id="{18FB5C03-2D84-43AF-B96C-01332B041326}" type="datetimeFigureOut">
              <a:rPr lang="en-GB" smtClean="0"/>
              <a:t>16/11/2022</a:t>
            </a:fld>
            <a:endParaRPr lang="en-GB"/>
          </a:p>
        </p:txBody>
      </p:sp>
      <p:sp>
        <p:nvSpPr>
          <p:cNvPr id="5" name="Footer Placeholder 4">
            <a:extLst>
              <a:ext uri="{FF2B5EF4-FFF2-40B4-BE49-F238E27FC236}">
                <a16:creationId xmlns:a16="http://schemas.microsoft.com/office/drawing/2014/main" id="{792FB198-87DE-4FA4-A34C-52613EA798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108E1F-90B3-4AE3-8E4B-1943CED5E63B}"/>
              </a:ext>
            </a:extLst>
          </p:cNvPr>
          <p:cNvSpPr>
            <a:spLocks noGrp="1"/>
          </p:cNvSpPr>
          <p:nvPr>
            <p:ph type="sldNum" sz="quarter" idx="12"/>
          </p:nvPr>
        </p:nvSpPr>
        <p:spPr/>
        <p:txBody>
          <a:bodyPr/>
          <a:lstStyle/>
          <a:p>
            <a:fld id="{81C0BBB9-D5AA-47F9-9775-0ACE9E3D16CC}" type="slidenum">
              <a:rPr lang="en-GB" smtClean="0"/>
              <a:t>‹#›</a:t>
            </a:fld>
            <a:endParaRPr lang="en-GB"/>
          </a:p>
        </p:txBody>
      </p:sp>
    </p:spTree>
    <p:extLst>
      <p:ext uri="{BB962C8B-B14F-4D97-AF65-F5344CB8AC3E}">
        <p14:creationId xmlns:p14="http://schemas.microsoft.com/office/powerpoint/2010/main" val="41965398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273DD-C878-4D25-835C-7FE3F845CF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2472EB-56E0-4C2A-96BB-E48912A356F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2453C39-68B2-4653-8FD4-C6D0EE8348A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7E53031-A0FB-4A63-9648-99B4BCC4C22B}"/>
              </a:ext>
            </a:extLst>
          </p:cNvPr>
          <p:cNvSpPr>
            <a:spLocks noGrp="1"/>
          </p:cNvSpPr>
          <p:nvPr>
            <p:ph type="dt" sz="half" idx="10"/>
          </p:nvPr>
        </p:nvSpPr>
        <p:spPr/>
        <p:txBody>
          <a:bodyPr/>
          <a:lstStyle/>
          <a:p>
            <a:fld id="{18FB5C03-2D84-43AF-B96C-01332B041326}" type="datetimeFigureOut">
              <a:rPr lang="en-GB" smtClean="0"/>
              <a:t>16/11/2022</a:t>
            </a:fld>
            <a:endParaRPr lang="en-GB"/>
          </a:p>
        </p:txBody>
      </p:sp>
      <p:sp>
        <p:nvSpPr>
          <p:cNvPr id="6" name="Footer Placeholder 5">
            <a:extLst>
              <a:ext uri="{FF2B5EF4-FFF2-40B4-BE49-F238E27FC236}">
                <a16:creationId xmlns:a16="http://schemas.microsoft.com/office/drawing/2014/main" id="{CEAEEE65-0E3B-48F9-B0EA-611754D22F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B172CB-943E-4F75-AE4C-A2D1D0C2A65C}"/>
              </a:ext>
            </a:extLst>
          </p:cNvPr>
          <p:cNvSpPr>
            <a:spLocks noGrp="1"/>
          </p:cNvSpPr>
          <p:nvPr>
            <p:ph type="sldNum" sz="quarter" idx="12"/>
          </p:nvPr>
        </p:nvSpPr>
        <p:spPr/>
        <p:txBody>
          <a:bodyPr/>
          <a:lstStyle/>
          <a:p>
            <a:fld id="{81C0BBB9-D5AA-47F9-9775-0ACE9E3D16CC}" type="slidenum">
              <a:rPr lang="en-GB" smtClean="0"/>
              <a:t>‹#›</a:t>
            </a:fld>
            <a:endParaRPr lang="en-GB"/>
          </a:p>
        </p:txBody>
      </p:sp>
    </p:spTree>
    <p:extLst>
      <p:ext uri="{BB962C8B-B14F-4D97-AF65-F5344CB8AC3E}">
        <p14:creationId xmlns:p14="http://schemas.microsoft.com/office/powerpoint/2010/main" val="38412302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28F46-E5D8-4673-8852-51C086D378B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387459B-5103-4AC6-B426-60115E1E84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C4B0B57-59F9-4DB7-8556-BF7714CC364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C4FD0E3-D013-4161-BD59-83343771F4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0DD00B9-54A2-4057-89AF-88EDF27421D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0C571F8-4D11-4A05-A5FC-F0FD686D13C8}"/>
              </a:ext>
            </a:extLst>
          </p:cNvPr>
          <p:cNvSpPr>
            <a:spLocks noGrp="1"/>
          </p:cNvSpPr>
          <p:nvPr>
            <p:ph type="dt" sz="half" idx="10"/>
          </p:nvPr>
        </p:nvSpPr>
        <p:spPr/>
        <p:txBody>
          <a:bodyPr/>
          <a:lstStyle/>
          <a:p>
            <a:fld id="{18FB5C03-2D84-43AF-B96C-01332B041326}" type="datetimeFigureOut">
              <a:rPr lang="en-GB" smtClean="0"/>
              <a:t>16/11/2022</a:t>
            </a:fld>
            <a:endParaRPr lang="en-GB"/>
          </a:p>
        </p:txBody>
      </p:sp>
      <p:sp>
        <p:nvSpPr>
          <p:cNvPr id="8" name="Footer Placeholder 7">
            <a:extLst>
              <a:ext uri="{FF2B5EF4-FFF2-40B4-BE49-F238E27FC236}">
                <a16:creationId xmlns:a16="http://schemas.microsoft.com/office/drawing/2014/main" id="{27449C67-7B40-4856-A759-23F4EE14E6C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5E4BE83-B43A-4FF8-9FF1-C93DEB46ACDF}"/>
              </a:ext>
            </a:extLst>
          </p:cNvPr>
          <p:cNvSpPr>
            <a:spLocks noGrp="1"/>
          </p:cNvSpPr>
          <p:nvPr>
            <p:ph type="sldNum" sz="quarter" idx="12"/>
          </p:nvPr>
        </p:nvSpPr>
        <p:spPr/>
        <p:txBody>
          <a:bodyPr/>
          <a:lstStyle/>
          <a:p>
            <a:fld id="{81C0BBB9-D5AA-47F9-9775-0ACE9E3D16CC}" type="slidenum">
              <a:rPr lang="en-GB" smtClean="0"/>
              <a:t>‹#›</a:t>
            </a:fld>
            <a:endParaRPr lang="en-GB"/>
          </a:p>
        </p:txBody>
      </p:sp>
    </p:spTree>
    <p:extLst>
      <p:ext uri="{BB962C8B-B14F-4D97-AF65-F5344CB8AC3E}">
        <p14:creationId xmlns:p14="http://schemas.microsoft.com/office/powerpoint/2010/main" val="2112608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F1DD5-53D7-4CF3-A259-363E283C92C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123824A-5B4E-48AD-9B1D-AB36DBCEC537}"/>
              </a:ext>
            </a:extLst>
          </p:cNvPr>
          <p:cNvSpPr>
            <a:spLocks noGrp="1"/>
          </p:cNvSpPr>
          <p:nvPr>
            <p:ph type="dt" sz="half" idx="10"/>
          </p:nvPr>
        </p:nvSpPr>
        <p:spPr/>
        <p:txBody>
          <a:bodyPr/>
          <a:lstStyle/>
          <a:p>
            <a:fld id="{18FB5C03-2D84-43AF-B96C-01332B041326}" type="datetimeFigureOut">
              <a:rPr lang="en-GB" smtClean="0"/>
              <a:t>16/11/2022</a:t>
            </a:fld>
            <a:endParaRPr lang="en-GB"/>
          </a:p>
        </p:txBody>
      </p:sp>
      <p:sp>
        <p:nvSpPr>
          <p:cNvPr id="4" name="Footer Placeholder 3">
            <a:extLst>
              <a:ext uri="{FF2B5EF4-FFF2-40B4-BE49-F238E27FC236}">
                <a16:creationId xmlns:a16="http://schemas.microsoft.com/office/drawing/2014/main" id="{C4D510B6-D5D0-4412-AB7F-BA71890F884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89DB50A-73BE-4610-954C-578787E3C267}"/>
              </a:ext>
            </a:extLst>
          </p:cNvPr>
          <p:cNvSpPr>
            <a:spLocks noGrp="1"/>
          </p:cNvSpPr>
          <p:nvPr>
            <p:ph type="sldNum" sz="quarter" idx="12"/>
          </p:nvPr>
        </p:nvSpPr>
        <p:spPr/>
        <p:txBody>
          <a:bodyPr/>
          <a:lstStyle/>
          <a:p>
            <a:fld id="{81C0BBB9-D5AA-47F9-9775-0ACE9E3D16CC}" type="slidenum">
              <a:rPr lang="en-GB" smtClean="0"/>
              <a:t>‹#›</a:t>
            </a:fld>
            <a:endParaRPr lang="en-GB"/>
          </a:p>
        </p:txBody>
      </p:sp>
    </p:spTree>
    <p:extLst>
      <p:ext uri="{BB962C8B-B14F-4D97-AF65-F5344CB8AC3E}">
        <p14:creationId xmlns:p14="http://schemas.microsoft.com/office/powerpoint/2010/main" val="13204860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248B58D-9CE2-4CC7-8B78-8234BCE8EC2C}"/>
              </a:ext>
            </a:extLst>
          </p:cNvPr>
          <p:cNvSpPr>
            <a:spLocks noGrp="1"/>
          </p:cNvSpPr>
          <p:nvPr>
            <p:ph type="dt" sz="half" idx="10"/>
          </p:nvPr>
        </p:nvSpPr>
        <p:spPr/>
        <p:txBody>
          <a:bodyPr/>
          <a:lstStyle/>
          <a:p>
            <a:fld id="{18FB5C03-2D84-43AF-B96C-01332B041326}" type="datetimeFigureOut">
              <a:rPr lang="en-GB" smtClean="0"/>
              <a:t>16/11/2022</a:t>
            </a:fld>
            <a:endParaRPr lang="en-GB"/>
          </a:p>
        </p:txBody>
      </p:sp>
      <p:sp>
        <p:nvSpPr>
          <p:cNvPr id="3" name="Footer Placeholder 2">
            <a:extLst>
              <a:ext uri="{FF2B5EF4-FFF2-40B4-BE49-F238E27FC236}">
                <a16:creationId xmlns:a16="http://schemas.microsoft.com/office/drawing/2014/main" id="{982E7587-8C43-4068-9B2D-B457C127A8E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39A8817-F7A1-4B7A-80F9-DDAAEC2375E0}"/>
              </a:ext>
            </a:extLst>
          </p:cNvPr>
          <p:cNvSpPr>
            <a:spLocks noGrp="1"/>
          </p:cNvSpPr>
          <p:nvPr>
            <p:ph type="sldNum" sz="quarter" idx="12"/>
          </p:nvPr>
        </p:nvSpPr>
        <p:spPr/>
        <p:txBody>
          <a:bodyPr/>
          <a:lstStyle/>
          <a:p>
            <a:fld id="{81C0BBB9-D5AA-47F9-9775-0ACE9E3D16CC}" type="slidenum">
              <a:rPr lang="en-GB" smtClean="0"/>
              <a:t>‹#›</a:t>
            </a:fld>
            <a:endParaRPr lang="en-GB"/>
          </a:p>
        </p:txBody>
      </p:sp>
    </p:spTree>
    <p:extLst>
      <p:ext uri="{BB962C8B-B14F-4D97-AF65-F5344CB8AC3E}">
        <p14:creationId xmlns:p14="http://schemas.microsoft.com/office/powerpoint/2010/main" val="1684541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0C0B5-6723-4EFB-A6FA-9AD8DBDF941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8D1C212-6625-4006-8F1D-D65492E3082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51188D6-8F23-4E10-BCDF-D9879E03DA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108293-AEB5-420A-9B38-AE0EB9FAC8F9}"/>
              </a:ext>
            </a:extLst>
          </p:cNvPr>
          <p:cNvSpPr>
            <a:spLocks noGrp="1"/>
          </p:cNvSpPr>
          <p:nvPr>
            <p:ph type="dt" sz="half" idx="10"/>
          </p:nvPr>
        </p:nvSpPr>
        <p:spPr/>
        <p:txBody>
          <a:bodyPr/>
          <a:lstStyle/>
          <a:p>
            <a:fld id="{18FB5C03-2D84-43AF-B96C-01332B041326}" type="datetimeFigureOut">
              <a:rPr lang="en-GB" smtClean="0"/>
              <a:t>16/11/2022</a:t>
            </a:fld>
            <a:endParaRPr lang="en-GB"/>
          </a:p>
        </p:txBody>
      </p:sp>
      <p:sp>
        <p:nvSpPr>
          <p:cNvPr id="6" name="Footer Placeholder 5">
            <a:extLst>
              <a:ext uri="{FF2B5EF4-FFF2-40B4-BE49-F238E27FC236}">
                <a16:creationId xmlns:a16="http://schemas.microsoft.com/office/drawing/2014/main" id="{04C3580A-93FE-4CBA-8A15-6018C420B19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CB64BE-7169-4B43-805A-32DF17F38861}"/>
              </a:ext>
            </a:extLst>
          </p:cNvPr>
          <p:cNvSpPr>
            <a:spLocks noGrp="1"/>
          </p:cNvSpPr>
          <p:nvPr>
            <p:ph type="sldNum" sz="quarter" idx="12"/>
          </p:nvPr>
        </p:nvSpPr>
        <p:spPr/>
        <p:txBody>
          <a:bodyPr/>
          <a:lstStyle/>
          <a:p>
            <a:fld id="{81C0BBB9-D5AA-47F9-9775-0ACE9E3D16CC}" type="slidenum">
              <a:rPr lang="en-GB" smtClean="0"/>
              <a:t>‹#›</a:t>
            </a:fld>
            <a:endParaRPr lang="en-GB"/>
          </a:p>
        </p:txBody>
      </p:sp>
    </p:spTree>
    <p:extLst>
      <p:ext uri="{BB962C8B-B14F-4D97-AF65-F5344CB8AC3E}">
        <p14:creationId xmlns:p14="http://schemas.microsoft.com/office/powerpoint/2010/main" val="318570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AB968-3217-4C92-BD55-7BB25554067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E524E4F-41CE-4BA7-B2F0-8BDFEED1836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3FCFEA2-3913-492A-ABA3-643B9D38D8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927E19-F88C-4550-B6F8-AF5C04177E49}"/>
              </a:ext>
            </a:extLst>
          </p:cNvPr>
          <p:cNvSpPr>
            <a:spLocks noGrp="1"/>
          </p:cNvSpPr>
          <p:nvPr>
            <p:ph type="dt" sz="half" idx="10"/>
          </p:nvPr>
        </p:nvSpPr>
        <p:spPr/>
        <p:txBody>
          <a:bodyPr/>
          <a:lstStyle/>
          <a:p>
            <a:fld id="{18FB5C03-2D84-43AF-B96C-01332B041326}" type="datetimeFigureOut">
              <a:rPr lang="en-GB" smtClean="0"/>
              <a:t>16/11/2022</a:t>
            </a:fld>
            <a:endParaRPr lang="en-GB"/>
          </a:p>
        </p:txBody>
      </p:sp>
      <p:sp>
        <p:nvSpPr>
          <p:cNvPr id="6" name="Footer Placeholder 5">
            <a:extLst>
              <a:ext uri="{FF2B5EF4-FFF2-40B4-BE49-F238E27FC236}">
                <a16:creationId xmlns:a16="http://schemas.microsoft.com/office/drawing/2014/main" id="{FAF54676-3EA8-48BC-B2E3-AA2A5B6305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4E39DA-E9CE-4E3C-9D27-64EBB77DA8BF}"/>
              </a:ext>
            </a:extLst>
          </p:cNvPr>
          <p:cNvSpPr>
            <a:spLocks noGrp="1"/>
          </p:cNvSpPr>
          <p:nvPr>
            <p:ph type="sldNum" sz="quarter" idx="12"/>
          </p:nvPr>
        </p:nvSpPr>
        <p:spPr/>
        <p:txBody>
          <a:bodyPr/>
          <a:lstStyle/>
          <a:p>
            <a:fld id="{81C0BBB9-D5AA-47F9-9775-0ACE9E3D16CC}" type="slidenum">
              <a:rPr lang="en-GB" smtClean="0"/>
              <a:t>‹#›</a:t>
            </a:fld>
            <a:endParaRPr lang="en-GB"/>
          </a:p>
        </p:txBody>
      </p:sp>
    </p:spTree>
    <p:extLst>
      <p:ext uri="{BB962C8B-B14F-4D97-AF65-F5344CB8AC3E}">
        <p14:creationId xmlns:p14="http://schemas.microsoft.com/office/powerpoint/2010/main" val="18070865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C2EF3-AEF1-41C3-AC04-C9E562748BC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EE29DDA-E1A6-45EE-8C6C-906DCE6EDFA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F878FD-232A-4B5C-8843-42ABEC68A732}"/>
              </a:ext>
            </a:extLst>
          </p:cNvPr>
          <p:cNvSpPr>
            <a:spLocks noGrp="1"/>
          </p:cNvSpPr>
          <p:nvPr>
            <p:ph type="dt" sz="half" idx="10"/>
          </p:nvPr>
        </p:nvSpPr>
        <p:spPr/>
        <p:txBody>
          <a:bodyPr/>
          <a:lstStyle/>
          <a:p>
            <a:fld id="{18FB5C03-2D84-43AF-B96C-01332B041326}" type="datetimeFigureOut">
              <a:rPr lang="en-GB" smtClean="0"/>
              <a:t>16/11/2022</a:t>
            </a:fld>
            <a:endParaRPr lang="en-GB"/>
          </a:p>
        </p:txBody>
      </p:sp>
      <p:sp>
        <p:nvSpPr>
          <p:cNvPr id="5" name="Footer Placeholder 4">
            <a:extLst>
              <a:ext uri="{FF2B5EF4-FFF2-40B4-BE49-F238E27FC236}">
                <a16:creationId xmlns:a16="http://schemas.microsoft.com/office/drawing/2014/main" id="{A7CFB57F-1C01-4A24-BBC1-86630C6015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220FDC-3CB1-4E8A-BA94-E4629B72F96C}"/>
              </a:ext>
            </a:extLst>
          </p:cNvPr>
          <p:cNvSpPr>
            <a:spLocks noGrp="1"/>
          </p:cNvSpPr>
          <p:nvPr>
            <p:ph type="sldNum" sz="quarter" idx="12"/>
          </p:nvPr>
        </p:nvSpPr>
        <p:spPr/>
        <p:txBody>
          <a:bodyPr/>
          <a:lstStyle/>
          <a:p>
            <a:fld id="{81C0BBB9-D5AA-47F9-9775-0ACE9E3D16CC}" type="slidenum">
              <a:rPr lang="en-GB" smtClean="0"/>
              <a:t>‹#›</a:t>
            </a:fld>
            <a:endParaRPr lang="en-GB"/>
          </a:p>
        </p:txBody>
      </p:sp>
    </p:spTree>
    <p:extLst>
      <p:ext uri="{BB962C8B-B14F-4D97-AF65-F5344CB8AC3E}">
        <p14:creationId xmlns:p14="http://schemas.microsoft.com/office/powerpoint/2010/main" val="18953057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0ADF17B-8CA9-4B5E-9238-128BB18423C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D2AA45F-4AAD-453F-94A0-11C2A418DA7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8432D7-E9F8-4886-85C8-BD4E4820D768}"/>
              </a:ext>
            </a:extLst>
          </p:cNvPr>
          <p:cNvSpPr>
            <a:spLocks noGrp="1"/>
          </p:cNvSpPr>
          <p:nvPr>
            <p:ph type="dt" sz="half" idx="10"/>
          </p:nvPr>
        </p:nvSpPr>
        <p:spPr/>
        <p:txBody>
          <a:bodyPr/>
          <a:lstStyle/>
          <a:p>
            <a:fld id="{18FB5C03-2D84-43AF-B96C-01332B041326}" type="datetimeFigureOut">
              <a:rPr lang="en-GB" smtClean="0"/>
              <a:t>16/11/2022</a:t>
            </a:fld>
            <a:endParaRPr lang="en-GB"/>
          </a:p>
        </p:txBody>
      </p:sp>
      <p:sp>
        <p:nvSpPr>
          <p:cNvPr id="5" name="Footer Placeholder 4">
            <a:extLst>
              <a:ext uri="{FF2B5EF4-FFF2-40B4-BE49-F238E27FC236}">
                <a16:creationId xmlns:a16="http://schemas.microsoft.com/office/drawing/2014/main" id="{A5EB21F0-D38E-4ADF-8B80-20A1C4E207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5E315C-D037-4D29-8A5D-E6A9A87900A1}"/>
              </a:ext>
            </a:extLst>
          </p:cNvPr>
          <p:cNvSpPr>
            <a:spLocks noGrp="1"/>
          </p:cNvSpPr>
          <p:nvPr>
            <p:ph type="sldNum" sz="quarter" idx="12"/>
          </p:nvPr>
        </p:nvSpPr>
        <p:spPr/>
        <p:txBody>
          <a:bodyPr/>
          <a:lstStyle/>
          <a:p>
            <a:fld id="{81C0BBB9-D5AA-47F9-9775-0ACE9E3D16CC}" type="slidenum">
              <a:rPr lang="en-GB" smtClean="0"/>
              <a:t>‹#›</a:t>
            </a:fld>
            <a:endParaRPr lang="en-GB"/>
          </a:p>
        </p:txBody>
      </p:sp>
    </p:spTree>
    <p:extLst>
      <p:ext uri="{BB962C8B-B14F-4D97-AF65-F5344CB8AC3E}">
        <p14:creationId xmlns:p14="http://schemas.microsoft.com/office/powerpoint/2010/main" val="2220146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0749C58-C5BC-4129-91A5-6939ACD0810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D16A3DE-14AE-4A53-B7E0-0BB58EB0B0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BF4545-8918-48DC-885A-F23024EFE81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FB5C03-2D84-43AF-B96C-01332B041326}" type="datetimeFigureOut">
              <a:rPr lang="en-GB" smtClean="0"/>
              <a:t>16/11/2022</a:t>
            </a:fld>
            <a:endParaRPr lang="en-GB"/>
          </a:p>
        </p:txBody>
      </p:sp>
      <p:sp>
        <p:nvSpPr>
          <p:cNvPr id="5" name="Footer Placeholder 4">
            <a:extLst>
              <a:ext uri="{FF2B5EF4-FFF2-40B4-BE49-F238E27FC236}">
                <a16:creationId xmlns:a16="http://schemas.microsoft.com/office/drawing/2014/main" id="{A06B48D0-75BB-48DA-A8CD-A79DAACC8D3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53B399F-35DF-425F-A36B-B068DC9927D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C0BBB9-D5AA-47F9-9775-0ACE9E3D16CC}" type="slidenum">
              <a:rPr lang="en-GB" smtClean="0"/>
              <a:t>‹#›</a:t>
            </a:fld>
            <a:endParaRPr lang="en-GB"/>
          </a:p>
        </p:txBody>
      </p:sp>
    </p:spTree>
    <p:extLst>
      <p:ext uri="{BB962C8B-B14F-4D97-AF65-F5344CB8AC3E}">
        <p14:creationId xmlns:p14="http://schemas.microsoft.com/office/powerpoint/2010/main" val="32862271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emf"/><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2.xml"/><Relationship Id="rId7" Type="http://schemas.openxmlformats.org/officeDocument/2006/relationships/image" Target="../media/image6.sv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5.png"/><Relationship Id="rId11" Type="http://schemas.openxmlformats.org/officeDocument/2006/relationships/hyperlink" Target="https://opencuny.org/healthdsc/the-gc-wellness-festivals-just-a-week-away-mon-april-15th/" TargetMode="External"/><Relationship Id="rId5" Type="http://schemas.openxmlformats.org/officeDocument/2006/relationships/image" Target="../media/image4.png"/><Relationship Id="rId10" Type="http://schemas.openxmlformats.org/officeDocument/2006/relationships/image" Target="../media/image8.jpg"/><Relationship Id="rId4" Type="http://schemas.openxmlformats.org/officeDocument/2006/relationships/notesSlide" Target="../notesSlides/notesSlide1.xml"/><Relationship Id="rId9"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customXml" Target="../ink/ink2.xml"/><Relationship Id="rId3" Type="http://schemas.openxmlformats.org/officeDocument/2006/relationships/slideLayout" Target="../slideLayouts/slideLayout7.xml"/><Relationship Id="rId7" Type="http://schemas.openxmlformats.org/officeDocument/2006/relationships/image" Target="../media/image11.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customXml" Target="../ink/ink1.xml"/><Relationship Id="rId5" Type="http://schemas.openxmlformats.org/officeDocument/2006/relationships/image" Target="../media/image10.png"/><Relationship Id="rId10" Type="http://schemas.openxmlformats.org/officeDocument/2006/relationships/image" Target="../media/image3.png"/><Relationship Id="rId4" Type="http://schemas.openxmlformats.org/officeDocument/2006/relationships/image" Target="../media/image9.png"/><Relationship Id="rId9" Type="http://schemas.openxmlformats.org/officeDocument/2006/relationships/image" Target="../media/image12.png"/></Relationships>
</file>

<file path=ppt/slides/_rels/slide4.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slideLayout" Target="../slideLayouts/slideLayout7.xml"/><Relationship Id="rId7" Type="http://schemas.openxmlformats.org/officeDocument/2006/relationships/hyperlink" Target="https://www.peoplematters.in/article/training-development/instilling-a-culture-of-organization-wide-strategic-thinking-7021" TargetMode="Externa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1.jpg"/><Relationship Id="rId11" Type="http://schemas.openxmlformats.org/officeDocument/2006/relationships/image" Target="../media/image3.png"/><Relationship Id="rId5" Type="http://schemas.openxmlformats.org/officeDocument/2006/relationships/image" Target="../media/image12.png"/><Relationship Id="rId10" Type="http://schemas.openxmlformats.org/officeDocument/2006/relationships/image" Target="../media/image15.svg"/><Relationship Id="rId4" Type="http://schemas.openxmlformats.org/officeDocument/2006/relationships/customXml" Target="../ink/ink3.xml"/><Relationship Id="rId9" Type="http://schemas.openxmlformats.org/officeDocument/2006/relationships/image" Target="../media/image14.png"/></Relationships>
</file>

<file path=ppt/slides/_rels/slide5.xml.rels><?xml version="1.0" encoding="UTF-8" standalone="yes"?>
<Relationships xmlns="http://schemas.openxmlformats.org/package/2006/relationships"><Relationship Id="rId8" Type="http://schemas.openxmlformats.org/officeDocument/2006/relationships/hyperlink" Target="https://clamorworld.com/positive-motivation-vs-negative-motivation-which-one-works-better/" TargetMode="External"/><Relationship Id="rId3" Type="http://schemas.openxmlformats.org/officeDocument/2006/relationships/slideLayout" Target="../slideLayouts/slideLayout7.xml"/><Relationship Id="rId7" Type="http://schemas.openxmlformats.org/officeDocument/2006/relationships/image" Target="../media/image18.jp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7.png"/><Relationship Id="rId5" Type="http://schemas.openxmlformats.org/officeDocument/2006/relationships/hyperlink" Target="https://thebfd.co.nz/2020/05/11/ardern-abandoned-the-rule-of-law/" TargetMode="External"/><Relationship Id="rId4" Type="http://schemas.openxmlformats.org/officeDocument/2006/relationships/image" Target="../media/image16.jpg"/><Relationship Id="rId9"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0.jpg"/><Relationship Id="rId5" Type="http://schemas.openxmlformats.org/officeDocument/2006/relationships/hyperlink" Target="https://rootindexing.com/evaluation-method/" TargetMode="External"/><Relationship Id="rId4" Type="http://schemas.openxmlformats.org/officeDocument/2006/relationships/image" Target="../media/image19.jp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hyperlink" Target="https://www.freepngimg.com/png/72804-bin-management-kerbside-recycling-collection-compost-recycle" TargetMode="External"/><Relationship Id="rId4" Type="http://schemas.openxmlformats.org/officeDocument/2006/relationships/image" Target="../media/image2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image" Target="../media/image2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image" Target="../media/image2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B626F32-3861-429D-995A-040C554AB575}"/>
              </a:ext>
            </a:extLst>
          </p:cNvPr>
          <p:cNvPicPr>
            <a:picLocks noChangeAspect="1"/>
          </p:cNvPicPr>
          <p:nvPr/>
        </p:nvPicPr>
        <p:blipFill>
          <a:blip r:embed="rId4"/>
          <a:stretch>
            <a:fillRect/>
          </a:stretch>
        </p:blipFill>
        <p:spPr>
          <a:xfrm>
            <a:off x="934251" y="530078"/>
            <a:ext cx="1798476" cy="902286"/>
          </a:xfrm>
          <a:prstGeom prst="rect">
            <a:avLst/>
          </a:prstGeom>
        </p:spPr>
      </p:pic>
      <p:pic>
        <p:nvPicPr>
          <p:cNvPr id="4" name="Picture 3">
            <a:extLst>
              <a:ext uri="{FF2B5EF4-FFF2-40B4-BE49-F238E27FC236}">
                <a16:creationId xmlns:a16="http://schemas.microsoft.com/office/drawing/2014/main" id="{0CFD6CB9-ED92-4249-A8C5-542D7342A3F2}"/>
              </a:ext>
            </a:extLst>
          </p:cNvPr>
          <p:cNvPicPr>
            <a:picLocks noChangeAspect="1"/>
          </p:cNvPicPr>
          <p:nvPr/>
        </p:nvPicPr>
        <p:blipFill>
          <a:blip r:embed="rId5"/>
          <a:stretch>
            <a:fillRect/>
          </a:stretch>
        </p:blipFill>
        <p:spPr>
          <a:xfrm>
            <a:off x="1449617" y="2113319"/>
            <a:ext cx="8068220" cy="2631362"/>
          </a:xfrm>
          <a:prstGeom prst="rect">
            <a:avLst/>
          </a:prstGeom>
        </p:spPr>
      </p:pic>
      <p:cxnSp>
        <p:nvCxnSpPr>
          <p:cNvPr id="7" name="Straight Connector 6">
            <a:extLst>
              <a:ext uri="{FF2B5EF4-FFF2-40B4-BE49-F238E27FC236}">
                <a16:creationId xmlns:a16="http://schemas.microsoft.com/office/drawing/2014/main" id="{3465F79D-EBE3-4321-8855-F1134DB1EE13}"/>
              </a:ext>
            </a:extLst>
          </p:cNvPr>
          <p:cNvCxnSpPr/>
          <p:nvPr/>
        </p:nvCxnSpPr>
        <p:spPr>
          <a:xfrm>
            <a:off x="9517837" y="2113319"/>
            <a:ext cx="0" cy="2205463"/>
          </a:xfrm>
          <a:prstGeom prst="line">
            <a:avLst/>
          </a:prstGeom>
        </p:spPr>
        <p:style>
          <a:lnRef idx="1">
            <a:schemeClr val="accent1"/>
          </a:lnRef>
          <a:fillRef idx="0">
            <a:schemeClr val="accent1"/>
          </a:fillRef>
          <a:effectRef idx="0">
            <a:schemeClr val="accent1"/>
          </a:effectRef>
          <a:fontRef idx="minor">
            <a:schemeClr val="tx1"/>
          </a:fontRef>
        </p:style>
      </p:cxnSp>
      <p:graphicFrame>
        <p:nvGraphicFramePr>
          <p:cNvPr id="9" name="Table 9">
            <a:extLst>
              <a:ext uri="{FF2B5EF4-FFF2-40B4-BE49-F238E27FC236}">
                <a16:creationId xmlns:a16="http://schemas.microsoft.com/office/drawing/2014/main" id="{F6FB59DC-6279-475B-B527-AF4B1D4C9B9F}"/>
              </a:ext>
            </a:extLst>
          </p:cNvPr>
          <p:cNvGraphicFramePr>
            <a:graphicFrameLocks noGrp="1"/>
          </p:cNvGraphicFramePr>
          <p:nvPr>
            <p:extLst>
              <p:ext uri="{D42A27DB-BD31-4B8C-83A1-F6EECF244321}">
                <p14:modId xmlns:p14="http://schemas.microsoft.com/office/powerpoint/2010/main" val="2944901920"/>
              </p:ext>
            </p:extLst>
          </p:nvPr>
        </p:nvGraphicFramePr>
        <p:xfrm>
          <a:off x="4531779" y="1266412"/>
          <a:ext cx="1564221" cy="506429"/>
        </p:xfrm>
        <a:graphic>
          <a:graphicData uri="http://schemas.openxmlformats.org/drawingml/2006/table">
            <a:tbl>
              <a:tblPr firstRow="1" bandRow="1">
                <a:tableStyleId>{5C22544A-7EE6-4342-B048-85BDC9FD1C3A}</a:tableStyleId>
              </a:tblPr>
              <a:tblGrid>
                <a:gridCol w="1564221">
                  <a:extLst>
                    <a:ext uri="{9D8B030D-6E8A-4147-A177-3AD203B41FA5}">
                      <a16:colId xmlns:a16="http://schemas.microsoft.com/office/drawing/2014/main" val="366788755"/>
                    </a:ext>
                  </a:extLst>
                </a:gridCol>
              </a:tblGrid>
              <a:tr h="506429">
                <a:tc>
                  <a:txBody>
                    <a:bodyPr/>
                    <a:lstStyle/>
                    <a:p>
                      <a:pPr algn="ctr"/>
                      <a:r>
                        <a:rPr lang="en-GB" dirty="0"/>
                        <a:t>Presentation</a:t>
                      </a:r>
                    </a:p>
                  </a:txBody>
                  <a:tcPr/>
                </a:tc>
                <a:extLst>
                  <a:ext uri="{0D108BD9-81ED-4DB2-BD59-A6C34878D82A}">
                    <a16:rowId xmlns:a16="http://schemas.microsoft.com/office/drawing/2014/main" val="740818426"/>
                  </a:ext>
                </a:extLst>
              </a:tr>
            </a:tbl>
          </a:graphicData>
        </a:graphic>
      </p:graphicFrame>
      <p:pic>
        <p:nvPicPr>
          <p:cNvPr id="10" name="Audio 9">
            <a:hlinkClick r:id="" action="ppaction://media"/>
            <a:extLst>
              <a:ext uri="{FF2B5EF4-FFF2-40B4-BE49-F238E27FC236}">
                <a16:creationId xmlns:a16="http://schemas.microsoft.com/office/drawing/2014/main" id="{EA5F1ABB-4893-4539-8F04-0301ACB4ED2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17989646"/>
      </p:ext>
    </p:extLst>
  </p:cSld>
  <p:clrMapOvr>
    <a:masterClrMapping/>
  </p:clrMapOvr>
  <mc:AlternateContent xmlns:mc="http://schemas.openxmlformats.org/markup-compatibility/2006" xmlns:p14="http://schemas.microsoft.com/office/powerpoint/2010/main">
    <mc:Choice Requires="p14">
      <p:transition spd="slow" p14:dur="2000" advTm="17304"/>
    </mc:Choice>
    <mc:Fallback xmlns="">
      <p:transition spd="slow" advTm="173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7FEC0-2ECE-47A8-BA30-DB3B9A4D2612}"/>
              </a:ext>
            </a:extLst>
          </p:cNvPr>
          <p:cNvSpPr>
            <a:spLocks noGrp="1"/>
          </p:cNvSpPr>
          <p:nvPr>
            <p:ph type="title"/>
          </p:nvPr>
        </p:nvSpPr>
        <p:spPr/>
        <p:txBody>
          <a:bodyPr>
            <a:normAutofit/>
          </a:bodyPr>
          <a:lstStyle/>
          <a:p>
            <a:r>
              <a:rPr lang="en-GB" dirty="0"/>
              <a:t>    </a:t>
            </a:r>
            <a:endParaRPr lang="en-GB" sz="2000" dirty="0"/>
          </a:p>
        </p:txBody>
      </p:sp>
      <p:pic>
        <p:nvPicPr>
          <p:cNvPr id="11" name="Picture 10">
            <a:extLst>
              <a:ext uri="{FF2B5EF4-FFF2-40B4-BE49-F238E27FC236}">
                <a16:creationId xmlns:a16="http://schemas.microsoft.com/office/drawing/2014/main" id="{F30780CB-9B9E-4022-8D4B-469D6FB1B215}"/>
              </a:ext>
            </a:extLst>
          </p:cNvPr>
          <p:cNvPicPr>
            <a:picLocks noChangeAspect="1"/>
          </p:cNvPicPr>
          <p:nvPr/>
        </p:nvPicPr>
        <p:blipFill>
          <a:blip r:embed="rId5"/>
          <a:stretch>
            <a:fillRect/>
          </a:stretch>
        </p:blipFill>
        <p:spPr>
          <a:xfrm>
            <a:off x="1014555" y="1132491"/>
            <a:ext cx="3429000" cy="1038225"/>
          </a:xfrm>
          <a:prstGeom prst="rect">
            <a:avLst/>
          </a:prstGeom>
        </p:spPr>
      </p:pic>
      <p:pic>
        <p:nvPicPr>
          <p:cNvPr id="15" name="Content Placeholder 14" descr="Fast Forward outline">
            <a:extLst>
              <a:ext uri="{FF2B5EF4-FFF2-40B4-BE49-F238E27FC236}">
                <a16:creationId xmlns:a16="http://schemas.microsoft.com/office/drawing/2014/main" id="{F75F5F69-45B5-4D91-B774-5A62BA354FDA}"/>
              </a:ext>
            </a:extLst>
          </p:cNvPr>
          <p:cNvPicPr>
            <a:picLocks noGrp="1" noChangeAspect="1"/>
          </p:cNvPicPr>
          <p:nvPr>
            <p:ph idx="1"/>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443254" y="1018560"/>
            <a:ext cx="1141978" cy="1141978"/>
          </a:xfrm>
        </p:spPr>
      </p:pic>
      <p:pic>
        <p:nvPicPr>
          <p:cNvPr id="16" name="Picture 15">
            <a:extLst>
              <a:ext uri="{FF2B5EF4-FFF2-40B4-BE49-F238E27FC236}">
                <a16:creationId xmlns:a16="http://schemas.microsoft.com/office/drawing/2014/main" id="{4A636CE3-419A-4438-ADFC-2D537B54F7D7}"/>
              </a:ext>
            </a:extLst>
          </p:cNvPr>
          <p:cNvPicPr>
            <a:picLocks noChangeAspect="1"/>
          </p:cNvPicPr>
          <p:nvPr/>
        </p:nvPicPr>
        <p:blipFill>
          <a:blip r:embed="rId8"/>
          <a:stretch>
            <a:fillRect/>
          </a:stretch>
        </p:blipFill>
        <p:spPr>
          <a:xfrm>
            <a:off x="7635430" y="513075"/>
            <a:ext cx="2668172" cy="2277055"/>
          </a:xfrm>
          <a:prstGeom prst="rect">
            <a:avLst/>
          </a:prstGeom>
        </p:spPr>
      </p:pic>
      <p:sp>
        <p:nvSpPr>
          <p:cNvPr id="18" name="TextBox 17">
            <a:extLst>
              <a:ext uri="{FF2B5EF4-FFF2-40B4-BE49-F238E27FC236}">
                <a16:creationId xmlns:a16="http://schemas.microsoft.com/office/drawing/2014/main" id="{A7DCAC3C-8499-471D-971F-1B35925E11B6}"/>
              </a:ext>
            </a:extLst>
          </p:cNvPr>
          <p:cNvSpPr txBox="1"/>
          <p:nvPr/>
        </p:nvSpPr>
        <p:spPr>
          <a:xfrm>
            <a:off x="814906" y="2977290"/>
            <a:ext cx="10398674" cy="2031325"/>
          </a:xfrm>
          <a:prstGeom prst="rect">
            <a:avLst/>
          </a:prstGeom>
          <a:noFill/>
        </p:spPr>
        <p:txBody>
          <a:bodyPr wrap="square">
            <a:spAutoFit/>
          </a:bodyPr>
          <a:lstStyle/>
          <a:p>
            <a:r>
              <a:rPr lang="en-GB" dirty="0"/>
              <a:t>The Centre for African Entrepreneurship (CAE), a charity based in Swansea that is changing to become a social enterprise, and the main business idea would be to support participants via a health and wellbeing program, as part of the holistic service of the organisation. The author does not necessarily agree with that proposal, which is why: </a:t>
            </a:r>
          </a:p>
          <a:p>
            <a:r>
              <a:rPr lang="en-GB" dirty="0"/>
              <a:t> </a:t>
            </a:r>
            <a:r>
              <a:rPr lang="en-GB" b="1" dirty="0"/>
              <a:t>Critically evaluate a literature review of a social enterprise providing health and wellbeing services. </a:t>
            </a:r>
          </a:p>
          <a:p>
            <a:endParaRPr lang="en-GB" dirty="0"/>
          </a:p>
          <a:p>
            <a:endParaRPr lang="en-GB" dirty="0"/>
          </a:p>
        </p:txBody>
      </p:sp>
      <p:pic>
        <p:nvPicPr>
          <p:cNvPr id="22" name="Audio 21">
            <a:hlinkClick r:id="" action="ppaction://media"/>
            <a:extLst>
              <a:ext uri="{FF2B5EF4-FFF2-40B4-BE49-F238E27FC236}">
                <a16:creationId xmlns:a16="http://schemas.microsoft.com/office/drawing/2014/main" id="{264805F3-2807-4943-B7CD-AAA389CF8959}"/>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021942" y="5762453"/>
            <a:ext cx="930413" cy="930413"/>
          </a:xfrm>
          <a:prstGeom prst="rect">
            <a:avLst/>
          </a:prstGeom>
        </p:spPr>
      </p:pic>
      <p:pic>
        <p:nvPicPr>
          <p:cNvPr id="30" name="Picture 29" descr="A close-up of a sign&#10;&#10;Description automatically generated with low confidence">
            <a:extLst>
              <a:ext uri="{FF2B5EF4-FFF2-40B4-BE49-F238E27FC236}">
                <a16:creationId xmlns:a16="http://schemas.microsoft.com/office/drawing/2014/main" id="{04155180-81D3-429A-A4D5-BC12DBCEEE16}"/>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4443555" y="4717888"/>
            <a:ext cx="2566185" cy="1509772"/>
          </a:xfrm>
          <a:prstGeom prst="rect">
            <a:avLst/>
          </a:prstGeom>
        </p:spPr>
      </p:pic>
      <p:graphicFrame>
        <p:nvGraphicFramePr>
          <p:cNvPr id="34" name="Table 34">
            <a:extLst>
              <a:ext uri="{FF2B5EF4-FFF2-40B4-BE49-F238E27FC236}">
                <a16:creationId xmlns:a16="http://schemas.microsoft.com/office/drawing/2014/main" id="{7FEA3548-6B07-4FAF-B028-9B2C326F6FE1}"/>
              </a:ext>
            </a:extLst>
          </p:cNvPr>
          <p:cNvGraphicFramePr>
            <a:graphicFrameLocks noGrp="1"/>
          </p:cNvGraphicFramePr>
          <p:nvPr>
            <p:extLst>
              <p:ext uri="{D42A27DB-BD31-4B8C-83A1-F6EECF244321}">
                <p14:modId xmlns:p14="http://schemas.microsoft.com/office/powerpoint/2010/main" val="1722116493"/>
              </p:ext>
            </p:extLst>
          </p:nvPr>
        </p:nvGraphicFramePr>
        <p:xfrm>
          <a:off x="1380541" y="5185287"/>
          <a:ext cx="1110867" cy="370840"/>
        </p:xfrm>
        <a:graphic>
          <a:graphicData uri="http://schemas.openxmlformats.org/drawingml/2006/table">
            <a:tbl>
              <a:tblPr firstRow="1" bandRow="1">
                <a:tableStyleId>{2D5ABB26-0587-4C30-8999-92F81FD0307C}</a:tableStyleId>
              </a:tblPr>
              <a:tblGrid>
                <a:gridCol w="1110867">
                  <a:extLst>
                    <a:ext uri="{9D8B030D-6E8A-4147-A177-3AD203B41FA5}">
                      <a16:colId xmlns:a16="http://schemas.microsoft.com/office/drawing/2014/main" val="1188656369"/>
                    </a:ext>
                  </a:extLst>
                </a:gridCol>
              </a:tblGrid>
              <a:tr h="370840">
                <a:tc>
                  <a:txBody>
                    <a:bodyPr/>
                    <a:lstStyle/>
                    <a:p>
                      <a:endParaRPr lang="en-GB" dirty="0"/>
                    </a:p>
                  </a:txBody>
                  <a:tcPr/>
                </a:tc>
                <a:extLst>
                  <a:ext uri="{0D108BD9-81ED-4DB2-BD59-A6C34878D82A}">
                    <a16:rowId xmlns:a16="http://schemas.microsoft.com/office/drawing/2014/main" val="1068975513"/>
                  </a:ext>
                </a:extLst>
              </a:tr>
            </a:tbl>
          </a:graphicData>
        </a:graphic>
      </p:graphicFrame>
    </p:spTree>
    <p:extLst>
      <p:ext uri="{BB962C8B-B14F-4D97-AF65-F5344CB8AC3E}">
        <p14:creationId xmlns:p14="http://schemas.microsoft.com/office/powerpoint/2010/main" val="521392179"/>
      </p:ext>
    </p:extLst>
  </p:cSld>
  <p:clrMapOvr>
    <a:masterClrMapping/>
  </p:clrMapOvr>
  <mc:AlternateContent xmlns:mc="http://schemas.openxmlformats.org/markup-compatibility/2006" xmlns:p14="http://schemas.microsoft.com/office/powerpoint/2010/main">
    <mc:Choice Requires="p14">
      <p:transition spd="slow" p14:dur="2000" advTm="64060"/>
    </mc:Choice>
    <mc:Fallback xmlns="">
      <p:transition spd="slow" advTm="640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69697"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0E79357-CC9C-4B57-9028-5A981E75FF0D}"/>
              </a:ext>
            </a:extLst>
          </p:cNvPr>
          <p:cNvSpPr txBox="1"/>
          <p:nvPr/>
        </p:nvSpPr>
        <p:spPr>
          <a:xfrm>
            <a:off x="385092" y="1280925"/>
            <a:ext cx="5115339" cy="2339102"/>
          </a:xfrm>
          <a:prstGeom prst="rect">
            <a:avLst/>
          </a:prstGeom>
          <a:noFill/>
        </p:spPr>
        <p:txBody>
          <a:bodyPr wrap="square">
            <a:spAutoFit/>
          </a:bodyPr>
          <a:lstStyle/>
          <a:p>
            <a:r>
              <a:rPr lang="en-GB" sz="2000" b="1" dirty="0"/>
              <a:t>Purpose of this Review </a:t>
            </a:r>
          </a:p>
          <a:p>
            <a:r>
              <a:rPr lang="en-GB" dirty="0"/>
              <a:t>This literature study may be of interest to the CAE, which is changing from being a charity to a social enterprise and is the author's duty as a leader to support and embrace the change, and as commissioner of a holistic service, health and wellbeing of vulnerable participants comes under the organisation's umbrella.</a:t>
            </a:r>
          </a:p>
        </p:txBody>
      </p:sp>
      <p:sp>
        <p:nvSpPr>
          <p:cNvPr id="5" name="TextBox 4">
            <a:extLst>
              <a:ext uri="{FF2B5EF4-FFF2-40B4-BE49-F238E27FC236}">
                <a16:creationId xmlns:a16="http://schemas.microsoft.com/office/drawing/2014/main" id="{347357B2-562B-4AFD-99A6-10F48C3BF774}"/>
              </a:ext>
            </a:extLst>
          </p:cNvPr>
          <p:cNvSpPr txBox="1"/>
          <p:nvPr/>
        </p:nvSpPr>
        <p:spPr>
          <a:xfrm>
            <a:off x="6555961" y="3278641"/>
            <a:ext cx="5115339" cy="2616101"/>
          </a:xfrm>
          <a:prstGeom prst="rect">
            <a:avLst/>
          </a:prstGeom>
          <a:noFill/>
        </p:spPr>
        <p:txBody>
          <a:bodyPr wrap="square">
            <a:spAutoFit/>
          </a:bodyPr>
          <a:lstStyle/>
          <a:p>
            <a:r>
              <a:rPr lang="en-GB" sz="2000" b="1" dirty="0"/>
              <a:t>Methodology </a:t>
            </a:r>
            <a:r>
              <a:rPr lang="en-GB" sz="2000" dirty="0"/>
              <a:t> </a:t>
            </a:r>
          </a:p>
          <a:p>
            <a:r>
              <a:rPr lang="en-GB" dirty="0"/>
              <a:t>The literature from peer-reviewed academic journals, official policy pronouncements, laws across the UK governments, and studies from independent organisations from 2008 was used.  A qualitative research technique was done by the author, with open ended questions to collect data about the subject of social enterprise, Llanelli based Choose2reuse.</a:t>
            </a:r>
          </a:p>
        </p:txBody>
      </p:sp>
      <p:pic>
        <p:nvPicPr>
          <p:cNvPr id="9" name="Picture 8">
            <a:extLst>
              <a:ext uri="{FF2B5EF4-FFF2-40B4-BE49-F238E27FC236}">
                <a16:creationId xmlns:a16="http://schemas.microsoft.com/office/drawing/2014/main" id="{38DF9169-5923-4B1E-B5D1-3E0EEB4627FA}"/>
              </a:ext>
            </a:extLst>
          </p:cNvPr>
          <p:cNvPicPr>
            <a:picLocks noChangeAspect="1"/>
          </p:cNvPicPr>
          <p:nvPr/>
        </p:nvPicPr>
        <p:blipFill>
          <a:blip r:embed="rId4"/>
          <a:stretch>
            <a:fillRect/>
          </a:stretch>
        </p:blipFill>
        <p:spPr>
          <a:xfrm>
            <a:off x="385092" y="3801284"/>
            <a:ext cx="4417845" cy="2308324"/>
          </a:xfrm>
          <a:prstGeom prst="rect">
            <a:avLst/>
          </a:prstGeom>
        </p:spPr>
      </p:pic>
      <p:pic>
        <p:nvPicPr>
          <p:cNvPr id="10" name="Picture 9">
            <a:extLst>
              <a:ext uri="{FF2B5EF4-FFF2-40B4-BE49-F238E27FC236}">
                <a16:creationId xmlns:a16="http://schemas.microsoft.com/office/drawing/2014/main" id="{98C855A2-F011-4B6B-8341-76F5A2037A56}"/>
              </a:ext>
            </a:extLst>
          </p:cNvPr>
          <p:cNvPicPr>
            <a:picLocks noChangeAspect="1"/>
          </p:cNvPicPr>
          <p:nvPr/>
        </p:nvPicPr>
        <p:blipFill>
          <a:blip r:embed="rId5"/>
          <a:stretch>
            <a:fillRect/>
          </a:stretch>
        </p:blipFill>
        <p:spPr>
          <a:xfrm>
            <a:off x="7712765" y="962872"/>
            <a:ext cx="2131943" cy="2131943"/>
          </a:xfrm>
          <a:prstGeom prst="rect">
            <a:avLst/>
          </a:prstGeom>
        </p:spPr>
      </p:pic>
      <mc:AlternateContent xmlns:mc="http://schemas.openxmlformats.org/markup-compatibility/2006" xmlns:p14="http://schemas.microsoft.com/office/powerpoint/2010/main">
        <mc:Choice Requires="p14">
          <p:contentPart p14:bwMode="auto" r:id="rId6">
            <p14:nvContentPartPr>
              <p14:cNvPr id="12" name="Ink 11">
                <a:extLst>
                  <a:ext uri="{FF2B5EF4-FFF2-40B4-BE49-F238E27FC236}">
                    <a16:creationId xmlns:a16="http://schemas.microsoft.com/office/drawing/2014/main" id="{BCF933BB-3E6E-47D2-8E80-CA35506A4C60}"/>
                  </a:ext>
                </a:extLst>
              </p14:cNvPr>
              <p14:cNvContentPartPr/>
              <p14:nvPr/>
            </p14:nvContentPartPr>
            <p14:xfrm>
              <a:off x="-742419" y="807866"/>
              <a:ext cx="360" cy="13680"/>
            </p14:xfrm>
          </p:contentPart>
        </mc:Choice>
        <mc:Fallback xmlns="">
          <p:pic>
            <p:nvPicPr>
              <p:cNvPr id="12" name="Ink 11">
                <a:extLst>
                  <a:ext uri="{FF2B5EF4-FFF2-40B4-BE49-F238E27FC236}">
                    <a16:creationId xmlns:a16="http://schemas.microsoft.com/office/drawing/2014/main" id="{BCF933BB-3E6E-47D2-8E80-CA35506A4C60}"/>
                  </a:ext>
                </a:extLst>
              </p:cNvPr>
              <p:cNvPicPr/>
              <p:nvPr/>
            </p:nvPicPr>
            <p:blipFill>
              <a:blip r:embed="rId7"/>
              <a:stretch>
                <a:fillRect/>
              </a:stretch>
            </p:blipFill>
            <p:spPr>
              <a:xfrm>
                <a:off x="-751059" y="798866"/>
                <a:ext cx="18000" cy="3132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3" name="Ink 12">
                <a:extLst>
                  <a:ext uri="{FF2B5EF4-FFF2-40B4-BE49-F238E27FC236}">
                    <a16:creationId xmlns:a16="http://schemas.microsoft.com/office/drawing/2014/main" id="{4B8A5155-B90A-4259-B092-88AB8A621BD0}"/>
                  </a:ext>
                </a:extLst>
              </p14:cNvPr>
              <p14:cNvContentPartPr/>
              <p14:nvPr/>
            </p14:nvContentPartPr>
            <p14:xfrm>
              <a:off x="6188301" y="3365666"/>
              <a:ext cx="360" cy="360"/>
            </p14:xfrm>
          </p:contentPart>
        </mc:Choice>
        <mc:Fallback xmlns="">
          <p:pic>
            <p:nvPicPr>
              <p:cNvPr id="13" name="Ink 12">
                <a:extLst>
                  <a:ext uri="{FF2B5EF4-FFF2-40B4-BE49-F238E27FC236}">
                    <a16:creationId xmlns:a16="http://schemas.microsoft.com/office/drawing/2014/main" id="{4B8A5155-B90A-4259-B092-88AB8A621BD0}"/>
                  </a:ext>
                </a:extLst>
              </p:cNvPr>
              <p:cNvPicPr/>
              <p:nvPr/>
            </p:nvPicPr>
            <p:blipFill>
              <a:blip r:embed="rId9"/>
              <a:stretch>
                <a:fillRect/>
              </a:stretch>
            </p:blipFill>
            <p:spPr>
              <a:xfrm>
                <a:off x="6179301" y="3357026"/>
                <a:ext cx="18000" cy="18000"/>
              </a:xfrm>
              <a:prstGeom prst="rect">
                <a:avLst/>
              </a:prstGeom>
            </p:spPr>
          </p:pic>
        </mc:Fallback>
      </mc:AlternateContent>
      <p:pic>
        <p:nvPicPr>
          <p:cNvPr id="14" name="Audio 13">
            <a:hlinkClick r:id="" action="ppaction://media"/>
            <a:extLst>
              <a:ext uri="{FF2B5EF4-FFF2-40B4-BE49-F238E27FC236}">
                <a16:creationId xmlns:a16="http://schemas.microsoft.com/office/drawing/2014/main" id="{B837ADF3-820A-49FE-93EB-9ED05C9A62C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575235" y="5241235"/>
            <a:ext cx="1400865" cy="1400865"/>
          </a:xfrm>
          <a:prstGeom prst="rect">
            <a:avLst/>
          </a:prstGeom>
        </p:spPr>
      </p:pic>
    </p:spTree>
    <p:extLst>
      <p:ext uri="{BB962C8B-B14F-4D97-AF65-F5344CB8AC3E}">
        <p14:creationId xmlns:p14="http://schemas.microsoft.com/office/powerpoint/2010/main" val="1456900004"/>
      </p:ext>
    </p:extLst>
  </p:cSld>
  <p:clrMapOvr>
    <a:masterClrMapping/>
  </p:clrMapOvr>
  <mc:AlternateContent xmlns:mc="http://schemas.openxmlformats.org/markup-compatibility/2006" xmlns:p14="http://schemas.microsoft.com/office/powerpoint/2010/main">
    <mc:Choice Requires="p14">
      <p:transition spd="slow" p14:dur="2000" advTm="61047"/>
    </mc:Choice>
    <mc:Fallback xmlns="">
      <p:transition spd="slow" advTm="610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p14="http://schemas.microsoft.com/office/powerpoint/2010/main">
        <mc:Choice Requires="p14">
          <p:contentPart p14:bwMode="auto" r:id="rId4">
            <p14:nvContentPartPr>
              <p14:cNvPr id="2" name="Ink 1">
                <a:extLst>
                  <a:ext uri="{FF2B5EF4-FFF2-40B4-BE49-F238E27FC236}">
                    <a16:creationId xmlns:a16="http://schemas.microsoft.com/office/drawing/2014/main" id="{60BC0069-09DC-4342-BCC1-2A474645CCD7}"/>
                  </a:ext>
                </a:extLst>
              </p14:cNvPr>
              <p14:cNvContentPartPr/>
              <p14:nvPr/>
            </p14:nvContentPartPr>
            <p14:xfrm>
              <a:off x="953541" y="1112786"/>
              <a:ext cx="360" cy="360"/>
            </p14:xfrm>
          </p:contentPart>
        </mc:Choice>
        <mc:Fallback xmlns="">
          <p:pic>
            <p:nvPicPr>
              <p:cNvPr id="2" name="Ink 1">
                <a:extLst>
                  <a:ext uri="{FF2B5EF4-FFF2-40B4-BE49-F238E27FC236}">
                    <a16:creationId xmlns:a16="http://schemas.microsoft.com/office/drawing/2014/main" id="{60BC0069-09DC-4342-BCC1-2A474645CCD7}"/>
                  </a:ext>
                </a:extLst>
              </p:cNvPr>
              <p:cNvPicPr/>
              <p:nvPr/>
            </p:nvPicPr>
            <p:blipFill>
              <a:blip r:embed="rId5"/>
              <a:stretch>
                <a:fillRect/>
              </a:stretch>
            </p:blipFill>
            <p:spPr>
              <a:xfrm>
                <a:off x="944541" y="1103786"/>
                <a:ext cx="18000" cy="18000"/>
              </a:xfrm>
              <a:prstGeom prst="rect">
                <a:avLst/>
              </a:prstGeom>
            </p:spPr>
          </p:pic>
        </mc:Fallback>
      </mc:AlternateContent>
      <p:sp>
        <p:nvSpPr>
          <p:cNvPr id="4" name="TextBox 3">
            <a:extLst>
              <a:ext uri="{FF2B5EF4-FFF2-40B4-BE49-F238E27FC236}">
                <a16:creationId xmlns:a16="http://schemas.microsoft.com/office/drawing/2014/main" id="{CE8169B3-A51A-4909-AFCF-B021454D95DB}"/>
              </a:ext>
            </a:extLst>
          </p:cNvPr>
          <p:cNvSpPr txBox="1"/>
          <p:nvPr/>
        </p:nvSpPr>
        <p:spPr>
          <a:xfrm>
            <a:off x="829993" y="576776"/>
            <a:ext cx="10970279" cy="5570756"/>
          </a:xfrm>
          <a:prstGeom prst="rect">
            <a:avLst/>
          </a:prstGeom>
          <a:noFill/>
        </p:spPr>
        <p:txBody>
          <a:bodyPr wrap="square">
            <a:spAutoFit/>
          </a:bodyPr>
          <a:lstStyle/>
          <a:p>
            <a:r>
              <a:rPr lang="en-GB" b="1" dirty="0"/>
              <a:t>Will it be a good idea to focus on health and wellbeing only, to start a social enterprise? </a:t>
            </a:r>
          </a:p>
          <a:p>
            <a:endParaRPr lang="en-GB" dirty="0"/>
          </a:p>
          <a:p>
            <a:r>
              <a:rPr lang="en-GB" sz="1600" dirty="0"/>
              <a:t>A </a:t>
            </a:r>
            <a:r>
              <a:rPr lang="en-GB" sz="1600" b="1" dirty="0"/>
              <a:t>social enterprise </a:t>
            </a:r>
            <a:r>
              <a:rPr lang="en-GB" sz="1600" dirty="0"/>
              <a:t>is a business with primarily social objectives whose surpluses are </a:t>
            </a:r>
          </a:p>
          <a:p>
            <a:r>
              <a:rPr lang="en-GB" sz="1600" dirty="0"/>
              <a:t>principally reinvested for that purpose in the business or in the community, rather than being</a:t>
            </a:r>
          </a:p>
          <a:p>
            <a:r>
              <a:rPr lang="en-GB" sz="1600" dirty="0"/>
              <a:t>driven by the need to maximise profit for shareholders and owners.</a:t>
            </a:r>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endParaRPr lang="en-GB" sz="1600" dirty="0"/>
          </a:p>
          <a:p>
            <a:r>
              <a:rPr lang="en-GB" sz="1600" dirty="0"/>
              <a:t>The definition highlights three key characteristics of a social enterprise:</a:t>
            </a:r>
          </a:p>
          <a:p>
            <a:r>
              <a:rPr lang="en-GB" sz="1600" dirty="0"/>
              <a:t>Undertaking trading (business) activity, Social mission, Reinvestment of profits to further the social objectives.</a:t>
            </a:r>
          </a:p>
          <a:p>
            <a:endParaRPr lang="en-GB" sz="1600" dirty="0"/>
          </a:p>
          <a:p>
            <a:r>
              <a:rPr lang="en-GB" sz="1600" b="1" dirty="0"/>
              <a:t>Independence, Asset lock, Accountability</a:t>
            </a:r>
          </a:p>
        </p:txBody>
      </p:sp>
      <p:pic>
        <p:nvPicPr>
          <p:cNvPr id="8" name="Picture 7" descr="Diagram&#10;&#10;Description automatically generated">
            <a:extLst>
              <a:ext uri="{FF2B5EF4-FFF2-40B4-BE49-F238E27FC236}">
                <a16:creationId xmlns:a16="http://schemas.microsoft.com/office/drawing/2014/main" id="{55FF14B7-CFEE-4781-9591-B480815F46B0}"/>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r="30599"/>
          <a:stretch/>
        </p:blipFill>
        <p:spPr>
          <a:xfrm>
            <a:off x="1444282" y="2488085"/>
            <a:ext cx="2321783" cy="1881830"/>
          </a:xfrm>
          <a:prstGeom prst="rect">
            <a:avLst/>
          </a:prstGeom>
        </p:spPr>
      </p:pic>
      <p:pic>
        <p:nvPicPr>
          <p:cNvPr id="10" name="Picture 9">
            <a:extLst>
              <a:ext uri="{FF2B5EF4-FFF2-40B4-BE49-F238E27FC236}">
                <a16:creationId xmlns:a16="http://schemas.microsoft.com/office/drawing/2014/main" id="{1552F3F7-DFEF-43B4-91D9-108F299EC076}"/>
              </a:ext>
            </a:extLst>
          </p:cNvPr>
          <p:cNvPicPr>
            <a:picLocks noChangeAspect="1"/>
          </p:cNvPicPr>
          <p:nvPr/>
        </p:nvPicPr>
        <p:blipFill>
          <a:blip r:embed="rId8"/>
          <a:stretch>
            <a:fillRect/>
          </a:stretch>
        </p:blipFill>
        <p:spPr>
          <a:xfrm>
            <a:off x="5210102" y="1983363"/>
            <a:ext cx="5537616" cy="3281054"/>
          </a:xfrm>
          <a:prstGeom prst="rect">
            <a:avLst/>
          </a:prstGeom>
        </p:spPr>
      </p:pic>
      <p:pic>
        <p:nvPicPr>
          <p:cNvPr id="12" name="Graphic 11" descr="Arrow Right with solid fill">
            <a:extLst>
              <a:ext uri="{FF2B5EF4-FFF2-40B4-BE49-F238E27FC236}">
                <a16:creationId xmlns:a16="http://schemas.microsoft.com/office/drawing/2014/main" id="{4B2D846A-A6E9-44D7-A264-3DEA3AF60BEC}"/>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4030883" y="2845191"/>
            <a:ext cx="914400" cy="914400"/>
          </a:xfrm>
          <a:prstGeom prst="rect">
            <a:avLst/>
          </a:prstGeom>
        </p:spPr>
      </p:pic>
      <p:pic>
        <p:nvPicPr>
          <p:cNvPr id="14" name="Audio 13">
            <a:hlinkClick r:id="" action="ppaction://media"/>
            <a:extLst>
              <a:ext uri="{FF2B5EF4-FFF2-40B4-BE49-F238E27FC236}">
                <a16:creationId xmlns:a16="http://schemas.microsoft.com/office/drawing/2014/main" id="{0BD30017-3A2B-4115-B149-047663C23505}"/>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251101232"/>
      </p:ext>
    </p:extLst>
  </p:cSld>
  <p:clrMapOvr>
    <a:masterClrMapping/>
  </p:clrMapOvr>
  <mc:AlternateContent xmlns:mc="http://schemas.openxmlformats.org/markup-compatibility/2006" xmlns:p14="http://schemas.microsoft.com/office/powerpoint/2010/main">
    <mc:Choice Requires="p14">
      <p:transition spd="slow" p14:dur="2000" advTm="56548"/>
    </mc:Choice>
    <mc:Fallback xmlns="">
      <p:transition spd="slow" advTm="565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74242"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9F57FD5-C8A9-466C-9D5E-39D95922DE3B}"/>
              </a:ext>
            </a:extLst>
          </p:cNvPr>
          <p:cNvSpPr txBox="1"/>
          <p:nvPr/>
        </p:nvSpPr>
        <p:spPr>
          <a:xfrm>
            <a:off x="690285" y="528013"/>
            <a:ext cx="6439385" cy="6063198"/>
          </a:xfrm>
          <a:prstGeom prst="rect">
            <a:avLst/>
          </a:prstGeom>
          <a:noFill/>
        </p:spPr>
        <p:txBody>
          <a:bodyPr wrap="square">
            <a:spAutoFit/>
          </a:bodyPr>
          <a:lstStyle/>
          <a:p>
            <a:r>
              <a:rPr lang="en-GB" sz="1600" dirty="0"/>
              <a:t>The </a:t>
            </a:r>
            <a:r>
              <a:rPr lang="en-GB" sz="1600" b="1" dirty="0"/>
              <a:t>legislation in Wales mandates </a:t>
            </a:r>
            <a:r>
              <a:rPr lang="en-GB" sz="1600" dirty="0"/>
              <a:t>that local authorities commission social enterprises to provide health and wellbeing services. There is a growing awareness of these organisations' undiscovered potential in providing these services. It would be interesting to know the dimension of social businesses to provide social care services and, if so, what variables can facilitate their growth and impact.</a:t>
            </a:r>
          </a:p>
          <a:p>
            <a:endParaRPr lang="en-GB" sz="1600" dirty="0"/>
          </a:p>
          <a:p>
            <a:r>
              <a:rPr lang="en-GB" sz="1600" dirty="0"/>
              <a:t>The CAE will deliver support for health and wellbeing such as Foodbank, nature walks, Zumba classes, football and a cycling programme. With these, the CAE generates a positive impact on the community; nevertheless, it is only a contribution to health and wellbeing, just a part of a system where it is not easy to measure the impact. </a:t>
            </a:r>
          </a:p>
          <a:p>
            <a:endParaRPr lang="en-GB" sz="1600" dirty="0"/>
          </a:p>
          <a:p>
            <a:r>
              <a:rPr lang="en-GB" sz="1600" dirty="0"/>
              <a:t>According to </a:t>
            </a:r>
            <a:r>
              <a:rPr lang="en-GB" sz="1600" dirty="0" err="1"/>
              <a:t>Chell</a:t>
            </a:r>
            <a:r>
              <a:rPr lang="en-GB" sz="1600" dirty="0"/>
              <a:t> (2006), social entrepreneurship is frequently unsustainable due to the prevalence of grant-dependent projects led by individuals without entrepreneurial abilities. In some regions, the corporate sector's opinion is that the social business sector is unprofessional, incompetent, and dependent on grants. The author believes and agrees with this statement because a social enterprise should not only be grant-independent but also generate profit, and for that, it will need entrepreneurial heads and experienced business leaders; otherwise, it will fail. </a:t>
            </a:r>
          </a:p>
          <a:p>
            <a:endParaRPr lang="en-GB" dirty="0"/>
          </a:p>
          <a:p>
            <a:endParaRPr lang="en-GB" dirty="0"/>
          </a:p>
        </p:txBody>
      </p:sp>
      <p:pic>
        <p:nvPicPr>
          <p:cNvPr id="5" name="Picture 4" descr="A picture containing wall, scale, indoor, device&#10;&#10;Description automatically generated">
            <a:extLst>
              <a:ext uri="{FF2B5EF4-FFF2-40B4-BE49-F238E27FC236}">
                <a16:creationId xmlns:a16="http://schemas.microsoft.com/office/drawing/2014/main" id="{926F0D33-8FDB-4C48-9096-1D97C0601C02}"/>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5084" t="5728" r="11042" b="-462"/>
          <a:stretch/>
        </p:blipFill>
        <p:spPr>
          <a:xfrm>
            <a:off x="7431864" y="355728"/>
            <a:ext cx="2175961" cy="1698155"/>
          </a:xfrm>
          <a:prstGeom prst="rect">
            <a:avLst/>
          </a:prstGeom>
        </p:spPr>
      </p:pic>
      <p:pic>
        <p:nvPicPr>
          <p:cNvPr id="7" name="Picture 6">
            <a:extLst>
              <a:ext uri="{FF2B5EF4-FFF2-40B4-BE49-F238E27FC236}">
                <a16:creationId xmlns:a16="http://schemas.microsoft.com/office/drawing/2014/main" id="{73A77F43-54F9-4A08-B271-986CE379BFBC}"/>
              </a:ext>
            </a:extLst>
          </p:cNvPr>
          <p:cNvPicPr>
            <a:picLocks noChangeAspect="1"/>
          </p:cNvPicPr>
          <p:nvPr/>
        </p:nvPicPr>
        <p:blipFill>
          <a:blip r:embed="rId6"/>
          <a:stretch>
            <a:fillRect/>
          </a:stretch>
        </p:blipFill>
        <p:spPr>
          <a:xfrm>
            <a:off x="8931965" y="2240175"/>
            <a:ext cx="2957987" cy="1656473"/>
          </a:xfrm>
          <a:prstGeom prst="rect">
            <a:avLst/>
          </a:prstGeom>
        </p:spPr>
      </p:pic>
      <p:pic>
        <p:nvPicPr>
          <p:cNvPr id="9" name="Picture 8" descr="A person in a suit and tie&#10;&#10;Description automatically generated with medium confidence">
            <a:extLst>
              <a:ext uri="{FF2B5EF4-FFF2-40B4-BE49-F238E27FC236}">
                <a16:creationId xmlns:a16="http://schemas.microsoft.com/office/drawing/2014/main" id="{D93BAABC-D0E2-4C22-83CE-D2A161B881F6}"/>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7917206" y="4201680"/>
            <a:ext cx="3336949" cy="2057786"/>
          </a:xfrm>
          <a:prstGeom prst="rect">
            <a:avLst/>
          </a:prstGeom>
        </p:spPr>
      </p:pic>
      <p:pic>
        <p:nvPicPr>
          <p:cNvPr id="4" name="Audio 3">
            <a:hlinkClick r:id="" action="ppaction://media"/>
            <a:extLst>
              <a:ext uri="{FF2B5EF4-FFF2-40B4-BE49-F238E27FC236}">
                <a16:creationId xmlns:a16="http://schemas.microsoft.com/office/drawing/2014/main" id="{D640B686-B4EE-48C1-A7A4-3682BE10734F}"/>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95619740"/>
      </p:ext>
    </p:extLst>
  </p:cSld>
  <p:clrMapOvr>
    <a:masterClrMapping/>
  </p:clrMapOvr>
  <mc:AlternateContent xmlns:mc="http://schemas.openxmlformats.org/markup-compatibility/2006">
    <mc:Choice xmlns:p14="http://schemas.microsoft.com/office/powerpoint/2010/main" Requires="p14">
      <p:transition spd="slow" p14:dur="2000" advTm="71888"/>
    </mc:Choice>
    <mc:Fallback>
      <p:transition spd="slow" advTm="718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blackboard&#10;&#10;Description automatically generated">
            <a:extLst>
              <a:ext uri="{FF2B5EF4-FFF2-40B4-BE49-F238E27FC236}">
                <a16:creationId xmlns:a16="http://schemas.microsoft.com/office/drawing/2014/main" id="{3A74987E-F52B-404E-9026-177ED934588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856378" y="289772"/>
            <a:ext cx="3022724" cy="1581231"/>
          </a:xfrm>
          <a:prstGeom prst="rect">
            <a:avLst/>
          </a:prstGeom>
        </p:spPr>
      </p:pic>
      <p:sp>
        <p:nvSpPr>
          <p:cNvPr id="6" name="TextBox 5">
            <a:extLst>
              <a:ext uri="{FF2B5EF4-FFF2-40B4-BE49-F238E27FC236}">
                <a16:creationId xmlns:a16="http://schemas.microsoft.com/office/drawing/2014/main" id="{1BE56012-9532-40D3-8895-7C1E8664C0AF}"/>
              </a:ext>
            </a:extLst>
          </p:cNvPr>
          <p:cNvSpPr txBox="1"/>
          <p:nvPr/>
        </p:nvSpPr>
        <p:spPr>
          <a:xfrm>
            <a:off x="1080052" y="2034366"/>
            <a:ext cx="10031895" cy="4278094"/>
          </a:xfrm>
          <a:prstGeom prst="rect">
            <a:avLst/>
          </a:prstGeom>
          <a:noFill/>
        </p:spPr>
        <p:txBody>
          <a:bodyPr wrap="square">
            <a:spAutoFit/>
          </a:bodyPr>
          <a:lstStyle/>
          <a:p>
            <a:r>
              <a:rPr lang="en-GB" dirty="0"/>
              <a:t>From the critical literature review the author is able to evaluate the project for the social enterprise. </a:t>
            </a:r>
          </a:p>
          <a:p>
            <a:r>
              <a:rPr lang="en-GB" dirty="0"/>
              <a:t>The health and social care organisations have proven that they are government grant dependant. If the organisation continues with the prevalence of grant-dependent projects led by individuals without entrepreneurial abilities, then the destiny is insecure, as it depends of internal and external factors. </a:t>
            </a:r>
          </a:p>
          <a:p>
            <a:endParaRPr lang="en-GB" dirty="0"/>
          </a:p>
          <a:p>
            <a:endParaRPr lang="en-GB" dirty="0"/>
          </a:p>
          <a:p>
            <a:endParaRPr lang="en-GB" dirty="0"/>
          </a:p>
          <a:p>
            <a:endParaRPr lang="en-GB" dirty="0"/>
          </a:p>
          <a:p>
            <a:endParaRPr lang="en-GB" dirty="0"/>
          </a:p>
          <a:p>
            <a:endParaRPr lang="en-GB" dirty="0"/>
          </a:p>
          <a:p>
            <a:endParaRPr lang="en-GB" dirty="0"/>
          </a:p>
          <a:p>
            <a:endParaRPr lang="en-GB" sz="2000" dirty="0"/>
          </a:p>
          <a:p>
            <a:r>
              <a:rPr lang="en-GB" dirty="0"/>
              <a:t>Social enterprises must work professionally and independently of grants. That is why alongside the business proposal of the CAE, the author will put forward an evidence-based Community Engagement for Sustainable Steps business proposal </a:t>
            </a:r>
          </a:p>
        </p:txBody>
      </p:sp>
      <p:pic>
        <p:nvPicPr>
          <p:cNvPr id="8" name="Picture 7" descr="Hand holding bluury light">
            <a:extLst>
              <a:ext uri="{FF2B5EF4-FFF2-40B4-BE49-F238E27FC236}">
                <a16:creationId xmlns:a16="http://schemas.microsoft.com/office/drawing/2014/main" id="{AC8755EF-6912-4EDF-91B2-DFA43C77D84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856378" y="3346735"/>
            <a:ext cx="3022724" cy="1775547"/>
          </a:xfrm>
          <a:prstGeom prst="rect">
            <a:avLst/>
          </a:prstGeom>
        </p:spPr>
      </p:pic>
      <p:pic>
        <p:nvPicPr>
          <p:cNvPr id="2" name="Audio 1">
            <a:hlinkClick r:id="" action="ppaction://media"/>
            <a:extLst>
              <a:ext uri="{FF2B5EF4-FFF2-40B4-BE49-F238E27FC236}">
                <a16:creationId xmlns:a16="http://schemas.microsoft.com/office/drawing/2014/main" id="{E09AB32C-8632-4DA6-8B82-958F6266D90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76158708"/>
      </p:ext>
    </p:extLst>
  </p:cSld>
  <p:clrMapOvr>
    <a:masterClrMapping/>
  </p:clrMapOvr>
  <mc:AlternateContent xmlns:mc="http://schemas.openxmlformats.org/markup-compatibility/2006">
    <mc:Choice xmlns:p14="http://schemas.microsoft.com/office/powerpoint/2010/main" Requires="p14">
      <p:transition spd="slow" p14:dur="2000" advTm="60533"/>
    </mc:Choice>
    <mc:Fallback>
      <p:transition spd="slow" advTm="605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F705E55-EF61-4AFE-B74D-889335C232EB}"/>
              </a:ext>
            </a:extLst>
          </p:cNvPr>
          <p:cNvSpPr txBox="1"/>
          <p:nvPr/>
        </p:nvSpPr>
        <p:spPr>
          <a:xfrm>
            <a:off x="387778" y="302359"/>
            <a:ext cx="11105526" cy="6370975"/>
          </a:xfrm>
          <a:prstGeom prst="rect">
            <a:avLst/>
          </a:prstGeom>
          <a:noFill/>
        </p:spPr>
        <p:txBody>
          <a:bodyPr wrap="square">
            <a:spAutoFit/>
          </a:bodyPr>
          <a:lstStyle/>
          <a:p>
            <a:pPr algn="ctr"/>
            <a:r>
              <a:rPr lang="en-GB" dirty="0"/>
              <a:t>The CAE in partnership is working to co-produce a</a:t>
            </a:r>
          </a:p>
          <a:p>
            <a:pPr algn="ctr"/>
            <a:r>
              <a:rPr lang="en-GB" dirty="0"/>
              <a:t> </a:t>
            </a:r>
            <a:r>
              <a:rPr lang="en-GB" sz="2400" b="1" dirty="0"/>
              <a:t>Repair, Share and Swap project</a:t>
            </a:r>
            <a:r>
              <a:rPr lang="en-GB" sz="2400" dirty="0"/>
              <a:t> </a:t>
            </a:r>
          </a:p>
          <a:p>
            <a:pPr algn="ctr"/>
            <a:r>
              <a:rPr lang="en-GB" dirty="0"/>
              <a:t>across Swansea and Cardiff. </a:t>
            </a:r>
          </a:p>
          <a:p>
            <a:pPr algn="ctr"/>
            <a:endParaRPr lang="en-GB" dirty="0"/>
          </a:p>
          <a:p>
            <a:pPr algn="ctr"/>
            <a:endParaRPr lang="en-GB" dirty="0"/>
          </a:p>
          <a:p>
            <a:endParaRPr lang="en-GB" dirty="0"/>
          </a:p>
          <a:p>
            <a:endParaRPr lang="en-GB" dirty="0"/>
          </a:p>
          <a:p>
            <a:endParaRPr lang="en-GB" dirty="0"/>
          </a:p>
          <a:p>
            <a:endParaRPr lang="en-GB" sz="1600" dirty="0"/>
          </a:p>
          <a:p>
            <a:endParaRPr lang="en-GB" sz="1600" dirty="0"/>
          </a:p>
          <a:p>
            <a:r>
              <a:rPr lang="en-GB" sz="1600" dirty="0"/>
              <a:t>Aiming to support communities who are typically disengaged with the subject of climate change, increasing awareness but most importantly equipping them with necessary tools for them to actively work to combat the global emergency. </a:t>
            </a:r>
          </a:p>
          <a:p>
            <a:endParaRPr lang="en-GB" sz="1600" dirty="0"/>
          </a:p>
          <a:p>
            <a:r>
              <a:rPr lang="en-GB" sz="1600" b="1" dirty="0"/>
              <a:t>We will adopt 3 forms of engagements</a:t>
            </a:r>
          </a:p>
          <a:p>
            <a:endParaRPr lang="en-GB" sz="1600" b="1" dirty="0"/>
          </a:p>
          <a:p>
            <a:pPr marL="342900" indent="-342900">
              <a:buAutoNum type="arabicPeriod"/>
            </a:pPr>
            <a:r>
              <a:rPr lang="en-GB" sz="1600" dirty="0"/>
              <a:t>Online </a:t>
            </a:r>
          </a:p>
          <a:p>
            <a:pPr marL="342900" indent="-342900">
              <a:buAutoNum type="arabicPeriod"/>
            </a:pPr>
            <a:r>
              <a:rPr lang="en-GB" sz="1600" dirty="0"/>
              <a:t>Extensive </a:t>
            </a:r>
          </a:p>
          <a:p>
            <a:pPr marL="342900" indent="-342900">
              <a:buAutoNum type="arabicPeriod"/>
            </a:pPr>
            <a:r>
              <a:rPr lang="en-GB" sz="1600" dirty="0"/>
              <a:t>Public engagement </a:t>
            </a:r>
          </a:p>
          <a:p>
            <a:pPr marL="342900" indent="-342900">
              <a:buAutoNum type="arabicPeriod"/>
            </a:pPr>
            <a:endParaRPr lang="en-GB" sz="1600" dirty="0"/>
          </a:p>
          <a:p>
            <a:r>
              <a:rPr lang="en-GB" sz="1600" b="1" dirty="0"/>
              <a:t>Target audience: </a:t>
            </a:r>
          </a:p>
          <a:p>
            <a:r>
              <a:rPr lang="en-GB" sz="1600" dirty="0"/>
              <a:t>The Community Engagement exercise will be instrumental in us understanding what the needs of our potential beneficiaries are and developing a community-led project which places them at </a:t>
            </a:r>
          </a:p>
          <a:p>
            <a:r>
              <a:rPr lang="en-GB" sz="1600" dirty="0"/>
              <a:t>the heart of it. </a:t>
            </a:r>
          </a:p>
          <a:p>
            <a:endParaRPr lang="en-GB" dirty="0"/>
          </a:p>
        </p:txBody>
      </p:sp>
      <p:pic>
        <p:nvPicPr>
          <p:cNvPr id="5" name="Picture 4" descr="Icon&#10;&#10;Description automatically generated">
            <a:extLst>
              <a:ext uri="{FF2B5EF4-FFF2-40B4-BE49-F238E27FC236}">
                <a16:creationId xmlns:a16="http://schemas.microsoft.com/office/drawing/2014/main" id="{ACB09964-19F3-4943-B8D3-6B765601FCC9}"/>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824222" y="1297745"/>
            <a:ext cx="1956406" cy="1867567"/>
          </a:xfrm>
          <a:prstGeom prst="rect">
            <a:avLst/>
          </a:prstGeom>
        </p:spPr>
      </p:pic>
      <p:pic>
        <p:nvPicPr>
          <p:cNvPr id="2" name="Audio 1">
            <a:hlinkClick r:id="" action="ppaction://media"/>
            <a:extLst>
              <a:ext uri="{FF2B5EF4-FFF2-40B4-BE49-F238E27FC236}">
                <a16:creationId xmlns:a16="http://schemas.microsoft.com/office/drawing/2014/main" id="{40F8437D-BDA7-4248-A55B-888E62C9246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96829988"/>
      </p:ext>
    </p:extLst>
  </p:cSld>
  <p:clrMapOvr>
    <a:masterClrMapping/>
  </p:clrMapOvr>
  <mc:AlternateContent xmlns:mc="http://schemas.openxmlformats.org/markup-compatibility/2006">
    <mc:Choice xmlns:p14="http://schemas.microsoft.com/office/powerpoint/2010/main" Requires="p14">
      <p:transition spd="slow" p14:dur="2000" advTm="82797"/>
    </mc:Choice>
    <mc:Fallback>
      <p:transition spd="slow" advTm="827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7F0E336-36EA-42E5-B1F3-99164253B205}"/>
              </a:ext>
            </a:extLst>
          </p:cNvPr>
          <p:cNvSpPr txBox="1"/>
          <p:nvPr/>
        </p:nvSpPr>
        <p:spPr>
          <a:xfrm>
            <a:off x="707055" y="942535"/>
            <a:ext cx="10469217" cy="2308324"/>
          </a:xfrm>
          <a:prstGeom prst="rect">
            <a:avLst/>
          </a:prstGeom>
          <a:noFill/>
        </p:spPr>
        <p:txBody>
          <a:bodyPr wrap="square">
            <a:spAutoFit/>
          </a:bodyPr>
          <a:lstStyle/>
          <a:p>
            <a:pPr algn="ctr"/>
            <a:r>
              <a:rPr lang="en-GB" sz="2000" b="1" dirty="0"/>
              <a:t>Set direction, motivate, delegate, and empower others to bring </a:t>
            </a:r>
            <a:r>
              <a:rPr lang="en-GB" sz="2800" b="1" u="sng" dirty="0">
                <a:solidFill>
                  <a:schemeClr val="accent6">
                    <a:lumMod val="60000"/>
                    <a:lumOff val="40000"/>
                  </a:schemeClr>
                </a:solidFill>
              </a:rPr>
              <a:t>change</a:t>
            </a:r>
            <a:r>
              <a:rPr lang="en-GB" sz="2000" b="1" dirty="0"/>
              <a:t> at the social enterprise</a:t>
            </a:r>
          </a:p>
          <a:p>
            <a:pPr algn="ctr"/>
            <a:endParaRPr lang="en-GB" sz="1600" dirty="0"/>
          </a:p>
          <a:p>
            <a:pPr algn="ctr"/>
            <a:r>
              <a:rPr lang="en-GB" sz="1600" dirty="0"/>
              <a:t>For the introduction of the new project at the CAE, the author will have to introduce change, and he will have to adapt his project to it. According to </a:t>
            </a:r>
            <a:r>
              <a:rPr lang="en-GB" sz="1600" dirty="0" err="1"/>
              <a:t>Foltin</a:t>
            </a:r>
            <a:r>
              <a:rPr lang="en-GB" sz="1600" dirty="0"/>
              <a:t> and Keller (2012), creating a climate that encourages communication is necessary for implementing change within an organisation. The authors claim that organisation members typically show resistance and scepticism when presented with the need for change. The change recipients may also find it difficult to accept the suggested status if the change significantly changes their assumptions, values, and beliefs.</a:t>
            </a:r>
          </a:p>
          <a:p>
            <a:pPr algn="ctr"/>
            <a:endParaRPr lang="en-GB" sz="2000" b="1" dirty="0"/>
          </a:p>
        </p:txBody>
      </p:sp>
      <p:pic>
        <p:nvPicPr>
          <p:cNvPr id="4" name="Picture 3">
            <a:extLst>
              <a:ext uri="{FF2B5EF4-FFF2-40B4-BE49-F238E27FC236}">
                <a16:creationId xmlns:a16="http://schemas.microsoft.com/office/drawing/2014/main" id="{C27362D6-13A1-42DC-914C-32AA0905C9EA}"/>
              </a:ext>
            </a:extLst>
          </p:cNvPr>
          <p:cNvPicPr>
            <a:picLocks noChangeAspect="1"/>
          </p:cNvPicPr>
          <p:nvPr/>
        </p:nvPicPr>
        <p:blipFill rotWithShape="1">
          <a:blip r:embed="rId4"/>
          <a:srcRect l="2896" t="6814" r="4035" b="4754"/>
          <a:stretch/>
        </p:blipFill>
        <p:spPr>
          <a:xfrm>
            <a:off x="3193774" y="2967256"/>
            <a:ext cx="4545497" cy="1648577"/>
          </a:xfrm>
          <a:prstGeom prst="rect">
            <a:avLst/>
          </a:prstGeom>
        </p:spPr>
      </p:pic>
      <p:sp>
        <p:nvSpPr>
          <p:cNvPr id="5" name="TextBox 4">
            <a:extLst>
              <a:ext uri="{FF2B5EF4-FFF2-40B4-BE49-F238E27FC236}">
                <a16:creationId xmlns:a16="http://schemas.microsoft.com/office/drawing/2014/main" id="{2A018C87-F7D2-4EB8-ABB2-2807BA97796B}"/>
              </a:ext>
            </a:extLst>
          </p:cNvPr>
          <p:cNvSpPr txBox="1"/>
          <p:nvPr/>
        </p:nvSpPr>
        <p:spPr>
          <a:xfrm>
            <a:off x="1523999" y="4890052"/>
            <a:ext cx="9064487" cy="926111"/>
          </a:xfrm>
          <a:prstGeom prst="rect">
            <a:avLst/>
          </a:prstGeom>
          <a:noFill/>
        </p:spPr>
        <p:txBody>
          <a:bodyPr wrap="square">
            <a:spAutoFit/>
          </a:bodyPr>
          <a:lstStyle/>
          <a:p>
            <a:r>
              <a:rPr lang="en-GB" dirty="0"/>
              <a:t> It is the responsibility of leaders to remove barriers and bring about change inside the organisation. Good leaders have an exceptional level of emotional intelligence since it is a critical leadership competence (Goleman, 2004). </a:t>
            </a:r>
          </a:p>
        </p:txBody>
      </p:sp>
      <p:pic>
        <p:nvPicPr>
          <p:cNvPr id="6" name="Audio 5">
            <a:hlinkClick r:id="" action="ppaction://media"/>
            <a:extLst>
              <a:ext uri="{FF2B5EF4-FFF2-40B4-BE49-F238E27FC236}">
                <a16:creationId xmlns:a16="http://schemas.microsoft.com/office/drawing/2014/main" id="{A6EA47EF-C832-4410-B6AB-5790D198DF9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69931288"/>
      </p:ext>
    </p:extLst>
  </p:cSld>
  <p:clrMapOvr>
    <a:masterClrMapping/>
  </p:clrMapOvr>
  <mc:AlternateContent xmlns:mc="http://schemas.openxmlformats.org/markup-compatibility/2006">
    <mc:Choice xmlns:p14="http://schemas.microsoft.com/office/powerpoint/2010/main" Requires="p14">
      <p:transition spd="slow" p14:dur="2000" advTm="69892"/>
    </mc:Choice>
    <mc:Fallback>
      <p:transition spd="slow" advTm="698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48F0D1A-5EAB-4892-8482-71897C92B50F}"/>
              </a:ext>
            </a:extLst>
          </p:cNvPr>
          <p:cNvSpPr txBox="1"/>
          <p:nvPr/>
        </p:nvSpPr>
        <p:spPr>
          <a:xfrm>
            <a:off x="215900" y="3319579"/>
            <a:ext cx="11406257" cy="3139321"/>
          </a:xfrm>
          <a:prstGeom prst="rect">
            <a:avLst/>
          </a:prstGeom>
          <a:noFill/>
        </p:spPr>
        <p:txBody>
          <a:bodyPr wrap="square">
            <a:spAutoFit/>
          </a:bodyPr>
          <a:lstStyle/>
          <a:p>
            <a:r>
              <a:rPr lang="en-GB" b="1" dirty="0"/>
              <a:t>Leadership: </a:t>
            </a:r>
          </a:p>
          <a:p>
            <a:r>
              <a:rPr lang="en-GB" dirty="0"/>
              <a:t>According to Blanchard, K. (2000), the traditional leader is no longer needed. Today's leaders must modify their leadership philosophies in response to organisational and employee demands rather than only asserting their power. </a:t>
            </a:r>
          </a:p>
          <a:p>
            <a:endParaRPr lang="en-GB" dirty="0"/>
          </a:p>
          <a:p>
            <a:r>
              <a:rPr lang="en-GB" b="1" dirty="0"/>
              <a:t>Shifting from Democratic to Authoritarian when needed  = good leadership for a social enterprise, the author believes </a:t>
            </a:r>
          </a:p>
          <a:p>
            <a:endParaRPr lang="en-GB" dirty="0"/>
          </a:p>
          <a:p>
            <a:r>
              <a:rPr lang="en-GB" dirty="0"/>
              <a:t>Group members often prefer a climate of trust, even though in times of crisis, the swiftness and correctness of a leader's decisions may be more crucial than their connections with group members (Covey &amp; Merrill, 2008). Goleman (2000) asserts that leaders who are self-aware, empathic, and emotionally intelligent—i.e., leaders who either take an authoritarian or coaching approach—create this environment. </a:t>
            </a:r>
          </a:p>
          <a:p>
            <a:pPr algn="ctr"/>
            <a:endParaRPr lang="en-GB" dirty="0"/>
          </a:p>
        </p:txBody>
      </p:sp>
      <p:pic>
        <p:nvPicPr>
          <p:cNvPr id="4" name="Picture 3">
            <a:extLst>
              <a:ext uri="{FF2B5EF4-FFF2-40B4-BE49-F238E27FC236}">
                <a16:creationId xmlns:a16="http://schemas.microsoft.com/office/drawing/2014/main" id="{C4194F57-FFFB-4D8B-BA36-8C6FA95F423C}"/>
              </a:ext>
            </a:extLst>
          </p:cNvPr>
          <p:cNvPicPr>
            <a:picLocks noChangeAspect="1"/>
          </p:cNvPicPr>
          <p:nvPr/>
        </p:nvPicPr>
        <p:blipFill>
          <a:blip r:embed="rId4"/>
          <a:stretch>
            <a:fillRect/>
          </a:stretch>
        </p:blipFill>
        <p:spPr>
          <a:xfrm>
            <a:off x="2831889" y="330447"/>
            <a:ext cx="5967556" cy="2810409"/>
          </a:xfrm>
          <a:prstGeom prst="rect">
            <a:avLst/>
          </a:prstGeom>
        </p:spPr>
      </p:pic>
      <p:pic>
        <p:nvPicPr>
          <p:cNvPr id="2" name="Audio 1">
            <a:hlinkClick r:id="" action="ppaction://media"/>
            <a:extLst>
              <a:ext uri="{FF2B5EF4-FFF2-40B4-BE49-F238E27FC236}">
                <a16:creationId xmlns:a16="http://schemas.microsoft.com/office/drawing/2014/main" id="{27404697-CF89-458E-B017-BC019166897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21053428"/>
      </p:ext>
    </p:extLst>
  </p:cSld>
  <p:clrMapOvr>
    <a:masterClrMapping/>
  </p:clrMapOvr>
  <mc:AlternateContent xmlns:mc="http://schemas.openxmlformats.org/markup-compatibility/2006">
    <mc:Choice xmlns:p14="http://schemas.microsoft.com/office/powerpoint/2010/main" Requires="p14">
      <p:transition spd="slow" p14:dur="2000" advTm="66153"/>
    </mc:Choice>
    <mc:Fallback>
      <p:transition spd="slow" advTm="661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276</TotalTime>
  <Words>1008</Words>
  <Application>Microsoft Office PowerPoint</Application>
  <PresentationFormat>Widescreen</PresentationFormat>
  <Paragraphs>78</Paragraphs>
  <Slides>9</Slides>
  <Notes>1</Notes>
  <HiddenSlides>0</HiddenSlides>
  <MMClips>9</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PowerPoint Presentation</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Enrique Q Diaz</dc:creator>
  <cp:lastModifiedBy>Enrique Q Diaz</cp:lastModifiedBy>
  <cp:revision>1</cp:revision>
  <dcterms:created xsi:type="dcterms:W3CDTF">2022-11-16T16:03:34Z</dcterms:created>
  <dcterms:modified xsi:type="dcterms:W3CDTF">2022-11-16T20:44:30Z</dcterms:modified>
</cp:coreProperties>
</file>