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notesMasterIdLst>
    <p:notesMasterId r:id="rId16"/>
  </p:notesMasterIdLst>
  <p:sldIdLst>
    <p:sldId id="256" r:id="rId2"/>
    <p:sldId id="268" r:id="rId3"/>
    <p:sldId id="269" r:id="rId4"/>
    <p:sldId id="257" r:id="rId5"/>
    <p:sldId id="258" r:id="rId6"/>
    <p:sldId id="259" r:id="rId7"/>
    <p:sldId id="260" r:id="rId8"/>
    <p:sldId id="261" r:id="rId9"/>
    <p:sldId id="262" r:id="rId10"/>
    <p:sldId id="263" r:id="rId11"/>
    <p:sldId id="264"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5621" autoAdjust="0"/>
  </p:normalViewPr>
  <p:slideViewPr>
    <p:cSldViewPr snapToGrid="0">
      <p:cViewPr varScale="1">
        <p:scale>
          <a:sx n="54" d="100"/>
          <a:sy n="54" d="100"/>
        </p:scale>
        <p:origin x="181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2001B5-0ABB-4850-A514-AE2F6613C39F}"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EAB4C7-8235-469E-869A-070CECDED9A1}" type="slidenum">
              <a:rPr lang="en-GB" smtClean="0"/>
              <a:t>‹#›</a:t>
            </a:fld>
            <a:endParaRPr lang="en-GB"/>
          </a:p>
        </p:txBody>
      </p:sp>
    </p:spTree>
    <p:extLst>
      <p:ext uri="{BB962C8B-B14F-4D97-AF65-F5344CB8AC3E}">
        <p14:creationId xmlns:p14="http://schemas.microsoft.com/office/powerpoint/2010/main" val="1983804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cyber attacks have also evolved in recent years, particularly with the entry of </a:t>
            </a:r>
            <a:r>
              <a:rPr lang="en-GB" sz="1200" kern="1200" dirty="0" err="1">
                <a:solidFill>
                  <a:schemeClr val="tx1"/>
                </a:solidFill>
                <a:effectLst/>
                <a:latin typeface="+mn-lt"/>
                <a:ea typeface="+mn-ea"/>
                <a:cs typeface="+mn-cs"/>
              </a:rPr>
              <a:t>fileless</a:t>
            </a:r>
            <a:r>
              <a:rPr lang="en-GB" sz="1200" kern="1200" dirty="0">
                <a:solidFill>
                  <a:schemeClr val="tx1"/>
                </a:solidFill>
                <a:effectLst/>
                <a:latin typeface="+mn-lt"/>
                <a:ea typeface="+mn-ea"/>
                <a:cs typeface="+mn-cs"/>
              </a:rPr>
              <a:t> malware. These attacks operate at the RAM level and have minimal traces left, hence they are hard to detect (</a:t>
            </a:r>
            <a:r>
              <a:rPr lang="en-GB" sz="1200" kern="1200" dirty="0" err="1">
                <a:solidFill>
                  <a:schemeClr val="tx1"/>
                </a:solidFill>
                <a:effectLst/>
                <a:latin typeface="+mn-lt"/>
                <a:ea typeface="+mn-ea"/>
                <a:cs typeface="+mn-cs"/>
              </a:rPr>
              <a:t>Vekariya</a:t>
            </a:r>
            <a:r>
              <a:rPr lang="en-GB" sz="1200" i="1" kern="1200" dirty="0">
                <a:solidFill>
                  <a:schemeClr val="tx1"/>
                </a:solidFill>
                <a:effectLst/>
                <a:latin typeface="+mn-lt"/>
                <a:ea typeface="+mn-ea"/>
                <a:cs typeface="+mn-cs"/>
              </a:rPr>
              <a:t> et al, </a:t>
            </a:r>
            <a:r>
              <a:rPr lang="en-GB" sz="1200" kern="1200" dirty="0">
                <a:solidFill>
                  <a:schemeClr val="tx1"/>
                </a:solidFill>
                <a:effectLst/>
                <a:latin typeface="+mn-lt"/>
                <a:ea typeface="+mn-ea"/>
                <a:cs typeface="+mn-cs"/>
              </a:rPr>
              <a:t>2025). That is why memory forensics is one of the significant branches of cybersecurity today.</a:t>
            </a:r>
            <a:endParaRPr lang="en-GB" dirty="0"/>
          </a:p>
        </p:txBody>
      </p:sp>
      <p:sp>
        <p:nvSpPr>
          <p:cNvPr id="4" name="Slide Number Placeholder 3"/>
          <p:cNvSpPr>
            <a:spLocks noGrp="1"/>
          </p:cNvSpPr>
          <p:nvPr>
            <p:ph type="sldNum" sz="quarter" idx="10"/>
          </p:nvPr>
        </p:nvSpPr>
        <p:spPr/>
        <p:txBody>
          <a:bodyPr/>
          <a:lstStyle/>
          <a:p>
            <a:fld id="{75EAB4C7-8235-469E-869A-070CECDED9A1}" type="slidenum">
              <a:rPr lang="en-GB" smtClean="0"/>
              <a:t>4</a:t>
            </a:fld>
            <a:endParaRPr lang="en-GB"/>
          </a:p>
        </p:txBody>
      </p:sp>
    </p:spTree>
    <p:extLst>
      <p:ext uri="{BB962C8B-B14F-4D97-AF65-F5344CB8AC3E}">
        <p14:creationId xmlns:p14="http://schemas.microsoft.com/office/powerpoint/2010/main" val="1851501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key issue is that </a:t>
            </a:r>
            <a:r>
              <a:rPr lang="en-GB" sz="1200" kern="1200" dirty="0" err="1">
                <a:solidFill>
                  <a:schemeClr val="tx1"/>
                </a:solidFill>
                <a:effectLst/>
                <a:latin typeface="+mn-lt"/>
                <a:ea typeface="+mn-ea"/>
                <a:cs typeface="+mn-cs"/>
              </a:rPr>
              <a:t>fileless</a:t>
            </a:r>
            <a:r>
              <a:rPr lang="en-GB" sz="1200" kern="1200" dirty="0">
                <a:solidFill>
                  <a:schemeClr val="tx1"/>
                </a:solidFill>
                <a:effectLst/>
                <a:latin typeface="+mn-lt"/>
                <a:ea typeface="+mn-ea"/>
                <a:cs typeface="+mn-cs"/>
              </a:rPr>
              <a:t> malware circumvents the traditional security programs. Despite the existence of forensic tools, they are not easy to apply, and manual analysis is needed (Kara, 2023). This leads to the need to be more efficient and automated.</a:t>
            </a:r>
          </a:p>
          <a:p>
            <a:endParaRPr lang="en-GB" dirty="0"/>
          </a:p>
        </p:txBody>
      </p:sp>
      <p:sp>
        <p:nvSpPr>
          <p:cNvPr id="4" name="Slide Number Placeholder 3"/>
          <p:cNvSpPr>
            <a:spLocks noGrp="1"/>
          </p:cNvSpPr>
          <p:nvPr>
            <p:ph type="sldNum" sz="quarter" idx="10"/>
          </p:nvPr>
        </p:nvSpPr>
        <p:spPr/>
        <p:txBody>
          <a:bodyPr/>
          <a:lstStyle/>
          <a:p>
            <a:fld id="{75EAB4C7-8235-469E-869A-070CECDED9A1}" type="slidenum">
              <a:rPr lang="en-GB" smtClean="0"/>
              <a:t>5</a:t>
            </a:fld>
            <a:endParaRPr lang="en-GB"/>
          </a:p>
        </p:txBody>
      </p:sp>
    </p:spTree>
    <p:extLst>
      <p:ext uri="{BB962C8B-B14F-4D97-AF65-F5344CB8AC3E}">
        <p14:creationId xmlns:p14="http://schemas.microsoft.com/office/powerpoint/2010/main" val="693404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paper seeks to determine how malware can be better acknowledged with the use of memory forensics (</a:t>
            </a:r>
            <a:r>
              <a:rPr lang="en-GB" sz="1200" kern="1200" dirty="0" err="1">
                <a:solidFill>
                  <a:schemeClr val="tx1"/>
                </a:solidFill>
                <a:effectLst/>
                <a:latin typeface="+mn-lt"/>
                <a:ea typeface="+mn-ea"/>
                <a:cs typeface="+mn-cs"/>
              </a:rPr>
              <a:t>Mujtaba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The objectives are a phase-like strategy, from theory comprehension to implementing critical analysis.</a:t>
            </a:r>
            <a:endParaRPr lang="en-GB" dirty="0"/>
          </a:p>
        </p:txBody>
      </p:sp>
      <p:sp>
        <p:nvSpPr>
          <p:cNvPr id="4" name="Slide Number Placeholder 3"/>
          <p:cNvSpPr>
            <a:spLocks noGrp="1"/>
          </p:cNvSpPr>
          <p:nvPr>
            <p:ph type="sldNum" sz="quarter" idx="10"/>
          </p:nvPr>
        </p:nvSpPr>
        <p:spPr/>
        <p:txBody>
          <a:bodyPr/>
          <a:lstStyle/>
          <a:p>
            <a:fld id="{75EAB4C7-8235-469E-869A-070CECDED9A1}" type="slidenum">
              <a:rPr lang="en-GB" smtClean="0"/>
              <a:t>6</a:t>
            </a:fld>
            <a:endParaRPr lang="en-GB"/>
          </a:p>
        </p:txBody>
      </p:sp>
    </p:spTree>
    <p:extLst>
      <p:ext uri="{BB962C8B-B14F-4D97-AF65-F5344CB8AC3E}">
        <p14:creationId xmlns:p14="http://schemas.microsoft.com/office/powerpoint/2010/main" val="1357943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application of memory forensics in detecting concealed threats is backed by past research. Most authors also note that such tools as Volatility are also expert-based and not automated, preventing them.</a:t>
            </a:r>
            <a:endParaRPr lang="en-GB" dirty="0"/>
          </a:p>
        </p:txBody>
      </p:sp>
      <p:sp>
        <p:nvSpPr>
          <p:cNvPr id="4" name="Slide Number Placeholder 3"/>
          <p:cNvSpPr>
            <a:spLocks noGrp="1"/>
          </p:cNvSpPr>
          <p:nvPr>
            <p:ph type="sldNum" sz="quarter" idx="10"/>
          </p:nvPr>
        </p:nvSpPr>
        <p:spPr/>
        <p:txBody>
          <a:bodyPr/>
          <a:lstStyle/>
          <a:p>
            <a:fld id="{75EAB4C7-8235-469E-869A-070CECDED9A1}" type="slidenum">
              <a:rPr lang="en-GB" smtClean="0"/>
              <a:t>7</a:t>
            </a:fld>
            <a:endParaRPr lang="en-GB"/>
          </a:p>
        </p:txBody>
      </p:sp>
    </p:spTree>
    <p:extLst>
      <p:ext uri="{BB962C8B-B14F-4D97-AF65-F5344CB8AC3E}">
        <p14:creationId xmlns:p14="http://schemas.microsoft.com/office/powerpoint/2010/main" val="33618102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Despite the existing tools, there are huge gaps (</a:t>
            </a:r>
            <a:r>
              <a:rPr lang="en-GB" sz="1200" kern="1200" dirty="0" err="1">
                <a:solidFill>
                  <a:schemeClr val="tx1"/>
                </a:solidFill>
                <a:effectLst/>
                <a:latin typeface="+mn-lt"/>
                <a:ea typeface="+mn-ea"/>
                <a:cs typeface="+mn-cs"/>
              </a:rPr>
              <a:t>Ishrag</a:t>
            </a:r>
            <a:r>
              <a:rPr lang="en-GB" sz="1200" kern="1200" dirty="0">
                <a:solidFill>
                  <a:schemeClr val="tx1"/>
                </a:solidFill>
                <a:effectLst/>
                <a:latin typeface="+mn-lt"/>
                <a:ea typeface="+mn-ea"/>
                <a:cs typeface="+mn-cs"/>
              </a:rPr>
              <a:t> Hamid and Riad, 2024). Automation and usability are also significant concerns, and this study is expected to fill these shortcomings</a:t>
            </a:r>
            <a:r>
              <a:rPr lang="en-GB" sz="1200" b="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5EAB4C7-8235-469E-869A-070CECDED9A1}" type="slidenum">
              <a:rPr lang="en-GB" smtClean="0"/>
              <a:t>8</a:t>
            </a:fld>
            <a:endParaRPr lang="en-GB"/>
          </a:p>
        </p:txBody>
      </p:sp>
    </p:spTree>
    <p:extLst>
      <p:ext uri="{BB962C8B-B14F-4D97-AF65-F5344CB8AC3E}">
        <p14:creationId xmlns:p14="http://schemas.microsoft.com/office/powerpoint/2010/main" val="2771701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experimental approach is taken in the analysis of the memory data in this study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Zakaria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2025). Suspicious processes and malware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artifacts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will be identified using volatility. Evaluation of the results will be based on the basis of the accuracy of detection.</a:t>
            </a:r>
          </a:p>
          <a:p>
            <a:endParaRPr lang="en-GB" dirty="0"/>
          </a:p>
        </p:txBody>
      </p:sp>
      <p:sp>
        <p:nvSpPr>
          <p:cNvPr id="4" name="Slide Number Placeholder 3"/>
          <p:cNvSpPr>
            <a:spLocks noGrp="1"/>
          </p:cNvSpPr>
          <p:nvPr>
            <p:ph type="sldNum" sz="quarter" idx="10"/>
          </p:nvPr>
        </p:nvSpPr>
        <p:spPr/>
        <p:txBody>
          <a:bodyPr/>
          <a:lstStyle/>
          <a:p>
            <a:fld id="{75EAB4C7-8235-469E-869A-070CECDED9A1}" type="slidenum">
              <a:rPr lang="en-GB" smtClean="0"/>
              <a:t>9</a:t>
            </a:fld>
            <a:endParaRPr lang="en-GB"/>
          </a:p>
        </p:txBody>
      </p:sp>
    </p:spTree>
    <p:extLst>
      <p:ext uri="{BB962C8B-B14F-4D97-AF65-F5344CB8AC3E}">
        <p14:creationId xmlns:p14="http://schemas.microsoft.com/office/powerpoint/2010/main" val="1058457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project will be run in eight weeks. The stages are well organized to facilitate a good flow and to be completed on time.</a:t>
            </a:r>
            <a:endParaRPr lang="en-GB" dirty="0"/>
          </a:p>
        </p:txBody>
      </p:sp>
      <p:sp>
        <p:nvSpPr>
          <p:cNvPr id="4" name="Slide Number Placeholder 3"/>
          <p:cNvSpPr>
            <a:spLocks noGrp="1"/>
          </p:cNvSpPr>
          <p:nvPr>
            <p:ph type="sldNum" sz="quarter" idx="10"/>
          </p:nvPr>
        </p:nvSpPr>
        <p:spPr/>
        <p:txBody>
          <a:bodyPr/>
          <a:lstStyle/>
          <a:p>
            <a:fld id="{75EAB4C7-8235-469E-869A-070CECDED9A1}" type="slidenum">
              <a:rPr lang="en-GB" smtClean="0"/>
              <a:t>10</a:t>
            </a:fld>
            <a:endParaRPr lang="en-GB"/>
          </a:p>
        </p:txBody>
      </p:sp>
    </p:spTree>
    <p:extLst>
      <p:ext uri="{BB962C8B-B14F-4D97-AF65-F5344CB8AC3E}">
        <p14:creationId xmlns:p14="http://schemas.microsoft.com/office/powerpoint/2010/main" val="1795475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demonstrated in the literature that memory forensics is a significant method used in the analysis of system memory, and identification of system activities. The Volatility Framework is popular due to its flexible capabilities in form of plugins. Its relevance in contemporary research studies is emphasized in recent studies; limitations to the technique in the application of this technology in practice to reality denote challenges as complexity, and insufficient automation, impacting usability and efficiency.</a:t>
            </a:r>
          </a:p>
        </p:txBody>
      </p:sp>
      <p:sp>
        <p:nvSpPr>
          <p:cNvPr id="4" name="Slide Number Placeholder 3"/>
          <p:cNvSpPr>
            <a:spLocks noGrp="1"/>
          </p:cNvSpPr>
          <p:nvPr>
            <p:ph type="sldNum" sz="quarter" idx="10"/>
          </p:nvPr>
        </p:nvSpPr>
        <p:spPr/>
        <p:txBody>
          <a:bodyPr/>
          <a:lstStyle/>
          <a:p>
            <a:fld id="{75EAB4C7-8235-469E-869A-070CECDED9A1}" type="slidenum">
              <a:rPr lang="en-GB" smtClean="0"/>
              <a:t>11</a:t>
            </a:fld>
            <a:endParaRPr lang="en-GB"/>
          </a:p>
        </p:txBody>
      </p:sp>
    </p:spTree>
    <p:extLst>
      <p:ext uri="{BB962C8B-B14F-4D97-AF65-F5344CB8AC3E}">
        <p14:creationId xmlns:p14="http://schemas.microsoft.com/office/powerpoint/2010/main" val="4271170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sum up, memory forensics is vital in identifying malware that has no files, which cannot be detected by conventional means. The Volatility Framework is an effective tool, but it becomes too complex to use. This study supports the fact that automation is necessary and that workflows should be improved. The study will help to improve malware detection, and it will assist in the more efficient digital forensic investigation under the conditions of real-world cybersecurity privileges by addressing the afore mentioned challenges.</a:t>
            </a:r>
            <a:endParaRPr lang="en-GB" dirty="0"/>
          </a:p>
        </p:txBody>
      </p:sp>
      <p:sp>
        <p:nvSpPr>
          <p:cNvPr id="4" name="Slide Number Placeholder 3"/>
          <p:cNvSpPr>
            <a:spLocks noGrp="1"/>
          </p:cNvSpPr>
          <p:nvPr>
            <p:ph type="sldNum" sz="quarter" idx="10"/>
          </p:nvPr>
        </p:nvSpPr>
        <p:spPr/>
        <p:txBody>
          <a:bodyPr/>
          <a:lstStyle/>
          <a:p>
            <a:fld id="{75EAB4C7-8235-469E-869A-070CECDED9A1}" type="slidenum">
              <a:rPr lang="en-GB" smtClean="0"/>
              <a:t>12</a:t>
            </a:fld>
            <a:endParaRPr lang="en-GB"/>
          </a:p>
        </p:txBody>
      </p:sp>
    </p:spTree>
    <p:extLst>
      <p:ext uri="{BB962C8B-B14F-4D97-AF65-F5344CB8AC3E}">
        <p14:creationId xmlns:p14="http://schemas.microsoft.com/office/powerpoint/2010/main" val="39488913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EAB4C7-8235-469E-869A-070CECDED9A1}" type="slidenum">
              <a:rPr lang="en-GB" smtClean="0"/>
              <a:t>13</a:t>
            </a:fld>
            <a:endParaRPr lang="en-GB"/>
          </a:p>
        </p:txBody>
      </p:sp>
    </p:spTree>
    <p:extLst>
      <p:ext uri="{BB962C8B-B14F-4D97-AF65-F5344CB8AC3E}">
        <p14:creationId xmlns:p14="http://schemas.microsoft.com/office/powerpoint/2010/main" val="2277157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4/19/2026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88464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4/19/2026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00660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1221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B712588-04B1-427B-82EE-E8DB90309F08}" type="datetimeFigureOut">
              <a:rPr lang="en-US" smtClean="0"/>
              <a:t>4/19/2026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2207246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61BEF0D-F0BB-DE4B-95CE-6DB70DBA9567}" type="datetimeFigureOut">
              <a:rPr lang="en-US" smtClean="0"/>
              <a:pPr/>
              <a:t>4/19/2026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38745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61BEF0D-F0BB-DE4B-95CE-6DB70DBA9567}" type="datetimeFigureOut">
              <a:rPr lang="en-US" smtClean="0"/>
              <a:pPr/>
              <a:t>4/19/2026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5523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39649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4/19/2026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408352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6026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C6B4A9-1611-4792-9094-5F34BCA07E0B}" type="datetimeFigureOut">
              <a:rPr lang="en-US" smtClean="0"/>
              <a:t>4/19/2026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4183321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4/19/2026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209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9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4/19/2026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252614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volatilityfoundation.org/volatility-plugin-contest/"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volatilityfoundation.org/volatility-plugin-contes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malware.news/t/introduction-to-memory-forensics-with-volatility-3/79168"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slideshare.net/slideshow/memory-forensicspptx/257111171"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geeksforgeeks.org/computer-networks/types-of-computer-forensic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slideshare.net/slideshow/volatility-osdfc2014/48851788#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semanticscholar.org/paper/Process-injection-techniques-and-detection-using-%CE%9C%CF%80%CE%B1%CE%BB%CE%B1%CE%BF%CF%8D%CF%81%CE%B1-Balaoura/c19d70a52e05d6819a7094d3cf918ce1cc8eddb1/figure/0"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Right Triangle 3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D7B52C2-63D7-8CC6-FCAE-3BF4D5C4CA71}"/>
              </a:ext>
            </a:extLst>
          </p:cNvPr>
          <p:cNvSpPr txBox="1"/>
          <p:nvPr/>
        </p:nvSpPr>
        <p:spPr>
          <a:xfrm>
            <a:off x="7667553" y="1499701"/>
            <a:ext cx="3354636" cy="284741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b="1" kern="1200">
                <a:solidFill>
                  <a:schemeClr val="tx1"/>
                </a:solidFill>
                <a:latin typeface="+mj-lt"/>
                <a:ea typeface="+mj-ea"/>
                <a:cs typeface="+mj-cs"/>
              </a:rPr>
              <a:t>NAME:</a:t>
            </a:r>
            <a:r>
              <a:rPr lang="en-US" sz="2000" kern="1200">
                <a:solidFill>
                  <a:schemeClr val="tx1"/>
                </a:solidFill>
                <a:latin typeface="+mj-lt"/>
                <a:ea typeface="+mj-ea"/>
                <a:cs typeface="+mj-cs"/>
              </a:rPr>
              <a:t> SHAH NEELKUMAR JIGARKUMAR</a:t>
            </a:r>
          </a:p>
          <a:p>
            <a:pPr>
              <a:lnSpc>
                <a:spcPct val="90000"/>
              </a:lnSpc>
              <a:spcBef>
                <a:spcPct val="0"/>
              </a:spcBef>
              <a:spcAft>
                <a:spcPts val="600"/>
              </a:spcAft>
            </a:pPr>
            <a:r>
              <a:rPr lang="en-US" sz="2000" b="1" kern="1200">
                <a:solidFill>
                  <a:schemeClr val="tx1"/>
                </a:solidFill>
                <a:latin typeface="+mj-lt"/>
                <a:ea typeface="+mj-ea"/>
                <a:cs typeface="+mj-cs"/>
              </a:rPr>
              <a:t>STUDENT ID.: </a:t>
            </a:r>
            <a:r>
              <a:rPr lang="en-US" sz="2000" kern="1200">
                <a:solidFill>
                  <a:schemeClr val="tx1"/>
                </a:solidFill>
                <a:latin typeface="+mj-lt"/>
                <a:ea typeface="+mj-ea"/>
                <a:cs typeface="+mj-cs"/>
              </a:rPr>
              <a:t>2506171</a:t>
            </a:r>
          </a:p>
          <a:p>
            <a:pPr>
              <a:lnSpc>
                <a:spcPct val="90000"/>
              </a:lnSpc>
              <a:spcBef>
                <a:spcPct val="0"/>
              </a:spcBef>
              <a:spcAft>
                <a:spcPts val="600"/>
              </a:spcAft>
            </a:pPr>
            <a:r>
              <a:rPr lang="en-US" sz="2000" b="1" kern="1200">
                <a:solidFill>
                  <a:schemeClr val="tx1"/>
                </a:solidFill>
                <a:latin typeface="+mj-lt"/>
                <a:ea typeface="+mj-ea"/>
                <a:cs typeface="+mj-cs"/>
              </a:rPr>
              <a:t>MODULE: </a:t>
            </a:r>
            <a:r>
              <a:rPr lang="en-US" sz="2000" kern="1200">
                <a:solidFill>
                  <a:schemeClr val="tx1"/>
                </a:solidFill>
                <a:latin typeface="+mj-lt"/>
                <a:ea typeface="+mj-ea"/>
                <a:cs typeface="+mj-cs"/>
              </a:rPr>
              <a:t>RESEARCH METHODS AND PROFESSIONAL DEVELOPMENT</a:t>
            </a:r>
          </a:p>
        </p:txBody>
      </p:sp>
      <p:pic>
        <p:nvPicPr>
          <p:cNvPr id="6" name="Picture 5">
            <a:extLst>
              <a:ext uri="{FF2B5EF4-FFF2-40B4-BE49-F238E27FC236}">
                <a16:creationId xmlns:a16="http://schemas.microsoft.com/office/drawing/2014/main" id="{2B57ABB0-CCF2-2FF6-7959-23CAC37322EE}"/>
              </a:ext>
            </a:extLst>
          </p:cNvPr>
          <p:cNvPicPr>
            <a:picLocks noChangeAspect="1"/>
          </p:cNvPicPr>
          <p:nvPr/>
        </p:nvPicPr>
        <p:blipFill>
          <a:blip r:embed="rId2"/>
          <a:srcRect r="-1" b="8585"/>
          <a:stretch>
            <a:fillRect/>
          </a:stretch>
        </p:blipFill>
        <p:spPr>
          <a:xfrm>
            <a:off x="1296558" y="2350726"/>
            <a:ext cx="5604636" cy="2139029"/>
          </a:xfrm>
          <a:prstGeom prst="rect">
            <a:avLst/>
          </a:prstGeom>
        </p:spPr>
      </p:pic>
    </p:spTree>
    <p:extLst>
      <p:ext uri="{BB962C8B-B14F-4D97-AF65-F5344CB8AC3E}">
        <p14:creationId xmlns:p14="http://schemas.microsoft.com/office/powerpoint/2010/main" val="410185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D3340-16C1-7746-8CED-083869C3B232}"/>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Title: </a:t>
            </a:r>
            <a:endParaRPr lang="en-IN" b="1" dirty="0">
              <a:latin typeface="Times New Roman" panose="02020603050405020304" pitchFamily="18" charset="0"/>
              <a:cs typeface="Times New Roman" panose="02020603050405020304" pitchFamily="18" charset="0"/>
            </a:endParaRPr>
          </a:p>
        </p:txBody>
      </p:sp>
      <p:sp>
        <p:nvSpPr>
          <p:cNvPr id="4" name="Title 1"/>
          <p:cNvSpPr>
            <a:spLocks noGrp="1"/>
          </p:cNvSpPr>
          <p:nvPr>
            <p:ph idx="1"/>
          </p:nvPr>
        </p:nvSpPr>
        <p:spPr>
          <a:xfrm>
            <a:off x="838200" y="2956335"/>
            <a:ext cx="10515600" cy="1753317"/>
          </a:xfrm>
        </p:spPr>
        <p:txBody>
          <a:bodyPr vert="horz" lIns="91440" tIns="45720" rIns="91440" bIns="45720" rtlCol="0" anchor="t">
            <a:normAutofit/>
          </a:bodyPr>
          <a:lstStyle/>
          <a:p>
            <a:pPr marL="0" indent="0" algn="ctr">
              <a:buNone/>
            </a:pPr>
            <a:r>
              <a:rPr lang="en-US" sz="5400" b="1" kern="1200" dirty="0">
                <a:solidFill>
                  <a:schemeClr val="tx1"/>
                </a:solidFill>
                <a:latin typeface="Times New Roman" panose="02020603050405020304" pitchFamily="18" charset="0"/>
                <a:ea typeface="+mj-ea"/>
                <a:cs typeface="Times New Roman" panose="02020603050405020304" pitchFamily="18" charset="0"/>
              </a:rPr>
              <a:t>MEMORY FORENSICS USING VOLATILITY FRAMEWORK</a:t>
            </a:r>
            <a:endParaRPr lang="en-US" sz="5400" kern="1200" dirty="0">
              <a:solidFill>
                <a:schemeClr val="tx1"/>
              </a:solidFill>
              <a:latin typeface="Times New Roman" panose="02020603050405020304" pitchFamily="18" charset="0"/>
              <a:ea typeface="+mj-ea"/>
              <a:cs typeface="Times New Roman" panose="02020603050405020304" pitchFamily="18" charset="0"/>
            </a:endParaRPr>
          </a:p>
        </p:txBody>
      </p:sp>
    </p:spTree>
    <p:extLst>
      <p:ext uri="{BB962C8B-B14F-4D97-AF65-F5344CB8AC3E}">
        <p14:creationId xmlns:p14="http://schemas.microsoft.com/office/powerpoint/2010/main" val="594810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DB7A8-0434-4CF6-6F49-B5EB99A20BC1}"/>
              </a:ext>
            </a:extLst>
          </p:cNvPr>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Key Concepts:</a:t>
            </a: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4BB2432-3266-C1D9-F5F0-DC8EF3D3E305}"/>
              </a:ext>
            </a:extLst>
          </p:cNvPr>
          <p:cNvSpPr>
            <a:spLocks noGrp="1"/>
          </p:cNvSpPr>
          <p:nvPr>
            <p:ph idx="1"/>
          </p:nvPr>
        </p:nvSpPr>
        <p:spPr>
          <a:xfrm>
            <a:off x="838200" y="1825625"/>
            <a:ext cx="5700252" cy="1723820"/>
          </a:xfrm>
        </p:spPr>
        <p:txBody>
          <a:bodyPr/>
          <a:lstStyle/>
          <a:p>
            <a:r>
              <a:rPr lang="en-US" b="1" dirty="0">
                <a:latin typeface="Times New Roman" panose="02020603050405020304" pitchFamily="18" charset="0"/>
                <a:cs typeface="Times New Roman" panose="02020603050405020304" pitchFamily="18" charset="0"/>
              </a:rPr>
              <a:t>Memory Forensics:</a:t>
            </a:r>
          </a:p>
          <a:p>
            <a:pPr lvl="1"/>
            <a:r>
              <a:rPr lang="en-US" dirty="0">
                <a:latin typeface="Times New Roman" panose="02020603050405020304" pitchFamily="18" charset="0"/>
                <a:cs typeface="Times New Roman" panose="02020603050405020304" pitchFamily="18" charset="0"/>
              </a:rPr>
              <a:t>Analysis of volatile memory(RAM)</a:t>
            </a:r>
          </a:p>
          <a:p>
            <a:pPr lvl="1"/>
            <a:r>
              <a:rPr lang="en-US">
                <a:latin typeface="Times New Roman" panose="02020603050405020304" pitchFamily="18" charset="0"/>
                <a:cs typeface="Times New Roman" panose="02020603050405020304" pitchFamily="18" charset="0"/>
              </a:rPr>
              <a:t>Detects hidden </a:t>
            </a:r>
            <a:r>
              <a:rPr lang="en-US" dirty="0">
                <a:latin typeface="Times New Roman" panose="02020603050405020304" pitchFamily="18" charset="0"/>
                <a:cs typeface="Times New Roman" panose="02020603050405020304" pitchFamily="18" charset="0"/>
              </a:rPr>
              <a:t>processes and malware</a:t>
            </a:r>
          </a:p>
          <a:p>
            <a:pPr lvl="1"/>
            <a:r>
              <a:rPr lang="en-US" dirty="0">
                <a:latin typeface="Times New Roman" panose="02020603050405020304" pitchFamily="18" charset="0"/>
                <a:cs typeface="Times New Roman" panose="02020603050405020304" pitchFamily="18" charset="0"/>
              </a:rPr>
              <a:t>Captures real-time system activity</a:t>
            </a:r>
          </a:p>
        </p:txBody>
      </p:sp>
      <p:sp>
        <p:nvSpPr>
          <p:cNvPr id="4" name="TextBox 3">
            <a:extLst>
              <a:ext uri="{FF2B5EF4-FFF2-40B4-BE49-F238E27FC236}">
                <a16:creationId xmlns:a16="http://schemas.microsoft.com/office/drawing/2014/main" id="{025EFE05-42EF-C208-5976-C93B14C4AF9A}"/>
              </a:ext>
            </a:extLst>
          </p:cNvPr>
          <p:cNvSpPr txBox="1"/>
          <p:nvPr/>
        </p:nvSpPr>
        <p:spPr>
          <a:xfrm>
            <a:off x="838200" y="3923071"/>
            <a:ext cx="5700252" cy="1631216"/>
          </a:xfrm>
          <a:prstGeom prst="rect">
            <a:avLst/>
          </a:prstGeom>
          <a:noFill/>
        </p:spPr>
        <p:txBody>
          <a:bodyPr wrap="square" rtlCol="0">
            <a:spAutoFit/>
          </a:bodyPr>
          <a:lstStyle/>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Volatility Framework:</a:t>
            </a:r>
          </a:p>
          <a:p>
            <a:pPr marL="742950" lvl="1"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Open-source memory forensic tool</a:t>
            </a:r>
          </a:p>
          <a:p>
            <a:pPr marL="742950" lvl="1"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Analyses memory dumps</a:t>
            </a:r>
          </a:p>
          <a:p>
            <a:pPr marL="742950" lvl="1"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Extracts artefacts (network, malware)</a:t>
            </a:r>
          </a:p>
        </p:txBody>
      </p:sp>
    </p:spTree>
    <p:extLst>
      <p:ext uri="{BB962C8B-B14F-4D97-AF65-F5344CB8AC3E}">
        <p14:creationId xmlns:p14="http://schemas.microsoft.com/office/powerpoint/2010/main" val="1855734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4684" y="365125"/>
            <a:ext cx="11049668" cy="682010"/>
          </a:xfrm>
        </p:spPr>
        <p:txBody>
          <a:bodyPr>
            <a:normAutofit fontScale="90000"/>
          </a:bodyPr>
          <a:lstStyle/>
          <a:p>
            <a:pPr algn="ctr"/>
            <a:r>
              <a:rPr lang="en-GB" b="1" dirty="0">
                <a:latin typeface="Times New Roman" panose="02020603050405020304" pitchFamily="18" charset="0"/>
                <a:cs typeface="Times New Roman" panose="02020603050405020304" pitchFamily="18" charset="0"/>
              </a:rPr>
              <a:t>BACKGROUND</a:t>
            </a:r>
            <a:endParaRPr lang="en-GB" dirty="0"/>
          </a:p>
        </p:txBody>
      </p:sp>
      <p:sp>
        <p:nvSpPr>
          <p:cNvPr id="3" name="Content Placeholder 2"/>
          <p:cNvSpPr>
            <a:spLocks noGrp="1"/>
          </p:cNvSpPr>
          <p:nvPr>
            <p:ph idx="1"/>
          </p:nvPr>
        </p:nvSpPr>
        <p:spPr>
          <a:xfrm>
            <a:off x="604684" y="1843550"/>
            <a:ext cx="5855110" cy="3922251"/>
          </a:xfrm>
        </p:spPr>
        <p:txBody>
          <a:bodyPr>
            <a:normAutofit/>
          </a:bodyPr>
          <a:lstStyle/>
          <a:p>
            <a:pPr lvl="0" algn="just"/>
            <a:r>
              <a:rPr lang="en-GB" sz="2000" dirty="0">
                <a:solidFill>
                  <a:schemeClr val="tx1"/>
                </a:solidFill>
                <a:latin typeface="Times New Roman" panose="02020603050405020304" pitchFamily="18" charset="0"/>
                <a:cs typeface="Times New Roman" panose="02020603050405020304" pitchFamily="18" charset="0"/>
              </a:rPr>
              <a:t>Signs of cybersecurity threats are constantly changing, and hackers aim to develop more sophisticated techniques to get around older detection systems.</a:t>
            </a:r>
          </a:p>
          <a:p>
            <a:pPr lvl="0" algn="just"/>
            <a:r>
              <a:rPr lang="en-GB" sz="2000" dirty="0" err="1">
                <a:solidFill>
                  <a:schemeClr val="tx1"/>
                </a:solidFill>
                <a:latin typeface="Times New Roman" panose="02020603050405020304" pitchFamily="18" charset="0"/>
                <a:cs typeface="Times New Roman" panose="02020603050405020304" pitchFamily="18" charset="0"/>
              </a:rPr>
              <a:t>Fileless</a:t>
            </a:r>
            <a:r>
              <a:rPr lang="en-GB" sz="2000" dirty="0">
                <a:latin typeface="Times New Roman" panose="02020603050405020304" pitchFamily="18" charset="0"/>
                <a:cs typeface="Times New Roman" panose="02020603050405020304" pitchFamily="18" charset="0"/>
              </a:rPr>
              <a:t> </a:t>
            </a:r>
            <a:r>
              <a:rPr lang="en-GB" sz="2000" dirty="0">
                <a:solidFill>
                  <a:schemeClr val="tx1"/>
                </a:solidFill>
                <a:latin typeface="Times New Roman" panose="02020603050405020304" pitchFamily="18" charset="0"/>
                <a:cs typeface="Times New Roman" panose="02020603050405020304" pitchFamily="18" charset="0"/>
              </a:rPr>
              <a:t>uses system memory, which is hard to locate with traditional tools (</a:t>
            </a:r>
            <a:r>
              <a:rPr lang="en-GB" sz="2000" dirty="0" err="1">
                <a:solidFill>
                  <a:schemeClr val="tx1"/>
                </a:solidFill>
                <a:latin typeface="Times New Roman" panose="02020603050405020304" pitchFamily="18" charset="0"/>
                <a:cs typeface="Times New Roman" panose="02020603050405020304" pitchFamily="18" charset="0"/>
              </a:rPr>
              <a:t>Vekariya</a:t>
            </a:r>
            <a:r>
              <a:rPr lang="en-GB" sz="2000" i="1" dirty="0">
                <a:solidFill>
                  <a:schemeClr val="tx1"/>
                </a:solidFill>
                <a:latin typeface="Times New Roman" panose="02020603050405020304" pitchFamily="18" charset="0"/>
                <a:cs typeface="Times New Roman" panose="02020603050405020304" pitchFamily="18" charset="0"/>
              </a:rPr>
              <a:t> et al, </a:t>
            </a:r>
            <a:r>
              <a:rPr lang="en-GB" sz="2000" dirty="0">
                <a:solidFill>
                  <a:schemeClr val="tx1"/>
                </a:solidFill>
                <a:latin typeface="Times New Roman" panose="02020603050405020304" pitchFamily="18" charset="0"/>
                <a:cs typeface="Times New Roman" panose="02020603050405020304" pitchFamily="18" charset="0"/>
              </a:rPr>
              <a:t>2025).</a:t>
            </a:r>
          </a:p>
          <a:p>
            <a:pPr lvl="0" algn="just"/>
            <a:r>
              <a:rPr lang="en-GB" sz="2000" dirty="0">
                <a:solidFill>
                  <a:schemeClr val="tx1"/>
                </a:solidFill>
                <a:latin typeface="Times New Roman" panose="02020603050405020304" pitchFamily="18" charset="0"/>
                <a:cs typeface="Times New Roman" panose="02020603050405020304" pitchFamily="18" charset="0"/>
              </a:rPr>
              <a:t>Delegates Disk-based forensic methods are frequently unsuccessful in dealing with memory-based threats.</a:t>
            </a:r>
          </a:p>
          <a:p>
            <a:pPr lvl="0" algn="just"/>
            <a:r>
              <a:rPr lang="en-GB" sz="2000" dirty="0">
                <a:solidFill>
                  <a:schemeClr val="tx1"/>
                </a:solidFill>
                <a:latin typeface="Times New Roman" panose="02020603050405020304" pitchFamily="18" charset="0"/>
                <a:cs typeface="Times New Roman" panose="02020603050405020304" pitchFamily="18" charset="0"/>
              </a:rPr>
              <a:t>Memory forensics is essential in examining volatile data to unravel any malicious action.</a:t>
            </a:r>
          </a:p>
        </p:txBody>
      </p:sp>
      <p:sp>
        <p:nvSpPr>
          <p:cNvPr id="5" name="Rectangle 4"/>
          <p:cNvSpPr/>
          <p:nvPr/>
        </p:nvSpPr>
        <p:spPr>
          <a:xfrm>
            <a:off x="6643103" y="5972277"/>
            <a:ext cx="4760528" cy="461665"/>
          </a:xfrm>
          <a:prstGeom prst="rect">
            <a:avLst/>
          </a:prstGeom>
        </p:spPr>
        <p:txBody>
          <a:bodyPr wrap="square">
            <a:spAutoFit/>
          </a:bodyPr>
          <a:lstStyle/>
          <a:p>
            <a:pPr algn="ctr">
              <a:lnSpc>
                <a:spcPct val="150000"/>
              </a:lnSpc>
              <a:spcAft>
                <a:spcPts val="0"/>
              </a:spcAft>
            </a:pPr>
            <a:br>
              <a:rPr lang="en-GB" sz="800" b="1" dirty="0">
                <a:latin typeface="Times New Roman" panose="02020603050405020304" pitchFamily="18" charset="0"/>
                <a:ea typeface="Times New Roman" panose="02020603050405020304" pitchFamily="18" charset="0"/>
              </a:rPr>
            </a:br>
            <a:r>
              <a:rPr lang="en-GB" sz="800" dirty="0">
                <a:latin typeface="Times New Roman" panose="02020603050405020304" pitchFamily="18" charset="0"/>
                <a:ea typeface="Times New Roman" panose="02020603050405020304" pitchFamily="18" charset="0"/>
              </a:rPr>
              <a:t>(Source: </a:t>
            </a:r>
            <a:r>
              <a:rPr lang="en-GB" sz="800" u="sng" dirty="0">
                <a:solidFill>
                  <a:srgbClr val="1155CC"/>
                </a:solidFill>
                <a:latin typeface="Times New Roman" panose="02020603050405020304" pitchFamily="18" charset="0"/>
                <a:ea typeface="Times New Roman" panose="02020603050405020304" pitchFamily="18" charset="0"/>
                <a:hlinkClick r:id="rId3"/>
              </a:rPr>
              <a:t>https://volatilityfoundation.org/volatility-plugin-contest/</a:t>
            </a:r>
            <a:r>
              <a:rPr lang="en-GB" sz="800" dirty="0">
                <a:latin typeface="Times New Roman" panose="02020603050405020304" pitchFamily="18" charset="0"/>
                <a:ea typeface="Times New Roman" panose="02020603050405020304" pitchFamily="18" charset="0"/>
              </a:rPr>
              <a:t>) </a:t>
            </a:r>
            <a:endParaRPr lang="en-GB" sz="800" dirty="0">
              <a:effectLst/>
              <a:latin typeface="Arial" panose="020B0604020202020204" pitchFamily="34" charset="0"/>
              <a:ea typeface="Arial" panose="020B0604020202020204" pitchFamily="34" charset="0"/>
            </a:endParaRPr>
          </a:p>
        </p:txBody>
      </p:sp>
      <p:pic>
        <p:nvPicPr>
          <p:cNvPr id="3076" name="Picture 4" descr="Volatility Memory Forensics Digital Forensics Forensic Science Network  Forensics 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3103" y="1777139"/>
            <a:ext cx="4760527" cy="387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3590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365126"/>
            <a:ext cx="10945761" cy="1247576"/>
          </a:xfrm>
        </p:spPr>
        <p:txBody>
          <a:bodyPr>
            <a:normAutofit/>
          </a:bodyPr>
          <a:lstStyle/>
          <a:p>
            <a:pPr algn="ctr"/>
            <a:r>
              <a:rPr lang="en-GB" sz="4000" b="1" dirty="0">
                <a:latin typeface="Times New Roman" panose="02020603050405020304" pitchFamily="18" charset="0"/>
                <a:cs typeface="Times New Roman" panose="02020603050405020304" pitchFamily="18" charset="0"/>
              </a:rPr>
              <a:t>PROBLEM</a:t>
            </a:r>
            <a:br>
              <a:rPr lang="en-GB" sz="4000" b="1" dirty="0"/>
            </a:br>
            <a:endParaRPr lang="en-GB" sz="4000" dirty="0"/>
          </a:p>
        </p:txBody>
      </p:sp>
      <p:sp>
        <p:nvSpPr>
          <p:cNvPr id="3" name="Content Placeholder 2"/>
          <p:cNvSpPr>
            <a:spLocks noGrp="1"/>
          </p:cNvSpPr>
          <p:nvPr>
            <p:ph idx="1"/>
          </p:nvPr>
        </p:nvSpPr>
        <p:spPr>
          <a:xfrm>
            <a:off x="303184" y="1752599"/>
            <a:ext cx="5086964" cy="4035930"/>
          </a:xfrm>
        </p:spPr>
        <p:txBody>
          <a:bodyPr>
            <a:normAutofit/>
          </a:bodyPr>
          <a:lstStyle/>
          <a:p>
            <a:pPr lvl="0" algn="just"/>
            <a:r>
              <a:rPr lang="en-GB" sz="2000" dirty="0" err="1">
                <a:latin typeface="Times New Roman" panose="02020603050405020304" pitchFamily="18" charset="0"/>
                <a:cs typeface="Times New Roman" panose="02020603050405020304" pitchFamily="18" charset="0"/>
              </a:rPr>
              <a:t>Fileless</a:t>
            </a:r>
            <a:r>
              <a:rPr lang="en-GB" sz="2000" dirty="0">
                <a:latin typeface="Times New Roman" panose="02020603050405020304" pitchFamily="18" charset="0"/>
                <a:cs typeface="Times New Roman" panose="02020603050405020304" pitchFamily="18" charset="0"/>
              </a:rPr>
              <a:t> malware is also able to evade traditional antivirus systems by escaping detection through files.</a:t>
            </a:r>
          </a:p>
          <a:p>
            <a:pPr lvl="0" algn="just"/>
            <a:r>
              <a:rPr lang="en-GB" sz="2000" dirty="0">
                <a:latin typeface="Times New Roman" panose="02020603050405020304" pitchFamily="18" charset="0"/>
                <a:cs typeface="Times New Roman" panose="02020603050405020304" pitchFamily="18" charset="0"/>
              </a:rPr>
              <a:t>Memory forensic tools, which are already available, are complicated and cannot be effectively used without professional skills.</a:t>
            </a:r>
          </a:p>
          <a:p>
            <a:pPr lvl="0" algn="just"/>
            <a:r>
              <a:rPr lang="en-GB" sz="2000" dirty="0">
                <a:latin typeface="Times New Roman" panose="02020603050405020304" pitchFamily="18" charset="0"/>
                <a:cs typeface="Times New Roman" panose="02020603050405020304" pitchFamily="18" charset="0"/>
              </a:rPr>
              <a:t>One of the major challenges includes detecting threats based on memory in real time  (Kara, 2023).</a:t>
            </a:r>
          </a:p>
          <a:p>
            <a:pPr lvl="0" algn="just"/>
            <a:r>
              <a:rPr lang="en-GB" sz="2000" dirty="0">
                <a:latin typeface="Times New Roman" panose="02020603050405020304" pitchFamily="18" charset="0"/>
                <a:cs typeface="Times New Roman" panose="02020603050405020304" pitchFamily="18" charset="0"/>
              </a:rPr>
              <a:t>Absence of automation renders the process of analysis time-consuming and inefficient.</a:t>
            </a:r>
          </a:p>
          <a:p>
            <a:endParaRPr lang="en-GB" sz="2000" dirty="0"/>
          </a:p>
        </p:txBody>
      </p:sp>
      <p:pic>
        <p:nvPicPr>
          <p:cNvPr id="4" name="image6.png"/>
          <p:cNvPicPr/>
          <p:nvPr/>
        </p:nvPicPr>
        <p:blipFill>
          <a:blip r:embed="rId3"/>
          <a:srcRect/>
          <a:stretch>
            <a:fillRect/>
          </a:stretch>
        </p:blipFill>
        <p:spPr>
          <a:xfrm>
            <a:off x="6254026" y="1752599"/>
            <a:ext cx="5408584" cy="3438833"/>
          </a:xfrm>
          <a:prstGeom prst="rect">
            <a:avLst/>
          </a:prstGeom>
          <a:ln/>
        </p:spPr>
      </p:pic>
      <p:sp>
        <p:nvSpPr>
          <p:cNvPr id="5" name="Rectangle 4"/>
          <p:cNvSpPr/>
          <p:nvPr/>
        </p:nvSpPr>
        <p:spPr>
          <a:xfrm>
            <a:off x="5910318" y="5331329"/>
            <a:ext cx="6096000" cy="276999"/>
          </a:xfrm>
          <a:prstGeom prst="rect">
            <a:avLst/>
          </a:prstGeom>
        </p:spPr>
        <p:txBody>
          <a:bodyPr>
            <a:spAutoFit/>
          </a:bodyPr>
          <a:lstStyle/>
          <a:p>
            <a:pPr algn="ctr">
              <a:lnSpc>
                <a:spcPct val="150000"/>
              </a:lnSpc>
              <a:spcAft>
                <a:spcPts val="0"/>
              </a:spcAft>
            </a:pPr>
            <a:r>
              <a:rPr lang="en-GB" sz="800" dirty="0">
                <a:latin typeface="Times New Roman" panose="02020603050405020304" pitchFamily="18" charset="0"/>
                <a:ea typeface="Times New Roman" panose="02020603050405020304" pitchFamily="18" charset="0"/>
              </a:rPr>
              <a:t>(Source: </a:t>
            </a:r>
            <a:r>
              <a:rPr lang="en-GB" sz="800" u="sng" dirty="0">
                <a:solidFill>
                  <a:srgbClr val="1155CC"/>
                </a:solidFill>
                <a:latin typeface="Times New Roman" panose="02020603050405020304" pitchFamily="18" charset="0"/>
                <a:ea typeface="Times New Roman" panose="02020603050405020304" pitchFamily="18" charset="0"/>
                <a:hlinkClick r:id="rId4"/>
              </a:rPr>
              <a:t>https://volatilityfoundation.org/volatility-plugin-contest/</a:t>
            </a:r>
            <a:r>
              <a:rPr lang="en-GB" sz="800" dirty="0">
                <a:latin typeface="Times New Roman" panose="02020603050405020304" pitchFamily="18" charset="0"/>
                <a:ea typeface="Times New Roman" panose="02020603050405020304" pitchFamily="18" charset="0"/>
              </a:rPr>
              <a:t>) </a:t>
            </a:r>
            <a:endParaRPr lang="en-GB" sz="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685551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AIM &amp; OBJECTIVES</a:t>
            </a:r>
          </a:p>
        </p:txBody>
      </p:sp>
      <p:sp>
        <p:nvSpPr>
          <p:cNvPr id="3" name="Content Placeholder 2"/>
          <p:cNvSpPr>
            <a:spLocks noGrp="1"/>
          </p:cNvSpPr>
          <p:nvPr>
            <p:ph idx="1"/>
          </p:nvPr>
        </p:nvSpPr>
        <p:spPr>
          <a:xfrm>
            <a:off x="677334" y="1462758"/>
            <a:ext cx="5579087" cy="5075202"/>
          </a:xfrm>
        </p:spPr>
        <p:txBody>
          <a:bodyPr>
            <a:normAutofit/>
          </a:bodyPr>
          <a:lstStyle/>
          <a:p>
            <a:pPr marL="0" indent="0" algn="just">
              <a:buNone/>
            </a:pPr>
            <a:r>
              <a:rPr lang="en-GB" sz="2000" b="1" dirty="0">
                <a:latin typeface="Times New Roman" panose="02020603050405020304" pitchFamily="18" charset="0"/>
                <a:cs typeface="Times New Roman" panose="02020603050405020304" pitchFamily="18" charset="0"/>
              </a:rPr>
              <a:t>Aim:</a:t>
            </a:r>
            <a:endParaRPr lang="en-GB" sz="2000" dirty="0">
              <a:latin typeface="Times New Roman" panose="02020603050405020304" pitchFamily="18" charset="0"/>
              <a:cs typeface="Times New Roman" panose="02020603050405020304" pitchFamily="18" charset="0"/>
            </a:endParaRPr>
          </a:p>
          <a:p>
            <a:pPr lvl="0" algn="just"/>
            <a:r>
              <a:rPr lang="en-US" sz="2000" dirty="0">
                <a:latin typeface="Times New Roman" panose="02020603050405020304" pitchFamily="18" charset="0"/>
                <a:cs typeface="Times New Roman" panose="02020603050405020304" pitchFamily="18" charset="0"/>
              </a:rPr>
              <a:t>To test how well the Volatility Framework can be used to analyze memory in forensic procedure.</a:t>
            </a:r>
            <a:endParaRPr lang="en-GB" sz="2000" dirty="0">
              <a:latin typeface="Times New Roman" panose="02020603050405020304" pitchFamily="18" charset="0"/>
              <a:cs typeface="Times New Roman" panose="02020603050405020304" pitchFamily="18" charset="0"/>
            </a:endParaRPr>
          </a:p>
          <a:p>
            <a:pPr marL="0" indent="0" algn="just">
              <a:buNone/>
            </a:pPr>
            <a:r>
              <a:rPr lang="en-GB" sz="2000" b="1" dirty="0">
                <a:latin typeface="Times New Roman" panose="02020603050405020304" pitchFamily="18" charset="0"/>
                <a:cs typeface="Times New Roman" panose="02020603050405020304" pitchFamily="18" charset="0"/>
              </a:rPr>
              <a:t>Objectives:</a:t>
            </a:r>
            <a:endParaRPr lang="en-GB"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To have knowledge of the fundamental terms of memory forensics.</a:t>
            </a:r>
          </a:p>
          <a:p>
            <a:pPr lvl="0" algn="just"/>
            <a:r>
              <a:rPr lang="en-GB" sz="2000" dirty="0">
                <a:latin typeface="Times New Roman" panose="02020603050405020304" pitchFamily="18" charset="0"/>
                <a:cs typeface="Times New Roman" panose="02020603050405020304" pitchFamily="18" charset="0"/>
              </a:rPr>
              <a:t>To analyse the features of the Volatility Framework</a:t>
            </a:r>
          </a:p>
          <a:p>
            <a:pPr lvl="0" algn="just"/>
            <a:r>
              <a:rPr lang="en-GB" sz="2000" dirty="0">
                <a:latin typeface="Times New Roman" panose="02020603050405020304" pitchFamily="18" charset="0"/>
                <a:cs typeface="Times New Roman" panose="02020603050405020304" pitchFamily="18" charset="0"/>
              </a:rPr>
              <a:t>To determine the gap in research in the existing methods.</a:t>
            </a:r>
          </a:p>
          <a:p>
            <a:pPr lvl="0" algn="just"/>
            <a:r>
              <a:rPr lang="en-GB" sz="2000" dirty="0">
                <a:latin typeface="Times New Roman" panose="02020603050405020304" pitchFamily="18" charset="0"/>
                <a:cs typeface="Times New Roman" panose="02020603050405020304" pitchFamily="18" charset="0"/>
              </a:rPr>
              <a:t>To create a systematic workflow to analyse.</a:t>
            </a:r>
          </a:p>
          <a:p>
            <a:pPr lvl="0" algn="just"/>
            <a:r>
              <a:rPr lang="en-GB" sz="2000" dirty="0">
                <a:latin typeface="Times New Roman" panose="02020603050405020304" pitchFamily="18" charset="0"/>
                <a:cs typeface="Times New Roman" panose="02020603050405020304" pitchFamily="18" charset="0"/>
              </a:rPr>
              <a:t>To assess the performance of detection.</a:t>
            </a:r>
          </a:p>
          <a:p>
            <a:endParaRPr lang="en-GB" sz="2000" dirty="0"/>
          </a:p>
        </p:txBody>
      </p:sp>
      <p:sp>
        <p:nvSpPr>
          <p:cNvPr id="5" name="Rectangle 2"/>
          <p:cNvSpPr>
            <a:spLocks noChangeArrowheads="1"/>
          </p:cNvSpPr>
          <p:nvPr/>
        </p:nvSpPr>
        <p:spPr bwMode="auto">
          <a:xfrm>
            <a:off x="4277719" y="146275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image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2728" y="1691358"/>
            <a:ext cx="5542548" cy="3880773"/>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6096000" y="5352608"/>
            <a:ext cx="6096000" cy="461665"/>
          </a:xfrm>
          <a:prstGeom prst="rect">
            <a:avLst/>
          </a:prstGeom>
        </p:spPr>
        <p:txBody>
          <a:bodyPr>
            <a:spAutoFit/>
          </a:bodyPr>
          <a:lstStyle/>
          <a:p>
            <a:pPr algn="ctr">
              <a:lnSpc>
                <a:spcPct val="150000"/>
              </a:lnSpc>
              <a:spcAft>
                <a:spcPts val="0"/>
              </a:spcAft>
            </a:pPr>
            <a:br>
              <a:rPr lang="en-GB" sz="800" b="1" dirty="0">
                <a:latin typeface="Times New Roman" panose="02020603050405020304" pitchFamily="18" charset="0"/>
                <a:ea typeface="Times New Roman" panose="02020603050405020304" pitchFamily="18" charset="0"/>
              </a:rPr>
            </a:br>
            <a:r>
              <a:rPr lang="en-GB" sz="800" dirty="0">
                <a:latin typeface="Times New Roman" panose="02020603050405020304" pitchFamily="18" charset="0"/>
                <a:ea typeface="Times New Roman" panose="02020603050405020304" pitchFamily="18" charset="0"/>
              </a:rPr>
              <a:t>(Source: </a:t>
            </a:r>
            <a:r>
              <a:rPr lang="en-GB" sz="800" u="sng" dirty="0">
                <a:solidFill>
                  <a:srgbClr val="1155CC"/>
                </a:solidFill>
                <a:latin typeface="Times New Roman" panose="02020603050405020304" pitchFamily="18" charset="0"/>
                <a:ea typeface="Times New Roman" panose="02020603050405020304" pitchFamily="18" charset="0"/>
                <a:hlinkClick r:id="rId4"/>
              </a:rPr>
              <a:t>https://malware.news/t/introduction-to-memory-forensics-with-volatility-3/79168</a:t>
            </a:r>
            <a:r>
              <a:rPr lang="en-GB" sz="800" dirty="0">
                <a:latin typeface="Times New Roman" panose="02020603050405020304" pitchFamily="18" charset="0"/>
                <a:ea typeface="Times New Roman" panose="02020603050405020304" pitchFamily="18" charset="0"/>
              </a:rPr>
              <a:t>)  </a:t>
            </a:r>
            <a:endParaRPr lang="en-GB" sz="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692421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 </a:t>
            </a:r>
            <a:r>
              <a:rPr lang="en-GB" b="1" dirty="0">
                <a:latin typeface="Times New Roman" panose="02020603050405020304" pitchFamily="18" charset="0"/>
                <a:cs typeface="Times New Roman" panose="02020603050405020304" pitchFamily="18" charset="0"/>
              </a:rPr>
              <a:t>LITERATURE REVIEW</a:t>
            </a:r>
            <a:endParaRPr lang="en-GB" dirty="0"/>
          </a:p>
        </p:txBody>
      </p:sp>
      <p:sp>
        <p:nvSpPr>
          <p:cNvPr id="3" name="Content Placeholder 2"/>
          <p:cNvSpPr>
            <a:spLocks noGrp="1"/>
          </p:cNvSpPr>
          <p:nvPr>
            <p:ph idx="1"/>
          </p:nvPr>
        </p:nvSpPr>
        <p:spPr>
          <a:xfrm>
            <a:off x="484829" y="1910644"/>
            <a:ext cx="5025634" cy="4596346"/>
          </a:xfrm>
        </p:spPr>
        <p:txBody>
          <a:bodyPr>
            <a:normAutofit/>
          </a:bodyPr>
          <a:lstStyle/>
          <a:p>
            <a:pPr lvl="0" algn="just"/>
            <a:r>
              <a:rPr lang="en-GB" sz="2000" dirty="0">
                <a:latin typeface="Times New Roman" panose="02020603050405020304" pitchFamily="18" charset="0"/>
                <a:cs typeface="Times New Roman" panose="02020603050405020304" pitchFamily="18" charset="0"/>
              </a:rPr>
              <a:t>Studies indicate that memory forensics is also useful in detecting latent procedures and instances of suspicious activity.</a:t>
            </a:r>
          </a:p>
          <a:p>
            <a:pPr lvl="0" algn="just"/>
            <a:r>
              <a:rPr lang="en-GB" sz="2000" dirty="0">
                <a:latin typeface="Times New Roman" panose="02020603050405020304" pitchFamily="18" charset="0"/>
                <a:cs typeface="Times New Roman" panose="02020603050405020304" pitchFamily="18" charset="0"/>
              </a:rPr>
              <a:t>The Volatility Framework is very popular because of its adaptability and the use of plug-ins.</a:t>
            </a:r>
          </a:p>
          <a:p>
            <a:pPr lvl="0" algn="just"/>
            <a:r>
              <a:rPr lang="en-GB" sz="2000" dirty="0">
                <a:latin typeface="Times New Roman" panose="02020603050405020304" pitchFamily="18" charset="0"/>
                <a:cs typeface="Times New Roman" panose="02020603050405020304" pitchFamily="18" charset="0"/>
              </a:rPr>
              <a:t>Recent reports bring to the fore the increasing risk of fileless malware in contemporary systems.</a:t>
            </a:r>
          </a:p>
          <a:p>
            <a:pPr lvl="0" algn="just"/>
            <a:r>
              <a:rPr lang="en-GB" sz="2000" dirty="0">
                <a:latin typeface="Times New Roman" panose="02020603050405020304" pitchFamily="18" charset="0"/>
                <a:cs typeface="Times New Roman" panose="02020603050405020304" pitchFamily="18" charset="0"/>
              </a:rPr>
              <a:t>A few obstacles, including the lack of automation and complexity, are also mentioned in published studies.</a:t>
            </a:r>
          </a:p>
          <a:p>
            <a:endParaRPr lang="en-GB" sz="2000" dirty="0"/>
          </a:p>
        </p:txBody>
      </p:sp>
      <p:sp>
        <p:nvSpPr>
          <p:cNvPr id="5" name="Rectangle 4"/>
          <p:cNvSpPr/>
          <p:nvPr/>
        </p:nvSpPr>
        <p:spPr>
          <a:xfrm>
            <a:off x="6949439" y="4759916"/>
            <a:ext cx="6096000" cy="215444"/>
          </a:xfrm>
          <a:prstGeom prst="rect">
            <a:avLst/>
          </a:prstGeom>
        </p:spPr>
        <p:txBody>
          <a:bodyPr>
            <a:spAutoFit/>
          </a:bodyPr>
          <a:lstStyle/>
          <a:p>
            <a:r>
              <a:rPr lang="en-GB" sz="800" dirty="0">
                <a:latin typeface="Times New Roman" panose="02020603050405020304" pitchFamily="18" charset="0"/>
                <a:ea typeface="Times New Roman" panose="02020603050405020304" pitchFamily="18" charset="0"/>
              </a:rPr>
              <a:t>(Sourse: </a:t>
            </a:r>
            <a:r>
              <a:rPr lang="en-GB" sz="800" dirty="0">
                <a:latin typeface="Times New Roman" panose="02020603050405020304" pitchFamily="18" charset="0"/>
                <a:ea typeface="Times New Roman" panose="02020603050405020304" pitchFamily="18" charset="0"/>
                <a:hlinkClick r:id="rId3"/>
              </a:rPr>
              <a:t>https://www.slideshare.net/slideshow/memory-forensicspptx/257111171</a:t>
            </a:r>
            <a:r>
              <a:rPr lang="en-GB" sz="800" dirty="0">
                <a:latin typeface="Times New Roman" panose="02020603050405020304" pitchFamily="18" charset="0"/>
                <a:ea typeface="Times New Roman" panose="02020603050405020304" pitchFamily="18" charset="0"/>
              </a:rPr>
              <a:t>) </a:t>
            </a:r>
            <a:endParaRPr lang="en-GB" sz="800" dirty="0"/>
          </a:p>
        </p:txBody>
      </p:sp>
      <p:pic>
        <p:nvPicPr>
          <p:cNvPr id="6" name="Picture 5"/>
          <p:cNvPicPr>
            <a:picLocks noChangeAspect="1"/>
          </p:cNvPicPr>
          <p:nvPr/>
        </p:nvPicPr>
        <p:blipFill>
          <a:blip r:embed="rId4"/>
          <a:stretch>
            <a:fillRect/>
          </a:stretch>
        </p:blipFill>
        <p:spPr>
          <a:xfrm>
            <a:off x="6337935" y="1831363"/>
            <a:ext cx="5276850" cy="2895600"/>
          </a:xfrm>
          <a:prstGeom prst="rect">
            <a:avLst/>
          </a:prstGeom>
        </p:spPr>
      </p:pic>
    </p:spTree>
    <p:extLst>
      <p:ext uri="{BB962C8B-B14F-4D97-AF65-F5344CB8AC3E}">
        <p14:creationId xmlns:p14="http://schemas.microsoft.com/office/powerpoint/2010/main" val="710037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109512" cy="1325563"/>
          </a:xfrm>
        </p:spPr>
        <p:txBody>
          <a:bodyPr>
            <a:normAutofit/>
          </a:bodyPr>
          <a:lstStyle/>
          <a:p>
            <a:pPr algn="ctr"/>
            <a:r>
              <a:rPr lang="en-GB" sz="4000" b="1" dirty="0">
                <a:latin typeface="Times New Roman" panose="02020603050405020304" pitchFamily="18" charset="0"/>
                <a:cs typeface="Times New Roman" panose="02020603050405020304" pitchFamily="18" charset="0"/>
              </a:rPr>
              <a:t>RESEARCH GAP</a:t>
            </a:r>
          </a:p>
        </p:txBody>
      </p:sp>
      <p:sp>
        <p:nvSpPr>
          <p:cNvPr id="3" name="Content Placeholder 2"/>
          <p:cNvSpPr>
            <a:spLocks noGrp="1"/>
          </p:cNvSpPr>
          <p:nvPr>
            <p:ph idx="1"/>
          </p:nvPr>
        </p:nvSpPr>
        <p:spPr>
          <a:xfrm>
            <a:off x="332428" y="2063534"/>
            <a:ext cx="5386582" cy="4581106"/>
          </a:xfrm>
        </p:spPr>
        <p:txBody>
          <a:bodyPr>
            <a:normAutofit/>
          </a:bodyPr>
          <a:lstStyle/>
          <a:p>
            <a:pPr lvl="0" algn="just"/>
            <a:r>
              <a:rPr lang="en-GB" sz="2000" dirty="0">
                <a:latin typeface="Times New Roman" panose="02020603050405020304" pitchFamily="18" charset="0"/>
                <a:cs typeface="Times New Roman" panose="02020603050405020304" pitchFamily="18" charset="0"/>
              </a:rPr>
              <a:t>Poor automated fileless detection methods in real-time.</a:t>
            </a:r>
          </a:p>
          <a:p>
            <a:pPr lvl="0" algn="just"/>
            <a:r>
              <a:rPr lang="en-GB" sz="2000" dirty="0">
                <a:latin typeface="Times New Roman" panose="02020603050405020304" pitchFamily="18" charset="0"/>
                <a:cs typeface="Times New Roman" panose="02020603050405020304" pitchFamily="18" charset="0"/>
              </a:rPr>
              <a:t>The tools that exist are not streamlined and must be manually operated.</a:t>
            </a:r>
          </a:p>
          <a:p>
            <a:pPr lvl="0" algn="just"/>
            <a:r>
              <a:rPr lang="en-GB" sz="2000" dirty="0">
                <a:latin typeface="Times New Roman" panose="02020603050405020304" pitchFamily="18" charset="0"/>
                <a:cs typeface="Times New Roman" panose="02020603050405020304" pitchFamily="18" charset="0"/>
              </a:rPr>
              <a:t>The absence of standardized workflows to be used to conduct efficient forensic investigations (</a:t>
            </a:r>
            <a:r>
              <a:rPr lang="en-GB" sz="2000" dirty="0" err="1">
                <a:latin typeface="Times New Roman" panose="02020603050405020304" pitchFamily="18" charset="0"/>
                <a:cs typeface="Times New Roman" panose="02020603050405020304" pitchFamily="18" charset="0"/>
              </a:rPr>
              <a:t>Ishrag</a:t>
            </a:r>
            <a:r>
              <a:rPr lang="en-GB" sz="2000" dirty="0">
                <a:latin typeface="Times New Roman" panose="02020603050405020304" pitchFamily="18" charset="0"/>
                <a:cs typeface="Times New Roman" panose="02020603050405020304" pitchFamily="18" charset="0"/>
              </a:rPr>
              <a:t> Hamid and Riad, 2024).</a:t>
            </a:r>
          </a:p>
          <a:p>
            <a:pPr lvl="0" algn="just"/>
            <a:r>
              <a:rPr lang="en-GB" sz="2000" dirty="0">
                <a:latin typeface="Times New Roman" panose="02020603050405020304" pitchFamily="18" charset="0"/>
                <a:cs typeface="Times New Roman" panose="02020603050405020304" pitchFamily="18" charset="0"/>
              </a:rPr>
              <a:t>Lack of emphasis on usability and scalability.</a:t>
            </a:r>
          </a:p>
          <a:p>
            <a:endParaRPr lang="en-GB" sz="2000" dirty="0"/>
          </a:p>
        </p:txBody>
      </p:sp>
      <p:pic>
        <p:nvPicPr>
          <p:cNvPr id="4" name="image1.png"/>
          <p:cNvPicPr/>
          <p:nvPr/>
        </p:nvPicPr>
        <p:blipFill>
          <a:blip r:embed="rId3"/>
          <a:srcRect/>
          <a:stretch>
            <a:fillRect/>
          </a:stretch>
        </p:blipFill>
        <p:spPr>
          <a:xfrm>
            <a:off x="6418892" y="1690688"/>
            <a:ext cx="4528820" cy="4129405"/>
          </a:xfrm>
          <a:prstGeom prst="rect">
            <a:avLst/>
          </a:prstGeom>
          <a:ln/>
        </p:spPr>
      </p:pic>
      <p:sp>
        <p:nvSpPr>
          <p:cNvPr id="5" name="Rectangle 4"/>
          <p:cNvSpPr/>
          <p:nvPr/>
        </p:nvSpPr>
        <p:spPr>
          <a:xfrm>
            <a:off x="7353925" y="5820093"/>
            <a:ext cx="5491792" cy="215444"/>
          </a:xfrm>
          <a:prstGeom prst="rect">
            <a:avLst/>
          </a:prstGeom>
        </p:spPr>
        <p:txBody>
          <a:bodyPr wrap="square">
            <a:spAutoFit/>
          </a:bodyPr>
          <a:lstStyle/>
          <a:p>
            <a:r>
              <a:rPr lang="en-GB" sz="800" dirty="0">
                <a:latin typeface="Times New Roman" panose="02020603050405020304" pitchFamily="18" charset="0"/>
                <a:ea typeface="Times New Roman" panose="02020603050405020304" pitchFamily="18" charset="0"/>
              </a:rPr>
              <a:t>(Source: </a:t>
            </a:r>
            <a:r>
              <a:rPr lang="en-GB" sz="800" u="sng" dirty="0">
                <a:solidFill>
                  <a:srgbClr val="1155CC"/>
                </a:solidFill>
                <a:latin typeface="Times New Roman" panose="02020603050405020304" pitchFamily="18" charset="0"/>
                <a:ea typeface="Times New Roman" panose="02020603050405020304" pitchFamily="18" charset="0"/>
                <a:hlinkClick r:id="rId4"/>
              </a:rPr>
              <a:t>https://www.geeksforgeeks.org/</a:t>
            </a:r>
            <a:r>
              <a:rPr lang="en-GB" sz="800" dirty="0">
                <a:latin typeface="Times New Roman" panose="02020603050405020304" pitchFamily="18" charset="0"/>
                <a:ea typeface="Times New Roman" panose="02020603050405020304" pitchFamily="18" charset="0"/>
              </a:rPr>
              <a:t>) </a:t>
            </a:r>
            <a:endParaRPr lang="en-GB" sz="800" dirty="0"/>
          </a:p>
        </p:txBody>
      </p:sp>
    </p:spTree>
    <p:extLst>
      <p:ext uri="{BB962C8B-B14F-4D97-AF65-F5344CB8AC3E}">
        <p14:creationId xmlns:p14="http://schemas.microsoft.com/office/powerpoint/2010/main" val="1716513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Times New Roman" panose="02020603050405020304" pitchFamily="18" charset="0"/>
                <a:cs typeface="Times New Roman" panose="02020603050405020304" pitchFamily="18" charset="0"/>
              </a:rPr>
              <a:t>METHODOLOGY</a:t>
            </a:r>
            <a:br>
              <a:rPr lang="en-GB" sz="4000" b="1" dirty="0"/>
            </a:br>
            <a:endParaRPr lang="en-GB" sz="4000" dirty="0"/>
          </a:p>
        </p:txBody>
      </p:sp>
      <p:sp>
        <p:nvSpPr>
          <p:cNvPr id="3" name="Content Placeholder 2"/>
          <p:cNvSpPr>
            <a:spLocks noGrp="1"/>
          </p:cNvSpPr>
          <p:nvPr>
            <p:ph idx="1"/>
          </p:nvPr>
        </p:nvSpPr>
        <p:spPr>
          <a:xfrm>
            <a:off x="470597" y="1213004"/>
            <a:ext cx="5104293" cy="5644996"/>
          </a:xfrm>
        </p:spPr>
        <p:txBody>
          <a:bodyPr>
            <a:normAutofit/>
          </a:bodyPr>
          <a:lstStyle/>
          <a:p>
            <a:r>
              <a:rPr lang="en-GB" sz="2000" dirty="0"/>
              <a:t>Approach:</a:t>
            </a:r>
          </a:p>
          <a:p>
            <a:pPr lvl="1"/>
            <a:r>
              <a:rPr lang="en-GB" sz="1600" dirty="0"/>
              <a:t>Experimental &amp; Quantitative design</a:t>
            </a:r>
          </a:p>
          <a:p>
            <a:pPr lvl="1"/>
            <a:r>
              <a:rPr lang="en-GB" sz="1600" dirty="0"/>
              <a:t>Controlled virtual </a:t>
            </a:r>
            <a:r>
              <a:rPr lang="en-GB" sz="1600" dirty="0" err="1"/>
              <a:t>enviroment</a:t>
            </a:r>
            <a:endParaRPr lang="en-GB" sz="1600" dirty="0"/>
          </a:p>
          <a:p>
            <a:r>
              <a:rPr lang="en-GB" sz="2000" dirty="0"/>
              <a:t>Tools and Setup:</a:t>
            </a:r>
          </a:p>
          <a:p>
            <a:pPr lvl="1"/>
            <a:r>
              <a:rPr lang="en-GB" sz="1600" dirty="0"/>
              <a:t>Kali Linux (Analysis)</a:t>
            </a:r>
          </a:p>
          <a:p>
            <a:pPr lvl="1"/>
            <a:r>
              <a:rPr lang="en-GB" sz="1600" dirty="0"/>
              <a:t>Windows (target System)</a:t>
            </a:r>
          </a:p>
          <a:p>
            <a:pPr lvl="1"/>
            <a:r>
              <a:rPr lang="en-GB" sz="1600" dirty="0"/>
              <a:t>Volatility Framework</a:t>
            </a:r>
          </a:p>
          <a:p>
            <a:r>
              <a:rPr lang="en-GB" sz="2000" dirty="0"/>
              <a:t>Process:</a:t>
            </a:r>
          </a:p>
          <a:p>
            <a:pPr lvl="1"/>
            <a:r>
              <a:rPr lang="en-GB" sz="1600" dirty="0"/>
              <a:t>Memory Acquisition – Dump(.raw/.mem)</a:t>
            </a:r>
          </a:p>
          <a:p>
            <a:pPr lvl="1"/>
            <a:r>
              <a:rPr lang="en-GB" sz="1600" dirty="0"/>
              <a:t>Analysis using plugins:</a:t>
            </a:r>
          </a:p>
          <a:p>
            <a:pPr lvl="2"/>
            <a:r>
              <a:rPr lang="en-GB" sz="1400" dirty="0" err="1"/>
              <a:t>Pslist</a:t>
            </a:r>
            <a:r>
              <a:rPr lang="en-GB" sz="1400" dirty="0"/>
              <a:t> (processes)</a:t>
            </a:r>
          </a:p>
          <a:p>
            <a:pPr lvl="2"/>
            <a:r>
              <a:rPr lang="en-GB" sz="1400" dirty="0" err="1"/>
              <a:t>Netscan</a:t>
            </a:r>
            <a:r>
              <a:rPr lang="en-GB" sz="1400" dirty="0"/>
              <a:t> (network activity)</a:t>
            </a:r>
          </a:p>
          <a:p>
            <a:pPr lvl="2"/>
            <a:r>
              <a:rPr lang="en-GB" sz="1400" dirty="0" err="1"/>
              <a:t>Malfind</a:t>
            </a:r>
            <a:r>
              <a:rPr lang="en-GB" sz="1400" dirty="0"/>
              <a:t> (malicious code)</a:t>
            </a:r>
          </a:p>
          <a:p>
            <a:r>
              <a:rPr lang="en-GB" sz="2000" dirty="0"/>
              <a:t>Detection Criteria:</a:t>
            </a:r>
          </a:p>
          <a:p>
            <a:pPr lvl="1"/>
            <a:r>
              <a:rPr lang="en-GB" sz="1600" dirty="0"/>
              <a:t>Hidden/suspicious processes</a:t>
            </a:r>
          </a:p>
          <a:p>
            <a:pPr lvl="1"/>
            <a:r>
              <a:rPr lang="en-GB" sz="1600" dirty="0"/>
              <a:t>Memory injection</a:t>
            </a:r>
          </a:p>
          <a:p>
            <a:pPr lvl="1"/>
            <a:r>
              <a:rPr lang="en-GB" sz="1600" dirty="0"/>
              <a:t>Unusual network connections</a:t>
            </a:r>
          </a:p>
        </p:txBody>
      </p:sp>
      <p:pic>
        <p:nvPicPr>
          <p:cNvPr id="4" name="image3.png"/>
          <p:cNvPicPr/>
          <p:nvPr/>
        </p:nvPicPr>
        <p:blipFill>
          <a:blip r:embed="rId3"/>
          <a:srcRect/>
          <a:stretch>
            <a:fillRect/>
          </a:stretch>
        </p:blipFill>
        <p:spPr>
          <a:xfrm>
            <a:off x="6048375" y="1544320"/>
            <a:ext cx="5305425" cy="3880773"/>
          </a:xfrm>
          <a:prstGeom prst="rect">
            <a:avLst/>
          </a:prstGeom>
          <a:ln/>
        </p:spPr>
      </p:pic>
      <p:sp>
        <p:nvSpPr>
          <p:cNvPr id="5" name="Rectangle 4"/>
          <p:cNvSpPr/>
          <p:nvPr/>
        </p:nvSpPr>
        <p:spPr>
          <a:xfrm>
            <a:off x="6738754" y="5546061"/>
            <a:ext cx="6096000" cy="215444"/>
          </a:xfrm>
          <a:prstGeom prst="rect">
            <a:avLst/>
          </a:prstGeom>
        </p:spPr>
        <p:txBody>
          <a:bodyPr>
            <a:spAutoFit/>
          </a:bodyPr>
          <a:lstStyle/>
          <a:p>
            <a:r>
              <a:rPr lang="en-GB" sz="800" dirty="0">
                <a:latin typeface="Times New Roman" panose="02020603050405020304" pitchFamily="18" charset="0"/>
                <a:ea typeface="Times New Roman" panose="02020603050405020304" pitchFamily="18" charset="0"/>
              </a:rPr>
              <a:t>( Source: </a:t>
            </a:r>
            <a:r>
              <a:rPr lang="en-GB" sz="800" u="sng" dirty="0">
                <a:solidFill>
                  <a:srgbClr val="1155CC"/>
                </a:solidFill>
                <a:latin typeface="Times New Roman" panose="02020603050405020304" pitchFamily="18" charset="0"/>
                <a:ea typeface="Times New Roman" panose="02020603050405020304" pitchFamily="18" charset="0"/>
                <a:hlinkClick r:id="rId4"/>
              </a:rPr>
              <a:t>https://www.slideshare.net/slideshow/volatility-osdfc2014/48851788#1</a:t>
            </a:r>
            <a:r>
              <a:rPr lang="en-GB" sz="800" dirty="0">
                <a:latin typeface="Times New Roman" panose="02020603050405020304" pitchFamily="18" charset="0"/>
                <a:ea typeface="Times New Roman" panose="02020603050405020304" pitchFamily="18" charset="0"/>
              </a:rPr>
              <a:t>) </a:t>
            </a:r>
            <a:endParaRPr lang="en-GB" sz="800" dirty="0"/>
          </a:p>
        </p:txBody>
      </p:sp>
    </p:spTree>
    <p:extLst>
      <p:ext uri="{BB962C8B-B14F-4D97-AF65-F5344CB8AC3E}">
        <p14:creationId xmlns:p14="http://schemas.microsoft.com/office/powerpoint/2010/main" val="3882605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270" y="487680"/>
            <a:ext cx="11071698" cy="1463040"/>
          </a:xfrm>
        </p:spPr>
        <p:txBody>
          <a:bodyPr>
            <a:normAutofit/>
          </a:bodyPr>
          <a:lstStyle/>
          <a:p>
            <a:pPr algn="ctr"/>
            <a:r>
              <a:rPr lang="en-GB" sz="4000" b="1" dirty="0">
                <a:latin typeface="Times New Roman" panose="02020603050405020304" pitchFamily="18" charset="0"/>
                <a:cs typeface="Times New Roman" panose="02020603050405020304" pitchFamily="18" charset="0"/>
              </a:rPr>
              <a:t>TIMELINE</a:t>
            </a:r>
          </a:p>
        </p:txBody>
      </p:sp>
      <p:sp>
        <p:nvSpPr>
          <p:cNvPr id="3" name="Content Placeholder 2"/>
          <p:cNvSpPr>
            <a:spLocks noGrp="1"/>
          </p:cNvSpPr>
          <p:nvPr>
            <p:ph idx="1"/>
          </p:nvPr>
        </p:nvSpPr>
        <p:spPr>
          <a:xfrm>
            <a:off x="977818" y="2463801"/>
            <a:ext cx="5806440" cy="2275840"/>
          </a:xfrm>
        </p:spPr>
        <p:txBody>
          <a:bodyPr>
            <a:normAutofit/>
          </a:bodyPr>
          <a:lstStyle/>
          <a:p>
            <a:pPr lvl="0" algn="just"/>
            <a:r>
              <a:rPr lang="en-GB" sz="2000" dirty="0">
                <a:latin typeface="Times New Roman" panose="02020603050405020304" pitchFamily="18" charset="0"/>
                <a:cs typeface="Times New Roman" panose="02020603050405020304" pitchFamily="18" charset="0"/>
              </a:rPr>
              <a:t>Weeks 1-2: Topic Selection and First Research.</a:t>
            </a:r>
          </a:p>
          <a:p>
            <a:pPr lvl="0" algn="just"/>
            <a:r>
              <a:rPr lang="en-GB" sz="2000" dirty="0">
                <a:latin typeface="Times New Roman" panose="02020603050405020304" pitchFamily="18" charset="0"/>
                <a:cs typeface="Times New Roman" panose="02020603050405020304" pitchFamily="18" charset="0"/>
              </a:rPr>
              <a:t>Week 3-4: Literature review and gap identification.</a:t>
            </a:r>
          </a:p>
          <a:p>
            <a:pPr lvl="0" algn="just"/>
            <a:r>
              <a:rPr lang="en-GB" sz="2000" dirty="0">
                <a:latin typeface="Times New Roman" panose="02020603050405020304" pitchFamily="18" charset="0"/>
                <a:cs typeface="Times New Roman" panose="02020603050405020304" pitchFamily="18" charset="0"/>
              </a:rPr>
              <a:t>Week 5-6: tool set up and methodology design.</a:t>
            </a:r>
          </a:p>
          <a:p>
            <a:pPr lvl="0" algn="just"/>
            <a:r>
              <a:rPr lang="en-GB" sz="2000" dirty="0">
                <a:latin typeface="Times New Roman" panose="02020603050405020304" pitchFamily="18" charset="0"/>
                <a:cs typeface="Times New Roman" panose="02020603050405020304" pitchFamily="18" charset="0"/>
              </a:rPr>
              <a:t>Week 7 through 8: Report writing and analysis of the data.</a:t>
            </a:r>
          </a:p>
        </p:txBody>
      </p:sp>
      <p:pic>
        <p:nvPicPr>
          <p:cNvPr id="4" name="Picture 3"/>
          <p:cNvPicPr>
            <a:picLocks noChangeAspect="1"/>
          </p:cNvPicPr>
          <p:nvPr/>
        </p:nvPicPr>
        <p:blipFill>
          <a:blip r:embed="rId3"/>
          <a:stretch>
            <a:fillRect/>
          </a:stretch>
        </p:blipFill>
        <p:spPr>
          <a:xfrm>
            <a:off x="6982378" y="2346960"/>
            <a:ext cx="4940710" cy="3579655"/>
          </a:xfrm>
          <a:prstGeom prst="rect">
            <a:avLst/>
          </a:prstGeom>
        </p:spPr>
      </p:pic>
      <p:sp>
        <p:nvSpPr>
          <p:cNvPr id="5" name="TextBox 4"/>
          <p:cNvSpPr txBox="1"/>
          <p:nvPr/>
        </p:nvSpPr>
        <p:spPr>
          <a:xfrm>
            <a:off x="8839200" y="5926615"/>
            <a:ext cx="2240280" cy="215444"/>
          </a:xfrm>
          <a:prstGeom prst="rect">
            <a:avLst/>
          </a:prstGeom>
          <a:noFill/>
        </p:spPr>
        <p:txBody>
          <a:bodyPr wrap="square" rtlCol="0">
            <a:spAutoFit/>
          </a:bodyPr>
          <a:lstStyle/>
          <a:p>
            <a:r>
              <a:rPr lang="en-US" sz="800" dirty="0">
                <a:latin typeface="Times New Roman" panose="02020603050405020304" pitchFamily="18" charset="0"/>
                <a:cs typeface="Times New Roman" panose="02020603050405020304" pitchFamily="18" charset="0"/>
              </a:rPr>
              <a:t>(Source: Self created)</a:t>
            </a:r>
            <a:endParaRPr lang="en-GB"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0008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419794"/>
            <a:ext cx="11161142" cy="1058487"/>
          </a:xfrm>
        </p:spPr>
        <p:txBody>
          <a:bodyPr>
            <a:normAutofit fontScale="90000"/>
          </a:bodyPr>
          <a:lstStyle/>
          <a:p>
            <a:pPr algn="ctr"/>
            <a:r>
              <a:rPr lang="en-GB" sz="4000" b="1" dirty="0">
                <a:latin typeface="Times New Roman" panose="02020603050405020304" pitchFamily="18" charset="0"/>
                <a:cs typeface="Times New Roman" panose="02020603050405020304" pitchFamily="18" charset="0"/>
              </a:rPr>
              <a:t>IMPACT &amp; LIMITATIONS</a:t>
            </a:r>
            <a:br>
              <a:rPr lang="en-GB" sz="4000" b="1" dirty="0"/>
            </a:br>
            <a:endParaRPr lang="en-GB" sz="4000" dirty="0"/>
          </a:p>
        </p:txBody>
      </p:sp>
      <p:sp>
        <p:nvSpPr>
          <p:cNvPr id="3" name="Content Placeholder 2"/>
          <p:cNvSpPr>
            <a:spLocks noGrp="1"/>
          </p:cNvSpPr>
          <p:nvPr>
            <p:ph idx="1"/>
          </p:nvPr>
        </p:nvSpPr>
        <p:spPr>
          <a:xfrm>
            <a:off x="677334" y="1539241"/>
            <a:ext cx="5616786" cy="4108838"/>
          </a:xfrm>
        </p:spPr>
        <p:txBody>
          <a:bodyPr>
            <a:noAutofit/>
          </a:bodyPr>
          <a:lstStyle/>
          <a:p>
            <a:pPr lvl="0" algn="just"/>
            <a:r>
              <a:rPr lang="en-GB" sz="2000" dirty="0">
                <a:latin typeface="Times New Roman" panose="02020603050405020304" pitchFamily="18" charset="0"/>
                <a:cs typeface="Times New Roman" panose="02020603050405020304" pitchFamily="18" charset="0"/>
              </a:rPr>
              <a:t>Memory forensics has the capability to </a:t>
            </a:r>
            <a:r>
              <a:rPr lang="en-GB" sz="2000" dirty="0" err="1">
                <a:latin typeface="Times New Roman" panose="02020603050405020304" pitchFamily="18" charset="0"/>
                <a:cs typeface="Times New Roman" panose="02020603050405020304" pitchFamily="18" charset="0"/>
              </a:rPr>
              <a:t>analyze</a:t>
            </a:r>
            <a:r>
              <a:rPr lang="en-GB" sz="2000" dirty="0">
                <a:latin typeface="Times New Roman" panose="02020603050405020304" pitchFamily="18" charset="0"/>
                <a:cs typeface="Times New Roman" panose="02020603050405020304" pitchFamily="18" charset="0"/>
              </a:rPr>
              <a:t> the volatile memory in detail, allowing the investigator to understand latent process involves and signs of system mischief.</a:t>
            </a:r>
          </a:p>
          <a:p>
            <a:pPr lvl="0" algn="just"/>
            <a:r>
              <a:rPr lang="en-GB" sz="2000" dirty="0">
                <a:latin typeface="Times New Roman" panose="02020603050405020304" pitchFamily="18" charset="0"/>
                <a:cs typeface="Times New Roman" panose="02020603050405020304" pitchFamily="18" charset="0"/>
              </a:rPr>
              <a:t>Simple flexibilities and the ability to extract memory </a:t>
            </a:r>
            <a:r>
              <a:rPr lang="en-GB" sz="2000" dirty="0" err="1">
                <a:latin typeface="Times New Roman" panose="02020603050405020304" pitchFamily="18" charset="0"/>
                <a:cs typeface="Times New Roman" panose="02020603050405020304" pitchFamily="18" charset="0"/>
              </a:rPr>
              <a:t>artifacts</a:t>
            </a:r>
            <a:r>
              <a:rPr lang="en-GB" sz="2000" dirty="0">
                <a:latin typeface="Times New Roman" panose="02020603050405020304" pitchFamily="18" charset="0"/>
                <a:cs typeface="Times New Roman" panose="02020603050405020304" pitchFamily="18" charset="0"/>
              </a:rPr>
              <a:t> as a plugin contributes to the popularity of the Volatility Framework.</a:t>
            </a:r>
          </a:p>
          <a:p>
            <a:pPr lvl="0" algn="just"/>
            <a:r>
              <a:rPr lang="en-GB" sz="2000" dirty="0">
                <a:latin typeface="Times New Roman" panose="02020603050405020304" pitchFamily="18" charset="0"/>
                <a:cs typeface="Times New Roman" panose="02020603050405020304" pitchFamily="18" charset="0"/>
              </a:rPr>
              <a:t>Summary: Recent research indicates that analysis of memory in contemporary digital forensics has become significantly more relevant.</a:t>
            </a:r>
          </a:p>
          <a:p>
            <a:pPr lvl="0" algn="just"/>
            <a:r>
              <a:rPr lang="en-GB" sz="2000" dirty="0">
                <a:latin typeface="Times New Roman" panose="02020603050405020304" pitchFamily="18" charset="0"/>
                <a:cs typeface="Times New Roman" panose="02020603050405020304" pitchFamily="18" charset="0"/>
              </a:rPr>
              <a:t>The following challenges are still relevant during practical implementation: tool complexity, and lack of automation.</a:t>
            </a:r>
          </a:p>
        </p:txBody>
      </p:sp>
      <p:pic>
        <p:nvPicPr>
          <p:cNvPr id="4" name="image7.png"/>
          <p:cNvPicPr/>
          <p:nvPr/>
        </p:nvPicPr>
        <p:blipFill>
          <a:blip r:embed="rId3"/>
          <a:srcRect b="3457"/>
          <a:stretch>
            <a:fillRect/>
          </a:stretch>
        </p:blipFill>
        <p:spPr>
          <a:xfrm>
            <a:off x="6707204" y="1539241"/>
            <a:ext cx="5261658" cy="4374147"/>
          </a:xfrm>
          <a:prstGeom prst="rect">
            <a:avLst/>
          </a:prstGeom>
          <a:ln/>
        </p:spPr>
      </p:pic>
      <p:sp>
        <p:nvSpPr>
          <p:cNvPr id="5" name="Rectangle 4"/>
          <p:cNvSpPr/>
          <p:nvPr/>
        </p:nvSpPr>
        <p:spPr>
          <a:xfrm>
            <a:off x="7688179" y="5937907"/>
            <a:ext cx="6096000" cy="215444"/>
          </a:xfrm>
          <a:prstGeom prst="rect">
            <a:avLst/>
          </a:prstGeom>
        </p:spPr>
        <p:txBody>
          <a:bodyPr>
            <a:spAutoFit/>
          </a:bodyPr>
          <a:lstStyle/>
          <a:p>
            <a:r>
              <a:rPr lang="en-GB" sz="800" dirty="0">
                <a:latin typeface="Times New Roman" panose="02020603050405020304" pitchFamily="18" charset="0"/>
                <a:ea typeface="Times New Roman" panose="02020603050405020304" pitchFamily="18" charset="0"/>
              </a:rPr>
              <a:t>(Source: </a:t>
            </a:r>
            <a:r>
              <a:rPr lang="en-GB" sz="800" u="sng" dirty="0">
                <a:solidFill>
                  <a:srgbClr val="1155CC"/>
                </a:solidFill>
                <a:latin typeface="Times New Roman" panose="02020603050405020304" pitchFamily="18" charset="0"/>
                <a:ea typeface="Times New Roman" panose="02020603050405020304" pitchFamily="18" charset="0"/>
                <a:hlinkClick r:id="rId4"/>
              </a:rPr>
              <a:t>https://www.semanticscholar.org/paper/Process-injection</a:t>
            </a:r>
            <a:r>
              <a:rPr lang="en-GB" sz="800" dirty="0">
                <a:latin typeface="Times New Roman" panose="02020603050405020304" pitchFamily="18" charset="0"/>
                <a:ea typeface="Times New Roman" panose="02020603050405020304" pitchFamily="18" charset="0"/>
              </a:rPr>
              <a:t>) </a:t>
            </a:r>
            <a:endParaRPr lang="en-GB" sz="800" dirty="0"/>
          </a:p>
        </p:txBody>
      </p:sp>
    </p:spTree>
    <p:extLst>
      <p:ext uri="{BB962C8B-B14F-4D97-AF65-F5344CB8AC3E}">
        <p14:creationId xmlns:p14="http://schemas.microsoft.com/office/powerpoint/2010/main" val="1197342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Times New Roman" panose="02020603050405020304" pitchFamily="18" charset="0"/>
                <a:cs typeface="Times New Roman" panose="02020603050405020304" pitchFamily="18" charset="0"/>
              </a:rPr>
              <a:t>CONCLUSION</a:t>
            </a:r>
            <a:br>
              <a:rPr lang="en-GB" sz="4000" b="1" dirty="0"/>
            </a:br>
            <a:endParaRPr lang="en-GB" sz="4000" dirty="0"/>
          </a:p>
        </p:txBody>
      </p:sp>
      <p:sp>
        <p:nvSpPr>
          <p:cNvPr id="3" name="Content Placeholder 2"/>
          <p:cNvSpPr>
            <a:spLocks noGrp="1"/>
          </p:cNvSpPr>
          <p:nvPr>
            <p:ph idx="1"/>
          </p:nvPr>
        </p:nvSpPr>
        <p:spPr>
          <a:xfrm>
            <a:off x="838200" y="1350203"/>
            <a:ext cx="10536070" cy="4209938"/>
          </a:xfrm>
        </p:spPr>
        <p:txBody>
          <a:bodyPr>
            <a:normAutofit/>
          </a:bodyPr>
          <a:lstStyle/>
          <a:p>
            <a:pPr algn="just"/>
            <a:r>
              <a:rPr lang="en-GB" sz="2400" dirty="0">
                <a:latin typeface="Times New Roman" panose="02020603050405020304" pitchFamily="18" charset="0"/>
                <a:cs typeface="Times New Roman" panose="02020603050405020304" pitchFamily="18" charset="0"/>
              </a:rPr>
              <a:t>To efficiently detect fileless malware threats in the contemporary world, memory forensics is indispensable. </a:t>
            </a:r>
          </a:p>
          <a:p>
            <a:pPr algn="just"/>
            <a:r>
              <a:rPr lang="en-GB" sz="2400" dirty="0">
                <a:latin typeface="Times New Roman" panose="02020603050405020304" pitchFamily="18" charset="0"/>
                <a:cs typeface="Times New Roman" panose="02020603050405020304" pitchFamily="18" charset="0"/>
              </a:rPr>
              <a:t>The Volatility Framework has robust features but needs professional knowledge to be utilized. </a:t>
            </a:r>
          </a:p>
          <a:p>
            <a:pPr algn="just"/>
            <a:r>
              <a:rPr lang="en-GB" sz="2400" dirty="0">
                <a:latin typeface="Times New Roman" panose="02020603050405020304" pitchFamily="18" charset="0"/>
                <a:cs typeface="Times New Roman" panose="02020603050405020304" pitchFamily="18" charset="0"/>
              </a:rPr>
              <a:t>Practical and scalable forensic investigations require automation and enhancements to usability. </a:t>
            </a:r>
          </a:p>
          <a:p>
            <a:pPr algn="just"/>
            <a:r>
              <a:rPr lang="en-GB" sz="2400" dirty="0">
                <a:latin typeface="Times New Roman" panose="02020603050405020304" pitchFamily="18" charset="0"/>
                <a:cs typeface="Times New Roman" panose="02020603050405020304" pitchFamily="18" charset="0"/>
              </a:rPr>
              <a:t>This study is relevant in that it fills the gaps in the literature and introduces a systematic methodology.</a:t>
            </a:r>
          </a:p>
          <a:p>
            <a:endParaRPr lang="en-GB" sz="2000" dirty="0"/>
          </a:p>
        </p:txBody>
      </p:sp>
    </p:spTree>
    <p:extLst>
      <p:ext uri="{BB962C8B-B14F-4D97-AF65-F5344CB8AC3E}">
        <p14:creationId xmlns:p14="http://schemas.microsoft.com/office/powerpoint/2010/main" val="13861389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102728"/>
          </a:xfrm>
        </p:spPr>
        <p:txBody>
          <a:bodyPr>
            <a:normAutofit fontScale="90000"/>
          </a:bodyPr>
          <a:lstStyle/>
          <a:p>
            <a:pPr algn="ctr"/>
            <a:r>
              <a:rPr lang="en-GB" sz="4000" b="1" dirty="0">
                <a:latin typeface="Times New Roman" panose="02020603050405020304" pitchFamily="18" charset="0"/>
                <a:cs typeface="Times New Roman" panose="02020603050405020304" pitchFamily="18" charset="0"/>
              </a:rPr>
              <a:t>Reference List</a:t>
            </a:r>
            <a:br>
              <a:rPr lang="en-GB" sz="4000" b="1" dirty="0"/>
            </a:br>
            <a:endParaRPr lang="en-GB" sz="4000" dirty="0"/>
          </a:p>
        </p:txBody>
      </p:sp>
      <p:sp>
        <p:nvSpPr>
          <p:cNvPr id="3" name="Content Placeholder 2"/>
          <p:cNvSpPr>
            <a:spLocks noGrp="1"/>
          </p:cNvSpPr>
          <p:nvPr>
            <p:ph idx="1"/>
          </p:nvPr>
        </p:nvSpPr>
        <p:spPr>
          <a:xfrm>
            <a:off x="264695" y="1467853"/>
            <a:ext cx="11405937" cy="4573509"/>
          </a:xfrm>
        </p:spPr>
        <p:txBody>
          <a:bodyPr>
            <a:noAutofit/>
          </a:bodyPr>
          <a:lstStyle/>
          <a:p>
            <a:r>
              <a:rPr lang="en-GB" sz="1800" b="1" dirty="0">
                <a:latin typeface="Times New Roman" panose="02020603050405020304" pitchFamily="18" charset="0"/>
                <a:cs typeface="Times New Roman" panose="02020603050405020304" pitchFamily="18" charset="0"/>
              </a:rPr>
              <a:t>Journals</a:t>
            </a:r>
            <a:endParaRPr lang="en-GB" sz="1800" dirty="0">
              <a:latin typeface="Times New Roman" panose="02020603050405020304" pitchFamily="18" charset="0"/>
              <a:cs typeface="Times New Roman" panose="02020603050405020304" pitchFamily="18" charset="0"/>
            </a:endParaRPr>
          </a:p>
          <a:p>
            <a:r>
              <a:rPr lang="en-GB" sz="1800" dirty="0" err="1">
                <a:latin typeface="Times New Roman" panose="02020603050405020304" pitchFamily="18" charset="0"/>
                <a:cs typeface="Times New Roman" panose="02020603050405020304" pitchFamily="18" charset="0"/>
              </a:rPr>
              <a:t>Vekariya</a:t>
            </a:r>
            <a:r>
              <a:rPr lang="en-GB" sz="1800" dirty="0">
                <a:latin typeface="Times New Roman" panose="02020603050405020304" pitchFamily="18" charset="0"/>
                <a:cs typeface="Times New Roman" panose="02020603050405020304" pitchFamily="18" charset="0"/>
              </a:rPr>
              <a:t>, D., </a:t>
            </a:r>
            <a:r>
              <a:rPr lang="en-GB" sz="1800" dirty="0" err="1">
                <a:latin typeface="Times New Roman" panose="02020603050405020304" pitchFamily="18" charset="0"/>
                <a:cs typeface="Times New Roman" panose="02020603050405020304" pitchFamily="18" charset="0"/>
              </a:rPr>
              <a:t>Patidar</a:t>
            </a:r>
            <a:r>
              <a:rPr lang="en-GB" sz="1800" dirty="0">
                <a:latin typeface="Times New Roman" panose="02020603050405020304" pitchFamily="18" charset="0"/>
                <a:cs typeface="Times New Roman" panose="02020603050405020304" pitchFamily="18" charset="0"/>
              </a:rPr>
              <a:t>, M., Amin, M., Shukla, R., </a:t>
            </a:r>
            <a:r>
              <a:rPr lang="en-GB" sz="1800" dirty="0" err="1">
                <a:latin typeface="Times New Roman" panose="02020603050405020304" pitchFamily="18" charset="0"/>
                <a:cs typeface="Times New Roman" panose="02020603050405020304" pitchFamily="18" charset="0"/>
              </a:rPr>
              <a:t>Kikani</a:t>
            </a:r>
            <a:r>
              <a:rPr lang="en-GB" sz="1800" dirty="0">
                <a:latin typeface="Times New Roman" panose="02020603050405020304" pitchFamily="18" charset="0"/>
                <a:cs typeface="Times New Roman" panose="02020603050405020304" pitchFamily="18" charset="0"/>
              </a:rPr>
              <a:t>, D., Patel, M., and </a:t>
            </a:r>
            <a:r>
              <a:rPr lang="en-GB" sz="1800" dirty="0" err="1">
                <a:latin typeface="Times New Roman" panose="02020603050405020304" pitchFamily="18" charset="0"/>
                <a:cs typeface="Times New Roman" panose="02020603050405020304" pitchFamily="18" charset="0"/>
              </a:rPr>
              <a:t>Padhiyar</a:t>
            </a:r>
            <a:r>
              <a:rPr lang="en-GB" sz="1800" dirty="0">
                <a:latin typeface="Times New Roman" panose="02020603050405020304" pitchFamily="18" charset="0"/>
                <a:cs typeface="Times New Roman" panose="02020603050405020304" pitchFamily="18" charset="0"/>
              </a:rPr>
              <a:t>, C., 2025, December. Memory Forensics Using the Volatility Framework: A Structured Approach for Detecting </a:t>
            </a:r>
            <a:r>
              <a:rPr lang="en-GB" sz="1800" dirty="0" err="1">
                <a:latin typeface="Times New Roman" panose="02020603050405020304" pitchFamily="18" charset="0"/>
                <a:cs typeface="Times New Roman" panose="02020603050405020304" pitchFamily="18" charset="0"/>
              </a:rPr>
              <a:t>Fileless</a:t>
            </a:r>
            <a:r>
              <a:rPr lang="en-GB" sz="1800" dirty="0">
                <a:latin typeface="Times New Roman" panose="02020603050405020304" pitchFamily="18" charset="0"/>
                <a:cs typeface="Times New Roman" panose="02020603050405020304" pitchFamily="18" charset="0"/>
              </a:rPr>
              <a:t> Malware. In 2025 IEEE 5th International Conference on ICT in Business Industry &amp; Government (ICTBIG) (pp. 1-6). IEEE.</a:t>
            </a:r>
          </a:p>
          <a:p>
            <a:r>
              <a:rPr lang="en-GB" sz="1800" dirty="0">
                <a:latin typeface="Times New Roman" panose="02020603050405020304" pitchFamily="18" charset="0"/>
                <a:cs typeface="Times New Roman" panose="02020603050405020304" pitchFamily="18" charset="0"/>
              </a:rPr>
              <a:t>Kara, I., 2023. </a:t>
            </a:r>
            <a:r>
              <a:rPr lang="en-GB" sz="1800" dirty="0" err="1">
                <a:latin typeface="Times New Roman" panose="02020603050405020304" pitchFamily="18" charset="0"/>
                <a:cs typeface="Times New Roman" panose="02020603050405020304" pitchFamily="18" charset="0"/>
              </a:rPr>
              <a:t>Fileless</a:t>
            </a:r>
            <a:r>
              <a:rPr lang="en-GB" sz="1800" dirty="0">
                <a:latin typeface="Times New Roman" panose="02020603050405020304" pitchFamily="18" charset="0"/>
                <a:cs typeface="Times New Roman" panose="02020603050405020304" pitchFamily="18" charset="0"/>
              </a:rPr>
              <a:t> malware threats: Recent advances, analysis approach through memory forensics and research challenges. </a:t>
            </a:r>
            <a:r>
              <a:rPr lang="en-GB" sz="1800" i="1" dirty="0">
                <a:latin typeface="Times New Roman" panose="02020603050405020304" pitchFamily="18" charset="0"/>
                <a:cs typeface="Times New Roman" panose="02020603050405020304" pitchFamily="18" charset="0"/>
              </a:rPr>
              <a:t>Expert Systems with Applications</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214</a:t>
            </a:r>
            <a:r>
              <a:rPr lang="en-GB" sz="1800" dirty="0">
                <a:latin typeface="Times New Roman" panose="02020603050405020304" pitchFamily="18" charset="0"/>
                <a:cs typeface="Times New Roman" panose="02020603050405020304" pitchFamily="18" charset="0"/>
              </a:rPr>
              <a:t>, p.119133.</a:t>
            </a:r>
          </a:p>
          <a:p>
            <a:r>
              <a:rPr lang="en-GB" sz="1800" dirty="0" err="1">
                <a:latin typeface="Times New Roman" panose="02020603050405020304" pitchFamily="18" charset="0"/>
                <a:cs typeface="Times New Roman" panose="02020603050405020304" pitchFamily="18" charset="0"/>
              </a:rPr>
              <a:t>Zakaria</a:t>
            </a:r>
            <a:r>
              <a:rPr lang="en-GB" sz="1800" dirty="0">
                <a:latin typeface="Times New Roman" panose="02020603050405020304" pitchFamily="18" charset="0"/>
                <a:cs typeface="Times New Roman" panose="02020603050405020304" pitchFamily="18" charset="0"/>
              </a:rPr>
              <a:t>, M., Mohamed, M.S., Hussein, S. and </a:t>
            </a:r>
            <a:r>
              <a:rPr lang="en-GB" sz="1800" dirty="0" err="1">
                <a:latin typeface="Times New Roman" panose="02020603050405020304" pitchFamily="18" charset="0"/>
                <a:cs typeface="Times New Roman" panose="02020603050405020304" pitchFamily="18" charset="0"/>
              </a:rPr>
              <a:t>Salama</a:t>
            </a:r>
            <a:r>
              <a:rPr lang="en-GB" sz="1800" dirty="0">
                <a:latin typeface="Times New Roman" panose="02020603050405020304" pitchFamily="18" charset="0"/>
                <a:cs typeface="Times New Roman" panose="02020603050405020304" pitchFamily="18" charset="0"/>
              </a:rPr>
              <a:t>, G.I., 2025. Obfuscated file-less malware detection using integrating memory forensics data with machine learning techniques. </a:t>
            </a:r>
            <a:r>
              <a:rPr lang="en-GB" sz="1800" i="1" dirty="0">
                <a:latin typeface="Times New Roman" panose="02020603050405020304" pitchFamily="18" charset="0"/>
                <a:cs typeface="Times New Roman" panose="02020603050405020304" pitchFamily="18" charset="0"/>
              </a:rPr>
              <a:t>Applied Computing and Informatics</a:t>
            </a:r>
            <a:r>
              <a:rPr lang="en-GB" sz="1800" dirty="0">
                <a:latin typeface="Times New Roman" panose="02020603050405020304" pitchFamily="18" charset="0"/>
                <a:cs typeface="Times New Roman" panose="02020603050405020304" pitchFamily="18" charset="0"/>
              </a:rPr>
              <a:t>, pp.1-16.</a:t>
            </a:r>
          </a:p>
          <a:p>
            <a:r>
              <a:rPr lang="en-GB" sz="1800" dirty="0">
                <a:latin typeface="Times New Roman" panose="02020603050405020304" pitchFamily="18" charset="0"/>
                <a:cs typeface="Times New Roman" panose="02020603050405020304" pitchFamily="18" charset="0"/>
              </a:rPr>
              <a:t>Nair, S.J. and </a:t>
            </a:r>
            <a:r>
              <a:rPr lang="en-GB" sz="1800" dirty="0" err="1">
                <a:latin typeface="Times New Roman" panose="02020603050405020304" pitchFamily="18" charset="0"/>
                <a:cs typeface="Times New Roman" panose="02020603050405020304" pitchFamily="18" charset="0"/>
              </a:rPr>
              <a:t>Syam</a:t>
            </a:r>
            <a:r>
              <a:rPr lang="en-GB" sz="1800" dirty="0">
                <a:latin typeface="Times New Roman" panose="02020603050405020304" pitchFamily="18" charset="0"/>
                <a:cs typeface="Times New Roman" panose="02020603050405020304" pitchFamily="18" charset="0"/>
              </a:rPr>
              <a:t>, S.R., 2024, June. Automated malware detection using memory forensics. In </a:t>
            </a:r>
            <a:r>
              <a:rPr lang="en-GB" sz="1800" i="1" dirty="0">
                <a:latin typeface="Times New Roman" panose="02020603050405020304" pitchFamily="18" charset="0"/>
                <a:cs typeface="Times New Roman" panose="02020603050405020304" pitchFamily="18" charset="0"/>
              </a:rPr>
              <a:t>2024 15th International Conference on Computing Communication and Networking Technologies (ICCCNT)</a:t>
            </a:r>
            <a:r>
              <a:rPr lang="en-GB" sz="1800" dirty="0">
                <a:latin typeface="Times New Roman" panose="02020603050405020304" pitchFamily="18" charset="0"/>
                <a:cs typeface="Times New Roman" panose="02020603050405020304" pitchFamily="18" charset="0"/>
              </a:rPr>
              <a:t> (pp. 1-5). IEEE.</a:t>
            </a:r>
          </a:p>
          <a:p>
            <a:r>
              <a:rPr lang="en-GB" sz="1800" dirty="0" err="1">
                <a:latin typeface="Times New Roman" panose="02020603050405020304" pitchFamily="18" charset="0"/>
                <a:cs typeface="Times New Roman" panose="02020603050405020304" pitchFamily="18" charset="0"/>
              </a:rPr>
              <a:t>Ishrag</a:t>
            </a:r>
            <a:r>
              <a:rPr lang="en-GB" sz="1800" dirty="0">
                <a:latin typeface="Times New Roman" panose="02020603050405020304" pitchFamily="18" charset="0"/>
                <a:cs typeface="Times New Roman" panose="02020603050405020304" pitchFamily="18" charset="0"/>
              </a:rPr>
              <a:t> Hamid, R.A. and </a:t>
            </a:r>
            <a:r>
              <a:rPr lang="en-GB" sz="1800" dirty="0" err="1">
                <a:latin typeface="Times New Roman" panose="02020603050405020304" pitchFamily="18" charset="0"/>
                <a:cs typeface="Times New Roman" panose="02020603050405020304" pitchFamily="18" charset="0"/>
              </a:rPr>
              <a:t>Riad</a:t>
            </a:r>
            <a:r>
              <a:rPr lang="en-GB" sz="1800" dirty="0">
                <a:latin typeface="Times New Roman" panose="02020603050405020304" pitchFamily="18" charset="0"/>
                <a:cs typeface="Times New Roman" panose="02020603050405020304" pitchFamily="18" charset="0"/>
              </a:rPr>
              <a:t>, K., 2024. Advancing malware </a:t>
            </a:r>
            <a:r>
              <a:rPr lang="en-GB" sz="1800" dirty="0" err="1">
                <a:latin typeface="Times New Roman" panose="02020603050405020304" pitchFamily="18" charset="0"/>
                <a:cs typeface="Times New Roman" panose="02020603050405020304" pitchFamily="18" charset="0"/>
              </a:rPr>
              <a:t>artifact</a:t>
            </a:r>
            <a:r>
              <a:rPr lang="en-GB" sz="1800" dirty="0">
                <a:latin typeface="Times New Roman" panose="02020603050405020304" pitchFamily="18" charset="0"/>
                <a:cs typeface="Times New Roman" panose="02020603050405020304" pitchFamily="18" charset="0"/>
              </a:rPr>
              <a:t> detection and analysis through memory forensics: A comprehensive literature review. </a:t>
            </a:r>
            <a:r>
              <a:rPr lang="en-GB" sz="1800" i="1" dirty="0">
                <a:latin typeface="Times New Roman" panose="02020603050405020304" pitchFamily="18" charset="0"/>
                <a:cs typeface="Times New Roman" panose="02020603050405020304" pitchFamily="18" charset="0"/>
              </a:rPr>
              <a:t>J. </a:t>
            </a:r>
            <a:r>
              <a:rPr lang="en-GB" sz="1800" i="1" dirty="0" err="1">
                <a:latin typeface="Times New Roman" panose="02020603050405020304" pitchFamily="18" charset="0"/>
                <a:cs typeface="Times New Roman" panose="02020603050405020304" pitchFamily="18" charset="0"/>
              </a:rPr>
              <a:t>Theor</a:t>
            </a:r>
            <a:r>
              <a:rPr lang="en-GB" sz="1800" i="1" dirty="0">
                <a:latin typeface="Times New Roman" panose="02020603050405020304" pitchFamily="18" charset="0"/>
                <a:cs typeface="Times New Roman" panose="02020603050405020304" pitchFamily="18" charset="0"/>
              </a:rPr>
              <a:t>. Appl. Inf. </a:t>
            </a:r>
            <a:r>
              <a:rPr lang="en-GB" sz="1800" i="1" dirty="0" err="1">
                <a:latin typeface="Times New Roman" panose="02020603050405020304" pitchFamily="18" charset="0"/>
                <a:cs typeface="Times New Roman" panose="02020603050405020304" pitchFamily="18" charset="0"/>
              </a:rPr>
              <a:t>Technol</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102</a:t>
            </a:r>
            <a:r>
              <a:rPr lang="en-GB" sz="1800" dirty="0">
                <a:latin typeface="Times New Roman" panose="02020603050405020304" pitchFamily="18" charset="0"/>
                <a:cs typeface="Times New Roman" panose="02020603050405020304" pitchFamily="18" charset="0"/>
              </a:rPr>
              <a:t>, pp.1-16.</a:t>
            </a:r>
          </a:p>
          <a:p>
            <a:r>
              <a:rPr lang="en-GB" sz="1800" dirty="0" err="1">
                <a:latin typeface="Times New Roman" panose="02020603050405020304" pitchFamily="18" charset="0"/>
                <a:cs typeface="Times New Roman" panose="02020603050405020304" pitchFamily="18" charset="0"/>
              </a:rPr>
              <a:t>Mujtaba</a:t>
            </a:r>
            <a:r>
              <a:rPr lang="en-GB" sz="1800" dirty="0">
                <a:latin typeface="Times New Roman" panose="02020603050405020304" pitchFamily="18" charset="0"/>
                <a:cs typeface="Times New Roman" panose="02020603050405020304" pitchFamily="18" charset="0"/>
              </a:rPr>
              <a:t>, A., Zulfiqar, M., </a:t>
            </a:r>
            <a:r>
              <a:rPr lang="en-GB" sz="1800" dirty="0" err="1">
                <a:latin typeface="Times New Roman" panose="02020603050405020304" pitchFamily="18" charset="0"/>
                <a:cs typeface="Times New Roman" panose="02020603050405020304" pitchFamily="18" charset="0"/>
              </a:rPr>
              <a:t>Azhar</a:t>
            </a:r>
            <a:r>
              <a:rPr lang="en-GB" sz="1800" dirty="0">
                <a:latin typeface="Times New Roman" panose="02020603050405020304" pitchFamily="18" charset="0"/>
                <a:cs typeface="Times New Roman" panose="02020603050405020304" pitchFamily="18" charset="0"/>
              </a:rPr>
              <a:t>, M.U., Ali, S., Ali, A. and Khan, H., 2025. ML-based </a:t>
            </a:r>
            <a:r>
              <a:rPr lang="en-GB" sz="1800" dirty="0" err="1">
                <a:latin typeface="Times New Roman" panose="02020603050405020304" pitchFamily="18" charset="0"/>
                <a:cs typeface="Times New Roman" panose="02020603050405020304" pitchFamily="18" charset="0"/>
              </a:rPr>
              <a:t>Fileless</a:t>
            </a:r>
            <a:r>
              <a:rPr lang="en-GB" sz="1800" dirty="0">
                <a:latin typeface="Times New Roman" panose="02020603050405020304" pitchFamily="18" charset="0"/>
                <a:cs typeface="Times New Roman" panose="02020603050405020304" pitchFamily="18" charset="0"/>
              </a:rPr>
              <a:t> Malware Threats Analysis for the Detection of Cyber security Attack based on Memory Forensics: A Survey. </a:t>
            </a:r>
            <a:r>
              <a:rPr lang="en-GB" sz="1800" i="1" dirty="0">
                <a:latin typeface="Times New Roman" panose="02020603050405020304" pitchFamily="18" charset="0"/>
                <a:cs typeface="Times New Roman" panose="02020603050405020304" pitchFamily="18" charset="0"/>
              </a:rPr>
              <a:t>The Asian Bulletin of Big Data Management</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5</a:t>
            </a:r>
            <a:r>
              <a:rPr lang="en-GB" sz="1800" dirty="0">
                <a:latin typeface="Times New Roman" panose="02020603050405020304" pitchFamily="18" charset="0"/>
                <a:cs typeface="Times New Roman" panose="02020603050405020304" pitchFamily="18" charset="0"/>
              </a:rPr>
              <a:t>(1), pp.1-14.</a:t>
            </a:r>
          </a:p>
          <a:p>
            <a:endParaRPr lang="en-GB" sz="1800" dirty="0"/>
          </a:p>
        </p:txBody>
      </p:sp>
    </p:spTree>
    <p:extLst>
      <p:ext uri="{BB962C8B-B14F-4D97-AF65-F5344CB8AC3E}">
        <p14:creationId xmlns:p14="http://schemas.microsoft.com/office/powerpoint/2010/main" val="4068458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utoShape 6" descr="Thank you Images - Free Download on Freepi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2"/>
          <a:stretch>
            <a:fillRect/>
          </a:stretch>
        </p:blipFill>
        <p:spPr>
          <a:xfrm>
            <a:off x="0" y="7937"/>
            <a:ext cx="12192000" cy="6850063"/>
          </a:xfrm>
          <a:prstGeom prst="rect">
            <a:avLst/>
          </a:prstGeom>
        </p:spPr>
      </p:pic>
    </p:spTree>
    <p:extLst>
      <p:ext uri="{BB962C8B-B14F-4D97-AF65-F5344CB8AC3E}">
        <p14:creationId xmlns:p14="http://schemas.microsoft.com/office/powerpoint/2010/main" val="2759040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165</TotalTime>
  <Words>1538</Words>
  <Application>Microsoft Office PowerPoint</Application>
  <PresentationFormat>Widescreen</PresentationFormat>
  <Paragraphs>111</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PowerPoint Presentation</vt:lpstr>
      <vt:lpstr>Title: </vt:lpstr>
      <vt:lpstr>Key Concepts:</vt:lpstr>
      <vt:lpstr>BACKGROUND</vt:lpstr>
      <vt:lpstr>PROBLEM </vt:lpstr>
      <vt:lpstr>AIM &amp; OBJECTIVES</vt:lpstr>
      <vt:lpstr> LITERATURE REVIEW</vt:lpstr>
      <vt:lpstr>RESEARCH GAP</vt:lpstr>
      <vt:lpstr>METHODOLOGY </vt:lpstr>
      <vt:lpstr>TIMELINE</vt:lpstr>
      <vt:lpstr>IMPACT &amp; LIMITATIONS </vt:lpstr>
      <vt:lpstr>CONCLUSION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MEMORY FORENSICS FOR DETECTING FILELESS MALWARE USING VOLATILITY FRAMEWORK</dc:title>
  <dc:creator>User</dc:creator>
  <cp:lastModifiedBy>SHAH NEEL</cp:lastModifiedBy>
  <cp:revision>22</cp:revision>
  <dcterms:created xsi:type="dcterms:W3CDTF">2026-04-08T06:51:40Z</dcterms:created>
  <dcterms:modified xsi:type="dcterms:W3CDTF">2026-04-19T21:31:58Z</dcterms:modified>
</cp:coreProperties>
</file>