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media/image20.jpg" ContentType="image/png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04" autoAdjust="0"/>
    <p:restoredTop sz="94660"/>
  </p:normalViewPr>
  <p:slideViewPr>
    <p:cSldViewPr snapToGrid="0">
      <p:cViewPr varScale="1">
        <p:scale>
          <a:sx n="72" d="100"/>
          <a:sy n="72" d="100"/>
        </p:scale>
        <p:origin x="57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4F1DB3-163E-4A49-B08A-D30C421A54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25F73B-3444-41C7-8751-FBD6566A34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1E7D05-60BC-40B4-BA80-C89E66C92B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92FC5-8F01-4B0E-9AAA-084845C5D887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011C3-A215-4A21-91C5-A92AF3A0E7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44E803-1A03-4F5A-9576-AB4E2C5C4B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C6040-4691-49A5-A232-C7D46F7954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78887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7707AD-AFF9-4849-92AB-73471E4CF4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D5E207-6C31-4502-8E42-814B55030C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4EBC7B-B22C-4668-82DA-C7B23998A2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92FC5-8F01-4B0E-9AAA-084845C5D887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8BE1CC-5BAD-45F1-9602-3A51A68C0E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5FB701-4D9B-44FA-B268-43E691EA09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C6040-4691-49A5-A232-C7D46F7954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86703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7A00C5-BD3E-4E1D-8C38-942FCE5DF0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96BE78-6E1D-4F0E-815C-89EEA5474C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A59E0B-2716-4E0A-9C1F-1D23ACDAD1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92FC5-8F01-4B0E-9AAA-084845C5D887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D39225-74F4-406F-BB19-758E5B88B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85C7FB-BCD8-4DEB-8C25-5DE95B9AC1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C6040-4691-49A5-A232-C7D46F7954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21139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850A26-BE9C-42E6-8E16-1A6A94AEE6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6CC17A-02AA-48D9-84F1-CB0C7115FB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52D0D3-3DAA-4C6D-B341-DC1D5EBC39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957A34-2B88-4A47-9707-73EA131F89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92FC5-8F01-4B0E-9AAA-084845C5D887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DB553F-7DDD-44BF-9F3F-AC1D08AFD5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E0FEA2-4967-4396-A75E-95F4B92DDB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C6040-4691-49A5-A232-C7D46F7954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27942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7BD22B-CDE9-40EF-9699-54DA477BD8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0A391B-7E9B-417E-9E84-F8CAF2C53F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181424-4410-4D79-BCC7-20149DE75F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577117C-03CC-4F71-94E7-28EB8AA774C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6215A1D-A9A7-424B-AA43-0377E9924B0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E32CE2-0060-4A49-B25D-3CF1900B42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92FC5-8F01-4B0E-9AAA-084845C5D887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FCE8B98-C686-4E23-9291-DC25581AF3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A9CE635-F018-4897-8392-EE1CCBA717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C6040-4691-49A5-A232-C7D46F7954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1413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C4361B-D502-4711-8ABB-9D29563EB3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A98738C-2AA6-42AB-A9A0-45A5169370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92FC5-8F01-4B0E-9AAA-084845C5D887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3BE817-8986-455A-B569-F6A0F9E68E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AD3DD75-925B-4DED-A646-D4E862B756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C6040-4691-49A5-A232-C7D46F7954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94187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7A6DA2A-D426-4396-AE05-709711E807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92FC5-8F01-4B0E-9AAA-084845C5D887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803C3DF-B1CE-4F37-A12F-B90E72F5FC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B0788A-181B-482E-9D4F-94D3679FCC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C6040-4691-49A5-A232-C7D46F7954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62804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33F796-2797-4C3D-ABF7-EFF52C7335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E7F271-996E-4DC9-B0E2-F9EAE6F190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039561-7B6A-4286-A07A-12547A94B8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4C5468-3C62-4640-A807-504C003478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92FC5-8F01-4B0E-9AAA-084845C5D887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5691AD5-B37B-4506-A2A5-688C7034A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991838-77B3-4CCE-8087-3FA9A8B814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C6040-4691-49A5-A232-C7D46F7954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6013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556AFB-0FC0-4A0E-AD9C-FD6E7C55D0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DC1DDDE-7CC4-4FB6-9E72-A31A4A73774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1F6AC0-1031-4A85-AF5A-5FCD4EEBFEB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08A5E7-727A-4C15-8856-E50DBB36BC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92FC5-8F01-4B0E-9AAA-084845C5D887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2FD282-A302-410E-95D8-11D9F752B6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9625D6-711D-4D39-BA81-6914846C06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C6040-4691-49A5-A232-C7D46F7954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64313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1F4398-C0C6-475D-851D-94C43E2B9B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01BB219-493C-49E3-B14B-CB7DCEE6E2F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DC666A-0BAE-4CE7-BE30-221E325492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92FC5-8F01-4B0E-9AAA-084845C5D887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856A62-A497-4047-8D1C-00D10492C5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7A654B-8F42-401B-96AC-E3730252C9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C6040-4691-49A5-A232-C7D46F7954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75572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E5D8096-0999-4A64-A264-4B942E1F5F0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BC92F49-47B9-4918-AA38-B7C11B551A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F9C0E-27A9-4715-836C-78715BDA6F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92FC5-8F01-4B0E-9AAA-084845C5D887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6BFBB4-01E5-4883-8DCD-CFCD560129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C5E43B-23E0-4301-BB6F-E37A53154D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C6040-4691-49A5-A232-C7D46F7954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36222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5E4B228-21BF-4D04-B320-CD95A8071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9E2DF4-59F1-4CDF-83B0-5C09E72E2A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E1B8BE-889A-4A45-B380-CB3A7C8A29E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792FC5-8F01-4B0E-9AAA-084845C5D887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8AD6CB-12BB-4E35-8020-D05D3CCAB15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C02E61-70BB-43D1-B580-A224238644F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FC6040-4691-49A5-A232-C7D46F7954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84177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g"/><Relationship Id="rId5" Type="http://schemas.openxmlformats.org/officeDocument/2006/relationships/image" Target="../media/image6.jpg"/><Relationship Id="rId4" Type="http://schemas.openxmlformats.org/officeDocument/2006/relationships/image" Target="../media/image5.jp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jpg"/><Relationship Id="rId7" Type="http://schemas.openxmlformats.org/officeDocument/2006/relationships/image" Target="../media/image13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g"/><Relationship Id="rId5" Type="http://schemas.openxmlformats.org/officeDocument/2006/relationships/image" Target="../media/image11.jpg"/><Relationship Id="rId4" Type="http://schemas.openxmlformats.org/officeDocument/2006/relationships/image" Target="../media/image10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7" Type="http://schemas.openxmlformats.org/officeDocument/2006/relationships/image" Target="../media/image20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g"/><Relationship Id="rId5" Type="http://schemas.openxmlformats.org/officeDocument/2006/relationships/image" Target="../media/image18.jpg"/><Relationship Id="rId4" Type="http://schemas.openxmlformats.org/officeDocument/2006/relationships/image" Target="../media/image17.jp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jp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9BFE1AD3-B2BC-4567-8B4A-DCB8F90809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D70A28E-4FD8-4474-A206-E15B5EBB30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85801"/>
            <a:ext cx="12188952" cy="521767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FDE75AAD-F4A4-4ED2-9A2F-B2412F936C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35" t="20008" r="8214" b="52759"/>
          <a:stretch/>
        </p:blipFill>
        <p:spPr>
          <a:xfrm flipV="1">
            <a:off x="2" y="0"/>
            <a:ext cx="12191999" cy="2235323"/>
          </a:xfrm>
          <a:custGeom>
            <a:avLst/>
            <a:gdLst>
              <a:gd name="connsiteX0" fmla="*/ 0 w 12191999"/>
              <a:gd name="connsiteY0" fmla="*/ 2235323 h 2235323"/>
              <a:gd name="connsiteX1" fmla="*/ 12191999 w 12191999"/>
              <a:gd name="connsiteY1" fmla="*/ 2235323 h 2235323"/>
              <a:gd name="connsiteX2" fmla="*/ 12191999 w 12191999"/>
              <a:gd name="connsiteY2" fmla="*/ 0 h 2235323"/>
              <a:gd name="connsiteX3" fmla="*/ 0 w 12191999"/>
              <a:gd name="connsiteY3" fmla="*/ 0 h 22353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2235323">
                <a:moveTo>
                  <a:pt x="0" y="2235323"/>
                </a:moveTo>
                <a:lnTo>
                  <a:pt x="12191999" y="2235323"/>
                </a:lnTo>
                <a:lnTo>
                  <a:pt x="12191999" y="0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241A6DD-88D1-4BA0-B31C-63DF541759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3925" y="1601735"/>
            <a:ext cx="10684151" cy="1991979"/>
          </a:xfrm>
        </p:spPr>
        <p:txBody>
          <a:bodyPr anchor="b">
            <a:normAutofit/>
          </a:bodyPr>
          <a:lstStyle/>
          <a:p>
            <a:r>
              <a:rPr lang="zh-CN" altLang="en-US" sz="8000" dirty="0">
                <a:solidFill>
                  <a:srgbClr val="FFFFFF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中国流行文化现象</a:t>
            </a:r>
            <a:endParaRPr lang="en-GB" sz="8000" dirty="0">
              <a:solidFill>
                <a:srgbClr val="FFFFFF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DA20CE0B-92EC-45FD-8F68-38003D6D8C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35" t="-1" r="8214" b="80325"/>
          <a:stretch/>
        </p:blipFill>
        <p:spPr>
          <a:xfrm flipV="1">
            <a:off x="0" y="4586080"/>
            <a:ext cx="12191999" cy="1614974"/>
          </a:xfrm>
          <a:custGeom>
            <a:avLst/>
            <a:gdLst>
              <a:gd name="connsiteX0" fmla="*/ 0 w 12191999"/>
              <a:gd name="connsiteY0" fmla="*/ 1614974 h 1614974"/>
              <a:gd name="connsiteX1" fmla="*/ 12191999 w 12191999"/>
              <a:gd name="connsiteY1" fmla="*/ 1614974 h 1614974"/>
              <a:gd name="connsiteX2" fmla="*/ 12191999 w 12191999"/>
              <a:gd name="connsiteY2" fmla="*/ 0 h 1614974"/>
              <a:gd name="connsiteX3" fmla="*/ 0 w 12191999"/>
              <a:gd name="connsiteY3" fmla="*/ 0 h 16149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1614974">
                <a:moveTo>
                  <a:pt x="0" y="1614974"/>
                </a:moveTo>
                <a:lnTo>
                  <a:pt x="12191999" y="1614974"/>
                </a:lnTo>
                <a:lnTo>
                  <a:pt x="12191999" y="0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408475A6-E835-4B4D-95F7-431FC9FE27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71575" y="3806169"/>
            <a:ext cx="9469211" cy="865639"/>
          </a:xfrm>
        </p:spPr>
        <p:txBody>
          <a:bodyPr anchor="t">
            <a:normAutofit/>
          </a:bodyPr>
          <a:lstStyle/>
          <a:p>
            <a:endParaRPr lang="en-GB" sz="32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19868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F504792-79B2-4056-B454-66CDC2727E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zh-CN" altLang="en-US" sz="7200" dirty="0">
                <a:solidFill>
                  <a:srgbClr val="FFFFFF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什么叫文化？</a:t>
            </a:r>
            <a:endParaRPr lang="en-GB" sz="7200" dirty="0">
              <a:solidFill>
                <a:srgbClr val="FFFFFF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C98E2B-7274-42D0-B94D-AF01F6335F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zh-CN" altLang="en-US" sz="4000" dirty="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社会系统的。。。。。。</a:t>
            </a:r>
            <a:endParaRPr lang="en-GB" altLang="zh-CN" sz="4000" dirty="0">
              <a:solidFill>
                <a:srgbClr val="000000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CN" altLang="en-US" sz="4000" dirty="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风俗、礼仪、信念、语言、服装、烹饪、艺术、音乐、物质、休闲、娱乐、活动</a:t>
            </a:r>
            <a:endParaRPr lang="en-GB" sz="40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99135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9F0E5A-29C9-4635-BC52-49B752D7FD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28368" y="4522156"/>
            <a:ext cx="4937937" cy="13632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CN" altLang="en-US" sz="4800" kern="1200" dirty="0">
                <a:solidFill>
                  <a:schemeClr val="tx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什么叫流行文化</a:t>
            </a:r>
            <a:r>
              <a:rPr lang="zh-CN" alt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？</a:t>
            </a:r>
            <a:endParaRPr lang="en-US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F6E384F5-137A-40B1-97F0-694CC6ECD5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122218"/>
            <a:ext cx="3730752" cy="4735782"/>
          </a:xfrm>
          <a:custGeom>
            <a:avLst/>
            <a:gdLst>
              <a:gd name="connsiteX0" fmla="*/ 640080 w 3730752"/>
              <a:gd name="connsiteY0" fmla="*/ 0 h 4735782"/>
              <a:gd name="connsiteX1" fmla="*/ 3730752 w 3730752"/>
              <a:gd name="connsiteY1" fmla="*/ 3090672 h 4735782"/>
              <a:gd name="connsiteX2" fmla="*/ 3357725 w 3730752"/>
              <a:gd name="connsiteY2" fmla="*/ 4563870 h 4735782"/>
              <a:gd name="connsiteX3" fmla="*/ 3253285 w 3730752"/>
              <a:gd name="connsiteY3" fmla="*/ 4735782 h 4735782"/>
              <a:gd name="connsiteX4" fmla="*/ 0 w 3730752"/>
              <a:gd name="connsiteY4" fmla="*/ 4735782 h 4735782"/>
              <a:gd name="connsiteX5" fmla="*/ 0 w 3730752"/>
              <a:gd name="connsiteY5" fmla="*/ 67215 h 4735782"/>
              <a:gd name="connsiteX6" fmla="*/ 17202 w 3730752"/>
              <a:gd name="connsiteY6" fmla="*/ 62792 h 4735782"/>
              <a:gd name="connsiteX7" fmla="*/ 640080 w 3730752"/>
              <a:gd name="connsiteY7" fmla="*/ 0 h 47357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30752" h="4735782">
                <a:moveTo>
                  <a:pt x="640080" y="0"/>
                </a:moveTo>
                <a:cubicBezTo>
                  <a:pt x="2347011" y="0"/>
                  <a:pt x="3730752" y="1383741"/>
                  <a:pt x="3730752" y="3090672"/>
                </a:cubicBezTo>
                <a:cubicBezTo>
                  <a:pt x="3730752" y="3624088"/>
                  <a:pt x="3595621" y="4125943"/>
                  <a:pt x="3357725" y="4563870"/>
                </a:cubicBezTo>
                <a:lnTo>
                  <a:pt x="3253285" y="4735782"/>
                </a:lnTo>
                <a:lnTo>
                  <a:pt x="0" y="4735782"/>
                </a:lnTo>
                <a:lnTo>
                  <a:pt x="0" y="67215"/>
                </a:lnTo>
                <a:lnTo>
                  <a:pt x="17202" y="62792"/>
                </a:lnTo>
                <a:cubicBezTo>
                  <a:pt x="218397" y="21621"/>
                  <a:pt x="426714" y="0"/>
                  <a:pt x="640080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9DBC4630-03DA-474F-BBCB-BA3AE6B317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1982" y="-4332"/>
            <a:ext cx="4242816" cy="2454158"/>
          </a:xfrm>
          <a:custGeom>
            <a:avLst/>
            <a:gdLst>
              <a:gd name="connsiteX0" fmla="*/ 28633 w 4242816"/>
              <a:gd name="connsiteY0" fmla="*/ 0 h 2454158"/>
              <a:gd name="connsiteX1" fmla="*/ 4214183 w 4242816"/>
              <a:gd name="connsiteY1" fmla="*/ 0 h 2454158"/>
              <a:gd name="connsiteX2" fmla="*/ 4231864 w 4242816"/>
              <a:gd name="connsiteY2" fmla="*/ 115848 h 2454158"/>
              <a:gd name="connsiteX3" fmla="*/ 4242816 w 4242816"/>
              <a:gd name="connsiteY3" fmla="*/ 332750 h 2454158"/>
              <a:gd name="connsiteX4" fmla="*/ 2121408 w 4242816"/>
              <a:gd name="connsiteY4" fmla="*/ 2454158 h 2454158"/>
              <a:gd name="connsiteX5" fmla="*/ 0 w 4242816"/>
              <a:gd name="connsiteY5" fmla="*/ 332750 h 2454158"/>
              <a:gd name="connsiteX6" fmla="*/ 10953 w 4242816"/>
              <a:gd name="connsiteY6" fmla="*/ 115848 h 24541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42816" h="2454158">
                <a:moveTo>
                  <a:pt x="28633" y="0"/>
                </a:moveTo>
                <a:lnTo>
                  <a:pt x="4214183" y="0"/>
                </a:lnTo>
                <a:lnTo>
                  <a:pt x="4231864" y="115848"/>
                </a:lnTo>
                <a:cubicBezTo>
                  <a:pt x="4239106" y="187164"/>
                  <a:pt x="4242816" y="259524"/>
                  <a:pt x="4242816" y="332750"/>
                </a:cubicBezTo>
                <a:cubicBezTo>
                  <a:pt x="4242816" y="1504371"/>
                  <a:pt x="3293029" y="2454158"/>
                  <a:pt x="2121408" y="2454158"/>
                </a:cubicBezTo>
                <a:cubicBezTo>
                  <a:pt x="949787" y="2454158"/>
                  <a:pt x="0" y="1504371"/>
                  <a:pt x="0" y="332750"/>
                </a:cubicBezTo>
                <a:cubicBezTo>
                  <a:pt x="0" y="259524"/>
                  <a:pt x="3710" y="187164"/>
                  <a:pt x="10953" y="115848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3" name="Picture 12" descr="A train on the railway tracks&#10;&#10;Description automatically generated with medium confidence">
            <a:extLst>
              <a:ext uri="{FF2B5EF4-FFF2-40B4-BE49-F238E27FC236}">
                <a16:creationId xmlns:a16="http://schemas.microsoft.com/office/drawing/2014/main" id="{30F86B1C-4079-4AFD-B7BC-2FA58BC0EC5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994" r="-1" b="4528"/>
          <a:stretch/>
        </p:blipFill>
        <p:spPr>
          <a:xfrm>
            <a:off x="1246573" y="10"/>
            <a:ext cx="3913632" cy="2285224"/>
          </a:xfrm>
          <a:custGeom>
            <a:avLst/>
            <a:gdLst/>
            <a:ahLst/>
            <a:cxnLst/>
            <a:rect l="l" t="t" r="r" b="b"/>
            <a:pathLst>
              <a:path w="3913632" h="2285234">
                <a:moveTo>
                  <a:pt x="29691" y="0"/>
                </a:moveTo>
                <a:lnTo>
                  <a:pt x="3883942" y="0"/>
                </a:lnTo>
                <a:lnTo>
                  <a:pt x="3903529" y="128345"/>
                </a:lnTo>
                <a:cubicBezTo>
                  <a:pt x="3910210" y="194127"/>
                  <a:pt x="3913632" y="260873"/>
                  <a:pt x="3913632" y="328418"/>
                </a:cubicBezTo>
                <a:cubicBezTo>
                  <a:pt x="3913632" y="1409138"/>
                  <a:pt x="3037536" y="2285234"/>
                  <a:pt x="1956816" y="2285234"/>
                </a:cubicBezTo>
                <a:cubicBezTo>
                  <a:pt x="876096" y="2285234"/>
                  <a:pt x="0" y="1409138"/>
                  <a:pt x="0" y="328418"/>
                </a:cubicBezTo>
                <a:cubicBezTo>
                  <a:pt x="0" y="260873"/>
                  <a:pt x="3422" y="194127"/>
                  <a:pt x="10103" y="128345"/>
                </a:cubicBezTo>
                <a:close/>
              </a:path>
            </a:pathLst>
          </a:custGeom>
        </p:spPr>
      </p:pic>
      <p:pic>
        <p:nvPicPr>
          <p:cNvPr id="11" name="Picture 10" descr="A rocket taking off&#10;&#10;Description automatically generated with low confidence">
            <a:extLst>
              <a:ext uri="{FF2B5EF4-FFF2-40B4-BE49-F238E27FC236}">
                <a16:creationId xmlns:a16="http://schemas.microsoft.com/office/drawing/2014/main" id="{B99A6D10-A780-4CE2-A7F9-37C0542518C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86" r="29566" b="1"/>
          <a:stretch/>
        </p:blipFill>
        <p:spPr>
          <a:xfrm>
            <a:off x="20" y="2288331"/>
            <a:ext cx="3564618" cy="4569668"/>
          </a:xfrm>
          <a:custGeom>
            <a:avLst/>
            <a:gdLst/>
            <a:ahLst/>
            <a:cxnLst/>
            <a:rect l="l" t="t" r="r" b="b"/>
            <a:pathLst>
              <a:path w="3564638" h="4569668">
                <a:moveTo>
                  <a:pt x="640080" y="0"/>
                </a:moveTo>
                <a:cubicBezTo>
                  <a:pt x="2255269" y="0"/>
                  <a:pt x="3564638" y="1309369"/>
                  <a:pt x="3564638" y="2924558"/>
                </a:cubicBezTo>
                <a:cubicBezTo>
                  <a:pt x="3564638" y="3530254"/>
                  <a:pt x="3380508" y="4092944"/>
                  <a:pt x="3065170" y="4559707"/>
                </a:cubicBezTo>
                <a:lnTo>
                  <a:pt x="3057720" y="4569668"/>
                </a:lnTo>
                <a:lnTo>
                  <a:pt x="0" y="4569668"/>
                </a:lnTo>
                <a:lnTo>
                  <a:pt x="0" y="72448"/>
                </a:lnTo>
                <a:lnTo>
                  <a:pt x="50679" y="59417"/>
                </a:lnTo>
                <a:cubicBezTo>
                  <a:pt x="241061" y="20459"/>
                  <a:pt x="438181" y="0"/>
                  <a:pt x="640080" y="0"/>
                </a:cubicBezTo>
                <a:close/>
              </a:path>
            </a:pathLst>
          </a:custGeom>
        </p:spPr>
      </p:pic>
      <p:sp>
        <p:nvSpPr>
          <p:cNvPr id="24" name="Oval 23">
            <a:extLst>
              <a:ext uri="{FF2B5EF4-FFF2-40B4-BE49-F238E27FC236}">
                <a16:creationId xmlns:a16="http://schemas.microsoft.com/office/drawing/2014/main" id="{78418A25-6EAC-4140-BFE6-284E1925B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60967" y="561316"/>
            <a:ext cx="3182112" cy="3182112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Picture 8" descr="A picture containing dark, close&#10;&#10;Description automatically generated">
            <a:extLst>
              <a:ext uri="{FF2B5EF4-FFF2-40B4-BE49-F238E27FC236}">
                <a16:creationId xmlns:a16="http://schemas.microsoft.com/office/drawing/2014/main" id="{FEDB34DC-D6FC-40B8-823A-5E02224FAEF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0" r="-3" b="-3"/>
          <a:stretch/>
        </p:blipFill>
        <p:spPr>
          <a:xfrm>
            <a:off x="5525559" y="725908"/>
            <a:ext cx="2852928" cy="2852928"/>
          </a:xfrm>
          <a:custGeom>
            <a:avLst/>
            <a:gdLst/>
            <a:ahLst/>
            <a:cxnLst/>
            <a:rect l="l" t="t" r="r" b="b"/>
            <a:pathLst>
              <a:path w="2852928" h="2852928">
                <a:moveTo>
                  <a:pt x="1426464" y="0"/>
                </a:moveTo>
                <a:cubicBezTo>
                  <a:pt x="2214278" y="0"/>
                  <a:pt x="2852928" y="638650"/>
                  <a:pt x="2852928" y="1426464"/>
                </a:cubicBezTo>
                <a:cubicBezTo>
                  <a:pt x="2852928" y="2214278"/>
                  <a:pt x="2214278" y="2852928"/>
                  <a:pt x="1426464" y="2852928"/>
                </a:cubicBezTo>
                <a:cubicBezTo>
                  <a:pt x="638650" y="2852928"/>
                  <a:pt x="0" y="2214278"/>
                  <a:pt x="0" y="1426464"/>
                </a:cubicBezTo>
                <a:cubicBezTo>
                  <a:pt x="0" y="638650"/>
                  <a:pt x="638650" y="0"/>
                  <a:pt x="1426464" y="0"/>
                </a:cubicBezTo>
                <a:close/>
              </a:path>
            </a:pathLst>
          </a:custGeom>
        </p:spPr>
      </p:pic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6B9D64DB-4D5C-4A91-B45F-F301E3174F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2568" y="-4332"/>
            <a:ext cx="3439432" cy="3550083"/>
          </a:xfrm>
          <a:custGeom>
            <a:avLst/>
            <a:gdLst>
              <a:gd name="connsiteX0" fmla="*/ 115336 w 3439432"/>
              <a:gd name="connsiteY0" fmla="*/ 0 h 3550083"/>
              <a:gd name="connsiteX1" fmla="*/ 3439432 w 3439432"/>
              <a:gd name="connsiteY1" fmla="*/ 0 h 3550083"/>
              <a:gd name="connsiteX2" fmla="*/ 3439432 w 3439432"/>
              <a:gd name="connsiteY2" fmla="*/ 3462762 h 3550083"/>
              <a:gd name="connsiteX3" fmla="*/ 3318024 w 3439432"/>
              <a:gd name="connsiteY3" fmla="*/ 3493980 h 3550083"/>
              <a:gd name="connsiteX4" fmla="*/ 2761488 w 3439432"/>
              <a:gd name="connsiteY4" fmla="*/ 3550083 h 3550083"/>
              <a:gd name="connsiteX5" fmla="*/ 0 w 3439432"/>
              <a:gd name="connsiteY5" fmla="*/ 788595 h 3550083"/>
              <a:gd name="connsiteX6" fmla="*/ 70713 w 3439432"/>
              <a:gd name="connsiteY6" fmla="*/ 164949 h 35500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439432" h="3550083">
                <a:moveTo>
                  <a:pt x="115336" y="0"/>
                </a:moveTo>
                <a:lnTo>
                  <a:pt x="3439432" y="0"/>
                </a:lnTo>
                <a:lnTo>
                  <a:pt x="3439432" y="3462762"/>
                </a:lnTo>
                <a:lnTo>
                  <a:pt x="3318024" y="3493980"/>
                </a:lnTo>
                <a:cubicBezTo>
                  <a:pt x="3138258" y="3530765"/>
                  <a:pt x="2952129" y="3550083"/>
                  <a:pt x="2761488" y="3550083"/>
                </a:cubicBezTo>
                <a:cubicBezTo>
                  <a:pt x="1236360" y="3550083"/>
                  <a:pt x="0" y="2313723"/>
                  <a:pt x="0" y="788595"/>
                </a:cubicBezTo>
                <a:cubicBezTo>
                  <a:pt x="0" y="574124"/>
                  <a:pt x="24450" y="365364"/>
                  <a:pt x="70713" y="164949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5" name="Picture 14" descr="A picture containing grass, outdoor, bird, gallinaceous bird&#10;&#10;Description automatically generated">
            <a:extLst>
              <a:ext uri="{FF2B5EF4-FFF2-40B4-BE49-F238E27FC236}">
                <a16:creationId xmlns:a16="http://schemas.microsoft.com/office/drawing/2014/main" id="{5DB8BF51-AC02-471D-9DDE-AC24477DF15B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273" b="3"/>
          <a:stretch/>
        </p:blipFill>
        <p:spPr>
          <a:xfrm>
            <a:off x="8918761" y="-4331"/>
            <a:ext cx="3273238" cy="3383891"/>
          </a:xfrm>
          <a:custGeom>
            <a:avLst/>
            <a:gdLst/>
            <a:ahLst/>
            <a:cxnLst/>
            <a:rect l="l" t="t" r="r" b="b"/>
            <a:pathLst>
              <a:path w="3273238" h="3383891">
                <a:moveTo>
                  <a:pt x="122841" y="0"/>
                </a:moveTo>
                <a:lnTo>
                  <a:pt x="3273238" y="0"/>
                </a:lnTo>
                <a:lnTo>
                  <a:pt x="3273238" y="3291335"/>
                </a:lnTo>
                <a:lnTo>
                  <a:pt x="3118338" y="3331164"/>
                </a:lnTo>
                <a:cubicBezTo>
                  <a:pt x="2949390" y="3365736"/>
                  <a:pt x="2774463" y="3383891"/>
                  <a:pt x="2595295" y="3383891"/>
                </a:cubicBezTo>
                <a:cubicBezTo>
                  <a:pt x="1161953" y="3383891"/>
                  <a:pt x="0" y="2221938"/>
                  <a:pt x="0" y="788596"/>
                </a:cubicBezTo>
                <a:cubicBezTo>
                  <a:pt x="0" y="519845"/>
                  <a:pt x="40850" y="260634"/>
                  <a:pt x="116679" y="16835"/>
                </a:cubicBezTo>
                <a:close/>
              </a:path>
            </a:pathLst>
          </a:custGeom>
        </p:spPr>
      </p:pic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CB14CE1B-4BC5-4EF2-BE3D-05E4F580B3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99331" y="3907418"/>
            <a:ext cx="2992669" cy="2950582"/>
          </a:xfrm>
          <a:custGeom>
            <a:avLst/>
            <a:gdLst>
              <a:gd name="connsiteX0" fmla="*/ 2052140 w 2992669"/>
              <a:gd name="connsiteY0" fmla="*/ 0 h 2950582"/>
              <a:gd name="connsiteX1" fmla="*/ 2850926 w 2992669"/>
              <a:gd name="connsiteY1" fmla="*/ 161267 h 2950582"/>
              <a:gd name="connsiteX2" fmla="*/ 2992669 w 2992669"/>
              <a:gd name="connsiteY2" fmla="*/ 229549 h 2950582"/>
              <a:gd name="connsiteX3" fmla="*/ 2992669 w 2992669"/>
              <a:gd name="connsiteY3" fmla="*/ 2950582 h 2950582"/>
              <a:gd name="connsiteX4" fmla="*/ 209274 w 2992669"/>
              <a:gd name="connsiteY4" fmla="*/ 2950582 h 2950582"/>
              <a:gd name="connsiteX5" fmla="*/ 161267 w 2992669"/>
              <a:gd name="connsiteY5" fmla="*/ 2850926 h 2950582"/>
              <a:gd name="connsiteX6" fmla="*/ 0 w 2992669"/>
              <a:gd name="connsiteY6" fmla="*/ 2052140 h 2950582"/>
              <a:gd name="connsiteX7" fmla="*/ 2052140 w 2992669"/>
              <a:gd name="connsiteY7" fmla="*/ 0 h 29505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92669" h="2950582">
                <a:moveTo>
                  <a:pt x="2052140" y="0"/>
                </a:moveTo>
                <a:cubicBezTo>
                  <a:pt x="2335482" y="0"/>
                  <a:pt x="2605411" y="57424"/>
                  <a:pt x="2850926" y="161267"/>
                </a:cubicBezTo>
                <a:lnTo>
                  <a:pt x="2992669" y="229549"/>
                </a:lnTo>
                <a:lnTo>
                  <a:pt x="2992669" y="2950582"/>
                </a:lnTo>
                <a:lnTo>
                  <a:pt x="209274" y="2950582"/>
                </a:lnTo>
                <a:lnTo>
                  <a:pt x="161267" y="2850926"/>
                </a:lnTo>
                <a:cubicBezTo>
                  <a:pt x="57423" y="2605411"/>
                  <a:pt x="0" y="2335482"/>
                  <a:pt x="0" y="2052140"/>
                </a:cubicBezTo>
                <a:cubicBezTo>
                  <a:pt x="0" y="918774"/>
                  <a:pt x="918774" y="0"/>
                  <a:pt x="2052140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Content Placeholder 6" descr="A volcano erupting at night&#10;&#10;Description automatically generated">
            <a:extLst>
              <a:ext uri="{FF2B5EF4-FFF2-40B4-BE49-F238E27FC236}">
                <a16:creationId xmlns:a16="http://schemas.microsoft.com/office/drawing/2014/main" id="{73E333AC-C57B-44EC-86EC-346A7D9B826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888" r="7354"/>
          <a:stretch/>
        </p:blipFill>
        <p:spPr>
          <a:xfrm>
            <a:off x="9363236" y="4071322"/>
            <a:ext cx="2828765" cy="2786678"/>
          </a:xfrm>
          <a:custGeom>
            <a:avLst/>
            <a:gdLst/>
            <a:ahLst/>
            <a:cxnLst/>
            <a:rect l="l" t="t" r="r" b="b"/>
            <a:pathLst>
              <a:path w="2828765" h="2786678">
                <a:moveTo>
                  <a:pt x="1888236" y="0"/>
                </a:moveTo>
                <a:cubicBezTo>
                  <a:pt x="2214125" y="0"/>
                  <a:pt x="2520731" y="82558"/>
                  <a:pt x="2788281" y="227900"/>
                </a:cubicBezTo>
                <a:lnTo>
                  <a:pt x="2828765" y="252495"/>
                </a:lnTo>
                <a:lnTo>
                  <a:pt x="2828765" y="2786678"/>
                </a:lnTo>
                <a:lnTo>
                  <a:pt x="227128" y="2786678"/>
                </a:lnTo>
                <a:lnTo>
                  <a:pt x="148387" y="2623223"/>
                </a:lnTo>
                <a:cubicBezTo>
                  <a:pt x="52837" y="2397318"/>
                  <a:pt x="0" y="2148947"/>
                  <a:pt x="0" y="1888236"/>
                </a:cubicBezTo>
                <a:cubicBezTo>
                  <a:pt x="0" y="845392"/>
                  <a:pt x="845392" y="0"/>
                  <a:pt x="1888236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9919253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42A5316D-ED2F-4F89-B4B4-8D9240B1A3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583E4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Picture 8" descr="Logo&#10;&#10;Description automatically generated">
            <a:extLst>
              <a:ext uri="{FF2B5EF4-FFF2-40B4-BE49-F238E27FC236}">
                <a16:creationId xmlns:a16="http://schemas.microsoft.com/office/drawing/2014/main" id="{2D503115-0881-4CF2-B410-608894EDB5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6700" y="1165225"/>
            <a:ext cx="2365375" cy="2930525"/>
          </a:xfrm>
          <a:prstGeom prst="rect">
            <a:avLst/>
          </a:prstGeom>
        </p:spPr>
      </p:pic>
      <p:pic>
        <p:nvPicPr>
          <p:cNvPr id="11" name="Picture 10" descr="A person in a white dress&#10;&#10;Description automatically generated with medium confidence">
            <a:extLst>
              <a:ext uri="{FF2B5EF4-FFF2-40B4-BE49-F238E27FC236}">
                <a16:creationId xmlns:a16="http://schemas.microsoft.com/office/drawing/2014/main" id="{A30A977F-2E68-4D7E-BFEA-BD63D7B6A96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97638" y="1165225"/>
            <a:ext cx="1960563" cy="2930525"/>
          </a:xfrm>
          <a:prstGeom prst="rect">
            <a:avLst/>
          </a:prstGeom>
        </p:spPr>
      </p:pic>
      <p:pic>
        <p:nvPicPr>
          <p:cNvPr id="5" name="Content Placeholder 4" descr="A picture containing text&#10;&#10;Description automatically generated">
            <a:extLst>
              <a:ext uri="{FF2B5EF4-FFF2-40B4-BE49-F238E27FC236}">
                <a16:creationId xmlns:a16="http://schemas.microsoft.com/office/drawing/2014/main" id="{434044F4-D432-4467-A4A7-FF8D27E4798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6700" y="4151313"/>
            <a:ext cx="2784475" cy="1539875"/>
          </a:xfrm>
        </p:spPr>
      </p:pic>
      <p:pic>
        <p:nvPicPr>
          <p:cNvPr id="17" name="Picture 16" descr="Graphical user interface&#10;&#10;Description automatically generated">
            <a:extLst>
              <a:ext uri="{FF2B5EF4-FFF2-40B4-BE49-F238E27FC236}">
                <a16:creationId xmlns:a16="http://schemas.microsoft.com/office/drawing/2014/main" id="{DC683114-1277-43AF-9C50-A4197FE46A8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16738" y="4151313"/>
            <a:ext cx="1539875" cy="1539875"/>
          </a:xfrm>
          <a:prstGeom prst="rect">
            <a:avLst/>
          </a:prstGeom>
        </p:spPr>
      </p:pic>
      <p:pic>
        <p:nvPicPr>
          <p:cNvPr id="13" name="Picture 12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FFC389E2-E63C-49D9-A6CE-65715BB5063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12175" y="1165225"/>
            <a:ext cx="2803525" cy="3278188"/>
          </a:xfrm>
          <a:prstGeom prst="rect">
            <a:avLst/>
          </a:prstGeom>
        </p:spPr>
      </p:pic>
      <p:pic>
        <p:nvPicPr>
          <p:cNvPr id="15" name="Picture 14" descr="Engineering drawing&#10;&#10;Description automatically generated with medium confidence">
            <a:extLst>
              <a:ext uri="{FF2B5EF4-FFF2-40B4-BE49-F238E27FC236}">
                <a16:creationId xmlns:a16="http://schemas.microsoft.com/office/drawing/2014/main" id="{33BF2C6C-D34A-4AAE-8A26-DA6A0D1652D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12175" y="4498975"/>
            <a:ext cx="1603375" cy="1190625"/>
          </a:xfrm>
          <a:prstGeom prst="rect">
            <a:avLst/>
          </a:prstGeom>
        </p:spPr>
      </p:pic>
      <p:pic>
        <p:nvPicPr>
          <p:cNvPr id="7" name="Picture 6" descr="Icon&#10;&#10;Description automatically generated">
            <a:extLst>
              <a:ext uri="{FF2B5EF4-FFF2-40B4-BE49-F238E27FC236}">
                <a16:creationId xmlns:a16="http://schemas.microsoft.com/office/drawing/2014/main" id="{DB485B37-1FA6-4FE5-BFE5-4969E07FC2F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71113" y="4498975"/>
            <a:ext cx="1144588" cy="119062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3C20EEE-0026-4EDC-9D35-11ECCB3E7F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057400"/>
            <a:ext cx="2743200" cy="2743200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anchor="ctr">
            <a:noAutofit/>
          </a:bodyPr>
          <a:lstStyle/>
          <a:p>
            <a:pPr algn="ctr"/>
            <a:r>
              <a:rPr lang="zh-CN" altLang="en-US" sz="5400" dirty="0">
                <a:solidFill>
                  <a:srgbClr val="FFFFFF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中国流行文化</a:t>
            </a:r>
            <a:endParaRPr lang="en-GB" sz="5400" dirty="0">
              <a:solidFill>
                <a:srgbClr val="FFFFFF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2714522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1121DE-DDC8-41B8-952E-C08040AC37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64566" y="0"/>
            <a:ext cx="3336545" cy="1059543"/>
          </a:xfrm>
        </p:spPr>
        <p:txBody>
          <a:bodyPr>
            <a:normAutofit/>
          </a:bodyPr>
          <a:lstStyle/>
          <a:p>
            <a:r>
              <a:rPr lang="zh-CN" altLang="en-US" sz="6000" dirty="0">
                <a:latin typeface="KaiTi" panose="02010609060101010101" pitchFamily="49" charset="-122"/>
                <a:ea typeface="KaiTi" panose="02010609060101010101" pitchFamily="49" charset="-122"/>
              </a:rPr>
              <a:t>吃播现象</a:t>
            </a:r>
            <a:endParaRPr lang="en-GB" sz="6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pic>
        <p:nvPicPr>
          <p:cNvPr id="13" name="Picture 12" descr="A picture containing food, dish, meal, stew&#10;&#10;Description automatically generated">
            <a:extLst>
              <a:ext uri="{FF2B5EF4-FFF2-40B4-BE49-F238E27FC236}">
                <a16:creationId xmlns:a16="http://schemas.microsoft.com/office/drawing/2014/main" id="{A00BE195-A448-4FAA-8C08-131623A913A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56" r="4106" b="-1"/>
          <a:stretch/>
        </p:blipFill>
        <p:spPr>
          <a:xfrm>
            <a:off x="1" y="-1"/>
            <a:ext cx="3719750" cy="2225041"/>
          </a:xfrm>
          <a:prstGeom prst="rect">
            <a:avLst/>
          </a:prstGeom>
        </p:spPr>
      </p:pic>
      <p:pic>
        <p:nvPicPr>
          <p:cNvPr id="11" name="Picture 10" descr="A person sitting at a table with food on it&#10;&#10;Description automatically generated with medium confidence">
            <a:extLst>
              <a:ext uri="{FF2B5EF4-FFF2-40B4-BE49-F238E27FC236}">
                <a16:creationId xmlns:a16="http://schemas.microsoft.com/office/drawing/2014/main" id="{DE3EEEBC-A214-4DB9-A48A-5322C265958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4" b="2483"/>
          <a:stretch/>
        </p:blipFill>
        <p:spPr>
          <a:xfrm>
            <a:off x="3811189" y="-16426"/>
            <a:ext cx="3719752" cy="2267032"/>
          </a:xfrm>
          <a:prstGeom prst="rect">
            <a:avLst/>
          </a:prstGeom>
        </p:spPr>
      </p:pic>
      <p:pic>
        <p:nvPicPr>
          <p:cNvPr id="7" name="Picture 6" descr="A picture containing food, person, wall, table&#10;&#10;Description automatically generated">
            <a:extLst>
              <a:ext uri="{FF2B5EF4-FFF2-40B4-BE49-F238E27FC236}">
                <a16:creationId xmlns:a16="http://schemas.microsoft.com/office/drawing/2014/main" id="{C29A28A1-562F-4F20-B300-E5B3383BA10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 b="3451"/>
          <a:stretch/>
        </p:blipFill>
        <p:spPr>
          <a:xfrm>
            <a:off x="20" y="2316480"/>
            <a:ext cx="3719729" cy="2208616"/>
          </a:xfrm>
          <a:prstGeom prst="rect">
            <a:avLst/>
          </a:prstGeom>
        </p:spPr>
      </p:pic>
      <p:pic>
        <p:nvPicPr>
          <p:cNvPr id="5" name="Picture 4" descr="A picture containing person, indoor, wall, food&#10;&#10;Description automatically generated">
            <a:extLst>
              <a:ext uri="{FF2B5EF4-FFF2-40B4-BE49-F238E27FC236}">
                <a16:creationId xmlns:a16="http://schemas.microsoft.com/office/drawing/2014/main" id="{FED7C24B-2072-4507-B9E5-BE88CAD0E753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846" b="4"/>
          <a:stretch/>
        </p:blipFill>
        <p:spPr>
          <a:xfrm>
            <a:off x="3811189" y="2316480"/>
            <a:ext cx="3719748" cy="220861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199238A-277A-42C0-9352-311567566B61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089" r="-4" b="7446"/>
          <a:stretch/>
        </p:blipFill>
        <p:spPr>
          <a:xfrm>
            <a:off x="1" y="4616536"/>
            <a:ext cx="3719748" cy="2241464"/>
          </a:xfrm>
          <a:prstGeom prst="rect">
            <a:avLst/>
          </a:prstGeom>
        </p:spPr>
      </p:pic>
      <p:pic>
        <p:nvPicPr>
          <p:cNvPr id="9" name="Picture 8" descr="A person eating a hot dog&#10;&#10;Description automatically generated with low confidence">
            <a:extLst>
              <a:ext uri="{FF2B5EF4-FFF2-40B4-BE49-F238E27FC236}">
                <a16:creationId xmlns:a16="http://schemas.microsoft.com/office/drawing/2014/main" id="{842CFDB5-C98C-47E6-ADC7-3CBFD7FAE7DA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4" b="3189"/>
          <a:stretch/>
        </p:blipFill>
        <p:spPr>
          <a:xfrm>
            <a:off x="3811189" y="4607394"/>
            <a:ext cx="3719752" cy="225060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B0814F-9B1B-4058-A671-18345EE305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2377" y="1335314"/>
            <a:ext cx="4438993" cy="5297715"/>
          </a:xfrm>
        </p:spPr>
        <p:txBody>
          <a:bodyPr>
            <a:normAutofit fontScale="85000" lnSpcReduction="20000"/>
          </a:bodyPr>
          <a:lstStyle/>
          <a:p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吃饭直播</a:t>
            </a:r>
            <a:endParaRPr lang="en-GB" altLang="zh-CN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来自韩国</a:t>
            </a:r>
            <a:r>
              <a:rPr lang="en-GB" altLang="zh-CN" sz="4000" dirty="0">
                <a:latin typeface="KaiTi" panose="02010609060101010101" pitchFamily="49" charset="-122"/>
                <a:ea typeface="KaiTi" panose="02010609060101010101" pitchFamily="49" charset="-122"/>
              </a:rPr>
              <a:t>,2015</a:t>
            </a:r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年传到中国</a:t>
            </a:r>
            <a:endParaRPr lang="en-GB" altLang="zh-CN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流行</a:t>
            </a:r>
            <a:r>
              <a:rPr lang="en-GB" altLang="zh-CN" sz="4000" dirty="0">
                <a:latin typeface="KaiTi" panose="02010609060101010101" pitchFamily="49" charset="-122"/>
                <a:ea typeface="KaiTi" panose="02010609060101010101" pitchFamily="49" charset="-122"/>
              </a:rPr>
              <a:t>-</a:t>
            </a:r>
            <a:r>
              <a:rPr lang="zh-CN" altLang="en-US" sz="4000" b="0" i="0" dirty="0"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中国最大</a:t>
            </a:r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的</a:t>
            </a:r>
            <a:r>
              <a:rPr lang="zh-CN" altLang="en-US" sz="4000" b="0" i="0" dirty="0"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美食垂类的多频道网络</a:t>
            </a:r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是</a:t>
            </a:r>
            <a:r>
              <a:rPr lang="zh-CN" altLang="en-US" sz="4000" b="0" i="0" dirty="0"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瘾食文化</a:t>
            </a:r>
            <a:r>
              <a:rPr lang="en-GB" altLang="zh-CN" sz="4000" b="0" i="0" dirty="0"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,</a:t>
            </a:r>
            <a:r>
              <a:rPr lang="zh-CN" altLang="en-US" sz="4000" b="0" i="0" dirty="0"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 播放量达</a:t>
            </a:r>
            <a:r>
              <a:rPr lang="en-US" altLang="zh-CN" sz="4000" b="0" i="0" dirty="0"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100</a:t>
            </a:r>
            <a:r>
              <a:rPr lang="zh-CN" altLang="en-US" sz="4000" b="0" i="0" dirty="0"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亿次</a:t>
            </a:r>
            <a:endParaRPr lang="en-GB" altLang="zh-CN" sz="4000" b="0" i="0" dirty="0">
              <a:effectLst/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种类多样：</a:t>
            </a:r>
            <a:endParaRPr lang="en-GB" altLang="zh-CN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 日常吃播</a:t>
            </a:r>
            <a:endParaRPr lang="en-GB" altLang="zh-CN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 大胃王 </a:t>
            </a:r>
            <a:endParaRPr lang="en-GB" altLang="zh-CN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 特殊吃播</a:t>
            </a:r>
            <a:r>
              <a:rPr lang="en-GB" altLang="zh-CN" sz="4000" dirty="0">
                <a:latin typeface="KaiTi" panose="02010609060101010101" pitchFamily="49" charset="-122"/>
                <a:ea typeface="KaiTi" panose="02010609060101010101" pitchFamily="49" charset="-122"/>
              </a:rPr>
              <a:t>-</a:t>
            </a:r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海鲜类、演技类、活动物类</a:t>
            </a:r>
            <a:endParaRPr lang="en-GB" altLang="zh-CN" sz="4000" b="0" i="0" dirty="0">
              <a:effectLst/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endParaRPr lang="en-GB" altLang="zh-CN" sz="2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7492476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 descr="A picture containing text, indoor&#10;&#10;Description automatically generated">
            <a:extLst>
              <a:ext uri="{FF2B5EF4-FFF2-40B4-BE49-F238E27FC236}">
                <a16:creationId xmlns:a16="http://schemas.microsoft.com/office/drawing/2014/main" id="{C5B3AEF9-3E75-4CB5-966E-ED238AFC041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6" r="1896" b="-1"/>
          <a:stretch/>
        </p:blipFill>
        <p:spPr>
          <a:xfrm>
            <a:off x="0" y="10"/>
            <a:ext cx="9947062" cy="6857990"/>
          </a:xfrm>
          <a:prstGeom prst="rect">
            <a:avLst/>
          </a:prstGeom>
        </p:spPr>
      </p:pic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F9EC3F91-A75C-4F74-867E-E4C28C135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8226" y="0"/>
            <a:ext cx="5043774" cy="6858000"/>
          </a:xfrm>
          <a:custGeom>
            <a:avLst/>
            <a:gdLst>
              <a:gd name="connsiteX0" fmla="*/ 1648981 w 5043774"/>
              <a:gd name="connsiteY0" fmla="*/ 0 h 6858000"/>
              <a:gd name="connsiteX1" fmla="*/ 2759699 w 5043774"/>
              <a:gd name="connsiteY1" fmla="*/ 0 h 6858000"/>
              <a:gd name="connsiteX2" fmla="*/ 3379301 w 5043774"/>
              <a:gd name="connsiteY2" fmla="*/ 0 h 6858000"/>
              <a:gd name="connsiteX3" fmla="*/ 3552342 w 5043774"/>
              <a:gd name="connsiteY3" fmla="*/ 0 h 6858000"/>
              <a:gd name="connsiteX4" fmla="*/ 4617166 w 5043774"/>
              <a:gd name="connsiteY4" fmla="*/ 0 h 6858000"/>
              <a:gd name="connsiteX5" fmla="*/ 4786130 w 5043774"/>
              <a:gd name="connsiteY5" fmla="*/ 0 h 6858000"/>
              <a:gd name="connsiteX6" fmla="*/ 4980168 w 5043774"/>
              <a:gd name="connsiteY6" fmla="*/ 0 h 6858000"/>
              <a:gd name="connsiteX7" fmla="*/ 5043774 w 5043774"/>
              <a:gd name="connsiteY7" fmla="*/ 0 h 6858000"/>
              <a:gd name="connsiteX8" fmla="*/ 5043774 w 5043774"/>
              <a:gd name="connsiteY8" fmla="*/ 6858000 h 6858000"/>
              <a:gd name="connsiteX9" fmla="*/ 4980168 w 5043774"/>
              <a:gd name="connsiteY9" fmla="*/ 6858000 h 6858000"/>
              <a:gd name="connsiteX10" fmla="*/ 4786130 w 5043774"/>
              <a:gd name="connsiteY10" fmla="*/ 6858000 h 6858000"/>
              <a:gd name="connsiteX11" fmla="*/ 4617166 w 5043774"/>
              <a:gd name="connsiteY11" fmla="*/ 6858000 h 6858000"/>
              <a:gd name="connsiteX12" fmla="*/ 3552342 w 5043774"/>
              <a:gd name="connsiteY12" fmla="*/ 6858000 h 6858000"/>
              <a:gd name="connsiteX13" fmla="*/ 3379301 w 5043774"/>
              <a:gd name="connsiteY13" fmla="*/ 6858000 h 6858000"/>
              <a:gd name="connsiteX14" fmla="*/ 2759699 w 5043774"/>
              <a:gd name="connsiteY14" fmla="*/ 6858000 h 6858000"/>
              <a:gd name="connsiteX15" fmla="*/ 2542782 w 5043774"/>
              <a:gd name="connsiteY15" fmla="*/ 6858000 h 6858000"/>
              <a:gd name="connsiteX16" fmla="*/ 2429239 w 5043774"/>
              <a:gd name="connsiteY16" fmla="*/ 6780599 h 6858000"/>
              <a:gd name="connsiteX17" fmla="*/ 1904328 w 5043774"/>
              <a:gd name="connsiteY17" fmla="*/ 6374814 h 6858000"/>
              <a:gd name="connsiteX18" fmla="*/ 0 w 5043774"/>
              <a:gd name="connsiteY18" fmla="*/ 3621656 h 6858000"/>
              <a:gd name="connsiteX19" fmla="*/ 1626503 w 5043774"/>
              <a:gd name="connsiteY19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5043774" h="6858000">
                <a:moveTo>
                  <a:pt x="1648981" y="0"/>
                </a:moveTo>
                <a:lnTo>
                  <a:pt x="2759699" y="0"/>
                </a:lnTo>
                <a:lnTo>
                  <a:pt x="3379301" y="0"/>
                </a:lnTo>
                <a:lnTo>
                  <a:pt x="3552342" y="0"/>
                </a:lnTo>
                <a:lnTo>
                  <a:pt x="4617166" y="0"/>
                </a:lnTo>
                <a:lnTo>
                  <a:pt x="4786130" y="0"/>
                </a:lnTo>
                <a:lnTo>
                  <a:pt x="4980168" y="0"/>
                </a:lnTo>
                <a:lnTo>
                  <a:pt x="5043774" y="0"/>
                </a:lnTo>
                <a:lnTo>
                  <a:pt x="5043774" y="6858000"/>
                </a:lnTo>
                <a:lnTo>
                  <a:pt x="4980168" y="6858000"/>
                </a:lnTo>
                <a:lnTo>
                  <a:pt x="4786130" y="6858000"/>
                </a:lnTo>
                <a:lnTo>
                  <a:pt x="4617166" y="6858000"/>
                </a:lnTo>
                <a:lnTo>
                  <a:pt x="3552342" y="6858000"/>
                </a:lnTo>
                <a:lnTo>
                  <a:pt x="3379301" y="6858000"/>
                </a:lnTo>
                <a:lnTo>
                  <a:pt x="2759699" y="6858000"/>
                </a:lnTo>
                <a:lnTo>
                  <a:pt x="2542782" y="6858000"/>
                </a:lnTo>
                <a:lnTo>
                  <a:pt x="2429239" y="6780599"/>
                </a:lnTo>
                <a:cubicBezTo>
                  <a:pt x="2252641" y="6653108"/>
                  <a:pt x="2079285" y="6515397"/>
                  <a:pt x="1904328" y="6374814"/>
                </a:cubicBezTo>
                <a:cubicBezTo>
                  <a:pt x="943579" y="5602839"/>
                  <a:pt x="0" y="4969131"/>
                  <a:pt x="0" y="3621656"/>
                </a:cubicBezTo>
                <a:cubicBezTo>
                  <a:pt x="0" y="2093192"/>
                  <a:pt x="582912" y="754641"/>
                  <a:pt x="1626503" y="14997"/>
                </a:cubicBezTo>
                <a:close/>
              </a:path>
            </a:pathLst>
          </a:cu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97013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84C59-EBE3-440B-916D-5432E46916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9170" y="0"/>
            <a:ext cx="4000137" cy="1058335"/>
          </a:xfrm>
        </p:spPr>
        <p:txBody>
          <a:bodyPr anchor="b">
            <a:noAutofit/>
          </a:bodyPr>
          <a:lstStyle/>
          <a:p>
            <a:r>
              <a:rPr lang="zh-CN" altLang="en-US" sz="6000" dirty="0">
                <a:latin typeface="KaiTi" panose="02010609060101010101" pitchFamily="49" charset="-122"/>
                <a:ea typeface="KaiTi" panose="02010609060101010101" pitchFamily="49" charset="-122"/>
              </a:rPr>
              <a:t>吃播的优点</a:t>
            </a:r>
            <a:endParaRPr lang="en-GB" sz="6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B8FCB0-FD1B-4066-82F0-4CB8CA9803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80245" y="1058336"/>
            <a:ext cx="4433118" cy="5315960"/>
          </a:xfrm>
        </p:spPr>
        <p:txBody>
          <a:bodyPr>
            <a:noAutofit/>
          </a:bodyPr>
          <a:lstStyle/>
          <a:p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赚钱</a:t>
            </a:r>
            <a:r>
              <a:rPr lang="en-GB" altLang="zh-CN" sz="4000" dirty="0">
                <a:latin typeface="KaiTi" panose="02010609060101010101" pitchFamily="49" charset="-122"/>
                <a:ea typeface="KaiTi" panose="02010609060101010101" pitchFamily="49" charset="-122"/>
              </a:rPr>
              <a:t>-</a:t>
            </a:r>
          </a:p>
          <a:p>
            <a:pPr marL="0" indent="0">
              <a:buNone/>
            </a:pPr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粉丝刷礼物、平台发奖励、广告盈利</a:t>
            </a:r>
            <a:endParaRPr lang="en-GB" altLang="zh-CN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排遣寂寞</a:t>
            </a:r>
            <a:endParaRPr lang="en-GB" altLang="zh-CN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娱乐</a:t>
            </a:r>
            <a:endParaRPr lang="en-GB" altLang="zh-CN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减肥者的精神寄托</a:t>
            </a:r>
            <a:endParaRPr lang="en-GB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038775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5EBC18B6-E5C3-4AD1-97A4-E6A3477A0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EBD78D-125A-4C00-8950-6A0E0CA521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078992"/>
            <a:ext cx="6272784" cy="1545336"/>
          </a:xfrm>
        </p:spPr>
        <p:txBody>
          <a:bodyPr anchor="b">
            <a:normAutofit/>
          </a:bodyPr>
          <a:lstStyle/>
          <a:p>
            <a:r>
              <a:rPr lang="zh-CN" altLang="en-US" sz="6000">
                <a:latin typeface="KaiTi" panose="02010609060101010101" pitchFamily="49" charset="-122"/>
                <a:ea typeface="KaiTi" panose="02010609060101010101" pitchFamily="49" charset="-122"/>
              </a:rPr>
              <a:t>吃播的缺点</a:t>
            </a:r>
            <a:endParaRPr lang="en-GB" sz="6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36A4AB6-B72B-4CC6-ADCF-BE807B6C3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0392" y="36338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picture containing clothing&#10;&#10;Description automatically generated">
            <a:extLst>
              <a:ext uri="{FF2B5EF4-FFF2-40B4-BE49-F238E27FC236}">
                <a16:creationId xmlns:a16="http://schemas.microsoft.com/office/drawing/2014/main" id="{8257709B-372F-4A37-8D07-75CFFB137C8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433" r="-2" b="5203"/>
          <a:stretch/>
        </p:blipFill>
        <p:spPr>
          <a:xfrm>
            <a:off x="7684008" y="1"/>
            <a:ext cx="4507992" cy="224028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B35D540D-9486-4236-952A-F72DC52D79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1792" y="2935541"/>
            <a:ext cx="62179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C8D08E-96AC-45C6-A274-0D7216D08F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3355848"/>
            <a:ext cx="6272784" cy="2825496"/>
          </a:xfrm>
        </p:spPr>
        <p:txBody>
          <a:bodyPr>
            <a:normAutofit lnSpcReduction="10000"/>
          </a:bodyPr>
          <a:lstStyle/>
          <a:p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伤害身体</a:t>
            </a:r>
            <a:r>
              <a:rPr lang="en-GB" altLang="zh-CN" sz="4000" dirty="0">
                <a:latin typeface="KaiTi" panose="02010609060101010101" pitchFamily="49" charset="-122"/>
                <a:ea typeface="KaiTi" panose="02010609060101010101" pitchFamily="49" charset="-122"/>
              </a:rPr>
              <a:t>, </a:t>
            </a:r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甚至死人</a:t>
            </a:r>
            <a:r>
              <a:rPr lang="en-GB" altLang="zh-CN" sz="4000" dirty="0">
                <a:latin typeface="KaiTi" panose="02010609060101010101" pitchFamily="49" charset="-122"/>
                <a:ea typeface="KaiTi" panose="02010609060101010101" pitchFamily="49" charset="-122"/>
              </a:rPr>
              <a:t>-</a:t>
            </a:r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长胖、催吐、缺营养、脑出血</a:t>
            </a:r>
            <a:endParaRPr lang="en-GB" altLang="zh-CN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浪费食物</a:t>
            </a:r>
            <a:r>
              <a:rPr lang="en-GB" altLang="zh-CN" sz="4000" dirty="0">
                <a:latin typeface="KaiTi" panose="02010609060101010101" pitchFamily="49" charset="-122"/>
                <a:ea typeface="KaiTi" panose="02010609060101010101" pitchFamily="49" charset="-122"/>
              </a:rPr>
              <a:t>-</a:t>
            </a:r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导致国家监管局制定严格制度</a:t>
            </a:r>
            <a:endParaRPr lang="en-GB" altLang="zh-CN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残忍</a:t>
            </a:r>
            <a:r>
              <a:rPr lang="en-GB" altLang="zh-CN" sz="4000" dirty="0">
                <a:latin typeface="KaiTi" panose="02010609060101010101" pitchFamily="49" charset="-122"/>
                <a:ea typeface="KaiTi" panose="02010609060101010101" pitchFamily="49" charset="-122"/>
              </a:rPr>
              <a:t>-</a:t>
            </a:r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活的动物</a:t>
            </a:r>
            <a:endParaRPr lang="en-GB" altLang="zh-CN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endParaRPr lang="en-GB" sz="2200" dirty="0"/>
          </a:p>
        </p:txBody>
      </p:sp>
      <p:pic>
        <p:nvPicPr>
          <p:cNvPr id="7" name="Picture 6" descr="A picture containing eating, person, person, child&#10;&#10;Description automatically generated">
            <a:extLst>
              <a:ext uri="{FF2B5EF4-FFF2-40B4-BE49-F238E27FC236}">
                <a16:creationId xmlns:a16="http://schemas.microsoft.com/office/drawing/2014/main" id="{8353760A-D9E4-4096-873D-05DA00B8CF4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608"/>
          <a:stretch/>
        </p:blipFill>
        <p:spPr>
          <a:xfrm>
            <a:off x="7684008" y="4617719"/>
            <a:ext cx="4507992" cy="224028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D3B76EA-6BA5-4125-A8CA-DB9F42FF09B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733" r="17733"/>
          <a:stretch/>
        </p:blipFill>
        <p:spPr>
          <a:xfrm>
            <a:off x="7684008" y="2308860"/>
            <a:ext cx="4507992" cy="2240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40470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0F2076-35CC-4A10-A1A3-80F08BE93B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zh-CN" altLang="en-US" sz="6000" dirty="0">
                <a:latin typeface="KaiTi" panose="02010609060101010101" pitchFamily="49" charset="-122"/>
                <a:ea typeface="KaiTi" panose="02010609060101010101" pitchFamily="49" charset="-122"/>
              </a:rPr>
              <a:t>未来</a:t>
            </a:r>
            <a:endParaRPr lang="en-GB" sz="6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F07F53-8B5C-413C-A67C-F7037F43E2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Autofit/>
          </a:bodyPr>
          <a:lstStyle/>
          <a:p>
            <a:r>
              <a:rPr lang="zh-CN" altLang="en-US" sz="4800" dirty="0">
                <a:latin typeface="KaiTi" panose="02010609060101010101" pitchFamily="49" charset="-122"/>
                <a:ea typeface="KaiTi" panose="02010609060101010101" pitchFamily="49" charset="-122"/>
              </a:rPr>
              <a:t>吃播是引人注目的一种中国流行文化。吃播目前大行其道，但其后还能博人眼球吗？这是未来一个不可预知的课题。</a:t>
            </a:r>
            <a:endParaRPr lang="en-GB" sz="48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2ACE1EE-FDB2-4685-A2EE-63C9AF5014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89" r="4889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DE6F5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925223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207</Words>
  <Application>Microsoft Office PowerPoint</Application>
  <PresentationFormat>Widescreen</PresentationFormat>
  <Paragraphs>26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KaiTi</vt:lpstr>
      <vt:lpstr>Meiryo</vt:lpstr>
      <vt:lpstr>Arial</vt:lpstr>
      <vt:lpstr>Calibri</vt:lpstr>
      <vt:lpstr>Calibri Light</vt:lpstr>
      <vt:lpstr>Office Theme</vt:lpstr>
      <vt:lpstr>中国流行文化现象</vt:lpstr>
      <vt:lpstr>什么叫文化？</vt:lpstr>
      <vt:lpstr>什么叫流行文化？</vt:lpstr>
      <vt:lpstr>中国流行文化</vt:lpstr>
      <vt:lpstr>吃播现象</vt:lpstr>
      <vt:lpstr>吃播的优点</vt:lpstr>
      <vt:lpstr>吃播的缺点</vt:lpstr>
      <vt:lpstr>未来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中国流行文化现象</dc:title>
  <dc:creator>saffronmcmahon@gmail.com</dc:creator>
  <cp:lastModifiedBy>saffronmcmahon@gmail.com</cp:lastModifiedBy>
  <cp:revision>3</cp:revision>
  <dcterms:created xsi:type="dcterms:W3CDTF">2021-02-02T19:53:11Z</dcterms:created>
  <dcterms:modified xsi:type="dcterms:W3CDTF">2021-02-02T21:38:03Z</dcterms:modified>
</cp:coreProperties>
</file>