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4" r:id="rId2"/>
    <p:sldId id="266" r:id="rId3"/>
    <p:sldId id="265" r:id="rId4"/>
    <p:sldId id="274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69" r:id="rId18"/>
    <p:sldId id="270" r:id="rId19"/>
    <p:sldId id="271" r:id="rId20"/>
    <p:sldId id="268" r:id="rId21"/>
    <p:sldId id="256" r:id="rId22"/>
    <p:sldId id="257" r:id="rId23"/>
    <p:sldId id="258" r:id="rId24"/>
    <p:sldId id="259" r:id="rId25"/>
    <p:sldId id="260" r:id="rId26"/>
    <p:sldId id="261" r:id="rId27"/>
    <p:sldId id="262" r:id="rId28"/>
    <p:sldId id="263" r:id="rId29"/>
    <p:sldId id="267" r:id="rId30"/>
    <p:sldId id="272" r:id="rId31"/>
    <p:sldId id="273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3B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147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A20CF5-8E70-854D-BFE8-FDCCC7200CF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A3ED5-29D7-4F4D-97EF-F847DA2E3FB4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123test.com/spatial-reasoning-test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Determinants of Human Behaviour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Assignment 1</a:t>
            </a:r>
          </a:p>
          <a:p>
            <a:r>
              <a:rPr lang="en-GB" dirty="0" smtClean="0"/>
              <a:t>Task 2 – due date - 8</a:t>
            </a:r>
            <a:r>
              <a:rPr lang="en-GB" baseline="30000" dirty="0" smtClean="0"/>
              <a:t>th</a:t>
            </a:r>
            <a:r>
              <a:rPr lang="en-GB" dirty="0" smtClean="0"/>
              <a:t> Dec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495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human behaviour?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>
                <a:effectLst/>
              </a:rPr>
              <a:t>Human behaviour refers to the way humans act and interact. </a:t>
            </a:r>
            <a:endParaRPr lang="en-GB" dirty="0" smtClean="0">
              <a:effectLst/>
            </a:endParaRPr>
          </a:p>
          <a:p>
            <a:pPr marL="0" indent="0">
              <a:buNone/>
            </a:pPr>
            <a:r>
              <a:rPr lang="en-GB" dirty="0"/>
              <a:t>Human Behaviour refers to the full range of physical and emotional behaviours that human engage in: biologically, socially, intellectually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Human behaviour concerns every physical act and observable emotion associated with individuals.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83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are the determinants of human behaviour?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052" y="2529586"/>
            <a:ext cx="1950720" cy="1938528"/>
          </a:xfrm>
        </p:spPr>
      </p:pic>
    </p:spTree>
    <p:extLst>
      <p:ext uri="{BB962C8B-B14F-4D97-AF65-F5344CB8AC3E}">
        <p14:creationId xmlns:p14="http://schemas.microsoft.com/office/powerpoint/2010/main" val="351465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Determinants of human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7098"/>
            <a:ext cx="8229600" cy="485906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It is based on and influenced by several factors, such as </a:t>
            </a:r>
            <a:endParaRPr lang="en-GB" dirty="0" smtClean="0"/>
          </a:p>
          <a:p>
            <a:r>
              <a:rPr lang="en-GB" dirty="0"/>
              <a:t>G</a:t>
            </a:r>
            <a:r>
              <a:rPr lang="en-GB" dirty="0" smtClean="0"/>
              <a:t>enetic make-up</a:t>
            </a:r>
          </a:p>
          <a:p>
            <a:r>
              <a:rPr lang="en-GB" dirty="0" smtClean="0"/>
              <a:t>Instinct </a:t>
            </a:r>
          </a:p>
          <a:p>
            <a:r>
              <a:rPr lang="en-GB" dirty="0" smtClean="0"/>
              <a:t>Differences in age, sex, hereditary factors</a:t>
            </a:r>
          </a:p>
          <a:p>
            <a:r>
              <a:rPr lang="en-GB" dirty="0" smtClean="0"/>
              <a:t>Language</a:t>
            </a:r>
          </a:p>
          <a:p>
            <a:r>
              <a:rPr lang="en-GB" dirty="0" smtClean="0"/>
              <a:t>Culture </a:t>
            </a:r>
            <a:r>
              <a:rPr lang="en-GB" dirty="0"/>
              <a:t>and individual values and attitudes. </a:t>
            </a:r>
            <a:endParaRPr lang="en-GB" dirty="0" smtClean="0"/>
          </a:p>
          <a:p>
            <a:r>
              <a:rPr lang="en-GB" dirty="0" smtClean="0"/>
              <a:t>Group behaviour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065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1A263C9-B167-46B4-B832-41A37C157DE1}" type="slidenum">
              <a:rPr lang="en-US" altLang="en-US" sz="1400"/>
              <a:pPr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400"/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latin typeface="Tahoma" panose="020B0604030504040204" pitchFamily="34" charset="0"/>
              </a:rPr>
              <a:t>Nature Vs Nurture</a:t>
            </a:r>
            <a:r>
              <a:rPr lang="en-US" altLang="en-US" dirty="0" smtClean="0">
                <a:latin typeface="Tahoma" panose="020B0604030504040204" pitchFamily="34" charset="0"/>
              </a:rPr>
              <a:t/>
            </a:r>
            <a:br>
              <a:rPr lang="en-US" altLang="en-US" dirty="0" smtClean="0">
                <a:latin typeface="Tahoma" panose="020B0604030504040204" pitchFamily="34" charset="0"/>
              </a:rPr>
            </a:br>
            <a:endParaRPr lang="en-US" altLang="en-US" dirty="0" smtClean="0">
              <a:latin typeface="Tahoma" panose="020B0604030504040204" pitchFamily="34" charset="0"/>
            </a:endParaRP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599" y="1417638"/>
            <a:ext cx="8686800" cy="49387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u="sng" dirty="0" smtClean="0"/>
              <a:t>Nature </a:t>
            </a:r>
            <a:r>
              <a:rPr lang="en-GB" altLang="en-US" dirty="0" smtClean="0"/>
              <a:t>– Nature refers not simply to abilities present at birth but to any ability determined by genes, including those appearing through maturation.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u="sng" dirty="0" smtClean="0"/>
              <a:t>Nurture</a:t>
            </a:r>
            <a:r>
              <a:rPr lang="en-GB" altLang="en-US" dirty="0" smtClean="0"/>
              <a:t> – The view that everything is learned through interactions with the environment, the physical and social world, more widely referred to as ‘experience’.</a:t>
            </a:r>
            <a:endParaRPr lang="en-US" altLang="en-US" dirty="0" smtClean="0"/>
          </a:p>
          <a:p>
            <a:pPr eaLnBrk="1" hangingPunct="1">
              <a:lnSpc>
                <a:spcPct val="90000"/>
              </a:lnSpc>
            </a:pPr>
            <a:endParaRPr lang="en-US" altLang="en-US" b="1" dirty="0" smtClean="0"/>
          </a:p>
        </p:txBody>
      </p:sp>
      <p:pic>
        <p:nvPicPr>
          <p:cNvPr id="2053" name="Picture 4" descr="http://gtm-media.discoveryeducation.com/videos/images/search/3785b525-9f16-40f2-bcaa-122bb15cbd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656" y="2979896"/>
            <a:ext cx="1944687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069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 (Pre-wiring)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I am the way I am because I was born this way, and given that it is the way I am wired, there is nothing that can be done to change my behaviour.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Totally True = Natural ability?</a:t>
            </a:r>
          </a:p>
          <a:p>
            <a:pPr marL="0" indent="0" algn="ctr">
              <a:buNone/>
            </a:pPr>
            <a:r>
              <a:rPr lang="en-GB" dirty="0" smtClean="0"/>
              <a:t>Partially True = birds/spiders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596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Demonstrated in humans with psychological differences between men and women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Women have greater oral ability</a:t>
            </a:r>
          </a:p>
          <a:p>
            <a:pPr marL="0" indent="0" algn="ctr">
              <a:buNone/>
            </a:pPr>
            <a:r>
              <a:rPr lang="en-GB" dirty="0" smtClean="0"/>
              <a:t>Men have higher </a:t>
            </a:r>
            <a:r>
              <a:rPr lang="en-GB" dirty="0" smtClean="0">
                <a:hlinkClick r:id="rId2"/>
              </a:rPr>
              <a:t>spatial ability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Men are more competitive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046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Human DNA is 50% genetically determined (</a:t>
            </a:r>
            <a:r>
              <a:rPr lang="en-GB" dirty="0" err="1" smtClean="0"/>
              <a:t>Plomin</a:t>
            </a:r>
            <a:r>
              <a:rPr lang="en-GB" dirty="0" smtClean="0"/>
              <a:t> &amp; Daniels, 1987)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But… genetic inheritance is a lottery and the consequences of their combination is a lottery too!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525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05394"/>
            <a:ext cx="8229600" cy="542076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 smtClean="0"/>
              <a:t>The behaviour of humans has evolved</a:t>
            </a:r>
          </a:p>
          <a:p>
            <a:pPr marL="0" indent="0" algn="ctr">
              <a:buNone/>
            </a:pPr>
            <a:r>
              <a:rPr lang="en-GB" dirty="0" smtClean="0"/>
              <a:t>We have choice over behaviours</a:t>
            </a:r>
          </a:p>
          <a:p>
            <a:pPr marL="0" indent="0" algn="ctr">
              <a:buNone/>
            </a:pPr>
            <a:r>
              <a:rPr lang="en-GB" dirty="0" smtClean="0"/>
              <a:t>How much choice is a matter of debate</a:t>
            </a: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e.g. What we do for a living!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Below the surface of human activity, the pre-wiring influence is very strong</a:t>
            </a:r>
          </a:p>
          <a:p>
            <a:pPr marL="0" indent="0" algn="ctr">
              <a:buNone/>
            </a:pPr>
            <a:r>
              <a:rPr lang="en-GB" dirty="0" smtClean="0"/>
              <a:t>e.g. Dominance</a:t>
            </a:r>
          </a:p>
          <a:p>
            <a:pPr marL="0" indent="0" algn="ctr">
              <a:buNone/>
            </a:pPr>
            <a:r>
              <a:rPr lang="en-GB" dirty="0" smtClean="0"/>
              <a:t>Pre-wired behaviours are usually very strong and often unconscious…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73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 v Nurture – Formative Years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The second of the determinants of our behaviour is learned in our formative years from our experiences with siblings, with parents or with guardians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>A child arrives in the world wishing to survive.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Q</a:t>
            </a:r>
            <a:r>
              <a:rPr lang="en-GB" dirty="0" smtClean="0"/>
              <a:t>uickly </a:t>
            </a:r>
            <a:r>
              <a:rPr lang="en-GB" dirty="0"/>
              <a:t>realizes that resources for that survival come from parents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child quickly discovers through trial and error what strategies will maximize those resources.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59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44584"/>
            <a:ext cx="8229600" cy="538158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/>
              <a:t>Further, the child needs to establish for itself an ecological niche, one in which it is differentiated from others also competing for </a:t>
            </a:r>
            <a:r>
              <a:rPr lang="en-GB" dirty="0" smtClean="0"/>
              <a:t>resources.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Who are the competitors?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/>
              <a:t>Differences between children in the one family are as great as between any children chosen at random. Up to 45 % of personality is attributable to environment and 80 to 90% of that is attributed to non-shared within-family influences (</a:t>
            </a:r>
            <a:r>
              <a:rPr lang="en-GB" dirty="0" err="1"/>
              <a:t>Plomin</a:t>
            </a:r>
            <a:r>
              <a:rPr lang="en-GB" dirty="0"/>
              <a:t> &amp; Daniels, 1987)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3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The strategies adopted for survival aim to differentiate and hence protect the ecological niche. These strategies may be the origin of motives.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185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Eldest children are more conscientious and seek parental favour through acting as surrogate parents toward younger siblings. They are more responsible, conservative, and defensive (</a:t>
            </a:r>
            <a:r>
              <a:rPr lang="en-GB" dirty="0" err="1"/>
              <a:t>Sulloway</a:t>
            </a:r>
            <a:r>
              <a:rPr lang="en-GB" dirty="0"/>
              <a:t>, 1996</a:t>
            </a:r>
            <a:r>
              <a:rPr lang="en-GB" dirty="0" smtClean="0"/>
              <a:t>).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/>
              <a:t>"I'll be safe if I can control the resources." </a:t>
            </a:r>
            <a:r>
              <a:rPr lang="en-GB" dirty="0"/>
              <a:t>From this strategy it is possible to see the </a:t>
            </a:r>
            <a:r>
              <a:rPr lang="en-GB" i="1" dirty="0"/>
              <a:t>need for power</a:t>
            </a:r>
            <a:r>
              <a:rPr lang="en-GB" dirty="0"/>
              <a:t> emerging.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710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Middle children have broader interests, have lower self-esteem and tend to be more independent, innovative, risk tolerant, rebellious and open to experience (Kennedy, 1989; Kidwell, 1982</a:t>
            </a:r>
            <a:r>
              <a:rPr lang="en-GB" dirty="0" smtClean="0"/>
              <a:t>).</a:t>
            </a:r>
          </a:p>
          <a:p>
            <a:pPr marL="0" indent="0" algn="ctr">
              <a:buNone/>
            </a:pPr>
            <a:r>
              <a:rPr lang="en-GB" dirty="0"/>
              <a:t> </a:t>
            </a:r>
            <a:r>
              <a:rPr lang="en-GB" i="1" dirty="0"/>
              <a:t>"I feel safe if I can prove my own competence and independence". </a:t>
            </a:r>
            <a:r>
              <a:rPr lang="en-GB" dirty="0"/>
              <a:t>This strategy might convert to the motive of </a:t>
            </a:r>
            <a:r>
              <a:rPr lang="en-GB" i="1" dirty="0"/>
              <a:t>need for achievement</a:t>
            </a:r>
            <a:r>
              <a:rPr lang="en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62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4638"/>
            <a:ext cx="8229600" cy="585152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Youngest siblings are less ambitious, less conscientious, and more socially oriented. They are sometimes described as popular, easy going, lazy or spoilt. </a:t>
            </a:r>
            <a:r>
              <a:rPr lang="en-GB" dirty="0" err="1"/>
              <a:t>Lastborns</a:t>
            </a:r>
            <a:r>
              <a:rPr lang="en-GB" dirty="0"/>
              <a:t> often enjoy considerable parental investment, though without the burden of parental expectations of 'success' (which is placed on firstborns) (Pinker, 1997). </a:t>
            </a:r>
            <a:endParaRPr lang="en-GB" dirty="0" smtClean="0"/>
          </a:p>
          <a:p>
            <a:pPr marL="0" indent="0" algn="ctr">
              <a:buNone/>
            </a:pPr>
            <a:r>
              <a:rPr lang="en-GB" i="1" dirty="0"/>
              <a:t>"I feel safe if I can be loved".</a:t>
            </a:r>
            <a:r>
              <a:rPr lang="en-GB" dirty="0"/>
              <a:t> Hence the </a:t>
            </a:r>
            <a:r>
              <a:rPr lang="en-GB" dirty="0" err="1"/>
              <a:t>lastborn's</a:t>
            </a:r>
            <a:r>
              <a:rPr lang="en-GB" dirty="0"/>
              <a:t> anxiety is fear of rejection, a significant </a:t>
            </a:r>
            <a:r>
              <a:rPr lang="en-GB" dirty="0" err="1"/>
              <a:t>subconstruct</a:t>
            </a:r>
            <a:r>
              <a:rPr lang="en-GB" dirty="0"/>
              <a:t> of need for affiliation (McClelland, </a:t>
            </a:r>
            <a:r>
              <a:rPr lang="en-GB" dirty="0" err="1"/>
              <a:t>Koestner</a:t>
            </a:r>
            <a:r>
              <a:rPr lang="en-GB" dirty="0"/>
              <a:t> &amp; Weinberger, 1992).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61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83326"/>
            <a:ext cx="8229600" cy="564283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Recent research (</a:t>
            </a:r>
            <a:r>
              <a:rPr lang="en-GB" dirty="0" err="1"/>
              <a:t>Plowman</a:t>
            </a:r>
            <a:r>
              <a:rPr lang="en-GB" dirty="0"/>
              <a:t>, 2005) has demonstrated that motives have their origins in formative years and are one of the mechanisms developed to differentiate between siblings and to help claim a unique ecological niche</a:t>
            </a:r>
            <a:r>
              <a:rPr lang="en-GB" dirty="0" smtClean="0"/>
              <a:t>.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The need for power and control in first-borns</a:t>
            </a:r>
          </a:p>
          <a:p>
            <a:pPr marL="0" indent="0" algn="ctr">
              <a:buNone/>
            </a:pPr>
            <a:r>
              <a:rPr lang="en-GB" dirty="0" smtClean="0"/>
              <a:t>The need for achievement via independence in middle-</a:t>
            </a:r>
            <a:r>
              <a:rPr lang="en-GB" dirty="0" err="1" smtClean="0"/>
              <a:t>borns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The need for affiliation in last-</a:t>
            </a:r>
            <a:r>
              <a:rPr lang="en-GB" dirty="0" err="1" smtClean="0"/>
              <a:t>borns</a:t>
            </a:r>
            <a:endParaRPr lang="en-GB" dirty="0" smtClean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6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Formative years = experiencing myself</a:t>
            </a:r>
          </a:p>
          <a:p>
            <a:pPr marL="0" indent="0" algn="ctr">
              <a:buNone/>
            </a:pPr>
            <a:r>
              <a:rPr lang="en-GB" dirty="0"/>
              <a:t>M</a:t>
            </a:r>
            <a:r>
              <a:rPr lang="en-GB" dirty="0" smtClean="0"/>
              <a:t>ature years = act </a:t>
            </a:r>
            <a:r>
              <a:rPr lang="en-GB" dirty="0"/>
              <a:t>like my </a:t>
            </a:r>
            <a:r>
              <a:rPr lang="en-GB" dirty="0" smtClean="0"/>
              <a:t>mother </a:t>
            </a:r>
          </a:p>
          <a:p>
            <a:pPr marL="0" indent="0" algn="ctr">
              <a:buNone/>
            </a:pPr>
            <a:r>
              <a:rPr lang="en-GB" dirty="0" smtClean="0"/>
              <a:t>use </a:t>
            </a:r>
            <a:r>
              <a:rPr lang="en-GB" dirty="0"/>
              <a:t>mannerisms that are clearly my </a:t>
            </a:r>
            <a:r>
              <a:rPr lang="en-GB" dirty="0" smtClean="0"/>
              <a:t>mother, say things outside </a:t>
            </a:r>
            <a:r>
              <a:rPr lang="en-GB" dirty="0"/>
              <a:t>my more frequent language </a:t>
            </a: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without </a:t>
            </a:r>
            <a:r>
              <a:rPr lang="en-GB" dirty="0"/>
              <a:t>any deliberate </a:t>
            </a:r>
            <a:r>
              <a:rPr lang="en-GB" dirty="0" smtClean="0"/>
              <a:t>intention </a:t>
            </a:r>
          </a:p>
          <a:p>
            <a:pPr marL="0" indent="0" algn="ctr">
              <a:buNone/>
            </a:pPr>
            <a:r>
              <a:rPr lang="en-GB" dirty="0" smtClean="0"/>
              <a:t>Enduring </a:t>
            </a:r>
            <a:r>
              <a:rPr lang="en-GB" dirty="0"/>
              <a:t>beliefs and ideologies are often established in these formative years.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00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40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30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Aggression – Cognitive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Cognitive theorists believe aggression is learnt rather than innate, and try to understand ways </a:t>
            </a:r>
            <a:r>
              <a:rPr lang="en-GB" dirty="0" smtClean="0"/>
              <a:t>in</a:t>
            </a:r>
          </a:p>
          <a:p>
            <a:pPr marL="0" indent="0">
              <a:buNone/>
            </a:pPr>
            <a:r>
              <a:rPr lang="en-GB" dirty="0"/>
              <a:t>They emphasize mental processes such as perception and thoughts, along with the role of learning and situation in understanding aggressive </a:t>
            </a:r>
            <a:r>
              <a:rPr lang="en-GB" dirty="0" err="1"/>
              <a:t>behavior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which it is learned. </a:t>
            </a:r>
          </a:p>
        </p:txBody>
      </p:sp>
    </p:spTree>
    <p:extLst>
      <p:ext uri="{BB962C8B-B14F-4D97-AF65-F5344CB8AC3E}">
        <p14:creationId xmlns:p14="http://schemas.microsoft.com/office/powerpoint/2010/main" val="365450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69900"/>
            <a:ext cx="7772400" cy="1470025"/>
          </a:xfrm>
        </p:spPr>
        <p:txBody>
          <a:bodyPr/>
          <a:lstStyle/>
          <a:p>
            <a:r>
              <a:rPr lang="en-US" dirty="0" smtClean="0">
                <a:latin typeface="Chalkboard"/>
                <a:cs typeface="Chalkboard"/>
              </a:rPr>
              <a:t>Starter</a:t>
            </a:r>
            <a:endParaRPr lang="en-US" dirty="0">
              <a:latin typeface="Chalkboard"/>
              <a:cs typeface="Chalkboard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165600"/>
            <a:ext cx="6400800" cy="1752600"/>
          </a:xfrm>
        </p:spPr>
        <p:txBody>
          <a:bodyPr>
            <a:normAutofit/>
          </a:bodyPr>
          <a:lstStyle/>
          <a:p>
            <a:endParaRPr lang="en-US" sz="4400" dirty="0" smtClean="0">
              <a:solidFill>
                <a:srgbClr val="0000FF"/>
              </a:solidFill>
              <a:latin typeface="Chalkboard"/>
              <a:cs typeface="Chalkboard"/>
            </a:endParaRPr>
          </a:p>
          <a:p>
            <a:r>
              <a:rPr lang="en-US" sz="5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halkboard"/>
                <a:cs typeface="Chalkboard"/>
              </a:rPr>
              <a:t>Nature or Nurture?</a:t>
            </a:r>
            <a:endParaRPr lang="en-US" sz="5400" dirty="0">
              <a:solidFill>
                <a:schemeClr val="accent5">
                  <a:lumMod val="60000"/>
                  <a:lumOff val="40000"/>
                </a:schemeClr>
              </a:solidFill>
              <a:latin typeface="Chalkboard"/>
              <a:cs typeface="Chalkboard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1733550"/>
            <a:ext cx="4613858" cy="3079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84200"/>
            <a:ext cx="8229600" cy="5541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4000" u="sng" dirty="0" smtClean="0">
                <a:solidFill>
                  <a:srgbClr val="93CDDD"/>
                </a:solidFill>
                <a:latin typeface="Chalkboard"/>
                <a:cs typeface="Chalkboard"/>
              </a:rPr>
              <a:t>Nature</a:t>
            </a:r>
            <a:endParaRPr lang="en-US" sz="4000" dirty="0">
              <a:latin typeface="Chalkboard"/>
              <a:cs typeface="Chalkboard"/>
            </a:endParaRPr>
          </a:p>
          <a:p>
            <a:pPr algn="ctr">
              <a:buNone/>
            </a:pPr>
            <a:r>
              <a:rPr lang="en-US" sz="4000" dirty="0" smtClean="0">
                <a:latin typeface="Chalkboard"/>
                <a:cs typeface="Chalkboard"/>
              </a:rPr>
              <a:t>due to inherited characteristics and innate drives</a:t>
            </a:r>
          </a:p>
          <a:p>
            <a:pPr algn="ctr">
              <a:buNone/>
            </a:pPr>
            <a:endParaRPr lang="en-US" sz="4000" dirty="0" smtClean="0">
              <a:latin typeface="Chalkboard"/>
              <a:cs typeface="Chalkboard"/>
            </a:endParaRPr>
          </a:p>
          <a:p>
            <a:pPr algn="ctr">
              <a:buNone/>
            </a:pPr>
            <a:r>
              <a:rPr lang="en-US" sz="4000" u="sng" dirty="0" smtClean="0">
                <a:solidFill>
                  <a:srgbClr val="93CDDD"/>
                </a:solidFill>
                <a:latin typeface="Chalkboard"/>
                <a:cs typeface="Chalkboard"/>
              </a:rPr>
              <a:t>Nurture</a:t>
            </a:r>
            <a:endParaRPr lang="en-US" sz="4000" dirty="0">
              <a:latin typeface="Chalkboard"/>
              <a:cs typeface="Chalkboard"/>
            </a:endParaRPr>
          </a:p>
          <a:p>
            <a:pPr algn="ctr">
              <a:buNone/>
            </a:pPr>
            <a:r>
              <a:rPr lang="en-US" sz="4000" dirty="0" smtClean="0">
                <a:latin typeface="Chalkboard"/>
                <a:cs typeface="Chalkboard"/>
              </a:rPr>
              <a:t>due to environmental influences and learning</a:t>
            </a:r>
          </a:p>
          <a:p>
            <a:pPr>
              <a:buNone/>
            </a:pPr>
            <a:endParaRPr lang="en-US" sz="4000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sz="4000" dirty="0">
              <a:latin typeface="Chalkboard"/>
              <a:cs typeface="Chalkboar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84200"/>
            <a:ext cx="8229600" cy="590550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 sz="4800" dirty="0" smtClean="0">
                <a:latin typeface="Chalkboard"/>
                <a:cs typeface="Chalkboard"/>
              </a:rPr>
              <a:t>Phoebe </a:t>
            </a:r>
            <a:r>
              <a:rPr lang="en-US" sz="4800" dirty="0">
                <a:latin typeface="Chalkboard"/>
                <a:cs typeface="Chalkboard"/>
              </a:rPr>
              <a:t>loves marmite on toast, just like her dad</a:t>
            </a:r>
            <a:r>
              <a:rPr lang="en-US" sz="4800" dirty="0" smtClean="0">
                <a:latin typeface="Chalkboard"/>
                <a:cs typeface="Chalkboard"/>
              </a:rPr>
              <a:t>.</a:t>
            </a:r>
          </a:p>
          <a:p>
            <a:pPr marL="514350" indent="-514350">
              <a:buNone/>
            </a:pPr>
            <a:endParaRPr lang="en-US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Nature</a:t>
            </a:r>
            <a:r>
              <a:rPr lang="en-US" dirty="0" smtClean="0">
                <a:latin typeface="Chalkboard"/>
                <a:cs typeface="Chalkboard"/>
              </a:rPr>
              <a:t>: due to inherited characteristics and innate drives</a:t>
            </a: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Nurture</a:t>
            </a:r>
            <a:r>
              <a:rPr lang="en-US" dirty="0" smtClean="0">
                <a:latin typeface="Chalkboard"/>
                <a:cs typeface="Chalkboard"/>
              </a:rPr>
              <a:t>: due to environmental influences and learning</a:t>
            </a:r>
          </a:p>
          <a:p>
            <a:pPr marL="514350" indent="-514350">
              <a:buNone/>
            </a:pPr>
            <a:endParaRPr lang="en-US" dirty="0">
              <a:latin typeface="Chalkboard"/>
              <a:cs typeface="Chalkboard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5500" y="2197100"/>
            <a:ext cx="2280763" cy="1701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8293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4800" dirty="0" smtClean="0">
                <a:latin typeface="Chalkboard"/>
                <a:cs typeface="Chalkboard"/>
              </a:rPr>
              <a:t>2. Ernest lived to the age of 101</a:t>
            </a: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Nature</a:t>
            </a:r>
            <a:r>
              <a:rPr lang="en-US" dirty="0" smtClean="0">
                <a:latin typeface="Chalkboard"/>
                <a:cs typeface="Chalkboard"/>
              </a:rPr>
              <a:t>: due to inherited characteristics and innate drives</a:t>
            </a: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Nurture</a:t>
            </a:r>
            <a:r>
              <a:rPr lang="en-US" dirty="0" smtClean="0">
                <a:latin typeface="Chalkboard"/>
                <a:cs typeface="Chalkboard"/>
              </a:rPr>
              <a:t>: due to environmental influences and learning</a:t>
            </a:r>
          </a:p>
          <a:p>
            <a:pPr>
              <a:buNone/>
            </a:pPr>
            <a:endParaRPr lang="en-US" dirty="0">
              <a:latin typeface="Chalkboard"/>
              <a:cs typeface="Chalkboard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000" y="1543050"/>
            <a:ext cx="1844524" cy="2324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71500"/>
            <a:ext cx="8229600" cy="61341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4800" dirty="0" smtClean="0">
                <a:latin typeface="Chalkboard"/>
                <a:cs typeface="Chalkboard"/>
              </a:rPr>
              <a:t>3. </a:t>
            </a:r>
            <a:r>
              <a:rPr lang="en-US" sz="4800" dirty="0">
                <a:latin typeface="Chalkboard"/>
                <a:cs typeface="Chalkboard"/>
              </a:rPr>
              <a:t>Patrick</a:t>
            </a:r>
            <a:r>
              <a:rPr lang="en-US" sz="4800" dirty="0" smtClean="0">
                <a:latin typeface="Chalkboard"/>
                <a:cs typeface="Chalkboard"/>
              </a:rPr>
              <a:t> loses his </a:t>
            </a:r>
            <a:r>
              <a:rPr lang="en-US" sz="4800" dirty="0">
                <a:latin typeface="Chalkboard"/>
                <a:cs typeface="Chalkboard"/>
              </a:rPr>
              <a:t>temper easily and</a:t>
            </a:r>
            <a:r>
              <a:rPr lang="en-US" sz="4800" dirty="0" smtClean="0">
                <a:latin typeface="Chalkboard"/>
                <a:cs typeface="Chalkboard"/>
              </a:rPr>
              <a:t> often </a:t>
            </a:r>
            <a:r>
              <a:rPr lang="en-US" sz="4800" dirty="0">
                <a:latin typeface="Chalkboard"/>
                <a:cs typeface="Chalkboard"/>
              </a:rPr>
              <a:t>gets into </a:t>
            </a:r>
            <a:r>
              <a:rPr lang="en-US" sz="4800" dirty="0" smtClean="0">
                <a:latin typeface="Chalkboard"/>
                <a:cs typeface="Chalkboard"/>
              </a:rPr>
              <a:t>fights.</a:t>
            </a:r>
          </a:p>
          <a:p>
            <a:pPr>
              <a:buNone/>
            </a:pPr>
            <a:endParaRPr lang="en-US" sz="4800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Nature</a:t>
            </a:r>
            <a:r>
              <a:rPr lang="en-US" dirty="0" smtClean="0">
                <a:latin typeface="Chalkboard"/>
                <a:cs typeface="Chalkboard"/>
              </a:rPr>
              <a:t>: due to inherited characteristics and innate drives</a:t>
            </a: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Nurture</a:t>
            </a:r>
            <a:r>
              <a:rPr lang="en-US" dirty="0" smtClean="0">
                <a:latin typeface="Chalkboard"/>
                <a:cs typeface="Chalkboard"/>
              </a:rPr>
              <a:t>: due to environmental influences and learning</a:t>
            </a:r>
          </a:p>
          <a:p>
            <a:pPr>
              <a:buNone/>
            </a:pPr>
            <a:endParaRPr lang="en-US" dirty="0">
              <a:latin typeface="Chalkboard"/>
              <a:cs typeface="Chalkboard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3850" y="2441026"/>
            <a:ext cx="2876550" cy="1667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6100"/>
            <a:ext cx="8229600" cy="60325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4800" dirty="0" smtClean="0">
                <a:latin typeface="Chalkboard"/>
                <a:cs typeface="Chalkboard"/>
              </a:rPr>
              <a:t>4. John has just come out as being gay.</a:t>
            </a:r>
          </a:p>
          <a:p>
            <a:pPr>
              <a:buNone/>
            </a:pPr>
            <a:endParaRPr lang="en-US" sz="4800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sz="4800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Nature</a:t>
            </a:r>
            <a:r>
              <a:rPr lang="en-US" dirty="0" smtClean="0">
                <a:latin typeface="Chalkboard"/>
                <a:cs typeface="Chalkboard"/>
              </a:rPr>
              <a:t>: due to inherited characteristics and innate drives</a:t>
            </a: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Nurture</a:t>
            </a:r>
            <a:r>
              <a:rPr lang="en-US" dirty="0" smtClean="0">
                <a:latin typeface="Chalkboard"/>
                <a:cs typeface="Chalkboard"/>
              </a:rPr>
              <a:t>: due to environmental influences and learning</a:t>
            </a:r>
          </a:p>
          <a:p>
            <a:pPr>
              <a:buNone/>
            </a:pPr>
            <a:endParaRPr lang="en-US" dirty="0">
              <a:latin typeface="Chalkboard"/>
              <a:cs typeface="Chalkboard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8800" y="2261506"/>
            <a:ext cx="2527300" cy="16246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1300"/>
            <a:ext cx="8229600" cy="66167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4800" dirty="0" smtClean="0">
                <a:latin typeface="Chalkboard"/>
                <a:cs typeface="Chalkboard"/>
              </a:rPr>
              <a:t>5. </a:t>
            </a:r>
            <a:r>
              <a:rPr lang="en-US" sz="4800" dirty="0">
                <a:latin typeface="Chalkboard"/>
                <a:cs typeface="Chalkboard"/>
              </a:rPr>
              <a:t>Beth has an impressive general knowledge and is a quiz show champion</a:t>
            </a:r>
            <a:r>
              <a:rPr lang="en-US" sz="4800" dirty="0" smtClean="0">
                <a:latin typeface="Chalkboard"/>
                <a:cs typeface="Chalkboard"/>
              </a:rPr>
              <a:t>.</a:t>
            </a:r>
          </a:p>
          <a:p>
            <a:pPr>
              <a:buNone/>
            </a:pPr>
            <a:endParaRPr lang="en-US" sz="4800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endParaRPr lang="en-US" u="sng" dirty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Nature</a:t>
            </a:r>
            <a:r>
              <a:rPr lang="en-US" dirty="0" smtClean="0">
                <a:latin typeface="Chalkboard"/>
                <a:cs typeface="Chalkboard"/>
              </a:rPr>
              <a:t>: due to inherited characteristics and innate drives</a:t>
            </a:r>
          </a:p>
          <a:p>
            <a:pPr>
              <a:buNone/>
            </a:pPr>
            <a:r>
              <a:rPr lang="en-US" u="sng" dirty="0" smtClean="0">
                <a:solidFill>
                  <a:srgbClr val="93CDDD"/>
                </a:solidFill>
                <a:latin typeface="Chalkboard"/>
                <a:cs typeface="Chalkboard"/>
              </a:rPr>
              <a:t>Nurture</a:t>
            </a:r>
            <a:r>
              <a:rPr lang="en-US" dirty="0" smtClean="0">
                <a:latin typeface="Chalkboard"/>
                <a:cs typeface="Chalkboard"/>
              </a:rPr>
              <a:t>: due to environmental influences and learning</a:t>
            </a:r>
          </a:p>
          <a:p>
            <a:pPr>
              <a:buNone/>
            </a:pPr>
            <a:endParaRPr lang="en-US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sz="4800" dirty="0">
              <a:latin typeface="Chalkboard"/>
              <a:cs typeface="Chalkboard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4850" y="2590800"/>
            <a:ext cx="1987550" cy="19875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35000"/>
            <a:ext cx="8229600" cy="6223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4800" dirty="0" smtClean="0">
                <a:latin typeface="Chalkboard"/>
                <a:cs typeface="Chalkboard"/>
              </a:rPr>
              <a:t>6. Olivia loves the colour </a:t>
            </a:r>
            <a:r>
              <a:rPr lang="en-US" sz="4800" dirty="0" smtClean="0">
                <a:solidFill>
                  <a:srgbClr val="F93BD9"/>
                </a:solidFill>
                <a:latin typeface="Chalkboard"/>
                <a:cs typeface="Chalkboard"/>
              </a:rPr>
              <a:t>pink</a:t>
            </a:r>
          </a:p>
          <a:p>
            <a:pPr>
              <a:buNone/>
            </a:pPr>
            <a:endParaRPr lang="en-US" sz="4800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sz="4800" dirty="0" smtClean="0"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endParaRPr lang="en-US" u="sng" dirty="0" smtClean="0">
              <a:solidFill>
                <a:srgbClr val="93CDDD"/>
              </a:solidFill>
              <a:latin typeface="Chalkboard"/>
              <a:cs typeface="Chalkboard"/>
            </a:endParaRPr>
          </a:p>
          <a:p>
            <a:pPr>
              <a:buNone/>
            </a:pPr>
            <a:r>
              <a:rPr lang="en-US" sz="2800" u="sng" dirty="0" smtClean="0">
                <a:solidFill>
                  <a:srgbClr val="93CDDD"/>
                </a:solidFill>
                <a:latin typeface="Chalkboard"/>
                <a:cs typeface="Chalkboard"/>
              </a:rPr>
              <a:t>Nature</a:t>
            </a:r>
            <a:r>
              <a:rPr lang="en-US" sz="2800" dirty="0" smtClean="0">
                <a:latin typeface="Chalkboard"/>
                <a:cs typeface="Chalkboard"/>
              </a:rPr>
              <a:t>: due to inherited characteristics and innate drives</a:t>
            </a:r>
          </a:p>
          <a:p>
            <a:pPr>
              <a:buNone/>
            </a:pPr>
            <a:r>
              <a:rPr lang="en-US" sz="2800" u="sng" dirty="0" smtClean="0">
                <a:solidFill>
                  <a:srgbClr val="93CDDD"/>
                </a:solidFill>
                <a:latin typeface="Chalkboard"/>
                <a:cs typeface="Chalkboard"/>
              </a:rPr>
              <a:t>Nurture</a:t>
            </a:r>
            <a:r>
              <a:rPr lang="en-US" sz="2800" dirty="0" smtClean="0">
                <a:latin typeface="Chalkboard"/>
                <a:cs typeface="Chalkboard"/>
              </a:rPr>
              <a:t>: due to environmental influences and learning</a:t>
            </a:r>
          </a:p>
          <a:p>
            <a:pPr>
              <a:buNone/>
            </a:pPr>
            <a:endParaRPr lang="en-US" dirty="0">
              <a:latin typeface="Chalkboard"/>
              <a:cs typeface="Chalkboard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209" y="1627949"/>
            <a:ext cx="3053094" cy="21145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364" y="1227551"/>
            <a:ext cx="3970751" cy="3858016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effectLst/>
              </a:rPr>
              <a:t>Where do the main approaches in psychology stand on nature–nurture?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9913" y="1009275"/>
            <a:ext cx="4984784" cy="5077623"/>
          </a:xfrm>
        </p:spPr>
        <p:txBody>
          <a:bodyPr>
            <a:noAutofit/>
          </a:bodyPr>
          <a:lstStyle/>
          <a:p>
            <a:r>
              <a:rPr lang="en-US" sz="1800" dirty="0" smtClean="0">
                <a:effectLst/>
              </a:rPr>
              <a:t>The </a:t>
            </a:r>
            <a:r>
              <a:rPr lang="en-US" sz="1800" dirty="0">
                <a:effectLst/>
              </a:rPr>
              <a:t>psychodynamic approach combines both nature and nurture in the view that innate, sexual forces are modified by experience to produce adult personality. </a:t>
            </a:r>
            <a:endParaRPr lang="en-GB" sz="1800" dirty="0">
              <a:effectLst/>
            </a:endParaRPr>
          </a:p>
          <a:p>
            <a:pPr lvl="0"/>
            <a:r>
              <a:rPr lang="en-US" sz="1800" dirty="0" smtClean="0">
                <a:effectLst/>
              </a:rPr>
              <a:t>The </a:t>
            </a:r>
            <a:r>
              <a:rPr lang="en-US" sz="1800" dirty="0" err="1">
                <a:effectLst/>
              </a:rPr>
              <a:t>behaviourist</a:t>
            </a:r>
            <a:r>
              <a:rPr lang="en-US" sz="1800" dirty="0">
                <a:effectLst/>
              </a:rPr>
              <a:t> approach is entirely on the side of nurture, although the potential for learning is innate. </a:t>
            </a:r>
            <a:endParaRPr lang="en-GB" sz="1800" dirty="0">
              <a:effectLst/>
            </a:endParaRPr>
          </a:p>
          <a:p>
            <a:pPr lvl="0"/>
            <a:r>
              <a:rPr lang="en-US" sz="1800" dirty="0">
                <a:effectLst/>
              </a:rPr>
              <a:t>The cognitive approach similarly makes no special claims for nature except insofar as the structure of the mental system is innate. Its development, however, is a response to experience. </a:t>
            </a:r>
            <a:endParaRPr lang="en-GB" sz="1800" dirty="0">
              <a:effectLst/>
            </a:endParaRPr>
          </a:p>
          <a:p>
            <a:pPr lvl="0"/>
            <a:r>
              <a:rPr lang="en-US" sz="1800" dirty="0" smtClean="0">
                <a:effectLst/>
              </a:rPr>
              <a:t>The </a:t>
            </a:r>
            <a:r>
              <a:rPr lang="en-US" sz="1800" dirty="0">
                <a:effectLst/>
              </a:rPr>
              <a:t>humanistic approach </a:t>
            </a:r>
            <a:r>
              <a:rPr lang="en-US" sz="1800" dirty="0" err="1">
                <a:effectLst/>
              </a:rPr>
              <a:t>emphasises</a:t>
            </a:r>
            <a:r>
              <a:rPr lang="en-US" sz="1800" dirty="0">
                <a:effectLst/>
              </a:rPr>
              <a:t> nurture but holds certain views about the nature of humankind—that it is positive, inclined towards psychological good health, and has the potential for self-</a:t>
            </a:r>
            <a:r>
              <a:rPr lang="en-US" sz="1800" dirty="0" err="1">
                <a:effectLst/>
              </a:rPr>
              <a:t>actualisation</a:t>
            </a:r>
            <a:r>
              <a:rPr lang="en-US" sz="1800" dirty="0">
                <a:effectLst/>
              </a:rPr>
              <a:t>. </a:t>
            </a:r>
            <a:endParaRPr lang="en-GB" sz="1800" dirty="0">
              <a:effectLst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8413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Both heredity and social learning are important factors and human beings it seems are neither driven completely by their urges, nor helplessly vulnerable to environmental influences. </a:t>
            </a:r>
          </a:p>
        </p:txBody>
      </p:sp>
    </p:spTree>
    <p:extLst>
      <p:ext uri="{BB962C8B-B14F-4D97-AF65-F5344CB8AC3E}">
        <p14:creationId xmlns:p14="http://schemas.microsoft.com/office/powerpoint/2010/main" val="2927902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72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1072</Words>
  <Application>Microsoft Office PowerPoint</Application>
  <PresentationFormat>On-screen Show (4:3)</PresentationFormat>
  <Paragraphs>128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Chalkboard</vt:lpstr>
      <vt:lpstr>Tahoma</vt:lpstr>
      <vt:lpstr>Times New Roman</vt:lpstr>
      <vt:lpstr>Office Theme</vt:lpstr>
      <vt:lpstr>Determinants of Human Behaviour</vt:lpstr>
      <vt:lpstr>What is human behaviour?</vt:lpstr>
      <vt:lpstr>What are the determinants of human behaviour?</vt:lpstr>
      <vt:lpstr>Determinants of human behaviour</vt:lpstr>
      <vt:lpstr>Nature Vs Nurture </vt:lpstr>
      <vt:lpstr>Nature (Pre-wiring)</vt:lpstr>
      <vt:lpstr>PowerPoint Presentation</vt:lpstr>
      <vt:lpstr>PowerPoint Presentation</vt:lpstr>
      <vt:lpstr>PowerPoint Presentation</vt:lpstr>
      <vt:lpstr>Nature v Nurture – Formative Years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Aggression – Cognitive approach</vt:lpstr>
      <vt:lpstr>Starter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Where do the main approaches in psychology stand on nature–nurture?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Starter</dc:title>
  <dc:creator>Penelope Whittles</dc:creator>
  <cp:lastModifiedBy>Donna Morgan</cp:lastModifiedBy>
  <cp:revision>16</cp:revision>
  <dcterms:created xsi:type="dcterms:W3CDTF">2011-11-03T18:23:39Z</dcterms:created>
  <dcterms:modified xsi:type="dcterms:W3CDTF">2017-11-14T10:25:35Z</dcterms:modified>
</cp:coreProperties>
</file>