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62" r:id="rId3"/>
    <p:sldId id="257" r:id="rId4"/>
    <p:sldId id="263" r:id="rId5"/>
    <p:sldId id="271" r:id="rId6"/>
    <p:sldId id="268" r:id="rId7"/>
    <p:sldId id="269" r:id="rId8"/>
    <p:sldId id="270" r:id="rId9"/>
    <p:sldId id="276" r:id="rId10"/>
    <p:sldId id="261" r:id="rId11"/>
    <p:sldId id="272" r:id="rId12"/>
    <p:sldId id="273" r:id="rId13"/>
    <p:sldId id="274" r:id="rId14"/>
    <p:sldId id="275" r:id="rId15"/>
    <p:sldId id="264" r:id="rId16"/>
    <p:sldId id="260" r:id="rId17"/>
    <p:sldId id="278" r:id="rId18"/>
    <p:sldId id="259" r:id="rId19"/>
    <p:sldId id="265" r:id="rId20"/>
    <p:sldId id="277" r:id="rId21"/>
    <p:sldId id="26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742"/>
    <p:restoredTop sz="93216"/>
  </p:normalViewPr>
  <p:slideViewPr>
    <p:cSldViewPr snapToGrid="0" snapToObjects="1">
      <p:cViewPr varScale="1">
        <p:scale>
          <a:sx n="89" d="100"/>
          <a:sy n="89" d="100"/>
        </p:scale>
        <p:origin x="600"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A52A16-0511-684E-8E44-EFBE0191F4C0}" type="datetimeFigureOut">
              <a:rPr lang="en-US" smtClean="0"/>
              <a:t>2/8/2018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1200F4-9DF7-A14D-8B92-1F4A46A83E95}" type="slidenum">
              <a:rPr lang="en-US" smtClean="0"/>
              <a:t>‹#›</a:t>
            </a:fld>
            <a:endParaRPr lang="en-US"/>
          </a:p>
        </p:txBody>
      </p:sp>
    </p:spTree>
    <p:extLst>
      <p:ext uri="{BB962C8B-B14F-4D97-AF65-F5344CB8AC3E}">
        <p14:creationId xmlns:p14="http://schemas.microsoft.com/office/powerpoint/2010/main" val="908477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PL is about valuing ourselves as embodied</a:t>
            </a:r>
            <a:r>
              <a:rPr lang="en-US" baseline="0" dirty="0" smtClean="0"/>
              <a:t> and as such movement being an integral part of who we are</a:t>
            </a:r>
            <a:r>
              <a:rPr lang="is-IS" baseline="0" dirty="0" smtClean="0"/>
              <a:t>….we are our body not we have a body.</a:t>
            </a:r>
            <a:endParaRPr lang="en-US" dirty="0"/>
          </a:p>
        </p:txBody>
      </p:sp>
      <p:sp>
        <p:nvSpPr>
          <p:cNvPr id="4" name="Slide Number Placeholder 3"/>
          <p:cNvSpPr>
            <a:spLocks noGrp="1"/>
          </p:cNvSpPr>
          <p:nvPr>
            <p:ph type="sldNum" sz="quarter" idx="10"/>
          </p:nvPr>
        </p:nvSpPr>
        <p:spPr/>
        <p:txBody>
          <a:bodyPr/>
          <a:lstStyle/>
          <a:p>
            <a:fld id="{ECF53C65-7D9F-F34A-8929-3F143E812007}" type="slidenum">
              <a:rPr lang="en-US" smtClean="0"/>
              <a:t>5</a:t>
            </a:fld>
            <a:endParaRPr lang="en-US"/>
          </a:p>
        </p:txBody>
      </p:sp>
    </p:spTree>
    <p:extLst>
      <p:ext uri="{BB962C8B-B14F-4D97-AF65-F5344CB8AC3E}">
        <p14:creationId xmlns:p14="http://schemas.microsoft.com/office/powerpoint/2010/main" val="1127997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4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ea typeface="ＭＳ Ｐゴシック" charset="-128"/>
            </a:endParaRPr>
          </a:p>
        </p:txBody>
      </p:sp>
      <p:sp>
        <p:nvSpPr>
          <p:cNvPr id="184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fontAlgn="base">
              <a:spcBef>
                <a:spcPct val="0"/>
              </a:spcBef>
              <a:spcAft>
                <a:spcPct val="0"/>
              </a:spcAft>
            </a:pPr>
            <a:fld id="{F1176C93-9567-6E4A-8349-C25F0A6D2539}" type="slidenum">
              <a:rPr lang="en-US" altLang="en-US">
                <a:latin typeface="Arial" charset="0"/>
                <a:ea typeface="ＭＳ Ｐゴシック" charset="-128"/>
              </a:rPr>
              <a:pPr fontAlgn="base">
                <a:spcBef>
                  <a:spcPct val="0"/>
                </a:spcBef>
                <a:spcAft>
                  <a:spcPct val="0"/>
                </a:spcAft>
              </a:pPr>
              <a:t>6</a:t>
            </a:fld>
            <a:endParaRPr lang="en-US" altLang="en-US">
              <a:latin typeface="Arial" charset="0"/>
              <a:ea typeface="ＭＳ Ｐゴシック" charset="-128"/>
            </a:endParaRPr>
          </a:p>
        </p:txBody>
      </p:sp>
    </p:spTree>
    <p:extLst>
      <p:ext uri="{BB962C8B-B14F-4D97-AF65-F5344CB8AC3E}">
        <p14:creationId xmlns:p14="http://schemas.microsoft.com/office/powerpoint/2010/main" val="168074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04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Holistic concept</a:t>
            </a:r>
            <a:r>
              <a:rPr lang="is-IS" altLang="en-US"/>
              <a:t>….</a:t>
            </a:r>
            <a:endParaRPr lang="en-US" altLang="en-US"/>
          </a:p>
        </p:txBody>
      </p:sp>
      <p:sp>
        <p:nvSpPr>
          <p:cNvPr id="4" name="Slide Number Placeholder 3"/>
          <p:cNvSpPr>
            <a:spLocks noGrp="1"/>
          </p:cNvSpPr>
          <p:nvPr>
            <p:ph type="sldNum" sz="quarter" idx="5"/>
          </p:nvPr>
        </p:nvSpPr>
        <p:spPr/>
        <p:txBody>
          <a:bodyPr/>
          <a:lstStyle/>
          <a:p>
            <a:pPr>
              <a:defRPr/>
            </a:pPr>
            <a:fld id="{A8ED1056-2701-4943-99AD-1BA62E3BE15B}" type="slidenum">
              <a:rPr lang="en-GB" smtClean="0"/>
              <a:pPr>
                <a:defRPr/>
              </a:pPr>
              <a:t>7</a:t>
            </a:fld>
            <a:endParaRPr lang="en-GB"/>
          </a:p>
        </p:txBody>
      </p:sp>
    </p:spTree>
    <p:extLst>
      <p:ext uri="{BB962C8B-B14F-4D97-AF65-F5344CB8AC3E}">
        <p14:creationId xmlns:p14="http://schemas.microsoft.com/office/powerpoint/2010/main" val="835263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ea typeface="ＭＳ Ｐゴシック" panose="020B0600070205080204" pitchFamily="34" charset="-128"/>
              </a:rPr>
              <a:t>Physical</a:t>
            </a:r>
            <a:r>
              <a:rPr lang="en-GB" altLang="en-US" baseline="0" dirty="0" smtClean="0">
                <a:ea typeface="ＭＳ Ｐゴシック" panose="020B0600070205080204" pitchFamily="34" charset="-128"/>
              </a:rPr>
              <a:t> literacy is not something that we teach, it is developed by the things that we teach / coach, the environments and experiences we create</a:t>
            </a:r>
          </a:p>
          <a:p>
            <a:r>
              <a:rPr lang="en-GB" altLang="en-US" baseline="0" dirty="0" smtClean="0">
                <a:ea typeface="ＭＳ Ｐゴシック" panose="020B0600070205080204" pitchFamily="34" charset="-128"/>
              </a:rPr>
              <a:t>So what do we do to support PL? PE and sport in school, the community, home, throughout life</a:t>
            </a:r>
            <a:r>
              <a:rPr lang="is-IS" altLang="en-US" baseline="0" dirty="0" smtClean="0">
                <a:ea typeface="ＭＳ Ｐゴシック" panose="020B0600070205080204" pitchFamily="34" charset="-128"/>
              </a:rPr>
              <a:t>….a life long journey</a:t>
            </a:r>
            <a:endParaRPr lang="en-GB" altLang="en-US" baseline="0" dirty="0" smtClean="0">
              <a:ea typeface="ＭＳ Ｐゴシック" panose="020B0600070205080204" pitchFamily="34" charset="-128"/>
            </a:endParaRPr>
          </a:p>
          <a:p>
            <a:r>
              <a:rPr lang="en-GB" altLang="en-US" baseline="0" dirty="0" smtClean="0">
                <a:ea typeface="ＭＳ Ｐゴシック" panose="020B0600070205080204" pitchFamily="34" charset="-128"/>
              </a:rPr>
              <a:t>We are going to focus on the early part of this process</a:t>
            </a:r>
            <a:endParaRPr lang="en-GB" altLang="en-US" dirty="0" smtClean="0">
              <a:ea typeface="ＭＳ Ｐゴシック" panose="020B0600070205080204" pitchFamily="34" charset="-128"/>
            </a:endParaRP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61B26F4-F2CA-44B1-A61C-184BA49F0105}" type="slidenum">
              <a:rPr lang="en-US" altLang="en-US" smtClean="0"/>
              <a:pPr/>
              <a:t>11</a:t>
            </a:fld>
            <a:endParaRPr lang="en-US" altLang="en-US" smtClean="0"/>
          </a:p>
        </p:txBody>
      </p:sp>
    </p:spTree>
    <p:extLst>
      <p:ext uri="{BB962C8B-B14F-4D97-AF65-F5344CB8AC3E}">
        <p14:creationId xmlns:p14="http://schemas.microsoft.com/office/powerpoint/2010/main" val="1229066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we take a physical literacy perspective</a:t>
            </a:r>
            <a:r>
              <a:rPr lang="en-US" baseline="0" dirty="0" smtClean="0"/>
              <a:t> then the experiences that we have are crucial for the development of who we are and how we learn and develop, therefore the environment that we interact with is extremely important</a:t>
            </a:r>
            <a:endParaRPr lang="en-US" dirty="0"/>
          </a:p>
        </p:txBody>
      </p:sp>
      <p:sp>
        <p:nvSpPr>
          <p:cNvPr id="4" name="Slide Number Placeholder 3"/>
          <p:cNvSpPr>
            <a:spLocks noGrp="1"/>
          </p:cNvSpPr>
          <p:nvPr>
            <p:ph type="sldNum" sz="quarter" idx="10"/>
          </p:nvPr>
        </p:nvSpPr>
        <p:spPr/>
        <p:txBody>
          <a:bodyPr/>
          <a:lstStyle/>
          <a:p>
            <a:fld id="{ECF53C65-7D9F-F34A-8929-3F143E812007}" type="slidenum">
              <a:rPr lang="en-US" smtClean="0"/>
              <a:t>12</a:t>
            </a:fld>
            <a:endParaRPr lang="en-US"/>
          </a:p>
        </p:txBody>
      </p:sp>
    </p:spTree>
    <p:extLst>
      <p:ext uri="{BB962C8B-B14F-4D97-AF65-F5344CB8AC3E}">
        <p14:creationId xmlns:p14="http://schemas.microsoft.com/office/powerpoint/2010/main" val="445048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You are</a:t>
            </a:r>
            <a:r>
              <a:rPr lang="en-US" altLang="en-US" baseline="0" dirty="0" smtClean="0"/>
              <a:t> all aware of affordance theory</a:t>
            </a:r>
            <a:r>
              <a:rPr lang="is-IS" altLang="en-US" baseline="0" dirty="0" smtClean="0"/>
              <a:t>….</a:t>
            </a:r>
          </a:p>
          <a:p>
            <a:endParaRPr lang="is-IS" altLang="en-US" baseline="0" dirty="0" smtClean="0"/>
          </a:p>
          <a:p>
            <a:endParaRPr lang="en-US" altLang="en-US" dirty="0" smtClean="0"/>
          </a:p>
          <a:p>
            <a:r>
              <a:rPr lang="en-US" altLang="en-US" dirty="0" smtClean="0"/>
              <a:t>Studies </a:t>
            </a:r>
            <a:r>
              <a:rPr lang="en-US" altLang="en-US" dirty="0"/>
              <a:t>of the affordances of the home show that more opportunities in the home improve motor development and </a:t>
            </a:r>
            <a:r>
              <a:rPr lang="en-US" altLang="en-US" dirty="0" smtClean="0"/>
              <a:t>learning readiness, </a:t>
            </a:r>
          </a:p>
          <a:p>
            <a:r>
              <a:rPr lang="en-US" altLang="en-US" dirty="0" smtClean="0"/>
              <a:t>Studies in</a:t>
            </a:r>
            <a:r>
              <a:rPr lang="en-US" altLang="en-US" baseline="0" dirty="0" smtClean="0"/>
              <a:t> </a:t>
            </a:r>
            <a:r>
              <a:rPr lang="en-US" altLang="en-US" baseline="0" dirty="0" err="1" smtClean="0"/>
              <a:t>Scandanavia</a:t>
            </a:r>
            <a:r>
              <a:rPr lang="en-US" altLang="en-US" baseline="0" dirty="0" smtClean="0"/>
              <a:t> show that children in pre schools that move in natural settings have better motor development due to the rich variety of affordances that nature offers. </a:t>
            </a:r>
            <a:endParaRPr lang="en-US" altLang="en-US" dirty="0" smtClean="0"/>
          </a:p>
          <a:p>
            <a:endParaRPr lang="en-US" altLang="en-US" dirty="0"/>
          </a:p>
        </p:txBody>
      </p:sp>
      <p:sp>
        <p:nvSpPr>
          <p:cNvPr id="4" name="Slide Number Placeholder 3"/>
          <p:cNvSpPr>
            <a:spLocks noGrp="1"/>
          </p:cNvSpPr>
          <p:nvPr>
            <p:ph type="sldNum" sz="quarter" idx="5"/>
          </p:nvPr>
        </p:nvSpPr>
        <p:spPr/>
        <p:txBody>
          <a:bodyPr/>
          <a:lstStyle/>
          <a:p>
            <a:pPr>
              <a:defRPr/>
            </a:pPr>
            <a:fld id="{EBD2914C-B201-F044-9526-16C201EE8CF0}" type="slidenum">
              <a:rPr lang="en-GB" smtClean="0"/>
              <a:pPr>
                <a:defRPr/>
              </a:pPr>
              <a:t>13</a:t>
            </a:fld>
            <a:endParaRPr lang="en-GB"/>
          </a:p>
        </p:txBody>
      </p:sp>
    </p:spTree>
    <p:extLst>
      <p:ext uri="{BB962C8B-B14F-4D97-AF65-F5344CB8AC3E}">
        <p14:creationId xmlns:p14="http://schemas.microsoft.com/office/powerpoint/2010/main" val="778890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eaLnBrk="1" hangingPunct="1">
              <a:defRPr/>
            </a:pPr>
            <a:r>
              <a:rPr lang="en-US" dirty="0" smtClean="0"/>
              <a:t>Clark</a:t>
            </a:r>
            <a:r>
              <a:rPr lang="en-US" baseline="0" dirty="0" smtClean="0"/>
              <a:t> and Metcalfe proposed that motor development is more of a mountain range</a:t>
            </a:r>
            <a:r>
              <a:rPr lang="is-IS" baseline="0" dirty="0" smtClean="0"/>
              <a:t>….explain</a:t>
            </a:r>
            <a:endParaRPr lang="en-US" dirty="0" smtClean="0"/>
          </a:p>
          <a:p>
            <a:pPr>
              <a:defRPr/>
            </a:pPr>
            <a:endParaRPr lang="en-US" dirty="0">
              <a:cs typeface="+mn-cs"/>
            </a:endParaRPr>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BF57A31-36D6-4EAB-BE34-48BFFCADEFD9}" type="slidenum">
              <a:rPr lang="en-US" altLang="en-US" smtClean="0">
                <a:latin typeface="Arial" panose="020B0604020202020204" pitchFamily="34" charset="0"/>
              </a:rPr>
              <a:pPr>
                <a:spcBef>
                  <a:spcPct val="0"/>
                </a:spcBef>
              </a:pPr>
              <a:t>14</a:t>
            </a:fld>
            <a:endParaRPr lang="en-US" altLang="en-US" smtClean="0">
              <a:latin typeface="Arial" panose="020B0604020202020204" pitchFamily="34" charset="0"/>
            </a:endParaRPr>
          </a:p>
        </p:txBody>
      </p:sp>
    </p:spTree>
    <p:extLst>
      <p:ext uri="{BB962C8B-B14F-4D97-AF65-F5344CB8AC3E}">
        <p14:creationId xmlns:p14="http://schemas.microsoft.com/office/powerpoint/2010/main" val="1087077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277539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272701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7275F33-A657-7549-8527-BDD6E80F3FD9}"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571604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7275F33-A657-7549-8527-BDD6E80F3FD9}" type="datetimeFigureOut">
              <a:rPr lang="en-US" smtClean="0"/>
              <a:t>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263587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7275F33-A657-7549-8527-BDD6E80F3FD9}" type="datetimeFigureOut">
              <a:rPr lang="en-US" smtClean="0"/>
              <a:t>2/8/2018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653209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7275F33-A657-7549-8527-BDD6E80F3FD9}" type="datetimeFigureOut">
              <a:rPr lang="en-US" smtClean="0"/>
              <a:t>2/8/2018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559595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275F33-A657-7549-8527-BDD6E80F3FD9}" type="datetimeFigureOut">
              <a:rPr lang="en-US" smtClean="0"/>
              <a:t>2/8/2018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296964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275F33-A657-7549-8527-BDD6E80F3FD9}" type="datetimeFigureOut">
              <a:rPr lang="en-US" smtClean="0"/>
              <a:t>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116695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275F33-A657-7549-8527-BDD6E80F3FD9}" type="datetimeFigureOut">
              <a:rPr lang="en-US" smtClean="0"/>
              <a:t>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444786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931831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t>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843031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275F33-A657-7549-8527-BDD6E80F3FD9}" type="datetimeFigureOut">
              <a:rPr lang="en-US" smtClean="0"/>
              <a:t>2/8/2018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B1BD0A-F962-724B-93DB-B255D590BFB2}" type="slidenum">
              <a:rPr lang="en-US" smtClean="0"/>
              <a:t>‹#›</a:t>
            </a:fld>
            <a:endParaRPr lang="en-US"/>
          </a:p>
        </p:txBody>
      </p:sp>
    </p:spTree>
    <p:extLst>
      <p:ext uri="{BB962C8B-B14F-4D97-AF65-F5344CB8AC3E}">
        <p14:creationId xmlns:p14="http://schemas.microsoft.com/office/powerpoint/2010/main" val="13256631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pn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 </a:t>
            </a:r>
            <a:r>
              <a:rPr lang="en-US" dirty="0"/>
              <a:t>A</a:t>
            </a:r>
            <a:r>
              <a:rPr lang="en-US" dirty="0" smtClean="0"/>
              <a:t>dventure and challenge in the curriculum</a:t>
            </a:r>
            <a:endParaRPr lang="en-US" dirty="0"/>
          </a:p>
        </p:txBody>
      </p:sp>
      <p:sp>
        <p:nvSpPr>
          <p:cNvPr id="3" name="Subtitle 2"/>
          <p:cNvSpPr>
            <a:spLocks noGrp="1"/>
          </p:cNvSpPr>
          <p:nvPr>
            <p:ph type="subTitle" idx="1"/>
          </p:nvPr>
        </p:nvSpPr>
        <p:spPr/>
        <p:txBody>
          <a:bodyPr/>
          <a:lstStyle/>
          <a:p>
            <a:r>
              <a:rPr lang="en-US" dirty="0" smtClean="0"/>
              <a:t>Feb 2018</a:t>
            </a:r>
            <a:endParaRPr lang="en-US" dirty="0"/>
          </a:p>
        </p:txBody>
      </p:sp>
    </p:spTree>
    <p:extLst>
      <p:ext uri="{BB962C8B-B14F-4D97-AF65-F5344CB8AC3E}">
        <p14:creationId xmlns:p14="http://schemas.microsoft.com/office/powerpoint/2010/main" val="523119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Welcome</a:t>
            </a:r>
            <a:endParaRPr lang="en-US" dirty="0"/>
          </a:p>
        </p:txBody>
      </p:sp>
      <p:sp>
        <p:nvSpPr>
          <p:cNvPr id="3" name="Content Placeholder 2"/>
          <p:cNvSpPr>
            <a:spLocks noGrp="1"/>
          </p:cNvSpPr>
          <p:nvPr>
            <p:ph idx="1"/>
          </p:nvPr>
        </p:nvSpPr>
        <p:spPr/>
        <p:txBody>
          <a:bodyPr/>
          <a:lstStyle/>
          <a:p>
            <a:r>
              <a:rPr lang="en-US" dirty="0" smtClean="0"/>
              <a:t>Who are you? </a:t>
            </a:r>
          </a:p>
          <a:p>
            <a:endParaRPr lang="en-US" dirty="0"/>
          </a:p>
          <a:p>
            <a:r>
              <a:rPr lang="en-US" dirty="0" smtClean="0"/>
              <a:t>What do you know already about Adventure in the curriculum?</a:t>
            </a:r>
          </a:p>
          <a:p>
            <a:endParaRPr lang="en-US" dirty="0"/>
          </a:p>
          <a:p>
            <a:r>
              <a:rPr lang="en-US" dirty="0" smtClean="0"/>
              <a:t>A short survey </a:t>
            </a:r>
            <a:r>
              <a:rPr lang="is-IS" dirty="0" smtClean="0"/>
              <a:t>…..</a:t>
            </a:r>
          </a:p>
          <a:p>
            <a:endParaRPr lang="is-IS" dirty="0"/>
          </a:p>
          <a:p>
            <a:r>
              <a:rPr lang="en-US" dirty="0" smtClean="0"/>
              <a:t>W</a:t>
            </a:r>
            <a:r>
              <a:rPr lang="is-IS" dirty="0" smtClean="0"/>
              <a:t>hat are we going to be studying in the module?</a:t>
            </a:r>
          </a:p>
          <a:p>
            <a:r>
              <a:rPr lang="en-US" dirty="0" smtClean="0"/>
              <a:t>Session overview</a:t>
            </a:r>
          </a:p>
          <a:p>
            <a:endParaRPr lang="en-US" dirty="0"/>
          </a:p>
          <a:p>
            <a:endParaRPr lang="en-US" dirty="0"/>
          </a:p>
        </p:txBody>
      </p:sp>
    </p:spTree>
    <p:extLst>
      <p:ext uri="{BB962C8B-B14F-4D97-AF65-F5344CB8AC3E}">
        <p14:creationId xmlns:p14="http://schemas.microsoft.com/office/powerpoint/2010/main" val="430366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PE curriculum in Wales </a:t>
            </a:r>
            <a:endParaRPr lang="en-US" dirty="0"/>
          </a:p>
        </p:txBody>
      </p:sp>
      <p:sp>
        <p:nvSpPr>
          <p:cNvPr id="3" name="Content Placeholder 2"/>
          <p:cNvSpPr>
            <a:spLocks noGrp="1"/>
          </p:cNvSpPr>
          <p:nvPr>
            <p:ph idx="1"/>
          </p:nvPr>
        </p:nvSpPr>
        <p:spPr/>
        <p:txBody>
          <a:bodyPr/>
          <a:lstStyle/>
          <a:p>
            <a:r>
              <a:rPr lang="en-US" dirty="0" smtClean="0"/>
              <a:t>What is Physical education? </a:t>
            </a:r>
          </a:p>
          <a:p>
            <a:endParaRPr lang="en-US" dirty="0" smtClean="0"/>
          </a:p>
          <a:p>
            <a:r>
              <a:rPr lang="en-US" dirty="0" smtClean="0"/>
              <a:t>What is it’s aim?</a:t>
            </a:r>
          </a:p>
          <a:p>
            <a:endParaRPr lang="en-US" dirty="0" smtClean="0"/>
          </a:p>
          <a:p>
            <a:r>
              <a:rPr lang="en-US" dirty="0" smtClean="0"/>
              <a:t>What does physical education look like in schools today?</a:t>
            </a:r>
            <a:endParaRPr lang="en-US" dirty="0"/>
          </a:p>
          <a:p>
            <a:endParaRPr lang="en-US" dirty="0"/>
          </a:p>
        </p:txBody>
      </p:sp>
    </p:spTree>
    <p:extLst>
      <p:ext uri="{BB962C8B-B14F-4D97-AF65-F5344CB8AC3E}">
        <p14:creationId xmlns:p14="http://schemas.microsoft.com/office/powerpoint/2010/main" val="1451569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curriculum document </a:t>
            </a:r>
            <a:endParaRPr lang="en-US" dirty="0"/>
          </a:p>
        </p:txBody>
      </p:sp>
      <p:sp>
        <p:nvSpPr>
          <p:cNvPr id="3" name="Content Placeholder 2"/>
          <p:cNvSpPr>
            <a:spLocks noGrp="1"/>
          </p:cNvSpPr>
          <p:nvPr>
            <p:ph idx="1"/>
          </p:nvPr>
        </p:nvSpPr>
        <p:spPr/>
        <p:txBody>
          <a:bodyPr/>
          <a:lstStyle/>
          <a:p>
            <a:r>
              <a:rPr lang="en-US" dirty="0" smtClean="0"/>
              <a:t>Lets look at the requirements of the curriculum</a:t>
            </a:r>
            <a:r>
              <a:rPr lang="is-IS" dirty="0" smtClean="0"/>
              <a:t>….</a:t>
            </a:r>
          </a:p>
          <a:p>
            <a:endParaRPr lang="is-IS" dirty="0"/>
          </a:p>
          <a:p>
            <a:r>
              <a:rPr lang="en-US" dirty="0" smtClean="0"/>
              <a:t>W</a:t>
            </a:r>
            <a:r>
              <a:rPr lang="is-IS" dirty="0" smtClean="0"/>
              <a:t>hat are you thoughts about this??</a:t>
            </a:r>
          </a:p>
          <a:p>
            <a:endParaRPr lang="is-IS" dirty="0"/>
          </a:p>
          <a:p>
            <a:r>
              <a:rPr lang="en-US" dirty="0" smtClean="0"/>
              <a:t>Pair and share discussion about the adventurous activities area of activity in the PE curriculum </a:t>
            </a:r>
            <a:endParaRPr lang="is-IS" dirty="0" smtClean="0"/>
          </a:p>
        </p:txBody>
      </p:sp>
    </p:spTree>
    <p:extLst>
      <p:ext uri="{BB962C8B-B14F-4D97-AF65-F5344CB8AC3E}">
        <p14:creationId xmlns:p14="http://schemas.microsoft.com/office/powerpoint/2010/main" val="223123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a:xfrm>
            <a:off x="409576" y="758920"/>
            <a:ext cx="7186612" cy="1960468"/>
          </a:xfrm>
        </p:spPr>
        <p:txBody>
          <a:bodyPr>
            <a:normAutofit/>
          </a:bodyPr>
          <a:lstStyle/>
          <a:p>
            <a:r>
              <a:rPr lang="en-US" b="1" dirty="0" smtClean="0"/>
              <a:t>The aim of Physical Education is to develop physical literacy</a:t>
            </a:r>
            <a:r>
              <a:rPr lang="en-US" dirty="0" smtClean="0"/>
              <a:t/>
            </a:r>
            <a:br>
              <a:rPr lang="en-US" dirty="0" smtClean="0"/>
            </a:br>
            <a:endParaRPr lang="en-US" altLang="en-US" dirty="0">
              <a:ea typeface="ＭＳ Ｐゴシック" charset="-128"/>
            </a:endParaRPr>
          </a:p>
        </p:txBody>
      </p:sp>
      <p:pic>
        <p:nvPicPr>
          <p:cNvPr id="22530" name="Picture 6" descr="Unknown-2.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700" y="3395663"/>
            <a:ext cx="3336926" cy="333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Picture 10" descr="disabled-activity-612x300.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444876" y="4073477"/>
            <a:ext cx="4333875" cy="2373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1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724775" y="536575"/>
            <a:ext cx="4286250" cy="303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Content Placeholder 2"/>
          <p:cNvPicPr>
            <a:picLocks noGrp="1"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937501" y="3787681"/>
            <a:ext cx="4073524" cy="29449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spTree>
    <p:extLst>
      <p:ext uri="{BB962C8B-B14F-4D97-AF65-F5344CB8AC3E}">
        <p14:creationId xmlns:p14="http://schemas.microsoft.com/office/powerpoint/2010/main" val="13420687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0" name="Rectangle 3"/>
          <p:cNvSpPr>
            <a:spLocks noChangeArrowheads="1"/>
          </p:cNvSpPr>
          <p:nvPr/>
        </p:nvSpPr>
        <p:spPr bwMode="auto">
          <a:xfrm>
            <a:off x="2711450" y="800100"/>
            <a:ext cx="36083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600" b="1" i="1">
                <a:latin typeface="Candara" charset="0"/>
                <a:ea typeface="ＭＳ Ｐゴシック" charset="-128"/>
              </a:rPr>
              <a:t>What is </a:t>
            </a:r>
          </a:p>
          <a:p>
            <a:pPr algn="ctr" eaLnBrk="1" hangingPunct="1">
              <a:spcBef>
                <a:spcPct val="0"/>
              </a:spcBef>
              <a:buFontTx/>
              <a:buNone/>
            </a:pPr>
            <a:r>
              <a:rPr lang="en-US" altLang="en-US" sz="3600" b="1" i="1">
                <a:latin typeface="Candara" charset="0"/>
                <a:ea typeface="ＭＳ Ｐゴシック" charset="-128"/>
              </a:rPr>
              <a:t>Physical Literacy?</a:t>
            </a:r>
          </a:p>
        </p:txBody>
      </p:sp>
      <p:sp>
        <p:nvSpPr>
          <p:cNvPr id="4100" name="TextBox 10"/>
          <p:cNvSpPr txBox="1">
            <a:spLocks noChangeArrowheads="1"/>
          </p:cNvSpPr>
          <p:nvPr/>
        </p:nvSpPr>
        <p:spPr bwMode="auto">
          <a:xfrm>
            <a:off x="1893889" y="2673351"/>
            <a:ext cx="8313737"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000" dirty="0">
                <a:latin typeface="Candara" charset="0"/>
                <a:ea typeface="ＭＳ Ｐゴシック" charset="-128"/>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charset="0"/>
                <a:ea typeface="ＭＳ Ｐゴシック" charset="-128"/>
              </a:rPr>
              <a:t>take responsibility for engagement in </a:t>
            </a:r>
          </a:p>
          <a:p>
            <a:pPr algn="ctr" eaLnBrk="1" hangingPunct="1">
              <a:spcBef>
                <a:spcPct val="0"/>
              </a:spcBef>
              <a:buFontTx/>
              <a:buNone/>
            </a:pPr>
            <a:r>
              <a:rPr lang="en-US" altLang="en-US" sz="3000" dirty="0">
                <a:latin typeface="Candara" charset="0"/>
                <a:ea typeface="ＭＳ Ｐゴシック" charset="-128"/>
              </a:rPr>
              <a:t>physical activities for life.</a:t>
            </a:r>
          </a:p>
          <a:p>
            <a:pPr algn="ctr" eaLnBrk="1" hangingPunct="1">
              <a:spcBef>
                <a:spcPct val="0"/>
              </a:spcBef>
              <a:buFontTx/>
              <a:buNone/>
            </a:pPr>
            <a:endParaRPr lang="en-US" altLang="en-US" sz="1500" i="1" dirty="0">
              <a:latin typeface="Candara" charset="0"/>
              <a:ea typeface="ＭＳ Ｐゴシック" charset="-128"/>
            </a:endParaRPr>
          </a:p>
          <a:p>
            <a:pPr algn="ctr" eaLnBrk="1" hangingPunct="1">
              <a:spcBef>
                <a:spcPct val="0"/>
              </a:spcBef>
              <a:buFontTx/>
              <a:buNone/>
            </a:pPr>
            <a:r>
              <a:rPr lang="de-DE" altLang="en-US" sz="1500" i="1" dirty="0">
                <a:latin typeface="Candara" charset="0"/>
                <a:ea typeface="ＭＳ Ｐゴシック" charset="-128"/>
              </a:rPr>
              <a:t>       Whitehead, M. 2016.</a:t>
            </a:r>
            <a:endParaRPr lang="en-US" altLang="en-US" sz="1500" i="1" dirty="0">
              <a:latin typeface="Candara" charset="0"/>
              <a:ea typeface="ＭＳ Ｐゴシック" charset="-128"/>
            </a:endParaRPr>
          </a:p>
        </p:txBody>
      </p:sp>
    </p:spTree>
    <p:extLst>
      <p:ext uri="{BB962C8B-B14F-4D97-AF65-F5344CB8AC3E}">
        <p14:creationId xmlns:p14="http://schemas.microsoft.com/office/powerpoint/2010/main" val="18904580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animEffect transition="in" filter="box(in)">
                                      <p:cBhvr>
                                        <p:cTn id="7" dur="500"/>
                                        <p:tgtEl>
                                          <p:spTgt spid="4100">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100">
                                            <p:txEl>
                                              <p:pRg st="1" end="1"/>
                                            </p:txEl>
                                          </p:spTgt>
                                        </p:tgtEl>
                                        <p:attrNameLst>
                                          <p:attrName>style.visibility</p:attrName>
                                        </p:attrNameLst>
                                      </p:cBhvr>
                                      <p:to>
                                        <p:strVal val="visible"/>
                                      </p:to>
                                    </p:set>
                                    <p:animEffect transition="in" filter="box(in)">
                                      <p:cBhvr>
                                        <p:cTn id="10" dur="500"/>
                                        <p:tgtEl>
                                          <p:spTgt spid="4100">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100">
                                            <p:txEl>
                                              <p:pRg st="2" end="2"/>
                                            </p:txEl>
                                          </p:spTgt>
                                        </p:tgtEl>
                                        <p:attrNameLst>
                                          <p:attrName>style.visibility</p:attrName>
                                        </p:attrNameLst>
                                      </p:cBhvr>
                                      <p:to>
                                        <p:strVal val="visible"/>
                                      </p:to>
                                    </p:set>
                                    <p:animEffect transition="in" filter="box(in)">
                                      <p:cBhvr>
                                        <p:cTn id="13" dur="500"/>
                                        <p:tgtEl>
                                          <p:spTgt spid="410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endParaRPr lang="en-US" altLang="en-US">
              <a:ea typeface="ＭＳ Ｐゴシック" charset="-128"/>
            </a:endParaRPr>
          </a:p>
        </p:txBody>
      </p:sp>
      <p:sp>
        <p:nvSpPr>
          <p:cNvPr id="19458" name="Content Placeholder 2"/>
          <p:cNvSpPr>
            <a:spLocks noGrp="1"/>
          </p:cNvSpPr>
          <p:nvPr>
            <p:ph idx="1"/>
          </p:nvPr>
        </p:nvSpPr>
        <p:spPr>
          <a:xfrm>
            <a:off x="1981200" y="1600201"/>
            <a:ext cx="8229600" cy="3916363"/>
          </a:xfrm>
        </p:spPr>
        <p:txBody>
          <a:bodyPr/>
          <a:lstStyle/>
          <a:p>
            <a:pPr eaLnBrk="1" hangingPunct="1"/>
            <a:endParaRPr lang="en-US" altLang="en-US">
              <a:ea typeface="ＭＳ Ｐゴシック" charset="-128"/>
            </a:endParaRPr>
          </a:p>
        </p:txBody>
      </p:sp>
      <p:pic>
        <p:nvPicPr>
          <p:cNvPr id="19459" name="Picture 2" descr="photo-15.jpg"/>
          <p:cNvPicPr>
            <a:picLocks noChangeAspect="1"/>
          </p:cNvPicPr>
          <p:nvPr/>
        </p:nvPicPr>
        <p:blipFill>
          <a:blip r:embed="rId3">
            <a:extLst>
              <a:ext uri="{28A0092B-C50C-407E-A947-70E740481C1C}">
                <a14:useLocalDpi xmlns:a14="http://schemas.microsoft.com/office/drawing/2010/main" val="0"/>
              </a:ext>
            </a:extLst>
          </a:blip>
          <a:srcRect l="16283" t="-10638" r="5368" b="12337"/>
          <a:stretch>
            <a:fillRect/>
          </a:stretch>
        </p:blipFill>
        <p:spPr bwMode="auto">
          <a:xfrm>
            <a:off x="1562100" y="-819150"/>
            <a:ext cx="9036050" cy="775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9489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lstStyle/>
          <a:p>
            <a:pPr eaLnBrk="1" hangingPunct="1"/>
            <a:endParaRPr lang="en-US" altLang="en-US">
              <a:ea typeface="ＭＳ Ｐゴシック" charset="-128"/>
            </a:endParaRPr>
          </a:p>
        </p:txBody>
      </p:sp>
      <p:pic>
        <p:nvPicPr>
          <p:cNvPr id="21506" name="Content Placeholder 5" descr="images-8.jpeg"/>
          <p:cNvPicPr>
            <a:picLocks noGrp="1" noChangeAspect="1"/>
          </p:cNvPicPr>
          <p:nvPr>
            <p:ph idx="1"/>
          </p:nvPr>
        </p:nvPicPr>
        <p:blipFill>
          <a:blip r:embed="rId2">
            <a:extLst>
              <a:ext uri="{28A0092B-C50C-407E-A947-70E740481C1C}">
                <a14:useLocalDpi xmlns:a14="http://schemas.microsoft.com/office/drawing/2010/main" val="0"/>
              </a:ext>
            </a:extLst>
          </a:blip>
          <a:srcRect t="13289" b="13289"/>
          <a:stretch>
            <a:fillRect/>
          </a:stretch>
        </p:blipFill>
        <p:spPr>
          <a:xfrm>
            <a:off x="1524001" y="2844800"/>
            <a:ext cx="6302375" cy="4013200"/>
          </a:xfrm>
        </p:spPr>
      </p:pic>
      <p:pic>
        <p:nvPicPr>
          <p:cNvPr id="21507" name="Picture 3" descr="images-7.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35863" y="3644900"/>
            <a:ext cx="2527300" cy="28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4" descr="Unknown-5.jpe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456363" y="1"/>
            <a:ext cx="3429000" cy="3452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8" descr="Unknown-4.jpe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424113" y="0"/>
            <a:ext cx="3492500" cy="28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5650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7176" y="1120764"/>
            <a:ext cx="11530012" cy="3785652"/>
          </a:xfrm>
          <a:prstGeom prst="rect">
            <a:avLst/>
          </a:prstGeom>
        </p:spPr>
        <p:txBody>
          <a:bodyPr wrap="square">
            <a:spAutoFit/>
          </a:bodyPr>
          <a:lstStyle/>
          <a:p>
            <a:r>
              <a:rPr lang="en-US" sz="2400" dirty="0" smtClean="0">
                <a:effectLst/>
                <a:latin typeface="Arial" charset="0"/>
              </a:rPr>
              <a:t>Physical literacy is lifelong holistic learning acquired and applied in movement and physical activity contexts.</a:t>
            </a:r>
          </a:p>
          <a:p>
            <a:r>
              <a:rPr lang="en-US" sz="2400" dirty="0" smtClean="0">
                <a:effectLst/>
                <a:latin typeface="Arial" charset="0"/>
              </a:rPr>
              <a:t>It reflects ongoing changes integrating physical, psychological, cognitive and social capabilities. </a:t>
            </a:r>
          </a:p>
          <a:p>
            <a:r>
              <a:rPr lang="en-US" sz="2400" dirty="0" smtClean="0">
                <a:effectLst/>
                <a:latin typeface="Arial" charset="0"/>
              </a:rPr>
              <a:t>It is vital in helping us lead healthy and fulfilling lives through movement and physical activity.</a:t>
            </a:r>
          </a:p>
          <a:p>
            <a:r>
              <a:rPr lang="en-US" sz="2400" dirty="0" smtClean="0">
                <a:effectLst/>
                <a:latin typeface="Arial" charset="0"/>
              </a:rPr>
              <a:t>A physically literate person is able to draw on their integrated physical, psychological, cognitive, and social capacities to support health promoting and fulfilling movement and physical activity - relative to their situation and context - throughout their lifespan</a:t>
            </a:r>
            <a:endParaRPr lang="en-US" sz="2400" dirty="0">
              <a:effectLst/>
              <a:latin typeface="Arial" charset="0"/>
            </a:endParaRPr>
          </a:p>
        </p:txBody>
      </p:sp>
      <p:sp>
        <p:nvSpPr>
          <p:cNvPr id="3" name="TextBox 2"/>
          <p:cNvSpPr txBox="1"/>
          <p:nvPr/>
        </p:nvSpPr>
        <p:spPr>
          <a:xfrm>
            <a:off x="1314450" y="485775"/>
            <a:ext cx="6543675" cy="461665"/>
          </a:xfrm>
          <a:prstGeom prst="rect">
            <a:avLst/>
          </a:prstGeom>
          <a:noFill/>
        </p:spPr>
        <p:txBody>
          <a:bodyPr wrap="square" rtlCol="0">
            <a:spAutoFit/>
          </a:bodyPr>
          <a:lstStyle/>
          <a:p>
            <a:r>
              <a:rPr lang="en-US" sz="2400" b="1" dirty="0" smtClean="0"/>
              <a:t>Australian definition of physical literacy </a:t>
            </a:r>
            <a:endParaRPr lang="en-US" sz="2400" b="1" dirty="0"/>
          </a:p>
        </p:txBody>
      </p:sp>
    </p:spTree>
    <p:extLst>
      <p:ext uri="{BB962C8B-B14F-4D97-AF65-F5344CB8AC3E}">
        <p14:creationId xmlns:p14="http://schemas.microsoft.com/office/powerpoint/2010/main" val="123935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Does current practice contribute to all domains of Learning?</a:t>
            </a:r>
            <a:endParaRPr lang="en-US" dirty="0"/>
          </a:p>
        </p:txBody>
      </p:sp>
      <p:graphicFrame>
        <p:nvGraphicFramePr>
          <p:cNvPr id="4" name="Content Placeholder 3"/>
          <p:cNvGraphicFramePr>
            <a:graphicFrameLocks noGrp="1"/>
          </p:cNvGraphicFramePr>
          <p:nvPr>
            <p:ph idx="1"/>
            <p:extLst/>
          </p:nvPr>
        </p:nvGraphicFramePr>
        <p:xfrm>
          <a:off x="838200" y="1825625"/>
          <a:ext cx="10515600" cy="4035528"/>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20000"/>
                    </a:ext>
                  </a:extLst>
                </a:gridCol>
                <a:gridCol w="2628900">
                  <a:extLst>
                    <a:ext uri="{9D8B030D-6E8A-4147-A177-3AD203B41FA5}">
                      <a16:colId xmlns:a16="http://schemas.microsoft.com/office/drawing/2014/main" val="20001"/>
                    </a:ext>
                  </a:extLst>
                </a:gridCol>
                <a:gridCol w="2628900">
                  <a:extLst>
                    <a:ext uri="{9D8B030D-6E8A-4147-A177-3AD203B41FA5}">
                      <a16:colId xmlns:a16="http://schemas.microsoft.com/office/drawing/2014/main" val="20002"/>
                    </a:ext>
                  </a:extLst>
                </a:gridCol>
                <a:gridCol w="2628900">
                  <a:extLst>
                    <a:ext uri="{9D8B030D-6E8A-4147-A177-3AD203B41FA5}">
                      <a16:colId xmlns:a16="http://schemas.microsoft.com/office/drawing/2014/main" val="20003"/>
                    </a:ext>
                  </a:extLst>
                </a:gridCol>
              </a:tblGrid>
              <a:tr h="1008882">
                <a:tc>
                  <a:txBody>
                    <a:bodyPr/>
                    <a:lstStyle/>
                    <a:p>
                      <a:pPr algn="ctr"/>
                      <a:r>
                        <a:rPr lang="en-US" sz="3200" dirty="0" smtClean="0"/>
                        <a:t>Physical </a:t>
                      </a:r>
                      <a:endParaRPr lang="en-US" sz="3200" dirty="0"/>
                    </a:p>
                  </a:txBody>
                  <a:tcPr/>
                </a:tc>
                <a:tc>
                  <a:txBody>
                    <a:bodyPr/>
                    <a:lstStyle/>
                    <a:p>
                      <a:pPr algn="ctr"/>
                      <a:r>
                        <a:rPr lang="en-US" sz="3200" dirty="0" smtClean="0"/>
                        <a:t>Social</a:t>
                      </a:r>
                      <a:endParaRPr lang="en-US" sz="3200" dirty="0"/>
                    </a:p>
                  </a:txBody>
                  <a:tcPr/>
                </a:tc>
                <a:tc>
                  <a:txBody>
                    <a:bodyPr/>
                    <a:lstStyle/>
                    <a:p>
                      <a:pPr algn="ctr"/>
                      <a:r>
                        <a:rPr lang="en-US" sz="3200" dirty="0" smtClean="0"/>
                        <a:t>Cognitive</a:t>
                      </a:r>
                      <a:endParaRPr lang="en-US" sz="3200" dirty="0"/>
                    </a:p>
                  </a:txBody>
                  <a:tcPr/>
                </a:tc>
                <a:tc>
                  <a:txBody>
                    <a:bodyPr/>
                    <a:lstStyle/>
                    <a:p>
                      <a:pPr algn="ctr"/>
                      <a:r>
                        <a:rPr lang="en-US" sz="3200" dirty="0" smtClean="0"/>
                        <a:t>Affective</a:t>
                      </a:r>
                      <a:endParaRPr lang="en-US" sz="3200" dirty="0"/>
                    </a:p>
                  </a:txBody>
                  <a:tcPr/>
                </a:tc>
                <a:extLst>
                  <a:ext uri="{0D108BD9-81ED-4DB2-BD59-A6C34878D82A}">
                    <a16:rowId xmlns:a16="http://schemas.microsoft.com/office/drawing/2014/main" val="10000"/>
                  </a:ext>
                </a:extLst>
              </a:tr>
              <a:tr h="1008882">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a:p>
                  </a:txBody>
                  <a:tcPr/>
                </a:tc>
                <a:extLst>
                  <a:ext uri="{0D108BD9-81ED-4DB2-BD59-A6C34878D82A}">
                    <a16:rowId xmlns:a16="http://schemas.microsoft.com/office/drawing/2014/main" val="10001"/>
                  </a:ext>
                </a:extLst>
              </a:tr>
              <a:tr h="1008882">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2"/>
                  </a:ext>
                </a:extLst>
              </a:tr>
              <a:tr h="1008882">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4612038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540568" y="421804"/>
            <a:ext cx="10803818" cy="1416050"/>
          </a:xfrm>
          <a:solidFill>
            <a:schemeClr val="bg1"/>
          </a:solidFill>
        </p:spPr>
        <p:txBody>
          <a:bodyPr>
            <a:normAutofit fontScale="90000"/>
          </a:bodyPr>
          <a:lstStyle/>
          <a:p>
            <a:pPr algn="ctr"/>
            <a:r>
              <a:rPr lang="en-GB" altLang="en-US" b="1" i="1" dirty="0" smtClean="0">
                <a:latin typeface="Candara" panose="020E0502030303020204" pitchFamily="34" charset="0"/>
                <a:ea typeface="ＭＳ Ｐゴシック" panose="020B0600070205080204" pitchFamily="34" charset="-128"/>
              </a:rPr>
              <a:t>How do we promote physical activity to support to develop </a:t>
            </a:r>
            <a:r>
              <a:rPr lang="en-GB" altLang="en-US" b="1" i="1" smtClean="0">
                <a:latin typeface="Candara" panose="020E0502030303020204" pitchFamily="34" charset="0"/>
                <a:ea typeface="ＭＳ Ｐゴシック" panose="020B0600070205080204" pitchFamily="34" charset="-128"/>
              </a:rPr>
              <a:t>and support  </a:t>
            </a:r>
            <a:br>
              <a:rPr lang="en-GB" altLang="en-US" b="1" i="1" smtClean="0">
                <a:latin typeface="Candara" panose="020E0502030303020204" pitchFamily="34" charset="0"/>
                <a:ea typeface="ＭＳ Ｐゴシック" panose="020B0600070205080204" pitchFamily="34" charset="-128"/>
              </a:rPr>
            </a:br>
            <a:r>
              <a:rPr lang="en-GB" altLang="en-US" b="1" i="1">
                <a:latin typeface="Candara" panose="020E0502030303020204" pitchFamily="34" charset="0"/>
                <a:ea typeface="ＭＳ Ｐゴシック" panose="020B0600070205080204" pitchFamily="34" charset="-128"/>
              </a:rPr>
              <a:t>p</a:t>
            </a:r>
            <a:r>
              <a:rPr lang="en-GB" altLang="en-US" b="1" i="1" smtClean="0">
                <a:latin typeface="Candara" panose="020E0502030303020204" pitchFamily="34" charset="0"/>
                <a:ea typeface="ＭＳ Ｐゴシック" panose="020B0600070205080204" pitchFamily="34" charset="-128"/>
              </a:rPr>
              <a:t>hysical </a:t>
            </a:r>
            <a:r>
              <a:rPr lang="en-GB" altLang="en-US" b="1" i="1" dirty="0" smtClean="0">
                <a:latin typeface="Candara" panose="020E0502030303020204" pitchFamily="34" charset="0"/>
                <a:ea typeface="ＭＳ Ｐゴシック" panose="020B0600070205080204" pitchFamily="34" charset="-128"/>
              </a:rPr>
              <a:t>literacy</a:t>
            </a:r>
          </a:p>
        </p:txBody>
      </p:sp>
      <p:sp>
        <p:nvSpPr>
          <p:cNvPr id="5" name="Content Placeholder 4"/>
          <p:cNvSpPr>
            <a:spLocks noGrp="1"/>
          </p:cNvSpPr>
          <p:nvPr>
            <p:ph idx="1"/>
          </p:nvPr>
        </p:nvSpPr>
        <p:spPr>
          <a:xfrm>
            <a:off x="839078" y="1914586"/>
            <a:ext cx="5241925" cy="1122363"/>
          </a:xfrm>
        </p:spPr>
        <p:txBody>
          <a:bodyPr/>
          <a:lstStyle/>
          <a:p>
            <a:pPr>
              <a:defRPr/>
            </a:pPr>
            <a:r>
              <a:rPr lang="en-GB" dirty="0">
                <a:latin typeface="Candara" panose="020E0502030303020204" pitchFamily="34" charset="0"/>
              </a:rPr>
              <a:t>Starts in the early years- developmental process</a:t>
            </a:r>
          </a:p>
          <a:p>
            <a:pPr marL="0" indent="0">
              <a:buNone/>
              <a:defRPr/>
            </a:pPr>
            <a:endParaRPr lang="en-GB" sz="2600" dirty="0"/>
          </a:p>
        </p:txBody>
      </p:sp>
      <p:pic>
        <p:nvPicPr>
          <p:cNvPr id="20484" name="Picture 5"/>
          <p:cNvPicPr>
            <a:picLocks noChangeAspect="1"/>
          </p:cNvPicPr>
          <p:nvPr/>
        </p:nvPicPr>
        <p:blipFill>
          <a:blip r:embed="rId3">
            <a:extLst>
              <a:ext uri="{28A0092B-C50C-407E-A947-70E740481C1C}">
                <a14:useLocalDpi xmlns:a14="http://schemas.microsoft.com/office/drawing/2010/main" val="0"/>
              </a:ext>
            </a:extLst>
          </a:blip>
          <a:srcRect l="54726" t="21362" r="22438" b="34581"/>
          <a:stretch>
            <a:fillRect/>
          </a:stretch>
        </p:blipFill>
        <p:spPr bwMode="auto">
          <a:xfrm>
            <a:off x="669802" y="3291565"/>
            <a:ext cx="1462087"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7"/>
          <p:cNvPicPr>
            <a:picLocks noChangeAspect="1"/>
          </p:cNvPicPr>
          <p:nvPr/>
        </p:nvPicPr>
        <p:blipFill>
          <a:blip r:embed="rId4">
            <a:extLst>
              <a:ext uri="{28A0092B-C50C-407E-A947-70E740481C1C}">
                <a14:useLocalDpi xmlns:a14="http://schemas.microsoft.com/office/drawing/2010/main" val="0"/>
              </a:ext>
            </a:extLst>
          </a:blip>
          <a:srcRect l="30313" t="28770" r="5115" b="5183"/>
          <a:stretch>
            <a:fillRect/>
          </a:stretch>
        </p:blipFill>
        <p:spPr bwMode="auto">
          <a:xfrm>
            <a:off x="4912917" y="3575040"/>
            <a:ext cx="2192337" cy="149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6" name="Picture 8"/>
          <p:cNvPicPr>
            <a:picLocks noChangeAspect="1"/>
          </p:cNvPicPr>
          <p:nvPr/>
        </p:nvPicPr>
        <p:blipFill>
          <a:blip r:embed="rId5">
            <a:extLst>
              <a:ext uri="{28A0092B-C50C-407E-A947-70E740481C1C}">
                <a14:useLocalDpi xmlns:a14="http://schemas.microsoft.com/office/drawing/2010/main" val="0"/>
              </a:ext>
            </a:extLst>
          </a:blip>
          <a:srcRect l="11414" t="18303" r="22438"/>
          <a:stretch>
            <a:fillRect/>
          </a:stretch>
        </p:blipFill>
        <p:spPr bwMode="auto">
          <a:xfrm>
            <a:off x="2498819" y="3464523"/>
            <a:ext cx="2035175" cy="187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Picture 9"/>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444729" y="3857296"/>
            <a:ext cx="2227262" cy="123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8" name="Picture 10"/>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0155238" y="3220544"/>
            <a:ext cx="1574800" cy="196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9" name="Content Placeholder 4"/>
          <p:cNvSpPr txBox="1">
            <a:spLocks/>
          </p:cNvSpPr>
          <p:nvPr/>
        </p:nvSpPr>
        <p:spPr bwMode="auto">
          <a:xfrm>
            <a:off x="6112037" y="1898693"/>
            <a:ext cx="4479925" cy="1122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r>
              <a:rPr lang="en-GB" altLang="en-US" sz="2800">
                <a:latin typeface="Candara" panose="020E0502030303020204" pitchFamily="34" charset="0"/>
              </a:rPr>
              <a:t>Provide </a:t>
            </a:r>
            <a:r>
              <a:rPr lang="en-GB" altLang="en-US" sz="2800" smtClean="0">
                <a:latin typeface="Candara" panose="020E0502030303020204" pitchFamily="34" charset="0"/>
              </a:rPr>
              <a:t>support </a:t>
            </a:r>
            <a:r>
              <a:rPr lang="en-GB" altLang="en-US" sz="2800" dirty="0">
                <a:latin typeface="Candara" panose="020E0502030303020204" pitchFamily="34" charset="0"/>
              </a:rPr>
              <a:t>across all phases of lifespan</a:t>
            </a:r>
          </a:p>
        </p:txBody>
      </p:sp>
      <p:sp>
        <p:nvSpPr>
          <p:cNvPr id="20490" name="TextBox 12"/>
          <p:cNvSpPr txBox="1">
            <a:spLocks noChangeArrowheads="1"/>
          </p:cNvSpPr>
          <p:nvPr/>
        </p:nvSpPr>
        <p:spPr bwMode="auto">
          <a:xfrm>
            <a:off x="534904" y="5404626"/>
            <a:ext cx="17383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800" b="1" i="1" u="sng" dirty="0">
                <a:latin typeface="Candara" panose="020E0502030303020204" pitchFamily="34" charset="0"/>
              </a:rPr>
              <a:t>Preschool years</a:t>
            </a:r>
          </a:p>
        </p:txBody>
      </p:sp>
      <p:sp>
        <p:nvSpPr>
          <p:cNvPr id="20491" name="TextBox 13"/>
          <p:cNvSpPr txBox="1">
            <a:spLocks noChangeArrowheads="1"/>
          </p:cNvSpPr>
          <p:nvPr/>
        </p:nvSpPr>
        <p:spPr bwMode="auto">
          <a:xfrm>
            <a:off x="2676618" y="2907175"/>
            <a:ext cx="16795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800" b="1" i="1" u="sng" dirty="0" smtClean="0">
                <a:latin typeface="Candara" panose="020E0502030303020204" pitchFamily="34" charset="0"/>
              </a:rPr>
              <a:t>Primary </a:t>
            </a:r>
            <a:r>
              <a:rPr lang="en-US" altLang="en-US" sz="1800" b="1" i="1" u="sng" dirty="0">
                <a:latin typeface="Candara" panose="020E0502030303020204" pitchFamily="34" charset="0"/>
              </a:rPr>
              <a:t>School</a:t>
            </a:r>
          </a:p>
        </p:txBody>
      </p:sp>
      <p:sp>
        <p:nvSpPr>
          <p:cNvPr id="20492" name="TextBox 14"/>
          <p:cNvSpPr txBox="1">
            <a:spLocks noChangeArrowheads="1"/>
          </p:cNvSpPr>
          <p:nvPr/>
        </p:nvSpPr>
        <p:spPr bwMode="auto">
          <a:xfrm>
            <a:off x="5041398" y="5173662"/>
            <a:ext cx="20018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800" b="1" i="1" u="sng" dirty="0">
                <a:latin typeface="Candara" panose="020E0502030303020204" pitchFamily="34" charset="0"/>
              </a:rPr>
              <a:t>Secondary School</a:t>
            </a:r>
          </a:p>
        </p:txBody>
      </p:sp>
      <p:sp>
        <p:nvSpPr>
          <p:cNvPr id="20493" name="TextBox 15"/>
          <p:cNvSpPr txBox="1">
            <a:spLocks noChangeArrowheads="1"/>
          </p:cNvSpPr>
          <p:nvPr/>
        </p:nvSpPr>
        <p:spPr bwMode="auto">
          <a:xfrm>
            <a:off x="7643166" y="3287921"/>
            <a:ext cx="18303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800" b="1" i="1" u="sng" dirty="0">
                <a:latin typeface="Candara" panose="020E0502030303020204" pitchFamily="34" charset="0"/>
              </a:rPr>
              <a:t>Adult &amp; Working</a:t>
            </a:r>
          </a:p>
        </p:txBody>
      </p:sp>
      <p:sp>
        <p:nvSpPr>
          <p:cNvPr id="20494" name="TextBox 16"/>
          <p:cNvSpPr txBox="1">
            <a:spLocks noChangeArrowheads="1"/>
          </p:cNvSpPr>
          <p:nvPr/>
        </p:nvSpPr>
        <p:spPr bwMode="auto">
          <a:xfrm>
            <a:off x="10279063" y="5291311"/>
            <a:ext cx="1327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US" altLang="en-US" sz="1800" b="1" i="1" u="sng" dirty="0">
                <a:latin typeface="Candara" panose="020E0502030303020204" pitchFamily="34" charset="0"/>
              </a:rPr>
              <a:t>Older Adult</a:t>
            </a:r>
          </a:p>
        </p:txBody>
      </p:sp>
      <p:sp>
        <p:nvSpPr>
          <p:cNvPr id="20" name="Right Arrow 19"/>
          <p:cNvSpPr/>
          <p:nvPr/>
        </p:nvSpPr>
        <p:spPr>
          <a:xfrm>
            <a:off x="897059" y="6106637"/>
            <a:ext cx="10367889" cy="562519"/>
          </a:xfrm>
          <a:prstGeom prst="rightArrow">
            <a:avLst>
              <a:gd name="adj1" fmla="val 64075"/>
              <a:gd name="adj2" fmla="val 97969"/>
            </a:avLst>
          </a:prstGeom>
          <a:solidFill>
            <a:srgbClr val="0000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dirty="0"/>
              <a:t>Developmental Process</a:t>
            </a:r>
          </a:p>
        </p:txBody>
      </p:sp>
    </p:spTree>
    <p:extLst>
      <p:ext uri="{BB962C8B-B14F-4D97-AF65-F5344CB8AC3E}">
        <p14:creationId xmlns:p14="http://schemas.microsoft.com/office/powerpoint/2010/main" val="1074025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pPr eaLnBrk="1" hangingPunct="1"/>
            <a:r>
              <a:rPr lang="en-US" altLang="en-US" b="1" dirty="0"/>
              <a:t>A Physical Literacy perspective</a:t>
            </a:r>
          </a:p>
        </p:txBody>
      </p:sp>
      <p:sp>
        <p:nvSpPr>
          <p:cNvPr id="44034" name="Content Placeholder 2"/>
          <p:cNvSpPr>
            <a:spLocks noGrp="1"/>
          </p:cNvSpPr>
          <p:nvPr>
            <p:ph idx="1"/>
          </p:nvPr>
        </p:nvSpPr>
        <p:spPr>
          <a:xfrm>
            <a:off x="547896" y="1889126"/>
            <a:ext cx="4225925" cy="3916362"/>
          </a:xfrm>
        </p:spPr>
        <p:txBody>
          <a:bodyPr/>
          <a:lstStyle/>
          <a:p>
            <a:pPr eaLnBrk="1" hangingPunct="1"/>
            <a:r>
              <a:rPr lang="en-US" altLang="en-US" sz="3200" dirty="0"/>
              <a:t>It is through physical  ‘embodiment’ that humans </a:t>
            </a:r>
            <a:r>
              <a:rPr lang="en-GB" altLang="en-US" sz="3200" dirty="0"/>
              <a:t>‘create themselves as they interact with their surroundings’ (Whitehead, 2010:26).</a:t>
            </a:r>
          </a:p>
          <a:p>
            <a:pPr eaLnBrk="1" hangingPunct="1"/>
            <a:endParaRPr lang="en-US" altLang="en-US" dirty="0"/>
          </a:p>
        </p:txBody>
      </p:sp>
      <p:pic>
        <p:nvPicPr>
          <p:cNvPr id="44035" name="Picture 4" descr="cid:image006.jpg@01D1956D.2E1ECF4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3501" y="5949951"/>
            <a:ext cx="1655763" cy="72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6" name="Content Placeholder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5334001"/>
            <a:ext cx="9144000" cy="152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pic>
        <p:nvPicPr>
          <p:cNvPr id="44037" name="Picture 5" descr="EYMMU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49925" y="1889126"/>
            <a:ext cx="5207000" cy="384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5145969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a:xfrm>
            <a:off x="1549400" y="-120650"/>
            <a:ext cx="8229600" cy="1143000"/>
          </a:xfrm>
        </p:spPr>
        <p:txBody>
          <a:bodyPr/>
          <a:lstStyle/>
          <a:p>
            <a:endParaRPr lang="en-US" altLang="en-US" sz="3600" dirty="0"/>
          </a:p>
        </p:txBody>
      </p:sp>
      <p:sp>
        <p:nvSpPr>
          <p:cNvPr id="45058" name="Content Placeholder 2"/>
          <p:cNvSpPr>
            <a:spLocks noGrp="1"/>
          </p:cNvSpPr>
          <p:nvPr>
            <p:ph idx="1"/>
          </p:nvPr>
        </p:nvSpPr>
        <p:spPr>
          <a:xfrm>
            <a:off x="679706" y="45520"/>
            <a:ext cx="8229600" cy="4367453"/>
          </a:xfrm>
        </p:spPr>
        <p:txBody>
          <a:bodyPr>
            <a:normAutofit/>
          </a:bodyPr>
          <a:lstStyle/>
          <a:p>
            <a:r>
              <a:rPr lang="en-US" altLang="en-US" dirty="0"/>
              <a:t>Affordance theory states that the world is perceived not only in terms of object shapes and spatial relationships but also in terms of object possibilities for action (affordances) — perception drives action.                J. J. Gibson (</a:t>
            </a:r>
            <a:r>
              <a:rPr lang="en-US" altLang="en-US" dirty="0" smtClean="0"/>
              <a:t>1904-1979)</a:t>
            </a:r>
            <a:endParaRPr lang="en-US" altLang="en-US" dirty="0"/>
          </a:p>
          <a:p>
            <a:r>
              <a:rPr lang="en-US" altLang="en-US" dirty="0"/>
              <a:t>We need to ensure that children are given the opportunities to experience a wide variety of affordances from early childhood to ensure good motor development. </a:t>
            </a:r>
            <a:endParaRPr lang="en-US" altLang="en-US" dirty="0" smtClean="0"/>
          </a:p>
          <a:p>
            <a:r>
              <a:rPr lang="en-US" altLang="en-US" dirty="0" smtClean="0"/>
              <a:t>Work of </a:t>
            </a:r>
            <a:r>
              <a:rPr lang="en-US" altLang="en-US" dirty="0" err="1" smtClean="0"/>
              <a:t>Kytta</a:t>
            </a:r>
            <a:r>
              <a:rPr lang="en-US" altLang="en-US" dirty="0" smtClean="0"/>
              <a:t> in Finland  and </a:t>
            </a:r>
            <a:r>
              <a:rPr lang="en-US" altLang="en-US" dirty="0" err="1" smtClean="0"/>
              <a:t>Fijortoft</a:t>
            </a:r>
            <a:r>
              <a:rPr lang="en-US" altLang="en-US" dirty="0" smtClean="0"/>
              <a:t> in Norway</a:t>
            </a:r>
            <a:endParaRPr lang="en-US" altLang="en-US" dirty="0"/>
          </a:p>
        </p:txBody>
      </p:sp>
      <p:pic>
        <p:nvPicPr>
          <p:cNvPr id="4505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8998" y="4412974"/>
            <a:ext cx="2636656" cy="22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734397" y="4078099"/>
            <a:ext cx="2311829" cy="2587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Content Placeholder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909306" y="1188521"/>
            <a:ext cx="3282694" cy="2019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pic>
        <p:nvPicPr>
          <p:cNvPr id="45062" name="Picture 4" descr="Picture ey 16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53758" y="4816554"/>
            <a:ext cx="2756038" cy="1907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3" name="Picture 3" descr="EYJMC95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27900" y="4603271"/>
            <a:ext cx="2673626" cy="1872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79897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0"/>
          <p:cNvSpPr txBox="1">
            <a:spLocks noChangeArrowheads="1"/>
          </p:cNvSpPr>
          <p:nvPr/>
        </p:nvSpPr>
        <p:spPr bwMode="auto">
          <a:xfrm>
            <a:off x="1752600" y="1447800"/>
            <a:ext cx="8382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Char char="•"/>
            </a:pPr>
            <a:endParaRPr lang="en-US" altLang="en-US" sz="2400">
              <a:latin typeface="Arial" panose="020B0604020202020204" pitchFamily="34" charset="0"/>
            </a:endParaRPr>
          </a:p>
        </p:txBody>
      </p:sp>
      <p:sp>
        <p:nvSpPr>
          <p:cNvPr id="26627" name="TextBox 35"/>
          <p:cNvSpPr txBox="1">
            <a:spLocks noChangeArrowheads="1"/>
          </p:cNvSpPr>
          <p:nvPr/>
        </p:nvSpPr>
        <p:spPr bwMode="auto">
          <a:xfrm>
            <a:off x="3490914" y="5534025"/>
            <a:ext cx="5400675" cy="13843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r>
              <a:rPr lang="en-US" altLang="en-US" sz="2100" b="1" i="1">
                <a:latin typeface="Candara" panose="020E0502030303020204" pitchFamily="34" charset="0"/>
              </a:rPr>
              <a:t>FMS  are the “base camp” to the mountain of motor development. Each child needs to develop MC to travel up the mountain to skillfulness. </a:t>
            </a:r>
          </a:p>
        </p:txBody>
      </p:sp>
      <p:sp>
        <p:nvSpPr>
          <p:cNvPr id="26628" name="Rectangle 31"/>
          <p:cNvSpPr>
            <a:spLocks noChangeArrowheads="1"/>
          </p:cNvSpPr>
          <p:nvPr/>
        </p:nvSpPr>
        <p:spPr bwMode="auto">
          <a:xfrm>
            <a:off x="4043289" y="292894"/>
            <a:ext cx="4195763"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3600" b="1" i="1" dirty="0">
                <a:latin typeface="Candara" panose="020E0502030303020204" pitchFamily="34" charset="0"/>
                <a:cs typeface="Arial" panose="020B0604020202020204" pitchFamily="34" charset="0"/>
              </a:rPr>
              <a:t>Mountain of Motor </a:t>
            </a:r>
          </a:p>
          <a:p>
            <a:pPr algn="ctr">
              <a:spcBef>
                <a:spcPct val="0"/>
              </a:spcBef>
              <a:buFontTx/>
              <a:buNone/>
            </a:pPr>
            <a:r>
              <a:rPr lang="en-US" altLang="en-US" sz="3600" b="1" i="1" dirty="0">
                <a:latin typeface="Candara" panose="020E0502030303020204" pitchFamily="34" charset="0"/>
                <a:cs typeface="Arial" panose="020B0604020202020204" pitchFamily="34" charset="0"/>
              </a:rPr>
              <a:t>Development</a:t>
            </a:r>
          </a:p>
        </p:txBody>
      </p:sp>
      <p:pic>
        <p:nvPicPr>
          <p:cNvPr id="26629" name="Picture 30"/>
          <p:cNvPicPr>
            <a:picLocks noChangeAspect="1"/>
          </p:cNvPicPr>
          <p:nvPr/>
        </p:nvPicPr>
        <p:blipFill>
          <a:blip r:embed="rId3">
            <a:extLst>
              <a:ext uri="{28A0092B-C50C-407E-A947-70E740481C1C}">
                <a14:useLocalDpi xmlns:a14="http://schemas.microsoft.com/office/drawing/2010/main" val="0"/>
              </a:ext>
            </a:extLst>
          </a:blip>
          <a:srcRect r="5315" b="5431"/>
          <a:stretch>
            <a:fillRect/>
          </a:stretch>
        </p:blipFill>
        <p:spPr bwMode="auto">
          <a:xfrm>
            <a:off x="2581276" y="1538288"/>
            <a:ext cx="6310313" cy="4075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0" name="AutoShape 25"/>
          <p:cNvSpPr>
            <a:spLocks noChangeArrowheads="1"/>
          </p:cNvSpPr>
          <p:nvPr/>
        </p:nvSpPr>
        <p:spPr bwMode="auto">
          <a:xfrm>
            <a:off x="2711450" y="4202113"/>
            <a:ext cx="1600200" cy="6096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600" b="1" i="1">
                <a:latin typeface="Candara" panose="020E0502030303020204" pitchFamily="34" charset="0"/>
              </a:rPr>
              <a:t>FMS</a:t>
            </a:r>
          </a:p>
        </p:txBody>
      </p:sp>
      <p:sp>
        <p:nvSpPr>
          <p:cNvPr id="26631" name="AutoShape 26"/>
          <p:cNvSpPr>
            <a:spLocks noChangeArrowheads="1"/>
          </p:cNvSpPr>
          <p:nvPr/>
        </p:nvSpPr>
        <p:spPr bwMode="auto">
          <a:xfrm>
            <a:off x="1524000" y="3333750"/>
            <a:ext cx="3276600" cy="6096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800" b="1" i="1">
                <a:latin typeface="Candara" panose="020E0502030303020204" pitchFamily="34" charset="0"/>
              </a:rPr>
              <a:t>Context Specific Sports </a:t>
            </a:r>
          </a:p>
        </p:txBody>
      </p:sp>
      <p:sp>
        <p:nvSpPr>
          <p:cNvPr id="26632" name="AutoShape 29"/>
          <p:cNvSpPr>
            <a:spLocks noChangeArrowheads="1"/>
          </p:cNvSpPr>
          <p:nvPr/>
        </p:nvSpPr>
        <p:spPr bwMode="auto">
          <a:xfrm>
            <a:off x="1819275" y="2589213"/>
            <a:ext cx="3276600" cy="60960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800" b="1" i="1">
                <a:latin typeface="Candara" panose="020E0502030303020204" pitchFamily="34" charset="0"/>
              </a:rPr>
              <a:t>Skillful in Sports/PA </a:t>
            </a:r>
          </a:p>
        </p:txBody>
      </p:sp>
      <p:sp>
        <p:nvSpPr>
          <p:cNvPr id="26633" name="AutoShape 27"/>
          <p:cNvSpPr>
            <a:spLocks noChangeArrowheads="1"/>
          </p:cNvSpPr>
          <p:nvPr/>
        </p:nvSpPr>
        <p:spPr bwMode="auto">
          <a:xfrm>
            <a:off x="5661025" y="2108200"/>
            <a:ext cx="2667000" cy="533400"/>
          </a:xfrm>
          <a:prstGeom prst="leftArrow">
            <a:avLst>
              <a:gd name="adj1" fmla="val 50000"/>
              <a:gd name="adj2" fmla="val 95000"/>
            </a:avLst>
          </a:prstGeom>
          <a:solidFill>
            <a:srgbClr val="FF00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800" b="1" i="1">
                <a:latin typeface="Candara" panose="020E0502030303020204" pitchFamily="34" charset="0"/>
              </a:rPr>
              <a:t>High Competency</a:t>
            </a:r>
          </a:p>
        </p:txBody>
      </p:sp>
      <p:sp>
        <p:nvSpPr>
          <p:cNvPr id="26634" name="AutoShape 28"/>
          <p:cNvSpPr>
            <a:spLocks noChangeArrowheads="1"/>
          </p:cNvSpPr>
          <p:nvPr/>
        </p:nvSpPr>
        <p:spPr bwMode="auto">
          <a:xfrm>
            <a:off x="7248452" y="3436007"/>
            <a:ext cx="990600" cy="533400"/>
          </a:xfrm>
          <a:prstGeom prst="leftArrow">
            <a:avLst>
              <a:gd name="adj1" fmla="val 50000"/>
              <a:gd name="adj2" fmla="val 65000"/>
            </a:avLst>
          </a:prstGeom>
          <a:solidFill>
            <a:srgbClr val="FF00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800" b="1" i="1" smtClean="0">
                <a:latin typeface="Candara" panose="020E0502030303020204" pitchFamily="34" charset="0"/>
              </a:rPr>
              <a:t>Lower</a:t>
            </a:r>
            <a:endParaRPr lang="en-US" altLang="en-US" sz="1800" b="1" i="1">
              <a:latin typeface="Candara" panose="020E0502030303020204" pitchFamily="34" charset="0"/>
            </a:endParaRPr>
          </a:p>
        </p:txBody>
      </p:sp>
      <p:sp>
        <p:nvSpPr>
          <p:cNvPr id="26635" name="Text Box 24"/>
          <p:cNvSpPr txBox="1">
            <a:spLocks noChangeArrowheads="1"/>
          </p:cNvSpPr>
          <p:nvPr/>
        </p:nvSpPr>
        <p:spPr bwMode="auto">
          <a:xfrm>
            <a:off x="8343901" y="5243514"/>
            <a:ext cx="2506663"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pPr>
            <a:r>
              <a:rPr lang="en-US" altLang="en-US" sz="1800" b="1" i="1">
                <a:latin typeface="Candara" panose="020E0502030303020204" pitchFamily="34" charset="0"/>
              </a:rPr>
              <a:t>Clark &amp; Metcalfe (2003)</a:t>
            </a:r>
          </a:p>
        </p:txBody>
      </p:sp>
    </p:spTree>
    <p:extLst>
      <p:ext uri="{BB962C8B-B14F-4D97-AF65-F5344CB8AC3E}">
        <p14:creationId xmlns:p14="http://schemas.microsoft.com/office/powerpoint/2010/main" val="1856736595"/>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209" y="2848133"/>
            <a:ext cx="10515600" cy="1873770"/>
          </a:xfrm>
        </p:spPr>
        <p:txBody>
          <a:bodyPr>
            <a:normAutofit fontScale="90000"/>
          </a:bodyPr>
          <a:lstStyle/>
          <a:p>
            <a:r>
              <a:rPr lang="en-US" dirty="0" smtClean="0"/>
              <a:t>If PE is to achieve the aims it aspires too – A variety of different forms of PE are needed </a:t>
            </a:r>
            <a:br>
              <a:rPr lang="en-US" dirty="0" smtClean="0"/>
            </a:br>
            <a:endParaRPr lang="en-US" dirty="0"/>
          </a:p>
        </p:txBody>
      </p:sp>
      <p:sp>
        <p:nvSpPr>
          <p:cNvPr id="4" name="Rectangle 3"/>
          <p:cNvSpPr/>
          <p:nvPr/>
        </p:nvSpPr>
        <p:spPr>
          <a:xfrm>
            <a:off x="9617333" y="5897593"/>
            <a:ext cx="1261884" cy="369332"/>
          </a:xfrm>
          <a:prstGeom prst="rect">
            <a:avLst/>
          </a:prstGeom>
        </p:spPr>
        <p:txBody>
          <a:bodyPr wrap="none">
            <a:spAutoFit/>
          </a:bodyPr>
          <a:lstStyle/>
          <a:p>
            <a:r>
              <a:rPr lang="en-US" smtClean="0"/>
              <a:t>(Kirk, 2013)</a:t>
            </a:r>
            <a:endParaRPr lang="en-US"/>
          </a:p>
        </p:txBody>
      </p:sp>
    </p:spTree>
    <p:extLst>
      <p:ext uri="{BB962C8B-B14F-4D97-AF65-F5344CB8AC3E}">
        <p14:creationId xmlns:p14="http://schemas.microsoft.com/office/powerpoint/2010/main" val="18770285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Time for a change?</a:t>
            </a:r>
            <a:endParaRPr lang="en-US" dirty="0"/>
          </a:p>
        </p:txBody>
      </p:sp>
      <p:sp>
        <p:nvSpPr>
          <p:cNvPr id="3" name="Content Placeholder 2"/>
          <p:cNvSpPr>
            <a:spLocks noGrp="1"/>
          </p:cNvSpPr>
          <p:nvPr>
            <p:ph idx="1"/>
          </p:nvPr>
        </p:nvSpPr>
        <p:spPr/>
        <p:txBody>
          <a:bodyPr/>
          <a:lstStyle/>
          <a:p>
            <a:r>
              <a:rPr lang="en-US" dirty="0" smtClean="0"/>
              <a:t>PE does as “teaching of sports techniques”</a:t>
            </a:r>
          </a:p>
          <a:p>
            <a:r>
              <a:rPr lang="en-US" dirty="0" smtClean="0"/>
              <a:t>“One size fits all”</a:t>
            </a:r>
          </a:p>
          <a:p>
            <a:r>
              <a:rPr lang="en-US" dirty="0" smtClean="0"/>
              <a:t>Not fit for purpose</a:t>
            </a:r>
          </a:p>
          <a:p>
            <a:endParaRPr lang="en-US" dirty="0"/>
          </a:p>
          <a:p>
            <a:r>
              <a:rPr lang="en-US" dirty="0" smtClean="0"/>
              <a:t>3 futures (Kirk, 2010)</a:t>
            </a:r>
          </a:p>
          <a:p>
            <a:pPr lvl="1"/>
            <a:r>
              <a:rPr lang="en-US" dirty="0" smtClean="0"/>
              <a:t>Extinction</a:t>
            </a:r>
          </a:p>
          <a:p>
            <a:pPr lvl="1"/>
            <a:r>
              <a:rPr lang="en-US" dirty="0" smtClean="0"/>
              <a:t>Much of the same</a:t>
            </a:r>
          </a:p>
          <a:p>
            <a:pPr lvl="1"/>
            <a:r>
              <a:rPr lang="en-US" dirty="0" smtClean="0"/>
              <a:t>Radical reform  ----------  MODELS BASED PRACTICE?</a:t>
            </a:r>
          </a:p>
          <a:p>
            <a:endParaRPr lang="en-US" dirty="0"/>
          </a:p>
        </p:txBody>
      </p:sp>
    </p:spTree>
    <p:extLst>
      <p:ext uri="{BB962C8B-B14F-4D97-AF65-F5344CB8AC3E}">
        <p14:creationId xmlns:p14="http://schemas.microsoft.com/office/powerpoint/2010/main" val="782652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Watch the video</a:t>
            </a:r>
            <a:r>
              <a:rPr lang="is-IS" dirty="0" smtClean="0"/>
              <a:t>…Vicky Goodyear </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886804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3088" y="1"/>
            <a:ext cx="7686675" cy="6858000"/>
          </a:xfrm>
          <a:prstGeom prst="rect">
            <a:avLst/>
          </a:prstGeom>
        </p:spPr>
      </p:pic>
      <p:sp>
        <p:nvSpPr>
          <p:cNvPr id="4" name="TextBox 3"/>
          <p:cNvSpPr txBox="1"/>
          <p:nvPr/>
        </p:nvSpPr>
        <p:spPr>
          <a:xfrm>
            <a:off x="9788577" y="6202606"/>
            <a:ext cx="1899587" cy="369332"/>
          </a:xfrm>
          <a:prstGeom prst="rect">
            <a:avLst/>
          </a:prstGeom>
          <a:noFill/>
        </p:spPr>
        <p:txBody>
          <a:bodyPr wrap="square" rtlCol="0">
            <a:spAutoFit/>
          </a:bodyPr>
          <a:lstStyle/>
          <a:p>
            <a:r>
              <a:rPr lang="en-US" smtClean="0"/>
              <a:t>(Casey, 2016)</a:t>
            </a:r>
            <a:endParaRPr lang="en-US"/>
          </a:p>
        </p:txBody>
      </p:sp>
    </p:spTree>
    <p:extLst>
      <p:ext uri="{BB962C8B-B14F-4D97-AF65-F5344CB8AC3E}">
        <p14:creationId xmlns:p14="http://schemas.microsoft.com/office/powerpoint/2010/main" val="1017878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Examples of Models</a:t>
            </a:r>
            <a:endParaRPr lang="en-US" dirty="0"/>
          </a:p>
        </p:txBody>
      </p:sp>
      <p:sp>
        <p:nvSpPr>
          <p:cNvPr id="4" name="Content Placeholder 3"/>
          <p:cNvSpPr>
            <a:spLocks noGrp="1"/>
          </p:cNvSpPr>
          <p:nvPr>
            <p:ph idx="1"/>
          </p:nvPr>
        </p:nvSpPr>
        <p:spPr>
          <a:xfrm>
            <a:off x="944380" y="1825625"/>
            <a:ext cx="10409420" cy="4290362"/>
          </a:xfrm>
        </p:spPr>
        <p:txBody>
          <a:bodyPr/>
          <a:lstStyle/>
          <a:p>
            <a:r>
              <a:rPr lang="en-US" dirty="0" smtClean="0"/>
              <a:t>Direct Instruction (Metzler, 2011)</a:t>
            </a:r>
          </a:p>
          <a:p>
            <a:r>
              <a:rPr lang="en-US" dirty="0" smtClean="0"/>
              <a:t>Tactical Games/TGFU (Bunker &amp; Thorpe, 1982)</a:t>
            </a:r>
          </a:p>
          <a:p>
            <a:r>
              <a:rPr lang="en-US" dirty="0" smtClean="0"/>
              <a:t>Cooperative Learning (Dyson &amp; Casey, 2010)</a:t>
            </a:r>
          </a:p>
          <a:p>
            <a:r>
              <a:rPr lang="en-US" dirty="0" smtClean="0"/>
              <a:t>Sport Education (</a:t>
            </a:r>
            <a:r>
              <a:rPr lang="en-US" dirty="0" err="1" smtClean="0"/>
              <a:t>Siedentop</a:t>
            </a:r>
            <a:r>
              <a:rPr lang="en-US" dirty="0" smtClean="0"/>
              <a:t>, 1995)</a:t>
            </a:r>
          </a:p>
          <a:p>
            <a:r>
              <a:rPr lang="en-US" dirty="0" smtClean="0">
                <a:solidFill>
                  <a:srgbClr val="FF0000"/>
                </a:solidFill>
              </a:rPr>
              <a:t>Outdoor and Adventure Model (Williams &amp; Wainwright, 2016) </a:t>
            </a:r>
            <a:r>
              <a:rPr lang="is-IS" dirty="0" smtClean="0">
                <a:solidFill>
                  <a:srgbClr val="FF0000"/>
                </a:solidFill>
              </a:rPr>
              <a:t>….</a:t>
            </a:r>
            <a:r>
              <a:rPr lang="is-IS" i="1" dirty="0" smtClean="0"/>
              <a:t>we will look in depth at this later in the module....</a:t>
            </a:r>
          </a:p>
          <a:p>
            <a:endParaRPr lang="is-IS" i="1" dirty="0">
              <a:solidFill>
                <a:srgbClr val="FF0000"/>
              </a:solidFill>
            </a:endParaRPr>
          </a:p>
          <a:p>
            <a:r>
              <a:rPr lang="is-IS" i="1" dirty="0" smtClean="0">
                <a:solidFill>
                  <a:srgbClr val="FF0000"/>
                </a:solidFill>
              </a:rPr>
              <a:t>Task....read the 2 articles about the Model available on moodle</a:t>
            </a:r>
            <a:endParaRPr lang="en-US" dirty="0" smtClean="0">
              <a:solidFill>
                <a:srgbClr val="00B050"/>
              </a:solidFill>
            </a:endParaRPr>
          </a:p>
          <a:p>
            <a:endParaRPr lang="en-US" dirty="0">
              <a:solidFill>
                <a:srgbClr val="FF0000"/>
              </a:solidFill>
            </a:endParaRPr>
          </a:p>
        </p:txBody>
      </p:sp>
    </p:spTree>
    <p:extLst>
      <p:ext uri="{BB962C8B-B14F-4D97-AF65-F5344CB8AC3E}">
        <p14:creationId xmlns:p14="http://schemas.microsoft.com/office/powerpoint/2010/main" val="6843175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51225"/>
            <a:ext cx="10515600" cy="1325563"/>
          </a:xfrm>
        </p:spPr>
        <p:txBody>
          <a:bodyPr/>
          <a:lstStyle/>
          <a:p>
            <a:r>
              <a:rPr lang="en-US" dirty="0" smtClean="0"/>
              <a:t>NEXT WEEK</a:t>
            </a:r>
            <a:r>
              <a:rPr lang="is-IS" dirty="0" smtClean="0"/>
              <a:t>….</a:t>
            </a:r>
            <a:endParaRPr lang="en-US" dirty="0"/>
          </a:p>
        </p:txBody>
      </p:sp>
      <p:sp>
        <p:nvSpPr>
          <p:cNvPr id="3" name="Content Placeholder 2"/>
          <p:cNvSpPr>
            <a:spLocks noGrp="1"/>
          </p:cNvSpPr>
          <p:nvPr>
            <p:ph idx="1"/>
          </p:nvPr>
        </p:nvSpPr>
        <p:spPr>
          <a:xfrm>
            <a:off x="838200" y="4776787"/>
            <a:ext cx="10515600" cy="1400175"/>
          </a:xfrm>
        </p:spPr>
        <p:txBody>
          <a:bodyPr/>
          <a:lstStyle/>
          <a:p>
            <a:r>
              <a:rPr lang="en-US" dirty="0" smtClean="0"/>
              <a:t>We will look in more depth at affordances.  Then we will be outside!! </a:t>
            </a:r>
            <a:endParaRPr lang="en-US" dirty="0"/>
          </a:p>
        </p:txBody>
      </p:sp>
      <p:sp>
        <p:nvSpPr>
          <p:cNvPr id="4" name="TextBox 3"/>
          <p:cNvSpPr txBox="1"/>
          <p:nvPr/>
        </p:nvSpPr>
        <p:spPr>
          <a:xfrm>
            <a:off x="1243012" y="728663"/>
            <a:ext cx="6515100" cy="646331"/>
          </a:xfrm>
          <a:prstGeom prst="rect">
            <a:avLst/>
          </a:prstGeom>
          <a:noFill/>
        </p:spPr>
        <p:txBody>
          <a:bodyPr wrap="square" rtlCol="0">
            <a:spAutoFit/>
          </a:bodyPr>
          <a:lstStyle/>
          <a:p>
            <a:r>
              <a:rPr lang="en-US" sz="3600" dirty="0" smtClean="0"/>
              <a:t>What are your questions??</a:t>
            </a:r>
            <a:endParaRPr lang="en-US" sz="36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74003" y="488108"/>
            <a:ext cx="2422937" cy="3269505"/>
          </a:xfrm>
          <a:prstGeom prst="rect">
            <a:avLst/>
          </a:prstGeom>
        </p:spPr>
      </p:pic>
    </p:spTree>
    <p:extLst>
      <p:ext uri="{BB962C8B-B14F-4D97-AF65-F5344CB8AC3E}">
        <p14:creationId xmlns:p14="http://schemas.microsoft.com/office/powerpoint/2010/main" val="12103971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a:bodyPr>
          <a:lstStyle/>
          <a:p>
            <a:pPr marL="0" indent="0">
              <a:buNone/>
            </a:pPr>
            <a:r>
              <a:rPr lang="en-US" dirty="0" smtClean="0"/>
              <a:t>Casey, A. (2016) ‘Models Based Practice’ In Ennis</a:t>
            </a:r>
            <a:r>
              <a:rPr lang="en-US" dirty="0"/>
              <a:t>, C. D. (Ed.). </a:t>
            </a:r>
            <a:r>
              <a:rPr lang="en-US" dirty="0" smtClean="0"/>
              <a:t>	(</a:t>
            </a:r>
            <a:r>
              <a:rPr lang="en-US" dirty="0"/>
              <a:t>2016). </a:t>
            </a:r>
            <a:r>
              <a:rPr lang="en-US" i="1" dirty="0"/>
              <a:t>Routledge handbook of physical education Pedagogies</a:t>
            </a:r>
            <a:r>
              <a:rPr lang="en-US" dirty="0"/>
              <a:t>. </a:t>
            </a:r>
            <a:r>
              <a:rPr lang="en-US" dirty="0" smtClean="0"/>
              <a:t>	Devon</a:t>
            </a:r>
            <a:r>
              <a:rPr lang="en-US" dirty="0"/>
              <a:t>, United Kingdom: Routledge</a:t>
            </a:r>
            <a:r>
              <a:rPr lang="en-US" dirty="0" smtClean="0"/>
              <a:t>.</a:t>
            </a:r>
          </a:p>
          <a:p>
            <a:pPr marL="0" indent="0">
              <a:buNone/>
            </a:pPr>
            <a:r>
              <a:rPr lang="en-US" dirty="0" smtClean="0"/>
              <a:t>Kirk, D. (2009). </a:t>
            </a:r>
            <a:r>
              <a:rPr lang="en-US" i="1" dirty="0" smtClean="0"/>
              <a:t>Physical education futures (international studies in 	physical education and youth sport)</a:t>
            </a:r>
            <a:r>
              <a:rPr lang="en-US" dirty="0" smtClean="0"/>
              <a:t>. New York: Routledge.</a:t>
            </a:r>
          </a:p>
          <a:p>
            <a:pPr marL="0" indent="0">
              <a:buNone/>
            </a:pPr>
            <a:r>
              <a:rPr lang="en-US" dirty="0" smtClean="0"/>
              <a:t>Kirk, D. (2013). Educational value and models-based practice in physical 	education. </a:t>
            </a:r>
            <a:r>
              <a:rPr lang="en-US" i="1" dirty="0" smtClean="0"/>
              <a:t>Educational Philosophy and Theory</a:t>
            </a:r>
            <a:r>
              <a:rPr lang="en-US" dirty="0" smtClean="0"/>
              <a:t>, </a:t>
            </a:r>
            <a:r>
              <a:rPr lang="en-US" i="1" dirty="0" smtClean="0"/>
              <a:t>45</a:t>
            </a:r>
            <a:r>
              <a:rPr lang="en-US" dirty="0" smtClean="0"/>
              <a:t>(9), 973–986. 	doi:10.1080/00131857.2013.785352</a:t>
            </a:r>
          </a:p>
          <a:p>
            <a:pPr marL="0" indent="0">
              <a:buNone/>
            </a:pPr>
            <a:r>
              <a:rPr lang="en-US" dirty="0"/>
              <a:t>Metzler, M. W. (2011). </a:t>
            </a:r>
            <a:r>
              <a:rPr lang="en-US" i="1" dirty="0"/>
              <a:t>Instructional models for physical education</a:t>
            </a:r>
            <a:r>
              <a:rPr lang="en-US" dirty="0"/>
              <a:t> (3rd </a:t>
            </a:r>
            <a:r>
              <a:rPr lang="en-US" dirty="0" smtClean="0"/>
              <a:t>	ed</a:t>
            </a:r>
            <a:r>
              <a:rPr lang="en-US" dirty="0"/>
              <a:t>.). </a:t>
            </a:r>
            <a:r>
              <a:rPr lang="en-US" dirty="0" smtClean="0"/>
              <a:t>	Scottsdale</a:t>
            </a:r>
            <a:r>
              <a:rPr lang="en-US" dirty="0"/>
              <a:t>, AZ: Holcomb Hathaway, Publishers.</a:t>
            </a:r>
          </a:p>
          <a:p>
            <a:pPr marL="0" indent="0">
              <a:buNone/>
            </a:pPr>
            <a:endParaRPr lang="en-US" dirty="0"/>
          </a:p>
          <a:p>
            <a:pPr marL="0" indent="0">
              <a:buNone/>
            </a:pPr>
            <a:endParaRPr lang="en-US" dirty="0" smtClean="0"/>
          </a:p>
          <a:p>
            <a:pPr marL="0" indent="0">
              <a:buNone/>
            </a:pPr>
            <a:endParaRPr lang="en-US" dirty="0"/>
          </a:p>
        </p:txBody>
      </p:sp>
    </p:spTree>
    <p:extLst>
      <p:ext uri="{BB962C8B-B14F-4D97-AF65-F5344CB8AC3E}">
        <p14:creationId xmlns:p14="http://schemas.microsoft.com/office/powerpoint/2010/main" val="15497129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861</Words>
  <Application>Microsoft Office PowerPoint</Application>
  <PresentationFormat>Widescreen</PresentationFormat>
  <Paragraphs>113</Paragraphs>
  <Slides>21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MS PGothic</vt:lpstr>
      <vt:lpstr>Arial</vt:lpstr>
      <vt:lpstr>Calibri</vt:lpstr>
      <vt:lpstr>Calibri Light</vt:lpstr>
      <vt:lpstr>Candara</vt:lpstr>
      <vt:lpstr>Office Theme</vt:lpstr>
      <vt:lpstr> Adventure and challenge in the curriculum</vt:lpstr>
      <vt:lpstr>Welcome</vt:lpstr>
      <vt:lpstr>The PE curriculum in Wales </vt:lpstr>
      <vt:lpstr>The curriculum document </vt:lpstr>
      <vt:lpstr>The aim of Physical Education is to develop physical literacy </vt:lpstr>
      <vt:lpstr>PowerPoint Presentation</vt:lpstr>
      <vt:lpstr>PowerPoint Presentation</vt:lpstr>
      <vt:lpstr>PowerPoint Presentation</vt:lpstr>
      <vt:lpstr>PowerPoint Presentation</vt:lpstr>
      <vt:lpstr>Does current practice contribute to all domains of Learning?</vt:lpstr>
      <vt:lpstr>How do we promote physical activity to support to develop and support   physical literacy</vt:lpstr>
      <vt:lpstr>A Physical Literacy perspective</vt:lpstr>
      <vt:lpstr>PowerPoint Presentation</vt:lpstr>
      <vt:lpstr>PowerPoint Presentation</vt:lpstr>
      <vt:lpstr>If PE is to achieve the aims it aspires too – A variety of different forms of PE are needed  </vt:lpstr>
      <vt:lpstr>Time for a change?</vt:lpstr>
      <vt:lpstr>Watch the video…Vicky Goodyear </vt:lpstr>
      <vt:lpstr>PowerPoint Presentation</vt:lpstr>
      <vt:lpstr>Examples of Models</vt:lpstr>
      <vt:lpstr>NEXT WEEK….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Adventure and challenge in the curriculum</dc:title>
  <dc:creator>Nalda Wainwright</dc:creator>
  <cp:lastModifiedBy>Graham Harvey</cp:lastModifiedBy>
  <cp:revision>6</cp:revision>
  <dcterms:created xsi:type="dcterms:W3CDTF">2018-02-01T21:47:21Z</dcterms:created>
  <dcterms:modified xsi:type="dcterms:W3CDTF">2018-02-08T15:24:15Z</dcterms:modified>
</cp:coreProperties>
</file>