
<file path=[Content_Types].xml><?xml version="1.0" encoding="utf-8"?>
<Types xmlns="http://schemas.openxmlformats.org/package/2006/content-types">
  <Default ContentType="image/jpeg" Extension="jpg"/>
  <Default ContentType="application/vnd.openxmlformats-officedocument.spreadsheetml.sheet" Extension="xlsx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ms-office.chartcolorstyle+xml" PartName="/ppt/charts/colors1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drawingml.chart+xml" PartName="/ppt/charts/chart1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binary" PartName="/ppt/metadata"/>
  <Override ContentType="application/vnd.openxmlformats-officedocument.presentationml.notesMaster+xml" PartName="/ppt/notesMasters/notesMaster1.xml"/>
  <Override ContentType="application/vnd.ms-office.chartstyle+xml" PartName="/ppt/charts/style1.xml"/>
  <Override ContentType="application/vnd.openxmlformats-officedocument.presentationml.presProps+xml" PartName="/ppt/pres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y="6858000" cx="12192000"/>
  <p:notesSz cx="6858000" cy="9144000"/>
  <p:embeddedFontLst>
    <p:embeddedFont>
      <p:font typeface="Hind"/>
      <p:regular r:id="rId17"/>
      <p:bold r:id="rId18"/>
    </p:embeddedFont>
    <p:embeddedFont>
      <p:font typeface="Questrial"/>
      <p:regular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r:id="rId20" roundtripDataSignature="AMtx7mhGfXEOyNynfKnWLDtAhe39ADHwz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customschemas.google.com/relationships/presentationmetadata" Target="metadata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Hind-regular.fntdata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font" Target="fonts/Questrial-regular.fntdata"/><Relationship Id="rId6" Type="http://schemas.openxmlformats.org/officeDocument/2006/relationships/slide" Target="slides/slide2.xml"/><Relationship Id="rId18" Type="http://schemas.openxmlformats.org/officeDocument/2006/relationships/font" Target="fonts/Hind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charts/_rels/chart1.xml.rels><?xml version="1.0" encoding="UTF-8" standalone="yes"?>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500" b="1" i="0" u="none" strike="noStrike" kern="1200" cap="all" spc="10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Percentage of Care Homes Affected in Scotland, England, Norther Ireland and Wales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500" b="1" i="0" u="none" strike="noStrike" kern="1200" cap="all" spc="100" normalizeH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pattFill prst="ltUpDiag">
              <a:fgClr>
                <a:schemeClr val="accent2"/>
              </a:fgClr>
              <a:bgClr>
                <a:schemeClr val="lt1"/>
              </a:bgClr>
            </a:patt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Scotland</c:v>
                </c:pt>
                <c:pt idx="1">
                  <c:v>England</c:v>
                </c:pt>
                <c:pt idx="2">
                  <c:v>Northern Ireland</c:v>
                </c:pt>
                <c:pt idx="3">
                  <c:v>Wales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65</c:v>
                </c:pt>
                <c:pt idx="1">
                  <c:v>44</c:v>
                </c:pt>
                <c:pt idx="2">
                  <c:v>37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6C-46BE-9759-583F20A48F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69"/>
        <c:overlap val="-20"/>
        <c:axId val="330401280"/>
        <c:axId val="330399320"/>
      </c:barChart>
      <c:catAx>
        <c:axId val="330401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alpha val="2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2">
                <a:lumMod val="60000"/>
                <a:lumOff val="4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5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399320"/>
        <c:crosses val="autoZero"/>
        <c:auto val="1"/>
        <c:lblAlgn val="ctr"/>
        <c:lblOffset val="100"/>
        <c:noMultiLvlLbl val="0"/>
      </c:catAx>
      <c:valAx>
        <c:axId val="3303993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4012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2"/>
    </a:solidFill>
    <a:ln w="9525" cap="flat" cmpd="sng" algn="ctr">
      <a:solidFill>
        <a:schemeClr val="accent2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14">
  <cs:axisTitle>
    <cs:lnRef idx="0"/>
    <cs:fillRef idx="0"/>
    <cs:effectRef idx="0"/>
    <cs:fontRef idx="minor">
      <a:schemeClr val="lt1"/>
    </cs:fontRef>
    <cs:defRPr sz="900" b="1" kern="1200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800" kern="1200" cap="all" spc="150" normalizeH="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70000"/>
        </a:schemeClr>
      </a:solidFill>
    </cs:spPr>
    <cs:defRPr sz="900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900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900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500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900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/>
          <p:nvPr>
            <p:ph type="ctrTitle"/>
          </p:nvPr>
        </p:nvSpPr>
        <p:spPr>
          <a:xfrm>
            <a:off x="1595269" y="1122363"/>
            <a:ext cx="9001462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Bookman Old Style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4"/>
          <p:cNvSpPr txBox="1"/>
          <p:nvPr>
            <p:ph idx="1" type="subTitle"/>
          </p:nvPr>
        </p:nvSpPr>
        <p:spPr>
          <a:xfrm>
            <a:off x="1595269" y="3602038"/>
            <a:ext cx="9001462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4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4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4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5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5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6"/>
          <p:cNvSpPr txBox="1"/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6"/>
          <p:cNvSpPr txBox="1"/>
          <p:nvPr>
            <p:ph idx="1" type="body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6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6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6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7"/>
          <p:cNvSpPr txBox="1"/>
          <p:nvPr>
            <p:ph type="title"/>
          </p:nvPr>
        </p:nvSpPr>
        <p:spPr>
          <a:xfrm>
            <a:off x="1229244" y="657226"/>
            <a:ext cx="9733512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7"/>
          <p:cNvSpPr txBox="1"/>
          <p:nvPr>
            <p:ph idx="1" type="body"/>
          </p:nvPr>
        </p:nvSpPr>
        <p:spPr>
          <a:xfrm>
            <a:off x="1229244" y="3602038"/>
            <a:ext cx="9733512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0" name="Google Shape;30;p17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7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7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8"/>
          <p:cNvSpPr txBox="1"/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8"/>
          <p:cNvSpPr txBox="1"/>
          <p:nvPr>
            <p:ph idx="1" type="body"/>
          </p:nvPr>
        </p:nvSpPr>
        <p:spPr>
          <a:xfrm>
            <a:off x="913795" y="2088319"/>
            <a:ext cx="5106004" cy="37028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18"/>
          <p:cNvSpPr txBox="1"/>
          <p:nvPr>
            <p:ph idx="2" type="body"/>
          </p:nvPr>
        </p:nvSpPr>
        <p:spPr>
          <a:xfrm>
            <a:off x="6173403" y="2088319"/>
            <a:ext cx="5094154" cy="37028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18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8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8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9"/>
          <p:cNvSpPr txBox="1"/>
          <p:nvPr>
            <p:ph type="title"/>
          </p:nvPr>
        </p:nvSpPr>
        <p:spPr>
          <a:xfrm>
            <a:off x="913795" y="609600"/>
            <a:ext cx="10353761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9"/>
          <p:cNvSpPr txBox="1"/>
          <p:nvPr>
            <p:ph idx="1" type="body"/>
          </p:nvPr>
        </p:nvSpPr>
        <p:spPr>
          <a:xfrm>
            <a:off x="1141804" y="2088320"/>
            <a:ext cx="4879199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19"/>
          <p:cNvSpPr txBox="1"/>
          <p:nvPr>
            <p:ph idx="2" type="body"/>
          </p:nvPr>
        </p:nvSpPr>
        <p:spPr>
          <a:xfrm>
            <a:off x="913795" y="2912232"/>
            <a:ext cx="5107208" cy="28789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19"/>
          <p:cNvSpPr txBox="1"/>
          <p:nvPr>
            <p:ph idx="3" type="body"/>
          </p:nvPr>
        </p:nvSpPr>
        <p:spPr>
          <a:xfrm>
            <a:off x="6402003" y="2088320"/>
            <a:ext cx="4865554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19"/>
          <p:cNvSpPr txBox="1"/>
          <p:nvPr>
            <p:ph idx="4" type="body"/>
          </p:nvPr>
        </p:nvSpPr>
        <p:spPr>
          <a:xfrm>
            <a:off x="6172200" y="2912232"/>
            <a:ext cx="5095357" cy="28789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19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9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0"/>
          <p:cNvSpPr txBox="1"/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0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0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0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/>
          <p:nvPr>
            <p:ph type="title"/>
          </p:nvPr>
        </p:nvSpPr>
        <p:spPr>
          <a:xfrm>
            <a:off x="917228" y="609600"/>
            <a:ext cx="3932237" cy="2362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 txBox="1"/>
          <p:nvPr>
            <p:ph idx="1" type="body"/>
          </p:nvPr>
        </p:nvSpPr>
        <p:spPr>
          <a:xfrm>
            <a:off x="5078064" y="609600"/>
            <a:ext cx="6189492" cy="518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7" name="Google Shape;57;p21"/>
          <p:cNvSpPr txBox="1"/>
          <p:nvPr>
            <p:ph idx="2" type="body"/>
          </p:nvPr>
        </p:nvSpPr>
        <p:spPr>
          <a:xfrm>
            <a:off x="917228" y="2971800"/>
            <a:ext cx="3932237" cy="28193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21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1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1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/>
          <p:nvPr>
            <p:ph type="title"/>
          </p:nvPr>
        </p:nvSpPr>
        <p:spPr>
          <a:xfrm>
            <a:off x="917227" y="609600"/>
            <a:ext cx="5929773" cy="2362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2"/>
          <p:cNvSpPr/>
          <p:nvPr>
            <p:ph idx="2" type="pic"/>
          </p:nvPr>
        </p:nvSpPr>
        <p:spPr>
          <a:xfrm>
            <a:off x="7424804" y="758881"/>
            <a:ext cx="3255356" cy="4883038"/>
          </a:xfrm>
          <a:prstGeom prst="rect">
            <a:avLst/>
          </a:prstGeom>
          <a:noFill/>
          <a:ln cap="sq" cmpd="sng" w="1905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5000" rotWithShape="0" algn="tl" dir="5400000" dist="180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64" name="Google Shape;64;p22"/>
          <p:cNvSpPr txBox="1"/>
          <p:nvPr>
            <p:ph idx="1" type="body"/>
          </p:nvPr>
        </p:nvSpPr>
        <p:spPr>
          <a:xfrm>
            <a:off x="913794" y="2971800"/>
            <a:ext cx="5934950" cy="281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2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2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2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/>
          <p:nvPr>
            <p:ph type="title"/>
          </p:nvPr>
        </p:nvSpPr>
        <p:spPr>
          <a:xfrm>
            <a:off x="913806" y="4289372"/>
            <a:ext cx="10367564" cy="81935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3"/>
          <p:cNvSpPr/>
          <p:nvPr>
            <p:ph idx="2" type="pic"/>
          </p:nvPr>
        </p:nvSpPr>
        <p:spPr>
          <a:xfrm>
            <a:off x="913806" y="621321"/>
            <a:ext cx="10367564" cy="3379735"/>
          </a:xfrm>
          <a:prstGeom prst="rect">
            <a:avLst/>
          </a:prstGeom>
          <a:noFill/>
          <a:ln cap="sq" cmpd="sng" w="1905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5000" rotWithShape="0" algn="tl" dir="5400000" dist="180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71" name="Google Shape;71;p23"/>
          <p:cNvSpPr txBox="1"/>
          <p:nvPr>
            <p:ph idx="1" type="body"/>
          </p:nvPr>
        </p:nvSpPr>
        <p:spPr>
          <a:xfrm>
            <a:off x="913795" y="5108728"/>
            <a:ext cx="10365998" cy="682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2" name="Google Shape;72;p23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3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23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4"/>
          <p:cNvSpPr txBox="1"/>
          <p:nvPr>
            <p:ph type="title"/>
          </p:nvPr>
        </p:nvSpPr>
        <p:spPr>
          <a:xfrm>
            <a:off x="913795" y="609600"/>
            <a:ext cx="10353762" cy="342485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24"/>
          <p:cNvSpPr txBox="1"/>
          <p:nvPr>
            <p:ph idx="1" type="body"/>
          </p:nvPr>
        </p:nvSpPr>
        <p:spPr>
          <a:xfrm>
            <a:off x="913795" y="4204820"/>
            <a:ext cx="10353761" cy="159218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8" name="Google Shape;78;p24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4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24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5"/>
          <p:cNvSpPr txBox="1"/>
          <p:nvPr>
            <p:ph type="title"/>
          </p:nvPr>
        </p:nvSpPr>
        <p:spPr>
          <a:xfrm>
            <a:off x="1446212" y="609600"/>
            <a:ext cx="9302752" cy="299290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5"/>
          <p:cNvSpPr txBox="1"/>
          <p:nvPr>
            <p:ph idx="1" type="body"/>
          </p:nvPr>
        </p:nvSpPr>
        <p:spPr>
          <a:xfrm>
            <a:off x="1720644" y="3610032"/>
            <a:ext cx="8752299" cy="4268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4" name="Google Shape;84;p25"/>
          <p:cNvSpPr txBox="1"/>
          <p:nvPr>
            <p:ph idx="2" type="body"/>
          </p:nvPr>
        </p:nvSpPr>
        <p:spPr>
          <a:xfrm>
            <a:off x="913794" y="4204821"/>
            <a:ext cx="10353762" cy="15863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5" name="Google Shape;85;p25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25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25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8" name="Google Shape;88;p25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b="0" lang="en-GB" sz="800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“</a:t>
            </a:r>
            <a:endParaRPr/>
          </a:p>
        </p:txBody>
      </p:sp>
      <p:sp>
        <p:nvSpPr>
          <p:cNvPr id="89" name="Google Shape;89;p25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b="0" lang="en-GB" sz="800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6"/>
          <p:cNvSpPr txBox="1"/>
          <p:nvPr>
            <p:ph type="title"/>
          </p:nvPr>
        </p:nvSpPr>
        <p:spPr>
          <a:xfrm>
            <a:off x="913806" y="2126942"/>
            <a:ext cx="10355327" cy="251183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26"/>
          <p:cNvSpPr txBox="1"/>
          <p:nvPr>
            <p:ph idx="1" type="body"/>
          </p:nvPr>
        </p:nvSpPr>
        <p:spPr>
          <a:xfrm>
            <a:off x="913794" y="4650556"/>
            <a:ext cx="10353763" cy="11406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93" name="Google Shape;93;p26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26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26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olumn">
  <p:cSld name="3 Column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7"/>
          <p:cNvSpPr txBox="1"/>
          <p:nvPr>
            <p:ph type="title"/>
          </p:nvPr>
        </p:nvSpPr>
        <p:spPr>
          <a:xfrm>
            <a:off x="913794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7"/>
          <p:cNvSpPr txBox="1"/>
          <p:nvPr>
            <p:ph idx="1" type="body"/>
          </p:nvPr>
        </p:nvSpPr>
        <p:spPr>
          <a:xfrm>
            <a:off x="913794" y="2088319"/>
            <a:ext cx="3298956" cy="82330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99" name="Google Shape;99;p27"/>
          <p:cNvSpPr txBox="1"/>
          <p:nvPr>
            <p:ph idx="2" type="body"/>
          </p:nvPr>
        </p:nvSpPr>
        <p:spPr>
          <a:xfrm>
            <a:off x="913794" y="2911624"/>
            <a:ext cx="3298956" cy="28795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0" name="Google Shape;100;p27"/>
          <p:cNvSpPr txBox="1"/>
          <p:nvPr>
            <p:ph idx="3" type="body"/>
          </p:nvPr>
        </p:nvSpPr>
        <p:spPr>
          <a:xfrm>
            <a:off x="4444878" y="2088320"/>
            <a:ext cx="3298558" cy="82330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01" name="Google Shape;101;p27"/>
          <p:cNvSpPr txBox="1"/>
          <p:nvPr>
            <p:ph idx="4" type="body"/>
          </p:nvPr>
        </p:nvSpPr>
        <p:spPr>
          <a:xfrm>
            <a:off x="4444878" y="2911624"/>
            <a:ext cx="3299821" cy="28795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2" name="Google Shape;102;p27"/>
          <p:cNvSpPr txBox="1"/>
          <p:nvPr>
            <p:ph idx="5" type="body"/>
          </p:nvPr>
        </p:nvSpPr>
        <p:spPr>
          <a:xfrm>
            <a:off x="7973298" y="2088320"/>
            <a:ext cx="3291211" cy="82330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03" name="Google Shape;103;p27"/>
          <p:cNvSpPr txBox="1"/>
          <p:nvPr>
            <p:ph idx="6" type="body"/>
          </p:nvPr>
        </p:nvSpPr>
        <p:spPr>
          <a:xfrm>
            <a:off x="7976346" y="2911624"/>
            <a:ext cx="3291211" cy="28795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4" name="Google Shape;104;p27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7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27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Picture Column">
  <p:cSld name="3 Picture Column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8"/>
          <p:cNvSpPr txBox="1"/>
          <p:nvPr>
            <p:ph type="title"/>
          </p:nvPr>
        </p:nvSpPr>
        <p:spPr>
          <a:xfrm>
            <a:off x="913795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28"/>
          <p:cNvSpPr txBox="1"/>
          <p:nvPr>
            <p:ph idx="1" type="body"/>
          </p:nvPr>
        </p:nvSpPr>
        <p:spPr>
          <a:xfrm>
            <a:off x="913795" y="4195899"/>
            <a:ext cx="3298955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10" name="Google Shape;110;p28"/>
          <p:cNvSpPr/>
          <p:nvPr>
            <p:ph idx="2" type="pic"/>
          </p:nvPr>
        </p:nvSpPr>
        <p:spPr>
          <a:xfrm>
            <a:off x="1092020" y="2298987"/>
            <a:ext cx="2940050" cy="1524000"/>
          </a:xfrm>
          <a:prstGeom prst="roundRect">
            <a:avLst>
              <a:gd fmla="val 0" name="adj"/>
            </a:avLst>
          </a:prstGeom>
          <a:noFill/>
          <a:ln cap="sq" cmpd="sng" w="14605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5000" rotWithShape="0" algn="tl" dir="5400000" dist="180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111" name="Google Shape;111;p28"/>
          <p:cNvSpPr txBox="1"/>
          <p:nvPr>
            <p:ph idx="3" type="body"/>
          </p:nvPr>
        </p:nvSpPr>
        <p:spPr>
          <a:xfrm>
            <a:off x="913795" y="4772161"/>
            <a:ext cx="3298955" cy="10190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12" name="Google Shape;112;p28"/>
          <p:cNvSpPr txBox="1"/>
          <p:nvPr>
            <p:ph idx="4" type="body"/>
          </p:nvPr>
        </p:nvSpPr>
        <p:spPr>
          <a:xfrm>
            <a:off x="4442701" y="4195899"/>
            <a:ext cx="329898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13" name="Google Shape;113;p28"/>
          <p:cNvSpPr/>
          <p:nvPr>
            <p:ph idx="5" type="pic"/>
          </p:nvPr>
        </p:nvSpPr>
        <p:spPr>
          <a:xfrm>
            <a:off x="4568996" y="2298987"/>
            <a:ext cx="2930525" cy="1524000"/>
          </a:xfrm>
          <a:prstGeom prst="roundRect">
            <a:avLst>
              <a:gd fmla="val 0" name="adj"/>
            </a:avLst>
          </a:prstGeom>
          <a:noFill/>
          <a:ln cap="sq" cmpd="sng" w="14605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5000" rotWithShape="0" algn="tl" dir="5400000" dist="180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114" name="Google Shape;114;p28"/>
          <p:cNvSpPr txBox="1"/>
          <p:nvPr>
            <p:ph idx="6" type="body"/>
          </p:nvPr>
        </p:nvSpPr>
        <p:spPr>
          <a:xfrm>
            <a:off x="4441348" y="4772160"/>
            <a:ext cx="3300336" cy="10190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15" name="Google Shape;115;p28"/>
          <p:cNvSpPr txBox="1"/>
          <p:nvPr>
            <p:ph idx="7" type="body"/>
          </p:nvPr>
        </p:nvSpPr>
        <p:spPr>
          <a:xfrm>
            <a:off x="7973423" y="4195899"/>
            <a:ext cx="3289900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16" name="Google Shape;116;p28"/>
          <p:cNvSpPr/>
          <p:nvPr>
            <p:ph idx="8" type="pic"/>
          </p:nvPr>
        </p:nvSpPr>
        <p:spPr>
          <a:xfrm>
            <a:off x="8152803" y="2298987"/>
            <a:ext cx="2932113" cy="1524000"/>
          </a:xfrm>
          <a:prstGeom prst="roundRect">
            <a:avLst>
              <a:gd fmla="val 0" name="adj"/>
            </a:avLst>
          </a:prstGeom>
          <a:noFill/>
          <a:ln cap="sq" cmpd="sng" w="14605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5000" rotWithShape="0" algn="tl" dir="5400000" dist="180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117" name="Google Shape;117;p28"/>
          <p:cNvSpPr txBox="1"/>
          <p:nvPr>
            <p:ph idx="9" type="body"/>
          </p:nvPr>
        </p:nvSpPr>
        <p:spPr>
          <a:xfrm>
            <a:off x="7973298" y="4772161"/>
            <a:ext cx="3294258" cy="10190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18" name="Google Shape;118;p28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28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28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9"/>
          <p:cNvSpPr txBox="1"/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29"/>
          <p:cNvSpPr txBox="1"/>
          <p:nvPr>
            <p:ph idx="1" type="body"/>
          </p:nvPr>
        </p:nvSpPr>
        <p:spPr>
          <a:xfrm rot="5400000">
            <a:off x="4243108" y="-1233249"/>
            <a:ext cx="3695136" cy="10353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24" name="Google Shape;124;p29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29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29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0"/>
          <p:cNvSpPr txBox="1"/>
          <p:nvPr>
            <p:ph type="title"/>
          </p:nvPr>
        </p:nvSpPr>
        <p:spPr>
          <a:xfrm rot="5400000">
            <a:off x="7405428" y="1929071"/>
            <a:ext cx="5181601" cy="25426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30"/>
          <p:cNvSpPr txBox="1"/>
          <p:nvPr>
            <p:ph idx="1" type="body"/>
          </p:nvPr>
        </p:nvSpPr>
        <p:spPr>
          <a:xfrm rot="5400000">
            <a:off x="2152346" y="-628953"/>
            <a:ext cx="5181601" cy="76587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0" name="Google Shape;130;p30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1" name="Google Shape;131;p30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30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theme" Target="../theme/theme2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/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b="1" i="0" sz="3400" u="none" cap="none" strike="noStrik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3"/>
          <p:cNvSpPr txBox="1"/>
          <p:nvPr>
            <p:ph idx="1" type="body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55600" lvl="0" marL="457200" marR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indent="-342900" lvl="1" marL="9144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indent="-330200" lvl="2" marL="13716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indent="-317500" lvl="3" marL="18288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indent="-304800" lvl="4" marL="22860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indent="-304800" lvl="5" marL="27432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indent="-304800" lvl="6" marL="32004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indent="-304800" lvl="7" marL="36576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indent="-304800" lvl="8" marL="41148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8" name="Google Shape;8;p13"/>
          <p:cNvSpPr txBox="1"/>
          <p:nvPr>
            <p:ph idx="10" type="dt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9" name="Google Shape;9;p13"/>
          <p:cNvSpPr txBox="1"/>
          <p:nvPr>
            <p:ph idx="11" type="ftr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/>
        </p:txBody>
      </p:sp>
      <p:sp>
        <p:nvSpPr>
          <p:cNvPr id="10" name="Google Shape;10;p13"/>
          <p:cNvSpPr txBox="1"/>
          <p:nvPr>
            <p:ph idx="12" type="sldNum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0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chart" Target="../charts/chart1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Relationship Id="rId4" Type="http://schemas.openxmlformats.org/officeDocument/2006/relationships/hyperlink" Target="https://rtmagazine.com/author/Conversion/" TargetMode="External"/><Relationship Id="rId5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medicalnewstoday.com/articles/coronavirus-causes#transmission" TargetMode="External"/><Relationship Id="rId10" Type="http://schemas.openxmlformats.org/officeDocument/2006/relationships/hyperlink" Target="https://www.medicalnewstoday.com/articles/coronavirus-causes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orthospinenews.com/2020/05/21/new-study-published-in-the-new-england-journal-of-medicine-shows-covid-19-causes-blood-vessel-damage/" TargetMode="External"/><Relationship Id="rId4" Type="http://schemas.openxmlformats.org/officeDocument/2006/relationships/hyperlink" Target="http://www.ageuk.org.uk/globalassets/age-uk/documents/reports-and-publications/later_life_uk_factsheet.pdf" TargetMode="External"/><Relationship Id="rId9" Type="http://schemas.openxmlformats.org/officeDocument/2006/relationships/hyperlink" Target="https://coronavirus.jhu.edu/data/new-cases" TargetMode="External"/><Relationship Id="rId5" Type="http://schemas.openxmlformats.org/officeDocument/2006/relationships/hyperlink" Target="https://www.thetimes.co.uk/article/scotland-had-highest-number-of-care-home-covid-cases-in-uk-says-study-xkjwftm2z" TargetMode="External"/><Relationship Id="rId6" Type="http://schemas.openxmlformats.org/officeDocument/2006/relationships/hyperlink" Target="https://www.clhgroup.co.uk/news-article/2019/03/26/spring-time-activities-for-care-homes/439" TargetMode="External"/><Relationship Id="rId7" Type="http://schemas.openxmlformats.org/officeDocument/2006/relationships/hyperlink" Target="https://onlinelibrary.wiley.com/doi/full/10.1111/spol.12645" TargetMode="External"/><Relationship Id="rId8" Type="http://schemas.openxmlformats.org/officeDocument/2006/relationships/hyperlink" Target="https://www.healthwatchcalderdale.co.uk/covid19-feedback/" TargetMode="External"/></Relationships>
</file>

<file path=ppt/slides/_rels/slide12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bbc.com/news/health-52455072" TargetMode="External"/><Relationship Id="rId10" Type="http://schemas.openxmlformats.org/officeDocument/2006/relationships/hyperlink" Target="https://www.ft.com/content/84935e17-b50e-4a66-9c37-e2799365b783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cdc.gov/coronavirus/2019-ncov/prevent-getting-sick/how-covid-spreads.html" TargetMode="External"/><Relationship Id="rId4" Type="http://schemas.openxmlformats.org/officeDocument/2006/relationships/hyperlink" Target="https://www.shutterstock.com/image-vector/coronavirus-covid19-word-cloud-black-words-1670565166" TargetMode="External"/><Relationship Id="rId9" Type="http://schemas.openxmlformats.org/officeDocument/2006/relationships/hyperlink" Target="https://www.ft.com/katrina-manson" TargetMode="External"/><Relationship Id="rId5" Type="http://schemas.openxmlformats.org/officeDocument/2006/relationships/hyperlink" Target="https://assets.publishing.service.gov.uk/government/uploads/system/uploads/attachment_data/file/910885/COVID-19_Infection_prevention_and_control_guidance_FINAL_PDF_20082020.pdf" TargetMode="External"/><Relationship Id="rId6" Type="http://schemas.openxmlformats.org/officeDocument/2006/relationships/hyperlink" Target="https://onlinelibrary.wiley.com/doi/10.1002/agm2.12126" TargetMode="External"/><Relationship Id="rId7" Type="http://schemas.openxmlformats.org/officeDocument/2006/relationships/hyperlink" Target="https://rtmagazine.com/disorders-diseases/infectious-diseases/other-infections/coronavirus-spread-10-more-countries/" TargetMode="External"/><Relationship Id="rId8" Type="http://schemas.openxmlformats.org/officeDocument/2006/relationships/hyperlink" Target="https://www.ft.com/demetri-sevastopulo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"/>
          <p:cNvSpPr txBox="1"/>
          <p:nvPr>
            <p:ph type="ctrTitle"/>
          </p:nvPr>
        </p:nvSpPr>
        <p:spPr>
          <a:xfrm>
            <a:off x="4927472" y="609600"/>
            <a:ext cx="6340084" cy="132632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Bookman Old Style"/>
              <a:buNone/>
            </a:pPr>
            <a:br>
              <a:rPr lang="en-GB" sz="2900"/>
            </a:br>
            <a:r>
              <a:rPr lang="en-GB" sz="2900" u="sng"/>
              <a:t>COVID-19</a:t>
            </a:r>
            <a:br>
              <a:rPr lang="en-GB" sz="2900"/>
            </a:br>
            <a:endParaRPr sz="2900"/>
          </a:p>
        </p:txBody>
      </p:sp>
      <p:pic>
        <p:nvPicPr>
          <p:cNvPr id="138" name="Google Shape;138;p1"/>
          <p:cNvPicPr preferRelativeResize="0"/>
          <p:nvPr/>
        </p:nvPicPr>
        <p:blipFill rotWithShape="1">
          <a:blip r:embed="rId4">
            <a:alphaModFix/>
          </a:blip>
          <a:srcRect b="0" l="21253" r="40890" t="0"/>
          <a:stretch/>
        </p:blipFill>
        <p:spPr>
          <a:xfrm>
            <a:off x="0" y="0"/>
            <a:ext cx="46359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"/>
          <p:cNvSpPr txBox="1"/>
          <p:nvPr>
            <p:ph idx="1" type="subTitle"/>
          </p:nvPr>
        </p:nvSpPr>
        <p:spPr>
          <a:xfrm>
            <a:off x="4927471" y="2096064"/>
            <a:ext cx="6340085" cy="3695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b="1" lang="en-GB" u="sng"/>
              <a:t>Group participants: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Gzala Saddique (1808935)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Nazmin Kauser (1710502)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Tahira Jabeen (1715952)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Samina Jhangeer (1810228)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Iram Shezadi (1807072)</a:t>
            </a:r>
            <a:endParaRPr/>
          </a:p>
          <a:p>
            <a:pPr indent="15240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/>
          </a:p>
        </p:txBody>
      </p:sp>
      <p:cxnSp>
        <p:nvCxnSpPr>
          <p:cNvPr id="140" name="Google Shape;140;p1"/>
          <p:cNvCxnSpPr/>
          <p:nvPr/>
        </p:nvCxnSpPr>
        <p:spPr>
          <a:xfrm>
            <a:off x="4636007" y="45720"/>
            <a:ext cx="0" cy="6766560"/>
          </a:xfrm>
          <a:prstGeom prst="straightConnector1">
            <a:avLst/>
          </a:prstGeom>
          <a:noFill/>
          <a:ln cap="sq" cmpd="sng" w="1905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41" name="Google Shape;141;p1"/>
          <p:cNvSpPr txBox="1"/>
          <p:nvPr/>
        </p:nvSpPr>
        <p:spPr>
          <a:xfrm>
            <a:off x="0" y="6165949"/>
            <a:ext cx="360159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800" u="none" cap="none" strike="noStrik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(Dementri et al 2020)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"/>
          <p:cNvSpPr txBox="1"/>
          <p:nvPr/>
        </p:nvSpPr>
        <p:spPr>
          <a:xfrm>
            <a:off x="397565" y="1086678"/>
            <a:ext cx="11131826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Introduction:</a:t>
            </a:r>
            <a:endParaRPr/>
          </a:p>
        </p:txBody>
      </p:sp>
      <p:sp>
        <p:nvSpPr>
          <p:cNvPr id="147" name="Google Shape;147;p2"/>
          <p:cNvSpPr txBox="1"/>
          <p:nvPr/>
        </p:nvSpPr>
        <p:spPr>
          <a:xfrm>
            <a:off x="397565" y="1861256"/>
            <a:ext cx="7142922" cy="526297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Aims of presentation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covid-19 had an impact on older care home residents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caused the virus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the virus spread 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control did people have over the virus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fast the virus spread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The different types of covid-19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policies did the staff have to follow</a:t>
            </a:r>
            <a:endParaRPr/>
          </a:p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Which agencies are involved </a:t>
            </a:r>
            <a:endParaRPr/>
          </a:p>
          <a:p>
            <a:pPr indent="-2540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r>
              <a:t/>
            </a: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-2540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r>
              <a:t/>
            </a: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-2540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r>
              <a:t/>
            </a: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-2540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r>
              <a:t/>
            </a: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id="148" name="Google Shape;148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65687" y="118602"/>
            <a:ext cx="4714536" cy="3732341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"/>
          <p:cNvSpPr txBox="1"/>
          <p:nvPr/>
        </p:nvSpPr>
        <p:spPr>
          <a:xfrm>
            <a:off x="7365687" y="3919526"/>
            <a:ext cx="5326710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Source: CLH HealthCare (March 26</a:t>
            </a:r>
            <a:r>
              <a:rPr baseline="30000"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</a:t>
            </a: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2019)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"/>
          <p:cNvSpPr txBox="1"/>
          <p:nvPr/>
        </p:nvSpPr>
        <p:spPr>
          <a:xfrm>
            <a:off x="304800" y="32045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</a:pPr>
            <a:r>
              <a:rPr b="1" lang="en-GB" sz="3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Geographical distribution </a:t>
            </a:r>
            <a:endParaRPr/>
          </a:p>
        </p:txBody>
      </p:sp>
      <p:sp>
        <p:nvSpPr>
          <p:cNvPr id="155" name="Google Shape;155;p3"/>
          <p:cNvSpPr/>
          <p:nvPr/>
        </p:nvSpPr>
        <p:spPr>
          <a:xfrm>
            <a:off x="393700" y="1421388"/>
            <a:ext cx="12192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1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 Trend Chart for 10 most affected Countries</a:t>
            </a:r>
            <a:endParaRPr b="0" i="0" sz="1100" u="none" cap="none" strike="noStrik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6" name="Google Shape;156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91036" y="2169051"/>
            <a:ext cx="6082764" cy="3743255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3"/>
          <p:cNvSpPr/>
          <p:nvPr/>
        </p:nvSpPr>
        <p:spPr>
          <a:xfrm>
            <a:off x="393700" y="6202769"/>
            <a:ext cx="7920759" cy="2769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1.1 Trend Chart for 10 most affected Countries </a:t>
            </a:r>
            <a:r>
              <a:rPr b="0" i="1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b="0" i="1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2020)</a:t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73800" y="612844"/>
            <a:ext cx="5882206" cy="37432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3400">
        <p14:reveal dir="l"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4"/>
          <p:cNvSpPr txBox="1"/>
          <p:nvPr/>
        </p:nvSpPr>
        <p:spPr>
          <a:xfrm>
            <a:off x="201852" y="81918"/>
            <a:ext cx="5708069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0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Indecent rates </a:t>
            </a:r>
            <a:endParaRPr/>
          </a:p>
        </p:txBody>
      </p:sp>
      <p:sp>
        <p:nvSpPr>
          <p:cNvPr id="164" name="Google Shape;164;p4"/>
          <p:cNvSpPr/>
          <p:nvPr/>
        </p:nvSpPr>
        <p:spPr>
          <a:xfrm>
            <a:off x="201852" y="822406"/>
            <a:ext cx="5708069" cy="11079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45720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1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Cases in Older Care Homes in England and Wales</a:t>
            </a:r>
            <a:endParaRPr b="0" i="0" sz="1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45720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According to the stats published by UK</a:t>
            </a:r>
            <a:r>
              <a:rPr b="0" i="0" lang="en-GB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’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 recognised national statistical institute ONS, corona virus cases increased in care home as case in hospitals started to fall   (BBC News, 2020).</a:t>
            </a:r>
            <a:endParaRPr b="0" i="0" sz="1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45720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5" name="Google Shape;165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1852" y="1930402"/>
            <a:ext cx="5644766" cy="3971924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4"/>
          <p:cNvSpPr/>
          <p:nvPr/>
        </p:nvSpPr>
        <p:spPr>
          <a:xfrm>
            <a:off x="176204" y="6195626"/>
            <a:ext cx="5057796" cy="2769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1.2 COVID-19 Cases in Care Homes </a:t>
            </a:r>
            <a:r>
              <a:rPr b="0" i="1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(BBC News, 2020)</a:t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67" name="Google Shape;167;p4"/>
          <p:cNvGraphicFramePr/>
          <p:nvPr/>
        </p:nvGraphicFramePr>
        <p:xfrm>
          <a:off x="6282081" y="1930403"/>
          <a:ext cx="5486400" cy="3971924"/>
        </p:xfrm>
        <a:graphic>
          <a:graphicData uri="http://schemas.openxmlformats.org/drawingml/2006/chart">
            <c:chart r:id="rId4"/>
          </a:graphicData>
        </a:graphic>
      </p:graphicFrame>
      <p:sp>
        <p:nvSpPr>
          <p:cNvPr id="168" name="Google Shape;168;p4"/>
          <p:cNvSpPr txBox="1"/>
          <p:nvPr/>
        </p:nvSpPr>
        <p:spPr>
          <a:xfrm>
            <a:off x="6096000" y="6133108"/>
            <a:ext cx="3748610" cy="33951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1.3 Percentage of Care Homes Affected</a:t>
            </a:r>
            <a:endParaRPr sz="1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"/>
          <p:cNvSpPr txBox="1"/>
          <p:nvPr/>
        </p:nvSpPr>
        <p:spPr>
          <a:xfrm>
            <a:off x="482600" y="155779"/>
            <a:ext cx="3416300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0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Trends</a:t>
            </a:r>
            <a:endParaRPr b="1" sz="4000" u="sng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74" name="Google Shape;174;p5"/>
          <p:cNvSpPr/>
          <p:nvPr/>
        </p:nvSpPr>
        <p:spPr>
          <a:xfrm>
            <a:off x="482600" y="1022815"/>
            <a:ext cx="5419436" cy="123110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1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COVID-19 Cases United Kingdom</a:t>
            </a:r>
            <a:endParaRPr b="0" i="0" sz="1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First coronavirus case in the United Kingdom was reported on 31</a:t>
            </a:r>
            <a:r>
              <a:rPr b="0" baseline="3000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January 2020 and since then 593,565 cases and 42,850 deaths </a:t>
            </a:r>
            <a:r>
              <a:rPr b="0" i="0" lang="en-GB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have been reported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1100" u="none" cap="none" strike="noStrik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5" name="Google Shape;175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2600" y="2004297"/>
            <a:ext cx="5419436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5"/>
          <p:cNvSpPr/>
          <p:nvPr/>
        </p:nvSpPr>
        <p:spPr>
          <a:xfrm>
            <a:off x="138546" y="5966626"/>
            <a:ext cx="5542683" cy="4616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1.4 COVID-19 Cases in UK </a:t>
            </a:r>
            <a:r>
              <a:rPr b="0" i="1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b="0" i="1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(2020)</a:t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7" name="Google Shape;177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096000" y="2004297"/>
            <a:ext cx="5731510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5"/>
          <p:cNvSpPr txBox="1"/>
          <p:nvPr/>
        </p:nvSpPr>
        <p:spPr>
          <a:xfrm>
            <a:off x="6025283" y="5971102"/>
            <a:ext cx="4211781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1.5 How Fast Could Corona Cases Grow (BBC News, 2020)</a:t>
            </a: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6"/>
          <p:cNvSpPr txBox="1"/>
          <p:nvPr/>
        </p:nvSpPr>
        <p:spPr>
          <a:xfrm>
            <a:off x="821634" y="781879"/>
            <a:ext cx="4558748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0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Causes </a:t>
            </a:r>
            <a:endParaRPr b="1" sz="4000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6"/>
          <p:cNvSpPr txBox="1"/>
          <p:nvPr/>
        </p:nvSpPr>
        <p:spPr>
          <a:xfrm>
            <a:off x="821634" y="5706789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800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rPr>
              <a:t> Source, </a:t>
            </a:r>
            <a:r>
              <a:rPr b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Mike Adams ( </a:t>
            </a:r>
            <a:r>
              <a:rPr b="0"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May 21, 2020 )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5" name="Google Shape;185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381250" y="1695450"/>
            <a:ext cx="7429500" cy="346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3400">
        <p14:reveal dir="l"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7"/>
          <p:cNvSpPr txBox="1"/>
          <p:nvPr/>
        </p:nvSpPr>
        <p:spPr>
          <a:xfrm>
            <a:off x="7908392" y="733425"/>
            <a:ext cx="3583953" cy="350024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-285750" lvl="0" marL="2857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 cap="non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rPr>
              <a:t>SPREAD AND CONTROLS </a:t>
            </a:r>
            <a:endParaRPr/>
          </a:p>
        </p:txBody>
      </p:sp>
      <p:sp>
        <p:nvSpPr>
          <p:cNvPr id="191" name="Google Shape;191;p7"/>
          <p:cNvSpPr/>
          <p:nvPr/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rgbClr val="1F445F"/>
          </a:solidFill>
          <a:ln cap="sq" cmpd="sng" w="190500">
            <a:solidFill>
              <a:srgbClr val="1F445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4991" rotWithShape="0" algn="ctr" dir="5400000" dist="17780">
              <a:schemeClr val="dk1">
                <a:alpha val="40000"/>
              </a:scheme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2" name="Google Shape;192;p7"/>
          <p:cNvSpPr/>
          <p:nvPr/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cap="flat" cmpd="sng" w="127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3" name="Google Shape;193;p7"/>
          <p:cNvSpPr txBox="1"/>
          <p:nvPr/>
        </p:nvSpPr>
        <p:spPr>
          <a:xfrm>
            <a:off x="817654" y="5722048"/>
            <a:ext cx="872004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0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Source, RT Staff</a:t>
            </a:r>
            <a:r>
              <a:rPr b="0"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 </a:t>
            </a:r>
            <a:r>
              <a:rPr b="0" i="0" lang="en-GB" sz="1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(</a:t>
            </a:r>
            <a:r>
              <a:rPr b="0"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Mar 29, 2020) 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oronavirus Spread to these 10 Countries for the First Time Last Week" id="194" name="Google Shape;194;p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830012" y="799816"/>
            <a:ext cx="6565717" cy="49222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8"/>
          <p:cNvSpPr txBox="1"/>
          <p:nvPr/>
        </p:nvSpPr>
        <p:spPr>
          <a:xfrm>
            <a:off x="795130" y="795130"/>
            <a:ext cx="9210261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and public health policies </a:t>
            </a:r>
            <a:endParaRPr b="1" sz="3200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oronavirus or COVID-19 word cloud with black words on white background. " id="200" name="Google Shape;200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573736" y="2131988"/>
            <a:ext cx="5715000" cy="3930882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8"/>
          <p:cNvSpPr txBox="1"/>
          <p:nvPr/>
        </p:nvSpPr>
        <p:spPr>
          <a:xfrm>
            <a:off x="5573735" y="6062870"/>
            <a:ext cx="302692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(Photos  by D (N.D)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9"/>
          <p:cNvSpPr txBox="1"/>
          <p:nvPr/>
        </p:nvSpPr>
        <p:spPr>
          <a:xfrm>
            <a:off x="768626" y="795130"/>
            <a:ext cx="7938053" cy="44012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Agencies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National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International agencies 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 authorities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Health boards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Government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EU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WHO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Voluntary organizations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9"/>
          <p:cNvSpPr txBox="1"/>
          <p:nvPr/>
        </p:nvSpPr>
        <p:spPr>
          <a:xfrm>
            <a:off x="8653669" y="1943600"/>
            <a:ext cx="5168348" cy="26901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descr="The health and social care experiences of people in Calderdale during the  Covid-19 outbreak - Healthwatch Calderdale" id="208" name="Google Shape;208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57530" y="1106641"/>
            <a:ext cx="6813481" cy="316262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9"/>
          <p:cNvSpPr txBox="1"/>
          <p:nvPr/>
        </p:nvSpPr>
        <p:spPr>
          <a:xfrm>
            <a:off x="8587409" y="4326014"/>
            <a:ext cx="4545496" cy="3077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 Healthwatch Calderdale (N.D)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0"/>
          <p:cNvSpPr txBox="1"/>
          <p:nvPr/>
        </p:nvSpPr>
        <p:spPr>
          <a:xfrm>
            <a:off x="940903" y="689113"/>
            <a:ext cx="10681253" cy="31700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0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Thank you for listening to our presentation.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Does anyone have any questions?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300">
        <p14:pan dir="u"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1"/>
          <p:cNvSpPr txBox="1"/>
          <p:nvPr/>
        </p:nvSpPr>
        <p:spPr>
          <a:xfrm>
            <a:off x="318050" y="9966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References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  <p:sp>
        <p:nvSpPr>
          <p:cNvPr id="220" name="Google Shape;220;p11"/>
          <p:cNvSpPr txBox="1"/>
          <p:nvPr/>
        </p:nvSpPr>
        <p:spPr>
          <a:xfrm>
            <a:off x="205108" y="949883"/>
            <a:ext cx="11781784" cy="58853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Adams, M. ( May 21</a:t>
            </a:r>
            <a:r>
              <a:rPr baseline="30000"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2020 ) image available at ; </a:t>
            </a:r>
            <a:r>
              <a:rPr i="0" lang="en-GB" sz="1200" u="sng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https://orthospinenews.com/2020/05/21/new-study-published-in-the-new-england-journal-of-medicine-shows-covid-19-causes-blood-vessel-damage/</a:t>
            </a:r>
            <a:r>
              <a:rPr i="0" lang="en-GB" sz="1200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200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 UK, later life in the United Kingdom 2019, PDF available at; </a:t>
            </a:r>
            <a:r>
              <a:rPr i="1"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http://www.ageuk.org.uk/globalassets/age-uk/documents/reports-and-publications/later_life_uk_factsheet.pdf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Bilal, A., Saeed, M.A and Yousafzai, Y., 2020. Elderly care in the time of coronavirus: Perceptions and experiences of care home staff in Pakistan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International journal of geriatric psychiatry.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Boothman, J. (2020) Scotland had highest number of care home COVID cases in UK, says study, The Sunday Times, data retrieved from </a:t>
            </a:r>
            <a:r>
              <a:rPr lang="en-GB" sz="1200" u="sng">
                <a:solidFill>
                  <a:srgbClr val="0563C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https://www.thetimes.co.uk/article/scotland-had-highest-number-of-care-home-covid-cases-in-uk-says-study-xkjwftm2z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10/08/2020)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Cainan, M. (2020) Health policy and controlling covid-19 in England: Sociological insights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Emerald open research 2, 2020 </a:t>
            </a:r>
            <a:endParaRPr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CLH Healthcare,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https://www.clhgroup.co.uk/news-article/2019/03/26/spring-time-activities-for-care-homes/439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Daly, M. (2020) COVID-19 and care homes in England: What happened and why? Social Policy Administration, An International Journal of Policy and Research,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https://onlinelibrary.wiley.com/doi/full/10.1111/spol.12645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 on 10/08/2020)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Gardner, W., States, D. and Bagley, N., 2020. The coronavirus and the risks to the elderly in long-term care.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Journal of Aging &amp; Social Policy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Healthwatch Calderdale (N.D) image available at: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https://www.healthwatchcalderdale.co.uk/covid19-feedback/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11/10/2020)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Hopkins, J. Coronavirus Resource Centre, (2020)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https://coronavirus.jhu.edu/data/new-cases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 on 10/08/2020)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Kandol, A. (2020) Coronavirus cause: Origin and how it spreads, Medical News Today,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https://www.medicalnewstoday.com/articles/coronavirus-causes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Kandola, A. ( June 30</a:t>
            </a:r>
            <a:r>
              <a:rPr baseline="3000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2020)  Medical news today, Coronavirus cause: Origin and how it spread, available at; 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i="0" lang="en-GB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https://www.medicalnewstoday.com/articles/coronavirus-causes#transmission</a:t>
            </a:r>
            <a:r>
              <a:rPr i="0"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 accessed on 13/10/2020)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2"/>
          <p:cNvSpPr txBox="1"/>
          <p:nvPr/>
        </p:nvSpPr>
        <p:spPr>
          <a:xfrm>
            <a:off x="165100" y="537845"/>
            <a:ext cx="12026899" cy="57143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National Center for Immunization and Respiratory Diseases (NCIRD),  availabl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 at; 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i="0"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https://www.cdc.gov/coronavirus/2019-ncov/prevent-getting-sick/how-covid-spreads.html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12/10/2020)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Photos by D (N.D)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https://www.shutterstock.com/image-vector/coronavirus-covid19-word-cloud-black-words-1670565166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indent="0" lvl="0" marL="0" marR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Public health England,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COVID-19: Guidance for the remobilization of services within health and care settings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PDF available at; </a:t>
            </a:r>
            <a:r>
              <a:rPr i="0" lang="en-GB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https://assets.publishing.service.gov.uk/government/uploads/system/uploads/attachment_data/file/910885/COVID-19_Infection_prevention_and_control_guidance_FINAL_PDF_20082020.pdf</a:t>
            </a:r>
            <a:r>
              <a:rPr i="0"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12/10/2020)</a:t>
            </a:r>
            <a:endParaRPr sz="1200">
              <a:solidFill>
                <a:srgbClr val="08365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Rawle, J. M., Bertfield, L. D. and Brill, E. S. (2020) Atypical Presentations of COVID-19 in Care Home Residents presenting to Secondary Care: A UK Single Centre Study, Aging Medicine,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https://onlinelibrary.wiley.com/doi/10.1002/agm2.12126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RT, 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Spread to these 10 Countries for the First Time Last Week , image available at ; </a:t>
            </a:r>
            <a:r>
              <a:rPr i="0" lang="en-GB" sz="120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https://rtmagazine.com/disorders-diseases/infectious-diseases/other-infections/coronavirus-spread-10-more-countries/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13/10/2020) </a:t>
            </a:r>
            <a:endParaRPr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i="0" lang="en-GB" sz="120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Sevastopulo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D.</a:t>
            </a:r>
            <a:r>
              <a:rPr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i="0" lang="en-GB" sz="120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Manson</a:t>
            </a:r>
            <a:r>
              <a:rPr i="0"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K.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in Washington ( May 1</a:t>
            </a:r>
            <a:r>
              <a:rPr baseline="30000"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i="0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) image available at;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https://www.ft.com/content/84935e17-b50e-4a66-9c37-e2799365b783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Triggle, N. (2020) Coronavirus: care home deaths up as hospital cases fall, BBC News,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https://www.bbc.com/news/health-52455072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indent="-457200" lvl="0" marL="4572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indent="-457200" lvl="0" marL="4572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b="0" i="0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4572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b="0"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i="1"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mc:AlternateContent>
    <mc:Choice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Damask">
  <a:themeElements>
    <a:clrScheme name="Damask">
      <a:dk1>
        <a:srgbClr val="000000"/>
      </a:dk1>
      <a:lt1>
        <a:srgbClr val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2020-10-13T10:54:50Z</dcterms:created>
  <dc:creator>gzala saddique</dc:creator>
</cp:coreProperties>
</file>