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80" r:id="rId5"/>
    <p:sldId id="260" r:id="rId6"/>
    <p:sldId id="281" r:id="rId7"/>
    <p:sldId id="261" r:id="rId8"/>
    <p:sldId id="271" r:id="rId9"/>
    <p:sldId id="262" r:id="rId10"/>
    <p:sldId id="268" r:id="rId11"/>
    <p:sldId id="263" r:id="rId12"/>
    <p:sldId id="269" r:id="rId13"/>
    <p:sldId id="264" r:id="rId14"/>
    <p:sldId id="267" r:id="rId15"/>
    <p:sldId id="278" r:id="rId16"/>
    <p:sldId id="272" r:id="rId17"/>
    <p:sldId id="274" r:id="rId18"/>
    <p:sldId id="275" r:id="rId19"/>
    <p:sldId id="277" r:id="rId20"/>
    <p:sldId id="27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448" autoAdjust="0"/>
  </p:normalViewPr>
  <p:slideViewPr>
    <p:cSldViewPr snapToGrid="0">
      <p:cViewPr varScale="1">
        <p:scale>
          <a:sx n="37" d="100"/>
          <a:sy n="37" d="100"/>
        </p:scale>
        <p:origin x="-414"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2E211-405A-442F-825A-56AACD655FDA}" type="datetimeFigureOut">
              <a:rPr lang="en-GB" smtClean="0"/>
              <a:t>18/04/2018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9CAC4F-2B8A-454F-BC59-D1C83E939690}" type="slidenum">
              <a:rPr lang="en-GB" smtClean="0"/>
              <a:t>‹#›</a:t>
            </a:fld>
            <a:endParaRPr lang="en-GB"/>
          </a:p>
        </p:txBody>
      </p:sp>
    </p:spTree>
    <p:extLst>
      <p:ext uri="{BB962C8B-B14F-4D97-AF65-F5344CB8AC3E}">
        <p14:creationId xmlns:p14="http://schemas.microsoft.com/office/powerpoint/2010/main" val="875487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Hatfield rail crash caused by RCF.</a:t>
            </a:r>
          </a:p>
          <a:p>
            <a:r>
              <a:rPr lang="en-GB" dirty="0"/>
              <a:t>Particularly dangerous when its head checking as that is more likely to lead to the rail snapping.</a:t>
            </a:r>
          </a:p>
          <a:p>
            <a:r>
              <a:rPr lang="en-GB" dirty="0"/>
              <a:t>Surface </a:t>
            </a:r>
            <a:r>
              <a:rPr lang="en-GB"/>
              <a:t>breaking defect.</a:t>
            </a:r>
          </a:p>
          <a:p>
            <a:endParaRPr lang="en-GB" dirty="0"/>
          </a:p>
          <a:p>
            <a:endParaRPr lang="en-GB" dirty="0"/>
          </a:p>
        </p:txBody>
      </p:sp>
      <p:sp>
        <p:nvSpPr>
          <p:cNvPr id="4" name="Slide Number Placeholder 3"/>
          <p:cNvSpPr>
            <a:spLocks noGrp="1"/>
          </p:cNvSpPr>
          <p:nvPr>
            <p:ph type="sldNum" sz="quarter" idx="10"/>
          </p:nvPr>
        </p:nvSpPr>
        <p:spPr/>
        <p:txBody>
          <a:bodyPr/>
          <a:lstStyle/>
          <a:p>
            <a:fld id="{9A9CAC4F-2B8A-454F-BC59-D1C83E939690}" type="slidenum">
              <a:rPr lang="en-GB" smtClean="0"/>
              <a:t>4</a:t>
            </a:fld>
            <a:endParaRPr lang="en-GB"/>
          </a:p>
        </p:txBody>
      </p:sp>
    </p:spTree>
    <p:extLst>
      <p:ext uri="{BB962C8B-B14F-4D97-AF65-F5344CB8AC3E}">
        <p14:creationId xmlns:p14="http://schemas.microsoft.com/office/powerpoint/2010/main" val="1604720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E508F04-600F-45A5-B917-DA0312AA4923}" type="slidenum">
              <a:rPr lang="en-GB" smtClean="0"/>
              <a:t>8</a:t>
            </a:fld>
            <a:endParaRPr lang="en-GB"/>
          </a:p>
        </p:txBody>
      </p:sp>
    </p:spTree>
    <p:extLst>
      <p:ext uri="{BB962C8B-B14F-4D97-AF65-F5344CB8AC3E}">
        <p14:creationId xmlns:p14="http://schemas.microsoft.com/office/powerpoint/2010/main" val="1611169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E508F04-600F-45A5-B917-DA0312AA4923}" type="slidenum">
              <a:rPr lang="en-GB" smtClean="0"/>
              <a:t>9</a:t>
            </a:fld>
            <a:endParaRPr lang="en-GB"/>
          </a:p>
        </p:txBody>
      </p:sp>
    </p:spTree>
    <p:extLst>
      <p:ext uri="{BB962C8B-B14F-4D97-AF65-F5344CB8AC3E}">
        <p14:creationId xmlns:p14="http://schemas.microsoft.com/office/powerpoint/2010/main" val="1780609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E508F04-600F-45A5-B917-DA0312AA4923}" type="slidenum">
              <a:rPr lang="en-GB" smtClean="0"/>
              <a:t>11</a:t>
            </a:fld>
            <a:endParaRPr lang="en-GB"/>
          </a:p>
        </p:txBody>
      </p:sp>
    </p:spTree>
    <p:extLst>
      <p:ext uri="{BB962C8B-B14F-4D97-AF65-F5344CB8AC3E}">
        <p14:creationId xmlns:p14="http://schemas.microsoft.com/office/powerpoint/2010/main" val="6852418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E508F04-600F-45A5-B917-DA0312AA4923}" type="slidenum">
              <a:rPr lang="en-GB" smtClean="0"/>
              <a:t>13</a:t>
            </a:fld>
            <a:endParaRPr lang="en-GB"/>
          </a:p>
        </p:txBody>
      </p:sp>
    </p:spTree>
    <p:extLst>
      <p:ext uri="{BB962C8B-B14F-4D97-AF65-F5344CB8AC3E}">
        <p14:creationId xmlns:p14="http://schemas.microsoft.com/office/powerpoint/2010/main" val="535263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E508F04-600F-45A5-B917-DA0312AA4923}" type="slidenum">
              <a:rPr lang="en-GB" smtClean="0"/>
              <a:t>16</a:t>
            </a:fld>
            <a:endParaRPr lang="en-GB"/>
          </a:p>
        </p:txBody>
      </p:sp>
    </p:spTree>
    <p:extLst>
      <p:ext uri="{BB962C8B-B14F-4D97-AF65-F5344CB8AC3E}">
        <p14:creationId xmlns:p14="http://schemas.microsoft.com/office/powerpoint/2010/main" val="171323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066E90-2752-4FAD-AEC9-EF4AE03DA1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1EFC7DBB-5610-4017-B9F9-B13B1ED393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8BDB45BA-F9A9-4F1A-B114-0E6A68B381E3}"/>
              </a:ext>
            </a:extLst>
          </p:cNvPr>
          <p:cNvSpPr>
            <a:spLocks noGrp="1"/>
          </p:cNvSpPr>
          <p:nvPr>
            <p:ph type="dt" sz="half" idx="10"/>
          </p:nvPr>
        </p:nvSpPr>
        <p:spPr/>
        <p:txBody>
          <a:bodyPr/>
          <a:lstStyle/>
          <a:p>
            <a:fld id="{7E04EE07-A27D-4685-B44B-004DEF37247F}" type="datetimeFigureOut">
              <a:rPr lang="en-GB" smtClean="0"/>
              <a:t>18/04/2018</a:t>
            </a:fld>
            <a:endParaRPr lang="en-GB"/>
          </a:p>
        </p:txBody>
      </p:sp>
      <p:sp>
        <p:nvSpPr>
          <p:cNvPr id="5" name="Footer Placeholder 4">
            <a:extLst>
              <a:ext uri="{FF2B5EF4-FFF2-40B4-BE49-F238E27FC236}">
                <a16:creationId xmlns:a16="http://schemas.microsoft.com/office/drawing/2014/main" xmlns="" id="{D510BB34-1A29-4FED-A44F-99381AC9B3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CC27667-0DB5-4245-AC11-D5566615435F}"/>
              </a:ext>
            </a:extLst>
          </p:cNvPr>
          <p:cNvSpPr>
            <a:spLocks noGrp="1"/>
          </p:cNvSpPr>
          <p:nvPr>
            <p:ph type="sldNum" sz="quarter" idx="12"/>
          </p:nvPr>
        </p:nvSpPr>
        <p:spPr/>
        <p:txBody>
          <a:bodyPr/>
          <a:lstStyle/>
          <a:p>
            <a:fld id="{D879FD0C-E76F-48DD-860A-0C122D34D342}" type="slidenum">
              <a:rPr lang="en-GB" smtClean="0"/>
              <a:t>‹#›</a:t>
            </a:fld>
            <a:endParaRPr lang="en-GB"/>
          </a:p>
        </p:txBody>
      </p:sp>
    </p:spTree>
    <p:extLst>
      <p:ext uri="{BB962C8B-B14F-4D97-AF65-F5344CB8AC3E}">
        <p14:creationId xmlns:p14="http://schemas.microsoft.com/office/powerpoint/2010/main" val="2688267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690A6C-B339-4E7A-BCF9-48FC637209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2C32207B-CC49-4858-8E4F-FC1066BEA3A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F545FDDC-C3FF-481D-ACDD-FA0730035F73}"/>
              </a:ext>
            </a:extLst>
          </p:cNvPr>
          <p:cNvSpPr>
            <a:spLocks noGrp="1"/>
          </p:cNvSpPr>
          <p:nvPr>
            <p:ph type="dt" sz="half" idx="10"/>
          </p:nvPr>
        </p:nvSpPr>
        <p:spPr/>
        <p:txBody>
          <a:bodyPr/>
          <a:lstStyle/>
          <a:p>
            <a:fld id="{7E04EE07-A27D-4685-B44B-004DEF37247F}" type="datetimeFigureOut">
              <a:rPr lang="en-GB" smtClean="0"/>
              <a:t>18/04/2018</a:t>
            </a:fld>
            <a:endParaRPr lang="en-GB"/>
          </a:p>
        </p:txBody>
      </p:sp>
      <p:sp>
        <p:nvSpPr>
          <p:cNvPr id="5" name="Footer Placeholder 4">
            <a:extLst>
              <a:ext uri="{FF2B5EF4-FFF2-40B4-BE49-F238E27FC236}">
                <a16:creationId xmlns:a16="http://schemas.microsoft.com/office/drawing/2014/main" xmlns="" id="{35A09120-AEE6-48DA-BA21-14AAFDC213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EBD4F25-D15C-48E2-AEFA-6410549CCBC0}"/>
              </a:ext>
            </a:extLst>
          </p:cNvPr>
          <p:cNvSpPr>
            <a:spLocks noGrp="1"/>
          </p:cNvSpPr>
          <p:nvPr>
            <p:ph type="sldNum" sz="quarter" idx="12"/>
          </p:nvPr>
        </p:nvSpPr>
        <p:spPr/>
        <p:txBody>
          <a:bodyPr/>
          <a:lstStyle/>
          <a:p>
            <a:fld id="{D879FD0C-E76F-48DD-860A-0C122D34D342}" type="slidenum">
              <a:rPr lang="en-GB" smtClean="0"/>
              <a:t>‹#›</a:t>
            </a:fld>
            <a:endParaRPr lang="en-GB"/>
          </a:p>
        </p:txBody>
      </p:sp>
    </p:spTree>
    <p:extLst>
      <p:ext uri="{BB962C8B-B14F-4D97-AF65-F5344CB8AC3E}">
        <p14:creationId xmlns:p14="http://schemas.microsoft.com/office/powerpoint/2010/main" val="1690598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4DCB7D-16AC-4661-B017-EF9614E4C5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D075A2C8-2E0B-44D8-8BAF-178B9AFCF9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54A65CC1-BD08-4115-80FF-909E29CEE508}"/>
              </a:ext>
            </a:extLst>
          </p:cNvPr>
          <p:cNvSpPr>
            <a:spLocks noGrp="1"/>
          </p:cNvSpPr>
          <p:nvPr>
            <p:ph type="dt" sz="half" idx="10"/>
          </p:nvPr>
        </p:nvSpPr>
        <p:spPr/>
        <p:txBody>
          <a:bodyPr/>
          <a:lstStyle/>
          <a:p>
            <a:fld id="{7E04EE07-A27D-4685-B44B-004DEF37247F}" type="datetimeFigureOut">
              <a:rPr lang="en-GB" smtClean="0"/>
              <a:t>18/04/2018</a:t>
            </a:fld>
            <a:endParaRPr lang="en-GB"/>
          </a:p>
        </p:txBody>
      </p:sp>
      <p:sp>
        <p:nvSpPr>
          <p:cNvPr id="5" name="Footer Placeholder 4">
            <a:extLst>
              <a:ext uri="{FF2B5EF4-FFF2-40B4-BE49-F238E27FC236}">
                <a16:creationId xmlns:a16="http://schemas.microsoft.com/office/drawing/2014/main" xmlns="" id="{DB9D7478-492F-4A92-813B-0A0C1A22F9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4A0258A-94D1-4DD5-96E3-76534550219F}"/>
              </a:ext>
            </a:extLst>
          </p:cNvPr>
          <p:cNvSpPr>
            <a:spLocks noGrp="1"/>
          </p:cNvSpPr>
          <p:nvPr>
            <p:ph type="sldNum" sz="quarter" idx="12"/>
          </p:nvPr>
        </p:nvSpPr>
        <p:spPr/>
        <p:txBody>
          <a:bodyPr/>
          <a:lstStyle/>
          <a:p>
            <a:fld id="{D879FD0C-E76F-48DD-860A-0C122D34D342}" type="slidenum">
              <a:rPr lang="en-GB" smtClean="0"/>
              <a:t>‹#›</a:t>
            </a:fld>
            <a:endParaRPr lang="en-GB"/>
          </a:p>
        </p:txBody>
      </p:sp>
    </p:spTree>
    <p:extLst>
      <p:ext uri="{BB962C8B-B14F-4D97-AF65-F5344CB8AC3E}">
        <p14:creationId xmlns:p14="http://schemas.microsoft.com/office/powerpoint/2010/main" val="8169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8834528-9D66-4D65-A627-FE5D80C628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289FFDCF-5BE0-4BA3-9E14-5F2FCC39501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DF3D4C41-EA2C-40C5-A9A8-BC265A559DB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D280DB9D-08A5-4B05-B757-A375651DDF46}"/>
              </a:ext>
            </a:extLst>
          </p:cNvPr>
          <p:cNvSpPr>
            <a:spLocks noGrp="1"/>
          </p:cNvSpPr>
          <p:nvPr>
            <p:ph type="dt" sz="half" idx="10"/>
          </p:nvPr>
        </p:nvSpPr>
        <p:spPr/>
        <p:txBody>
          <a:bodyPr/>
          <a:lstStyle/>
          <a:p>
            <a:fld id="{7E04EE07-A27D-4685-B44B-004DEF37247F}" type="datetimeFigureOut">
              <a:rPr lang="en-GB" smtClean="0"/>
              <a:t>18/04/2018</a:t>
            </a:fld>
            <a:endParaRPr lang="en-GB"/>
          </a:p>
        </p:txBody>
      </p:sp>
      <p:sp>
        <p:nvSpPr>
          <p:cNvPr id="6" name="Footer Placeholder 5">
            <a:extLst>
              <a:ext uri="{FF2B5EF4-FFF2-40B4-BE49-F238E27FC236}">
                <a16:creationId xmlns:a16="http://schemas.microsoft.com/office/drawing/2014/main" xmlns="" id="{479EAF7F-A7A5-4695-B233-174366E41A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74471B4C-E594-4964-A57A-2EA959662B5A}"/>
              </a:ext>
            </a:extLst>
          </p:cNvPr>
          <p:cNvSpPr>
            <a:spLocks noGrp="1"/>
          </p:cNvSpPr>
          <p:nvPr>
            <p:ph type="sldNum" sz="quarter" idx="12"/>
          </p:nvPr>
        </p:nvSpPr>
        <p:spPr/>
        <p:txBody>
          <a:bodyPr/>
          <a:lstStyle/>
          <a:p>
            <a:fld id="{D879FD0C-E76F-48DD-860A-0C122D34D342}" type="slidenum">
              <a:rPr lang="en-GB" smtClean="0"/>
              <a:t>‹#›</a:t>
            </a:fld>
            <a:endParaRPr lang="en-GB"/>
          </a:p>
        </p:txBody>
      </p:sp>
    </p:spTree>
    <p:extLst>
      <p:ext uri="{BB962C8B-B14F-4D97-AF65-F5344CB8AC3E}">
        <p14:creationId xmlns:p14="http://schemas.microsoft.com/office/powerpoint/2010/main" val="2627264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9B7C493-14AF-49C4-81EC-CF8476B3A7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338EA570-D5C8-4CD4-BDE3-115064065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A1ACCBDE-04E0-4E57-9A41-61900EF8A61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FF164B0D-171D-447B-9643-84BEE9650D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7DB94451-03EA-4128-B471-08BCE37300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C1D2190C-A56B-4A5F-BA30-6A0F85A80BC9}"/>
              </a:ext>
            </a:extLst>
          </p:cNvPr>
          <p:cNvSpPr>
            <a:spLocks noGrp="1"/>
          </p:cNvSpPr>
          <p:nvPr>
            <p:ph type="dt" sz="half" idx="10"/>
          </p:nvPr>
        </p:nvSpPr>
        <p:spPr/>
        <p:txBody>
          <a:bodyPr/>
          <a:lstStyle/>
          <a:p>
            <a:fld id="{7E04EE07-A27D-4685-B44B-004DEF37247F}" type="datetimeFigureOut">
              <a:rPr lang="en-GB" smtClean="0"/>
              <a:t>18/04/2018</a:t>
            </a:fld>
            <a:endParaRPr lang="en-GB"/>
          </a:p>
        </p:txBody>
      </p:sp>
      <p:sp>
        <p:nvSpPr>
          <p:cNvPr id="8" name="Footer Placeholder 7">
            <a:extLst>
              <a:ext uri="{FF2B5EF4-FFF2-40B4-BE49-F238E27FC236}">
                <a16:creationId xmlns:a16="http://schemas.microsoft.com/office/drawing/2014/main" xmlns="" id="{026D66AD-7CBB-48F8-9D68-DED1E5752F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B7B9A6B2-B9E9-471E-8BD9-7DD30DA150BB}"/>
              </a:ext>
            </a:extLst>
          </p:cNvPr>
          <p:cNvSpPr>
            <a:spLocks noGrp="1"/>
          </p:cNvSpPr>
          <p:nvPr>
            <p:ph type="sldNum" sz="quarter" idx="12"/>
          </p:nvPr>
        </p:nvSpPr>
        <p:spPr/>
        <p:txBody>
          <a:bodyPr/>
          <a:lstStyle/>
          <a:p>
            <a:fld id="{D879FD0C-E76F-48DD-860A-0C122D34D342}" type="slidenum">
              <a:rPr lang="en-GB" smtClean="0"/>
              <a:t>‹#›</a:t>
            </a:fld>
            <a:endParaRPr lang="en-GB"/>
          </a:p>
        </p:txBody>
      </p:sp>
    </p:spTree>
    <p:extLst>
      <p:ext uri="{BB962C8B-B14F-4D97-AF65-F5344CB8AC3E}">
        <p14:creationId xmlns:p14="http://schemas.microsoft.com/office/powerpoint/2010/main" val="2006519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66EE5F-E4AD-49AB-8A83-78B3989356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4D915D95-CD70-4605-9AB0-C040B344BDD9}"/>
              </a:ext>
            </a:extLst>
          </p:cNvPr>
          <p:cNvSpPr>
            <a:spLocks noGrp="1"/>
          </p:cNvSpPr>
          <p:nvPr>
            <p:ph type="dt" sz="half" idx="10"/>
          </p:nvPr>
        </p:nvSpPr>
        <p:spPr/>
        <p:txBody>
          <a:bodyPr/>
          <a:lstStyle/>
          <a:p>
            <a:fld id="{7E04EE07-A27D-4685-B44B-004DEF37247F}" type="datetimeFigureOut">
              <a:rPr lang="en-GB" smtClean="0"/>
              <a:t>18/04/2018</a:t>
            </a:fld>
            <a:endParaRPr lang="en-GB"/>
          </a:p>
        </p:txBody>
      </p:sp>
      <p:sp>
        <p:nvSpPr>
          <p:cNvPr id="4" name="Footer Placeholder 3">
            <a:extLst>
              <a:ext uri="{FF2B5EF4-FFF2-40B4-BE49-F238E27FC236}">
                <a16:creationId xmlns:a16="http://schemas.microsoft.com/office/drawing/2014/main" xmlns="" id="{E502A409-DF0E-4BC3-9F7E-E64FA6C606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ACD5B6A2-3B72-4935-8337-750CB5CB8105}"/>
              </a:ext>
            </a:extLst>
          </p:cNvPr>
          <p:cNvSpPr>
            <a:spLocks noGrp="1"/>
          </p:cNvSpPr>
          <p:nvPr>
            <p:ph type="sldNum" sz="quarter" idx="12"/>
          </p:nvPr>
        </p:nvSpPr>
        <p:spPr/>
        <p:txBody>
          <a:bodyPr/>
          <a:lstStyle/>
          <a:p>
            <a:fld id="{D879FD0C-E76F-48DD-860A-0C122D34D342}" type="slidenum">
              <a:rPr lang="en-GB" smtClean="0"/>
              <a:t>‹#›</a:t>
            </a:fld>
            <a:endParaRPr lang="en-GB"/>
          </a:p>
        </p:txBody>
      </p:sp>
    </p:spTree>
    <p:extLst>
      <p:ext uri="{BB962C8B-B14F-4D97-AF65-F5344CB8AC3E}">
        <p14:creationId xmlns:p14="http://schemas.microsoft.com/office/powerpoint/2010/main" val="3861222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AA7EF1A9-AC22-4C03-AA21-3E753C2A0A03}"/>
              </a:ext>
            </a:extLst>
          </p:cNvPr>
          <p:cNvSpPr>
            <a:spLocks noGrp="1"/>
          </p:cNvSpPr>
          <p:nvPr>
            <p:ph type="dt" sz="half" idx="10"/>
          </p:nvPr>
        </p:nvSpPr>
        <p:spPr/>
        <p:txBody>
          <a:bodyPr/>
          <a:lstStyle/>
          <a:p>
            <a:fld id="{7E04EE07-A27D-4685-B44B-004DEF37247F}" type="datetimeFigureOut">
              <a:rPr lang="en-GB" smtClean="0"/>
              <a:t>18/04/2018</a:t>
            </a:fld>
            <a:endParaRPr lang="en-GB"/>
          </a:p>
        </p:txBody>
      </p:sp>
      <p:sp>
        <p:nvSpPr>
          <p:cNvPr id="3" name="Footer Placeholder 2">
            <a:extLst>
              <a:ext uri="{FF2B5EF4-FFF2-40B4-BE49-F238E27FC236}">
                <a16:creationId xmlns:a16="http://schemas.microsoft.com/office/drawing/2014/main" xmlns="" id="{AEC3B17A-5D7E-4F64-9479-44B6091413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5A9216AC-BFA9-4708-8771-11E17741733A}"/>
              </a:ext>
            </a:extLst>
          </p:cNvPr>
          <p:cNvSpPr>
            <a:spLocks noGrp="1"/>
          </p:cNvSpPr>
          <p:nvPr>
            <p:ph type="sldNum" sz="quarter" idx="12"/>
          </p:nvPr>
        </p:nvSpPr>
        <p:spPr/>
        <p:txBody>
          <a:bodyPr/>
          <a:lstStyle/>
          <a:p>
            <a:fld id="{D879FD0C-E76F-48DD-860A-0C122D34D342}" type="slidenum">
              <a:rPr lang="en-GB" smtClean="0"/>
              <a:t>‹#›</a:t>
            </a:fld>
            <a:endParaRPr lang="en-GB"/>
          </a:p>
        </p:txBody>
      </p:sp>
    </p:spTree>
    <p:extLst>
      <p:ext uri="{BB962C8B-B14F-4D97-AF65-F5344CB8AC3E}">
        <p14:creationId xmlns:p14="http://schemas.microsoft.com/office/powerpoint/2010/main" val="1442436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ADB3DD-27CC-4568-950B-D4900CD888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DC917C17-4089-4F7A-B559-0A8A28F939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4EC0C422-9A2D-493D-B2DB-BC93A87450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22C330B3-0E39-4DC6-AFFC-2233069A545C}"/>
              </a:ext>
            </a:extLst>
          </p:cNvPr>
          <p:cNvSpPr>
            <a:spLocks noGrp="1"/>
          </p:cNvSpPr>
          <p:nvPr>
            <p:ph type="dt" sz="half" idx="10"/>
          </p:nvPr>
        </p:nvSpPr>
        <p:spPr/>
        <p:txBody>
          <a:bodyPr/>
          <a:lstStyle/>
          <a:p>
            <a:fld id="{7E04EE07-A27D-4685-B44B-004DEF37247F}" type="datetimeFigureOut">
              <a:rPr lang="en-GB" smtClean="0"/>
              <a:t>18/04/2018</a:t>
            </a:fld>
            <a:endParaRPr lang="en-GB"/>
          </a:p>
        </p:txBody>
      </p:sp>
      <p:sp>
        <p:nvSpPr>
          <p:cNvPr id="6" name="Footer Placeholder 5">
            <a:extLst>
              <a:ext uri="{FF2B5EF4-FFF2-40B4-BE49-F238E27FC236}">
                <a16:creationId xmlns:a16="http://schemas.microsoft.com/office/drawing/2014/main" xmlns="" id="{6C5117D1-3B3A-4818-9DCA-6276782C74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FBC68923-053D-491C-925C-3F29123FDA92}"/>
              </a:ext>
            </a:extLst>
          </p:cNvPr>
          <p:cNvSpPr>
            <a:spLocks noGrp="1"/>
          </p:cNvSpPr>
          <p:nvPr>
            <p:ph type="sldNum" sz="quarter" idx="12"/>
          </p:nvPr>
        </p:nvSpPr>
        <p:spPr/>
        <p:txBody>
          <a:bodyPr/>
          <a:lstStyle/>
          <a:p>
            <a:fld id="{D879FD0C-E76F-48DD-860A-0C122D34D342}" type="slidenum">
              <a:rPr lang="en-GB" smtClean="0"/>
              <a:t>‹#›</a:t>
            </a:fld>
            <a:endParaRPr lang="en-GB"/>
          </a:p>
        </p:txBody>
      </p:sp>
    </p:spTree>
    <p:extLst>
      <p:ext uri="{BB962C8B-B14F-4D97-AF65-F5344CB8AC3E}">
        <p14:creationId xmlns:p14="http://schemas.microsoft.com/office/powerpoint/2010/main" val="2099690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0C1F55-9B15-4C16-BE76-A93FEEE6E9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2C7FFDBF-5782-4ABA-846B-58C27D1202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B73C3C32-12B0-4267-8A90-1606B6569C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0762A718-AF09-4E7E-B530-30A5EB5A8CAC}"/>
              </a:ext>
            </a:extLst>
          </p:cNvPr>
          <p:cNvSpPr>
            <a:spLocks noGrp="1"/>
          </p:cNvSpPr>
          <p:nvPr>
            <p:ph type="dt" sz="half" idx="10"/>
          </p:nvPr>
        </p:nvSpPr>
        <p:spPr/>
        <p:txBody>
          <a:bodyPr/>
          <a:lstStyle/>
          <a:p>
            <a:fld id="{7E04EE07-A27D-4685-B44B-004DEF37247F}" type="datetimeFigureOut">
              <a:rPr lang="en-GB" smtClean="0"/>
              <a:t>18/04/2018</a:t>
            </a:fld>
            <a:endParaRPr lang="en-GB"/>
          </a:p>
        </p:txBody>
      </p:sp>
      <p:sp>
        <p:nvSpPr>
          <p:cNvPr id="6" name="Footer Placeholder 5">
            <a:extLst>
              <a:ext uri="{FF2B5EF4-FFF2-40B4-BE49-F238E27FC236}">
                <a16:creationId xmlns:a16="http://schemas.microsoft.com/office/drawing/2014/main" xmlns="" id="{D824E6F1-5DFA-4AFC-B64C-5CEC80485C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CA891E9B-D584-49A7-AF55-77830AF0CDBF}"/>
              </a:ext>
            </a:extLst>
          </p:cNvPr>
          <p:cNvSpPr>
            <a:spLocks noGrp="1"/>
          </p:cNvSpPr>
          <p:nvPr>
            <p:ph type="sldNum" sz="quarter" idx="12"/>
          </p:nvPr>
        </p:nvSpPr>
        <p:spPr/>
        <p:txBody>
          <a:bodyPr/>
          <a:lstStyle/>
          <a:p>
            <a:fld id="{D879FD0C-E76F-48DD-860A-0C122D34D342}" type="slidenum">
              <a:rPr lang="en-GB" smtClean="0"/>
              <a:t>‹#›</a:t>
            </a:fld>
            <a:endParaRPr lang="en-GB"/>
          </a:p>
        </p:txBody>
      </p:sp>
    </p:spTree>
    <p:extLst>
      <p:ext uri="{BB962C8B-B14F-4D97-AF65-F5344CB8AC3E}">
        <p14:creationId xmlns:p14="http://schemas.microsoft.com/office/powerpoint/2010/main" val="681308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29ECFF-2445-4367-AE8A-8452813803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6E6BB620-64A8-4E84-9AF3-3EA27EF1C3E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5B2F6FB6-9A23-4881-8887-0D05C68209AB}"/>
              </a:ext>
            </a:extLst>
          </p:cNvPr>
          <p:cNvSpPr>
            <a:spLocks noGrp="1"/>
          </p:cNvSpPr>
          <p:nvPr>
            <p:ph type="dt" sz="half" idx="10"/>
          </p:nvPr>
        </p:nvSpPr>
        <p:spPr/>
        <p:txBody>
          <a:bodyPr/>
          <a:lstStyle/>
          <a:p>
            <a:fld id="{7E04EE07-A27D-4685-B44B-004DEF37247F}" type="datetimeFigureOut">
              <a:rPr lang="en-GB" smtClean="0"/>
              <a:t>18/04/2018</a:t>
            </a:fld>
            <a:endParaRPr lang="en-GB"/>
          </a:p>
        </p:txBody>
      </p:sp>
      <p:sp>
        <p:nvSpPr>
          <p:cNvPr id="5" name="Footer Placeholder 4">
            <a:extLst>
              <a:ext uri="{FF2B5EF4-FFF2-40B4-BE49-F238E27FC236}">
                <a16:creationId xmlns:a16="http://schemas.microsoft.com/office/drawing/2014/main" xmlns="" id="{A32652AD-9C4A-4656-9218-C6467EC308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9473B38-FB63-45E2-BDBB-F1F8427382EE}"/>
              </a:ext>
            </a:extLst>
          </p:cNvPr>
          <p:cNvSpPr>
            <a:spLocks noGrp="1"/>
          </p:cNvSpPr>
          <p:nvPr>
            <p:ph type="sldNum" sz="quarter" idx="12"/>
          </p:nvPr>
        </p:nvSpPr>
        <p:spPr/>
        <p:txBody>
          <a:bodyPr/>
          <a:lstStyle/>
          <a:p>
            <a:fld id="{D879FD0C-E76F-48DD-860A-0C122D34D342}" type="slidenum">
              <a:rPr lang="en-GB" smtClean="0"/>
              <a:t>‹#›</a:t>
            </a:fld>
            <a:endParaRPr lang="en-GB"/>
          </a:p>
        </p:txBody>
      </p:sp>
    </p:spTree>
    <p:extLst>
      <p:ext uri="{BB962C8B-B14F-4D97-AF65-F5344CB8AC3E}">
        <p14:creationId xmlns:p14="http://schemas.microsoft.com/office/powerpoint/2010/main" val="3823741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90860782-A8AF-486C-8375-719A518B74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08CC5565-0308-45C5-829A-B456C3B3A30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CEE84EEE-8F4D-479E-887C-A1FD87D98D5A}"/>
              </a:ext>
            </a:extLst>
          </p:cNvPr>
          <p:cNvSpPr>
            <a:spLocks noGrp="1"/>
          </p:cNvSpPr>
          <p:nvPr>
            <p:ph type="dt" sz="half" idx="10"/>
          </p:nvPr>
        </p:nvSpPr>
        <p:spPr/>
        <p:txBody>
          <a:bodyPr/>
          <a:lstStyle/>
          <a:p>
            <a:fld id="{7E04EE07-A27D-4685-B44B-004DEF37247F}" type="datetimeFigureOut">
              <a:rPr lang="en-GB" smtClean="0"/>
              <a:t>18/04/2018</a:t>
            </a:fld>
            <a:endParaRPr lang="en-GB"/>
          </a:p>
        </p:txBody>
      </p:sp>
      <p:sp>
        <p:nvSpPr>
          <p:cNvPr id="5" name="Footer Placeholder 4">
            <a:extLst>
              <a:ext uri="{FF2B5EF4-FFF2-40B4-BE49-F238E27FC236}">
                <a16:creationId xmlns:a16="http://schemas.microsoft.com/office/drawing/2014/main" xmlns="" id="{BCAB3B07-CDBF-4714-B8BD-12815D2B86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BB94D98-AAB4-484C-8AB9-8C277C3191DD}"/>
              </a:ext>
            </a:extLst>
          </p:cNvPr>
          <p:cNvSpPr>
            <a:spLocks noGrp="1"/>
          </p:cNvSpPr>
          <p:nvPr>
            <p:ph type="sldNum" sz="quarter" idx="12"/>
          </p:nvPr>
        </p:nvSpPr>
        <p:spPr/>
        <p:txBody>
          <a:bodyPr/>
          <a:lstStyle/>
          <a:p>
            <a:fld id="{D879FD0C-E76F-48DD-860A-0C122D34D342}" type="slidenum">
              <a:rPr lang="en-GB" smtClean="0"/>
              <a:t>‹#›</a:t>
            </a:fld>
            <a:endParaRPr lang="en-GB"/>
          </a:p>
        </p:txBody>
      </p:sp>
    </p:spTree>
    <p:extLst>
      <p:ext uri="{BB962C8B-B14F-4D97-AF65-F5344CB8AC3E}">
        <p14:creationId xmlns:p14="http://schemas.microsoft.com/office/powerpoint/2010/main" val="15728862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Slide Original">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12285" y="3528591"/>
            <a:ext cx="10367433" cy="2492797"/>
          </a:xfrm>
        </p:spPr>
        <p:txBody>
          <a:bodyPr/>
          <a:lstStyle>
            <a:lvl1pPr marL="0" indent="0" algn="ctr">
              <a:buNone/>
              <a:defRPr b="0">
                <a:latin typeface="Verdana" pitchFamily="34" charset="0"/>
                <a:ea typeface="Verdana" pitchFamily="34" charset="0"/>
                <a:cs typeface="Verdana" pitchFamily="34"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dirty="0"/>
          </a:p>
        </p:txBody>
      </p:sp>
      <p:sp>
        <p:nvSpPr>
          <p:cNvPr id="4" name="Rectangle 5"/>
          <p:cNvSpPr>
            <a:spLocks noGrp="1" noChangeArrowheads="1"/>
          </p:cNvSpPr>
          <p:nvPr>
            <p:ph type="sldNum" sz="quarter" idx="10"/>
          </p:nvPr>
        </p:nvSpPr>
        <p:spPr>
          <a:ln/>
        </p:spPr>
        <p:txBody>
          <a:bodyPr/>
          <a:lstStyle>
            <a:lvl1pPr>
              <a:defRPr>
                <a:solidFill>
                  <a:schemeClr val="bg1"/>
                </a:solidFill>
              </a:defRPr>
            </a:lvl1pPr>
          </a:lstStyle>
          <a:p>
            <a:fld id="{C8A6EA59-B162-45C5-AA07-14E7A62F2C1F}" type="slidenum">
              <a:rPr lang="en-GB" smtClean="0"/>
              <a:pPr/>
              <a:t>‹#›</a:t>
            </a:fld>
            <a:endParaRPr lang="en-GB"/>
          </a:p>
        </p:txBody>
      </p:sp>
      <p:sp>
        <p:nvSpPr>
          <p:cNvPr id="5" name="Title Placeholder 1"/>
          <p:cNvSpPr>
            <a:spLocks noGrp="1"/>
          </p:cNvSpPr>
          <p:nvPr>
            <p:ph type="title"/>
          </p:nvPr>
        </p:nvSpPr>
        <p:spPr>
          <a:xfrm>
            <a:off x="1390652" y="-1"/>
            <a:ext cx="10570632" cy="1052513"/>
          </a:xfrm>
          <a:prstGeom prst="rect">
            <a:avLst/>
          </a:prstGeom>
        </p:spPr>
        <p:txBody>
          <a:bodyPr vert="horz" lIns="91440" tIns="45720" rIns="91440" bIns="45720" rtlCol="0" anchor="ctr">
            <a:noAutofit/>
          </a:bodyPr>
          <a:lstStyle/>
          <a:p>
            <a:r>
              <a:rPr lang="en-US"/>
              <a:t>Click to edit Master title style</a:t>
            </a:r>
            <a:endParaRPr lang="en-GB" dirty="0"/>
          </a:p>
        </p:txBody>
      </p:sp>
      <p:sp>
        <p:nvSpPr>
          <p:cNvPr id="6" name="Footer Placeholder 2"/>
          <p:cNvSpPr>
            <a:spLocks noGrp="1"/>
          </p:cNvSpPr>
          <p:nvPr>
            <p:ph type="ftr" sz="quarter" idx="3"/>
          </p:nvPr>
        </p:nvSpPr>
        <p:spPr>
          <a:xfrm>
            <a:off x="143339" y="6356351"/>
            <a:ext cx="5760640" cy="365125"/>
          </a:xfrm>
          <a:prstGeom prst="rect">
            <a:avLst/>
          </a:prstGeom>
        </p:spPr>
        <p:txBody>
          <a:bodyPr vert="horz" lIns="91440" tIns="45720" rIns="91440" bIns="45720" rtlCol="0" anchor="ctr"/>
          <a:lstStyle>
            <a:lvl1pPr algn="l">
              <a:defRPr lang="en-GB" sz="1200" b="0" kern="1200" dirty="0">
                <a:solidFill>
                  <a:schemeClr val="bg1"/>
                </a:solidFill>
                <a:latin typeface="+mj-lt"/>
                <a:ea typeface="+mn-ea"/>
                <a:cs typeface="+mn-cs"/>
              </a:defRPr>
            </a:lvl1pPr>
          </a:lstStyle>
          <a:p>
            <a:endParaRPr lang="en-GB"/>
          </a:p>
        </p:txBody>
      </p:sp>
    </p:spTree>
    <p:extLst>
      <p:ext uri="{BB962C8B-B14F-4D97-AF65-F5344CB8AC3E}">
        <p14:creationId xmlns:p14="http://schemas.microsoft.com/office/powerpoint/2010/main" val="2788889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77096719-1CDD-4A6A-9EDE-14E4D43A7E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9F5F0DE6-4EB1-408F-87FE-17811791E9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0B0DEFA-3E82-4B8D-8681-CF140410BC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04EE07-A27D-4685-B44B-004DEF37247F}" type="datetimeFigureOut">
              <a:rPr lang="en-GB" smtClean="0"/>
              <a:t>18/04/2018</a:t>
            </a:fld>
            <a:endParaRPr lang="en-GB"/>
          </a:p>
        </p:txBody>
      </p:sp>
      <p:sp>
        <p:nvSpPr>
          <p:cNvPr id="5" name="Footer Placeholder 4">
            <a:extLst>
              <a:ext uri="{FF2B5EF4-FFF2-40B4-BE49-F238E27FC236}">
                <a16:creationId xmlns:a16="http://schemas.microsoft.com/office/drawing/2014/main" xmlns="" id="{B574B7CD-836D-4C4B-B7DF-683F30F440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E70FBC15-C25E-44FF-A449-79E4D4F831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79FD0C-E76F-48DD-860A-0C122D34D342}" type="slidenum">
              <a:rPr lang="en-GB" smtClean="0"/>
              <a:t>‹#›</a:t>
            </a:fld>
            <a:endParaRPr lang="en-GB"/>
          </a:p>
        </p:txBody>
      </p:sp>
    </p:spTree>
    <p:extLst>
      <p:ext uri="{BB962C8B-B14F-4D97-AF65-F5344CB8AC3E}">
        <p14:creationId xmlns:p14="http://schemas.microsoft.com/office/powerpoint/2010/main" val="8700633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hyperlink" Target="http://www.acs.psu.edu/drussell/Demos/waves/Rayleigh-2016.gif" TargetMode="External"/><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00.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130.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2.xml"/><Relationship Id="rId5" Type="http://schemas.openxmlformats.org/officeDocument/2006/relationships/image" Target="../media/image22.png"/><Relationship Id="rId4" Type="http://schemas.openxmlformats.org/officeDocument/2006/relationships/image" Target="../media/image21.jpeg"/></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2.xml"/><Relationship Id="rId5" Type="http://schemas.openxmlformats.org/officeDocument/2006/relationships/image" Target="../media/image26.png"/><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F7DD08-22C3-446B-95EE-53C0886D8366}"/>
              </a:ext>
            </a:extLst>
          </p:cNvPr>
          <p:cNvSpPr>
            <a:spLocks noGrp="1"/>
          </p:cNvSpPr>
          <p:nvPr>
            <p:ph type="ctrTitle"/>
          </p:nvPr>
        </p:nvSpPr>
        <p:spPr/>
        <p:txBody>
          <a:bodyPr>
            <a:normAutofit fontScale="90000"/>
          </a:bodyPr>
          <a:lstStyle/>
          <a:p>
            <a:r>
              <a:rPr lang="en-GB" dirty="0"/>
              <a:t>Electromagnetic Acoustic transducers- Optimisation for use on rail</a:t>
            </a:r>
          </a:p>
        </p:txBody>
      </p:sp>
      <p:sp>
        <p:nvSpPr>
          <p:cNvPr id="3" name="Subtitle 2">
            <a:extLst>
              <a:ext uri="{FF2B5EF4-FFF2-40B4-BE49-F238E27FC236}">
                <a16:creationId xmlns:a16="http://schemas.microsoft.com/office/drawing/2014/main" xmlns="" id="{D8368222-0A12-4713-9881-DA30C1D9B0EC}"/>
              </a:ext>
            </a:extLst>
          </p:cNvPr>
          <p:cNvSpPr>
            <a:spLocks noGrp="1"/>
          </p:cNvSpPr>
          <p:nvPr>
            <p:ph type="subTitle" idx="1"/>
          </p:nvPr>
        </p:nvSpPr>
        <p:spPr/>
        <p:txBody>
          <a:bodyPr>
            <a:normAutofit fontScale="55000" lnSpcReduction="20000"/>
          </a:bodyPr>
          <a:lstStyle/>
          <a:p>
            <a:r>
              <a:rPr lang="en-GB" sz="3300" dirty="0"/>
              <a:t>Owen Rees-Lloyd</a:t>
            </a:r>
          </a:p>
          <a:p>
            <a:endParaRPr lang="en-GB" dirty="0"/>
          </a:p>
          <a:p>
            <a:pPr algn="r"/>
            <a:r>
              <a:rPr lang="en-GB" dirty="0"/>
              <a:t>Supervisory team:</a:t>
            </a:r>
          </a:p>
          <a:p>
            <a:pPr algn="r"/>
            <a:r>
              <a:rPr lang="en-GB" dirty="0"/>
              <a:t>Professor Peter Charlton</a:t>
            </a:r>
          </a:p>
          <a:p>
            <a:pPr algn="r"/>
            <a:r>
              <a:rPr lang="en-GB" dirty="0"/>
              <a:t>Dr Stephen Mosey</a:t>
            </a:r>
          </a:p>
          <a:p>
            <a:pPr algn="r"/>
            <a:r>
              <a:rPr lang="en-GB" dirty="0"/>
              <a:t>Dr Richard Lewis</a:t>
            </a:r>
          </a:p>
        </p:txBody>
      </p:sp>
      <p:pic>
        <p:nvPicPr>
          <p:cNvPr id="5" name="Picture 4" descr="A close up of a sign&#10;&#10;Description generated with very high confidence">
            <a:extLst>
              <a:ext uri="{FF2B5EF4-FFF2-40B4-BE49-F238E27FC236}">
                <a16:creationId xmlns:a16="http://schemas.microsoft.com/office/drawing/2014/main" xmlns="" id="{81E8CBC2-CFE0-461D-B0B7-6CADE316F08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41383" y="159759"/>
            <a:ext cx="1459229" cy="1056482"/>
          </a:xfrm>
          <a:prstGeom prst="rect">
            <a:avLst/>
          </a:prstGeom>
        </p:spPr>
      </p:pic>
      <p:pic>
        <p:nvPicPr>
          <p:cNvPr id="7" name="Picture 6" descr="A close up of a sign&#10;&#10;Description generated with high confidence">
            <a:extLst>
              <a:ext uri="{FF2B5EF4-FFF2-40B4-BE49-F238E27FC236}">
                <a16:creationId xmlns:a16="http://schemas.microsoft.com/office/drawing/2014/main" xmlns="" id="{1A19A32B-8210-42FF-B712-7AE821E19C8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5544" y="5419912"/>
            <a:ext cx="1872549" cy="1119782"/>
          </a:xfrm>
          <a:prstGeom prst="rect">
            <a:avLst/>
          </a:prstGeom>
        </p:spPr>
      </p:pic>
      <p:pic>
        <p:nvPicPr>
          <p:cNvPr id="9" name="Picture 8">
            <a:extLst>
              <a:ext uri="{FF2B5EF4-FFF2-40B4-BE49-F238E27FC236}">
                <a16:creationId xmlns:a16="http://schemas.microsoft.com/office/drawing/2014/main" xmlns="" id="{67CEA8AD-132C-4818-B49E-D82317D7F8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78981" y="204186"/>
            <a:ext cx="2492427" cy="826102"/>
          </a:xfrm>
          <a:prstGeom prst="rect">
            <a:avLst/>
          </a:prstGeom>
        </p:spPr>
      </p:pic>
      <p:pic>
        <p:nvPicPr>
          <p:cNvPr id="11" name="Picture 10" descr="A picture containing clipart&#10;&#10;Description generated with very high confidence">
            <a:extLst>
              <a:ext uri="{FF2B5EF4-FFF2-40B4-BE49-F238E27FC236}">
                <a16:creationId xmlns:a16="http://schemas.microsoft.com/office/drawing/2014/main" xmlns="" id="{7C8AD2B0-796F-4F93-9507-F3D9A19B5B4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12354" y="5486118"/>
            <a:ext cx="1384346" cy="1109514"/>
          </a:xfrm>
          <a:prstGeom prst="rect">
            <a:avLst/>
          </a:prstGeom>
        </p:spPr>
      </p:pic>
    </p:spTree>
    <p:extLst>
      <p:ext uri="{BB962C8B-B14F-4D97-AF65-F5344CB8AC3E}">
        <p14:creationId xmlns:p14="http://schemas.microsoft.com/office/powerpoint/2010/main" val="7284924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7E78A3-1B82-4650-BB2B-2C0D40DC91F5}"/>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xmlns="" id="{C8BAA5FE-C199-4886-B595-45A34254797D}"/>
              </a:ext>
            </a:extLst>
          </p:cNvPr>
          <p:cNvSpPr>
            <a:spLocks noGrp="1"/>
          </p:cNvSpPr>
          <p:nvPr>
            <p:ph idx="1"/>
          </p:nvPr>
        </p:nvSpPr>
        <p:spPr/>
        <p:txBody>
          <a:bodyPr>
            <a:normAutofit lnSpcReduction="10000"/>
          </a:bodyPr>
          <a:lstStyle/>
          <a:p>
            <a:r>
              <a:rPr lang="en-GB" dirty="0"/>
              <a:t>Ultrasonic testing</a:t>
            </a:r>
          </a:p>
          <a:p>
            <a:r>
              <a:rPr lang="en-GB" dirty="0"/>
              <a:t>Rolling </a:t>
            </a:r>
            <a:r>
              <a:rPr lang="en-GB"/>
              <a:t>contact fatigue</a:t>
            </a:r>
            <a:endParaRPr lang="en-GB" dirty="0"/>
          </a:p>
          <a:p>
            <a:r>
              <a:rPr lang="en-GB" dirty="0"/>
              <a:t>Rayleigh waves</a:t>
            </a:r>
          </a:p>
          <a:p>
            <a:r>
              <a:rPr lang="en-GB" dirty="0"/>
              <a:t>What is an EMAT?</a:t>
            </a:r>
          </a:p>
          <a:p>
            <a:r>
              <a:rPr lang="en-GB" dirty="0"/>
              <a:t>How do EMATs work?</a:t>
            </a:r>
          </a:p>
          <a:p>
            <a:r>
              <a:rPr lang="en-GB" dirty="0"/>
              <a:t>Transduction mechanisms</a:t>
            </a:r>
          </a:p>
          <a:p>
            <a:r>
              <a:rPr lang="en-GB" dirty="0"/>
              <a:t>Impedance matching circuits</a:t>
            </a:r>
          </a:p>
          <a:p>
            <a:r>
              <a:rPr lang="en-GB" dirty="0"/>
              <a:t>Proposed work</a:t>
            </a:r>
          </a:p>
          <a:p>
            <a:r>
              <a:rPr lang="en-GB" dirty="0"/>
              <a:t>Bias field velocity effects</a:t>
            </a:r>
          </a:p>
          <a:p>
            <a:endParaRPr lang="en-GB" dirty="0"/>
          </a:p>
        </p:txBody>
      </p:sp>
    </p:spTree>
    <p:extLst>
      <p:ext uri="{BB962C8B-B14F-4D97-AF65-F5344CB8AC3E}">
        <p14:creationId xmlns:p14="http://schemas.microsoft.com/office/powerpoint/2010/main" val="2840253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4BEF8F-CFC4-469D-B74C-9FDDEFD6E800}"/>
              </a:ext>
            </a:extLst>
          </p:cNvPr>
          <p:cNvSpPr>
            <a:spLocks noGrp="1"/>
          </p:cNvSpPr>
          <p:nvPr>
            <p:ph type="title"/>
          </p:nvPr>
        </p:nvSpPr>
        <p:spPr/>
        <p:txBody>
          <a:bodyPr/>
          <a:lstStyle/>
          <a:p>
            <a:r>
              <a:rPr lang="en-GB" dirty="0"/>
              <a:t>Ultrasonic testing</a:t>
            </a:r>
          </a:p>
        </p:txBody>
      </p:sp>
      <p:sp>
        <p:nvSpPr>
          <p:cNvPr id="3" name="Content Placeholder 2">
            <a:extLst>
              <a:ext uri="{FF2B5EF4-FFF2-40B4-BE49-F238E27FC236}">
                <a16:creationId xmlns:a16="http://schemas.microsoft.com/office/drawing/2014/main" xmlns="" id="{5B6CB8E9-4F41-47DA-8269-B7AA0C33E865}"/>
              </a:ext>
            </a:extLst>
          </p:cNvPr>
          <p:cNvSpPr>
            <a:spLocks noGrp="1"/>
          </p:cNvSpPr>
          <p:nvPr>
            <p:ph idx="1"/>
          </p:nvPr>
        </p:nvSpPr>
        <p:spPr>
          <a:xfrm>
            <a:off x="838200" y="1825625"/>
            <a:ext cx="5473823" cy="4351338"/>
          </a:xfrm>
        </p:spPr>
        <p:txBody>
          <a:bodyPr/>
          <a:lstStyle/>
          <a:p>
            <a:r>
              <a:rPr lang="en-GB" dirty="0"/>
              <a:t>Method of finding flaws in materials</a:t>
            </a:r>
          </a:p>
          <a:p>
            <a:endParaRPr lang="en-GB" dirty="0"/>
          </a:p>
          <a:p>
            <a:r>
              <a:rPr lang="en-GB" dirty="0"/>
              <a:t>Widely used non-destructive testing method in industry</a:t>
            </a:r>
          </a:p>
          <a:p>
            <a:endParaRPr lang="en-GB" dirty="0"/>
          </a:p>
          <a:p>
            <a:r>
              <a:rPr lang="en-GB" dirty="0"/>
              <a:t>Typically, piezoelectric transducers are used</a:t>
            </a:r>
          </a:p>
          <a:p>
            <a:endParaRPr lang="en-GB" dirty="0"/>
          </a:p>
        </p:txBody>
      </p:sp>
      <p:grpSp>
        <p:nvGrpSpPr>
          <p:cNvPr id="5" name="Group 4">
            <a:extLst>
              <a:ext uri="{FF2B5EF4-FFF2-40B4-BE49-F238E27FC236}">
                <a16:creationId xmlns:a16="http://schemas.microsoft.com/office/drawing/2014/main" xmlns="" id="{4D4818DB-7621-4E43-8544-CB5BD4D4630D}"/>
              </a:ext>
            </a:extLst>
          </p:cNvPr>
          <p:cNvGrpSpPr/>
          <p:nvPr/>
        </p:nvGrpSpPr>
        <p:grpSpPr>
          <a:xfrm>
            <a:off x="6462945" y="1509204"/>
            <a:ext cx="4890856" cy="2376321"/>
            <a:chOff x="6312115" y="1481723"/>
            <a:chExt cx="4853354" cy="2692834"/>
          </a:xfrm>
        </p:grpSpPr>
        <p:pic>
          <p:nvPicPr>
            <p:cNvPr id="6" name="Picture 5">
              <a:extLst>
                <a:ext uri="{FF2B5EF4-FFF2-40B4-BE49-F238E27FC236}">
                  <a16:creationId xmlns:a16="http://schemas.microsoft.com/office/drawing/2014/main" xmlns="" id="{D93D1693-DA24-4321-A752-72EC89BC8A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12115" y="1481723"/>
              <a:ext cx="4853354" cy="2175920"/>
            </a:xfrm>
            <a:prstGeom prst="rect">
              <a:avLst/>
            </a:prstGeom>
          </p:spPr>
        </p:pic>
        <p:sp>
          <p:nvSpPr>
            <p:cNvPr id="7" name="TextBox 6">
              <a:extLst>
                <a:ext uri="{FF2B5EF4-FFF2-40B4-BE49-F238E27FC236}">
                  <a16:creationId xmlns:a16="http://schemas.microsoft.com/office/drawing/2014/main" xmlns="" id="{5BC2FF4F-4C33-46FF-BE8C-7D5C99F2DE84}"/>
                </a:ext>
              </a:extLst>
            </p:cNvPr>
            <p:cNvSpPr txBox="1"/>
            <p:nvPr/>
          </p:nvSpPr>
          <p:spPr>
            <a:xfrm>
              <a:off x="6893168" y="3712892"/>
              <a:ext cx="4062046" cy="461665"/>
            </a:xfrm>
            <a:prstGeom prst="rect">
              <a:avLst/>
            </a:prstGeom>
            <a:noFill/>
          </p:spPr>
          <p:txBody>
            <a:bodyPr wrap="square" rtlCol="0">
              <a:spAutoFit/>
            </a:bodyPr>
            <a:lstStyle/>
            <a:p>
              <a:r>
                <a:rPr lang="en-GB" sz="1200" dirty="0"/>
                <a:t>Worcester NDT. 2016 (Ultrasonic testing principle). Available at: http://www.worcesterndt.com/ultrasonic-testing.html</a:t>
              </a:r>
            </a:p>
          </p:txBody>
        </p:sp>
      </p:grpSp>
    </p:spTree>
    <p:extLst>
      <p:ext uri="{BB962C8B-B14F-4D97-AF65-F5344CB8AC3E}">
        <p14:creationId xmlns:p14="http://schemas.microsoft.com/office/powerpoint/2010/main" val="27746958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BF3A93-D3BE-4AFF-BFD8-9D3E5BE1196A}"/>
              </a:ext>
            </a:extLst>
          </p:cNvPr>
          <p:cNvSpPr>
            <a:spLocks noGrp="1"/>
          </p:cNvSpPr>
          <p:nvPr>
            <p:ph type="title"/>
          </p:nvPr>
        </p:nvSpPr>
        <p:spPr/>
        <p:txBody>
          <a:bodyPr/>
          <a:lstStyle/>
          <a:p>
            <a:r>
              <a:rPr lang="en-GB" dirty="0"/>
              <a:t>Rolling contact fatigue (RCF)</a:t>
            </a:r>
          </a:p>
        </p:txBody>
      </p:sp>
      <p:pic>
        <p:nvPicPr>
          <p:cNvPr id="5" name="Content Placeholder 4" descr="A close up of a map&#10;&#10;Description generated with high confidence">
            <a:extLst>
              <a:ext uri="{FF2B5EF4-FFF2-40B4-BE49-F238E27FC236}">
                <a16:creationId xmlns:a16="http://schemas.microsoft.com/office/drawing/2014/main" xmlns="" id="{F788A7F8-A515-489A-8272-DDA5D1E9995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1690688"/>
            <a:ext cx="2903472" cy="2179509"/>
          </a:xfrm>
        </p:spPr>
      </p:pic>
      <p:pic>
        <p:nvPicPr>
          <p:cNvPr id="7" name="Picture 6" descr="A close up of a piece of paper&#10;&#10;Description generated with high confidence">
            <a:extLst>
              <a:ext uri="{FF2B5EF4-FFF2-40B4-BE49-F238E27FC236}">
                <a16:creationId xmlns:a16="http://schemas.microsoft.com/office/drawing/2014/main" xmlns="" id="{1032B67F-7912-4F35-A301-99A7ADDE04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0904" y="1545216"/>
            <a:ext cx="4892896" cy="4211348"/>
          </a:xfrm>
          <a:prstGeom prst="rect">
            <a:avLst/>
          </a:prstGeom>
        </p:spPr>
      </p:pic>
      <p:sp>
        <p:nvSpPr>
          <p:cNvPr id="6" name="TextBox 5">
            <a:extLst>
              <a:ext uri="{FF2B5EF4-FFF2-40B4-BE49-F238E27FC236}">
                <a16:creationId xmlns:a16="http://schemas.microsoft.com/office/drawing/2014/main" xmlns="" id="{98E54683-F0E3-4A6B-8560-C17A955180FB}"/>
              </a:ext>
            </a:extLst>
          </p:cNvPr>
          <p:cNvSpPr txBox="1"/>
          <p:nvPr/>
        </p:nvSpPr>
        <p:spPr>
          <a:xfrm>
            <a:off x="7069270" y="5756564"/>
            <a:ext cx="4093434" cy="461665"/>
          </a:xfrm>
          <a:prstGeom prst="rect">
            <a:avLst/>
          </a:prstGeom>
          <a:noFill/>
        </p:spPr>
        <p:txBody>
          <a:bodyPr wrap="square" rtlCol="0">
            <a:spAutoFit/>
          </a:bodyPr>
          <a:lstStyle/>
          <a:p>
            <a:r>
              <a:rPr lang="en-GB" sz="1200" dirty="0"/>
              <a:t>Eric </a:t>
            </a:r>
            <a:r>
              <a:rPr lang="en-GB" sz="1200" dirty="0" err="1"/>
              <a:t>Magel</a:t>
            </a:r>
            <a:r>
              <a:rPr lang="en-GB" sz="1200" dirty="0"/>
              <a:t>: Gauge corner cracking. From Rolling contact fatigue: a comprehensive review</a:t>
            </a:r>
          </a:p>
        </p:txBody>
      </p:sp>
      <p:sp>
        <p:nvSpPr>
          <p:cNvPr id="8" name="TextBox 7">
            <a:extLst>
              <a:ext uri="{FF2B5EF4-FFF2-40B4-BE49-F238E27FC236}">
                <a16:creationId xmlns:a16="http://schemas.microsoft.com/office/drawing/2014/main" xmlns="" id="{37A64B3B-37F3-47D7-9D86-256434991C64}"/>
              </a:ext>
            </a:extLst>
          </p:cNvPr>
          <p:cNvSpPr txBox="1"/>
          <p:nvPr/>
        </p:nvSpPr>
        <p:spPr>
          <a:xfrm>
            <a:off x="384452" y="3870197"/>
            <a:ext cx="4093434" cy="461665"/>
          </a:xfrm>
          <a:prstGeom prst="rect">
            <a:avLst/>
          </a:prstGeom>
          <a:noFill/>
        </p:spPr>
        <p:txBody>
          <a:bodyPr wrap="square" rtlCol="0">
            <a:spAutoFit/>
          </a:bodyPr>
          <a:lstStyle/>
          <a:p>
            <a:r>
              <a:rPr lang="en-GB" sz="1200" dirty="0"/>
              <a:t>Stuart </a:t>
            </a:r>
            <a:r>
              <a:rPr lang="en-GB" sz="1200" dirty="0" err="1"/>
              <a:t>Grassie</a:t>
            </a:r>
            <a:r>
              <a:rPr lang="en-GB" sz="1200" dirty="0"/>
              <a:t>. Rolling contact fatigue on the British railway system: treatment</a:t>
            </a:r>
          </a:p>
        </p:txBody>
      </p:sp>
    </p:spTree>
    <p:extLst>
      <p:ext uri="{BB962C8B-B14F-4D97-AF65-F5344CB8AC3E}">
        <p14:creationId xmlns:p14="http://schemas.microsoft.com/office/powerpoint/2010/main" val="34863156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Rayleigh waves</a:t>
            </a:r>
          </a:p>
        </p:txBody>
      </p:sp>
      <p:sp>
        <p:nvSpPr>
          <p:cNvPr id="3" name="Content Placeholder 2"/>
          <p:cNvSpPr>
            <a:spLocks noGrp="1"/>
          </p:cNvSpPr>
          <p:nvPr>
            <p:ph idx="1"/>
          </p:nvPr>
        </p:nvSpPr>
        <p:spPr>
          <a:xfrm>
            <a:off x="838200" y="1825625"/>
            <a:ext cx="4894385" cy="4351338"/>
          </a:xfrm>
        </p:spPr>
        <p:txBody>
          <a:bodyPr/>
          <a:lstStyle/>
          <a:p>
            <a:r>
              <a:rPr lang="en-GB" dirty="0"/>
              <a:t>Theorised in 1885 by Lord Rayleigh</a:t>
            </a:r>
          </a:p>
          <a:p>
            <a:endParaRPr lang="en-GB" dirty="0"/>
          </a:p>
          <a:p>
            <a:r>
              <a:rPr lang="en-GB" dirty="0"/>
              <a:t>Propagate along the surface of a medium</a:t>
            </a:r>
          </a:p>
          <a:p>
            <a:endParaRPr lang="en-GB" dirty="0"/>
          </a:p>
          <a:p>
            <a:r>
              <a:rPr lang="en-GB" dirty="0"/>
              <a:t>Elliptical particle motion</a:t>
            </a:r>
          </a:p>
          <a:p>
            <a:endParaRPr lang="en-GB" dirty="0"/>
          </a:p>
        </p:txBody>
      </p:sp>
      <p:grpSp>
        <p:nvGrpSpPr>
          <p:cNvPr id="4" name="Group 3">
            <a:extLst>
              <a:ext uri="{FF2B5EF4-FFF2-40B4-BE49-F238E27FC236}">
                <a16:creationId xmlns:a16="http://schemas.microsoft.com/office/drawing/2014/main" xmlns="" id="{2AC046FD-24C5-4CFA-ABBD-7C270A11D734}"/>
              </a:ext>
            </a:extLst>
          </p:cNvPr>
          <p:cNvGrpSpPr/>
          <p:nvPr/>
        </p:nvGrpSpPr>
        <p:grpSpPr>
          <a:xfrm>
            <a:off x="5867400" y="1436017"/>
            <a:ext cx="5486400" cy="4303897"/>
            <a:chOff x="5867400" y="1436017"/>
            <a:chExt cx="5486400" cy="4303897"/>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7400" y="1436017"/>
              <a:ext cx="5486400" cy="3390900"/>
            </a:xfrm>
            <a:prstGeom prst="rect">
              <a:avLst/>
            </a:prstGeom>
          </p:spPr>
        </p:pic>
        <p:sp>
          <p:nvSpPr>
            <p:cNvPr id="6" name="TextBox 5"/>
            <p:cNvSpPr txBox="1"/>
            <p:nvPr/>
          </p:nvSpPr>
          <p:spPr>
            <a:xfrm>
              <a:off x="6383215" y="5001250"/>
              <a:ext cx="4454769" cy="738664"/>
            </a:xfrm>
            <a:prstGeom prst="rect">
              <a:avLst/>
            </a:prstGeom>
            <a:noFill/>
          </p:spPr>
          <p:txBody>
            <a:bodyPr wrap="square" rtlCol="0">
              <a:spAutoFit/>
            </a:bodyPr>
            <a:lstStyle/>
            <a:p>
              <a:r>
                <a:rPr lang="en-US" sz="1200" dirty="0"/>
                <a:t>Russell, D. 2016. (Rayleigh wave propagation). Available at: </a:t>
              </a:r>
              <a:r>
                <a:rPr lang="en-US" sz="1200" u="sng" dirty="0">
                  <a:hlinkClick r:id="rId3"/>
                </a:rPr>
                <a:t>http://www.acs.psu.edu/drussell/Demos/waves/Rayleigh-2016.gif</a:t>
              </a:r>
              <a:r>
                <a:rPr lang="en-US" sz="1200" dirty="0"/>
                <a:t>.</a:t>
              </a:r>
              <a:endParaRPr lang="en-GB" sz="1200" dirty="0"/>
            </a:p>
            <a:p>
              <a:r>
                <a:rPr lang="en-GB" dirty="0"/>
                <a:t> </a:t>
              </a:r>
            </a:p>
          </p:txBody>
        </p:sp>
      </p:grpSp>
    </p:spTree>
    <p:extLst>
      <p:ext uri="{BB962C8B-B14F-4D97-AF65-F5344CB8AC3E}">
        <p14:creationId xmlns:p14="http://schemas.microsoft.com/office/powerpoint/2010/main" val="9638379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floor, table, indoor, sitting&#10;&#10;Description generated with very high confidence">
            <a:extLst>
              <a:ext uri="{FF2B5EF4-FFF2-40B4-BE49-F238E27FC236}">
                <a16:creationId xmlns:a16="http://schemas.microsoft.com/office/drawing/2014/main" xmlns="" id="{DBDC5C5B-49D1-4C59-9D91-7D510CDCE2A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825336" y="301121"/>
            <a:ext cx="8541327" cy="6405996"/>
          </a:xfrm>
        </p:spPr>
      </p:pic>
      <p:cxnSp>
        <p:nvCxnSpPr>
          <p:cNvPr id="10" name="Straight Arrow Connector 9">
            <a:extLst>
              <a:ext uri="{FF2B5EF4-FFF2-40B4-BE49-F238E27FC236}">
                <a16:creationId xmlns:a16="http://schemas.microsoft.com/office/drawing/2014/main" xmlns="" id="{2E475B52-0B88-4853-98AA-2B04785D8C77}"/>
              </a:ext>
            </a:extLst>
          </p:cNvPr>
          <p:cNvCxnSpPr>
            <a:cxnSpLocks/>
          </p:cNvCxnSpPr>
          <p:nvPr/>
        </p:nvCxnSpPr>
        <p:spPr>
          <a:xfrm flipV="1">
            <a:off x="1381991" y="4042065"/>
            <a:ext cx="3262745" cy="36368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xmlns="" id="{D3D719B8-54E9-4CBE-9A47-DB1465ABBB62}"/>
              </a:ext>
            </a:extLst>
          </p:cNvPr>
          <p:cNvCxnSpPr>
            <a:cxnSpLocks/>
          </p:cNvCxnSpPr>
          <p:nvPr/>
        </p:nvCxnSpPr>
        <p:spPr>
          <a:xfrm flipH="1" flipV="1">
            <a:off x="7751618" y="4042065"/>
            <a:ext cx="2691246" cy="36368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xmlns="" id="{141B02D1-47ED-4EFC-93AF-B3CDA75E254E}"/>
              </a:ext>
            </a:extLst>
          </p:cNvPr>
          <p:cNvSpPr txBox="1"/>
          <p:nvPr/>
        </p:nvSpPr>
        <p:spPr>
          <a:xfrm>
            <a:off x="218208" y="4042065"/>
            <a:ext cx="1087581" cy="646331"/>
          </a:xfrm>
          <a:prstGeom prst="rect">
            <a:avLst/>
          </a:prstGeom>
          <a:noFill/>
        </p:spPr>
        <p:txBody>
          <a:bodyPr wrap="square" rtlCol="0">
            <a:spAutoFit/>
          </a:bodyPr>
          <a:lstStyle/>
          <a:p>
            <a:r>
              <a:rPr lang="en-GB" dirty="0"/>
              <a:t>Transmit EMAT</a:t>
            </a:r>
          </a:p>
        </p:txBody>
      </p:sp>
      <p:sp>
        <p:nvSpPr>
          <p:cNvPr id="18" name="TextBox 17">
            <a:extLst>
              <a:ext uri="{FF2B5EF4-FFF2-40B4-BE49-F238E27FC236}">
                <a16:creationId xmlns:a16="http://schemas.microsoft.com/office/drawing/2014/main" xmlns="" id="{83D27B91-A90B-4EC2-A2BD-91EA7716A665}"/>
              </a:ext>
            </a:extLst>
          </p:cNvPr>
          <p:cNvSpPr txBox="1"/>
          <p:nvPr/>
        </p:nvSpPr>
        <p:spPr>
          <a:xfrm>
            <a:off x="10543308" y="4223905"/>
            <a:ext cx="1087581" cy="646331"/>
          </a:xfrm>
          <a:prstGeom prst="rect">
            <a:avLst/>
          </a:prstGeom>
          <a:noFill/>
        </p:spPr>
        <p:txBody>
          <a:bodyPr wrap="square" rtlCol="0">
            <a:spAutoFit/>
          </a:bodyPr>
          <a:lstStyle/>
          <a:p>
            <a:r>
              <a:rPr lang="en-GB" dirty="0"/>
              <a:t>Receive EMAT</a:t>
            </a:r>
          </a:p>
        </p:txBody>
      </p:sp>
    </p:spTree>
    <p:extLst>
      <p:ext uri="{BB962C8B-B14F-4D97-AF65-F5344CB8AC3E}">
        <p14:creationId xmlns:p14="http://schemas.microsoft.com/office/powerpoint/2010/main" val="11577522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an EMAT?</a:t>
            </a:r>
          </a:p>
        </p:txBody>
      </p:sp>
      <p:grpSp>
        <p:nvGrpSpPr>
          <p:cNvPr id="13" name="Group 12"/>
          <p:cNvGrpSpPr/>
          <p:nvPr/>
        </p:nvGrpSpPr>
        <p:grpSpPr>
          <a:xfrm>
            <a:off x="6861114" y="895013"/>
            <a:ext cx="4918077" cy="2436271"/>
            <a:chOff x="-232518" y="-49119"/>
            <a:chExt cx="8246507" cy="3919314"/>
          </a:xfrm>
        </p:grpSpPr>
        <p:grpSp>
          <p:nvGrpSpPr>
            <p:cNvPr id="16" name="Group 15"/>
            <p:cNvGrpSpPr/>
            <p:nvPr/>
          </p:nvGrpSpPr>
          <p:grpSpPr>
            <a:xfrm>
              <a:off x="4043841" y="-49119"/>
              <a:ext cx="3970148" cy="3919314"/>
              <a:chOff x="4043841" y="-49119"/>
              <a:chExt cx="3970148" cy="3919314"/>
            </a:xfrm>
          </p:grpSpPr>
          <p:sp>
            <p:nvSpPr>
              <p:cNvPr id="48" name="TextBox 69"/>
              <p:cNvSpPr txBox="1"/>
              <p:nvPr/>
            </p:nvSpPr>
            <p:spPr>
              <a:xfrm>
                <a:off x="7082545" y="1725311"/>
                <a:ext cx="857737" cy="355204"/>
              </a:xfrm>
              <a:prstGeom prst="rect">
                <a:avLst/>
              </a:prstGeom>
              <a:noFill/>
            </p:spPr>
            <p:txBody>
              <a:bodyPr wrap="square" rtlCol="0">
                <a:noAutofit/>
              </a:bodyPr>
              <a:lstStyle/>
              <a:p>
                <a:pPr>
                  <a:spcAft>
                    <a:spcPts val="0"/>
                  </a:spcAft>
                </a:pPr>
                <a:r>
                  <a:rPr lang="en-GB" sz="9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20mm</a:t>
                </a:r>
                <a:endParaRPr lang="en-GB" sz="1200" dirty="0">
                  <a:effectLst/>
                  <a:latin typeface="Times New Roman" panose="02020603050405020304" pitchFamily="18" charset="0"/>
                  <a:ea typeface="Times New Roman" panose="02020603050405020304" pitchFamily="18" charset="0"/>
                </a:endParaRPr>
              </a:p>
            </p:txBody>
          </p:sp>
          <p:grpSp>
            <p:nvGrpSpPr>
              <p:cNvPr id="49" name="Group 48"/>
              <p:cNvGrpSpPr/>
              <p:nvPr/>
            </p:nvGrpSpPr>
            <p:grpSpPr>
              <a:xfrm>
                <a:off x="4043841" y="-49119"/>
                <a:ext cx="3970148" cy="3919314"/>
                <a:chOff x="4043841" y="-49119"/>
                <a:chExt cx="3930001" cy="3919314"/>
              </a:xfrm>
            </p:grpSpPr>
            <p:sp>
              <p:nvSpPr>
                <p:cNvPr id="50" name="Rectangle 49"/>
                <p:cNvSpPr/>
                <p:nvPr/>
              </p:nvSpPr>
              <p:spPr>
                <a:xfrm>
                  <a:off x="4043849" y="682568"/>
                  <a:ext cx="3123140" cy="268961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51" name="Straight Arrow Connector 50"/>
                <p:cNvCxnSpPr>
                  <a:cxnSpLocks/>
                </p:cNvCxnSpPr>
                <p:nvPr/>
              </p:nvCxnSpPr>
              <p:spPr>
                <a:xfrm flipV="1">
                  <a:off x="5833369" y="135522"/>
                  <a:ext cx="1333618"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2" name="TextBox 73"/>
                <p:cNvSpPr txBox="1"/>
                <p:nvPr/>
              </p:nvSpPr>
              <p:spPr>
                <a:xfrm>
                  <a:off x="5113383" y="-49119"/>
                  <a:ext cx="984070" cy="350624"/>
                </a:xfrm>
                <a:prstGeom prst="rect">
                  <a:avLst/>
                </a:prstGeom>
                <a:noFill/>
              </p:spPr>
              <p:txBody>
                <a:bodyPr wrap="square" rtlCol="0">
                  <a:noAutofit/>
                </a:bodyPr>
                <a:lstStyle/>
                <a:p>
                  <a:pPr>
                    <a:spcAft>
                      <a:spcPts val="0"/>
                    </a:spcAft>
                  </a:pPr>
                  <a:r>
                    <a:rPr lang="en-GB" sz="9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20mm</a:t>
                  </a:r>
                  <a:endParaRPr lang="en-GB" sz="1200" dirty="0">
                    <a:effectLst/>
                    <a:latin typeface="Times New Roman" panose="02020603050405020304" pitchFamily="18" charset="0"/>
                    <a:ea typeface="Times New Roman" panose="02020603050405020304" pitchFamily="18" charset="0"/>
                  </a:endParaRPr>
                </a:p>
              </p:txBody>
            </p:sp>
            <p:cxnSp>
              <p:nvCxnSpPr>
                <p:cNvPr id="53" name="Straight Arrow Connector 52"/>
                <p:cNvCxnSpPr>
                  <a:cxnSpLocks/>
                </p:cNvCxnSpPr>
                <p:nvPr/>
              </p:nvCxnSpPr>
              <p:spPr>
                <a:xfrm flipH="1">
                  <a:off x="4043841" y="135522"/>
                  <a:ext cx="1058008"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a:cxnSpLocks/>
                </p:cNvCxnSpPr>
                <p:nvPr/>
              </p:nvCxnSpPr>
              <p:spPr>
                <a:xfrm flipH="1" flipV="1">
                  <a:off x="7401694" y="699064"/>
                  <a:ext cx="13303" cy="10094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p:cNvCxnSpPr>
                  <a:cxnSpLocks/>
                </p:cNvCxnSpPr>
                <p:nvPr/>
              </p:nvCxnSpPr>
              <p:spPr>
                <a:xfrm>
                  <a:off x="7415808" y="2176434"/>
                  <a:ext cx="13302" cy="11957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6" name="Flowchart: Summing Junction 55"/>
                <p:cNvSpPr/>
                <p:nvPr/>
              </p:nvSpPr>
              <p:spPr>
                <a:xfrm>
                  <a:off x="4336005" y="3559753"/>
                  <a:ext cx="89569" cy="91753"/>
                </a:xfrm>
                <a:prstGeom prst="flowChartSummingJunctio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7" name="Flowchart: Summing Junction 56"/>
                <p:cNvSpPr/>
                <p:nvPr/>
              </p:nvSpPr>
              <p:spPr>
                <a:xfrm>
                  <a:off x="5017031" y="3559753"/>
                  <a:ext cx="84818" cy="91753"/>
                </a:xfrm>
                <a:prstGeom prst="flowChartSummingJunctio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8" name="Flowchart: Summing Junction 57"/>
                <p:cNvSpPr/>
                <p:nvPr/>
              </p:nvSpPr>
              <p:spPr>
                <a:xfrm>
                  <a:off x="5743731" y="3557838"/>
                  <a:ext cx="89638" cy="91753"/>
                </a:xfrm>
                <a:prstGeom prst="flowChartSummingJunctio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9" name="Flowchart: Summing Junction 58"/>
                <p:cNvSpPr/>
                <p:nvPr/>
              </p:nvSpPr>
              <p:spPr>
                <a:xfrm>
                  <a:off x="6468594" y="3557838"/>
                  <a:ext cx="94390" cy="91753"/>
                </a:xfrm>
                <a:prstGeom prst="flowChartSummingJunctio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0" name="Circle: Hollow 59"/>
                <p:cNvSpPr/>
                <p:nvPr/>
              </p:nvSpPr>
              <p:spPr>
                <a:xfrm>
                  <a:off x="4678148" y="3558794"/>
                  <a:ext cx="82618" cy="89839"/>
                </a:xfrm>
                <a:prstGeom prst="donut">
                  <a:avLst>
                    <a:gd name="adj" fmla="val 4898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1" name="Circle: Hollow 60"/>
                <p:cNvSpPr/>
                <p:nvPr/>
              </p:nvSpPr>
              <p:spPr>
                <a:xfrm>
                  <a:off x="5361339" y="3558793"/>
                  <a:ext cx="82618" cy="89839"/>
                </a:xfrm>
                <a:prstGeom prst="donut">
                  <a:avLst>
                    <a:gd name="adj" fmla="val 4898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2" name="Circle: Hollow 61"/>
                <p:cNvSpPr/>
                <p:nvPr/>
              </p:nvSpPr>
              <p:spPr>
                <a:xfrm>
                  <a:off x="6133143" y="3558792"/>
                  <a:ext cx="82618" cy="89839"/>
                </a:xfrm>
                <a:prstGeom prst="donut">
                  <a:avLst>
                    <a:gd name="adj" fmla="val 4898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3" name="Circle: Hollow 62"/>
                <p:cNvSpPr/>
                <p:nvPr/>
              </p:nvSpPr>
              <p:spPr>
                <a:xfrm>
                  <a:off x="6815817" y="3557838"/>
                  <a:ext cx="82618" cy="89839"/>
                </a:xfrm>
                <a:prstGeom prst="donut">
                  <a:avLst>
                    <a:gd name="adj" fmla="val 4898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64" name="Straight Arrow Connector 63"/>
                <p:cNvCxnSpPr/>
                <p:nvPr/>
              </p:nvCxnSpPr>
              <p:spPr>
                <a:xfrm flipH="1">
                  <a:off x="6903320" y="3647677"/>
                  <a:ext cx="29699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p:cNvCxnSpPr>
                  <a:cxnSpLocks/>
                </p:cNvCxnSpPr>
                <p:nvPr/>
              </p:nvCxnSpPr>
              <p:spPr>
                <a:xfrm>
                  <a:off x="6174738" y="3647677"/>
                  <a:ext cx="29699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6" name="TextBox 131"/>
                <p:cNvSpPr txBox="1"/>
                <p:nvPr/>
              </p:nvSpPr>
              <p:spPr>
                <a:xfrm>
                  <a:off x="7125741" y="3498227"/>
                  <a:ext cx="848101" cy="371968"/>
                </a:xfrm>
                <a:prstGeom prst="rect">
                  <a:avLst/>
                </a:prstGeom>
                <a:noFill/>
              </p:spPr>
              <p:txBody>
                <a:bodyPr wrap="square" rtlCol="0">
                  <a:noAutofit/>
                </a:bodyPr>
                <a:lstStyle/>
                <a:p>
                  <a:pPr>
                    <a:spcAft>
                      <a:spcPts val="0"/>
                    </a:spcAft>
                  </a:pPr>
                  <a:r>
                    <a:rPr lang="en-GB" sz="9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2.5mm</a:t>
                  </a:r>
                  <a:endParaRPr lang="en-GB" sz="1200" dirty="0">
                    <a:effectLst/>
                    <a:latin typeface="Times New Roman" panose="02020603050405020304" pitchFamily="18" charset="0"/>
                    <a:ea typeface="Times New Roman" panose="02020603050405020304" pitchFamily="18" charset="0"/>
                  </a:endParaRPr>
                </a:p>
              </p:txBody>
            </p:sp>
            <p:sp>
              <p:nvSpPr>
                <p:cNvPr id="67" name="TextBox 140"/>
                <p:cNvSpPr txBox="1"/>
                <p:nvPr/>
              </p:nvSpPr>
              <p:spPr>
                <a:xfrm>
                  <a:off x="4759920" y="1156522"/>
                  <a:ext cx="1159547" cy="383771"/>
                </a:xfrm>
                <a:prstGeom prst="rect">
                  <a:avLst/>
                </a:prstGeom>
                <a:noFill/>
              </p:spPr>
              <p:txBody>
                <a:bodyPr wrap="square" rtlCol="0">
                  <a:noAutofit/>
                </a:bodyPr>
                <a:lstStyle/>
                <a:p>
                  <a:pPr>
                    <a:spcAft>
                      <a:spcPts val="0"/>
                    </a:spcAft>
                  </a:pPr>
                  <a:r>
                    <a:rPr lang="en-GB" sz="1100"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Magnet</a:t>
                  </a:r>
                  <a:endParaRPr lang="en-GB" sz="1200">
                    <a:effectLst/>
                    <a:latin typeface="Times New Roman" panose="02020603050405020304" pitchFamily="18" charset="0"/>
                    <a:ea typeface="Times New Roman" panose="02020603050405020304" pitchFamily="18" charset="0"/>
                  </a:endParaRPr>
                </a:p>
              </p:txBody>
            </p:sp>
          </p:grpSp>
        </p:grpSp>
        <p:grpSp>
          <p:nvGrpSpPr>
            <p:cNvPr id="17" name="Group 16"/>
            <p:cNvGrpSpPr/>
            <p:nvPr/>
          </p:nvGrpSpPr>
          <p:grpSpPr>
            <a:xfrm>
              <a:off x="-232518" y="315572"/>
              <a:ext cx="3826452" cy="3503291"/>
              <a:chOff x="-267639" y="315572"/>
              <a:chExt cx="4404452" cy="5325041"/>
            </a:xfrm>
          </p:grpSpPr>
          <p:grpSp>
            <p:nvGrpSpPr>
              <p:cNvPr id="18" name="Group 17"/>
              <p:cNvGrpSpPr/>
              <p:nvPr/>
            </p:nvGrpSpPr>
            <p:grpSpPr>
              <a:xfrm>
                <a:off x="570155" y="315572"/>
                <a:ext cx="3566658" cy="5325041"/>
                <a:chOff x="570155" y="315572"/>
                <a:chExt cx="3566658" cy="5325041"/>
              </a:xfrm>
            </p:grpSpPr>
            <p:grpSp>
              <p:nvGrpSpPr>
                <p:cNvPr id="22" name="Group 21"/>
                <p:cNvGrpSpPr/>
                <p:nvPr/>
              </p:nvGrpSpPr>
              <p:grpSpPr>
                <a:xfrm>
                  <a:off x="570155" y="315572"/>
                  <a:ext cx="2239372" cy="5275385"/>
                  <a:chOff x="570136" y="315572"/>
                  <a:chExt cx="3385041" cy="3612147"/>
                </a:xfrm>
              </p:grpSpPr>
              <p:cxnSp>
                <p:nvCxnSpPr>
                  <p:cNvPr id="29" name="Straight Connector 28"/>
                  <p:cNvCxnSpPr/>
                  <p:nvPr/>
                </p:nvCxnSpPr>
                <p:spPr>
                  <a:xfrm>
                    <a:off x="1062507" y="315572"/>
                    <a:ext cx="8793" cy="235633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1080092" y="2671910"/>
                    <a:ext cx="4572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1" name="Group 30"/>
                  <p:cNvGrpSpPr/>
                  <p:nvPr/>
                </p:nvGrpSpPr>
                <p:grpSpPr>
                  <a:xfrm rot="10800000" flipH="1">
                    <a:off x="1546084" y="315572"/>
                    <a:ext cx="474785" cy="2356338"/>
                    <a:chOff x="1546084" y="315572"/>
                    <a:chExt cx="474785" cy="2356338"/>
                  </a:xfrm>
                </p:grpSpPr>
                <p:cxnSp>
                  <p:nvCxnSpPr>
                    <p:cNvPr id="46" name="Straight Connector 45"/>
                    <p:cNvCxnSpPr>
                      <a:cxnSpLocks/>
                    </p:cNvCxnSpPr>
                    <p:nvPr/>
                  </p:nvCxnSpPr>
                  <p:spPr>
                    <a:xfrm>
                      <a:off x="1546084" y="315572"/>
                      <a:ext cx="8793" cy="235633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a:cxnSpLocks/>
                    </p:cNvCxnSpPr>
                    <p:nvPr/>
                  </p:nvCxnSpPr>
                  <p:spPr>
                    <a:xfrm>
                      <a:off x="1563669" y="2671910"/>
                      <a:ext cx="4572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2" name="Straight Connector 31"/>
                  <p:cNvCxnSpPr/>
                  <p:nvPr/>
                </p:nvCxnSpPr>
                <p:spPr>
                  <a:xfrm>
                    <a:off x="2028404" y="315572"/>
                    <a:ext cx="8793" cy="235633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2047246" y="2671910"/>
                    <a:ext cx="4572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a:cxnSpLocks/>
                  </p:cNvCxnSpPr>
                  <p:nvPr/>
                </p:nvCxnSpPr>
                <p:spPr>
                  <a:xfrm flipV="1">
                    <a:off x="570136" y="315572"/>
                    <a:ext cx="21983" cy="361214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a:cxnSpLocks/>
                  </p:cNvCxnSpPr>
                  <p:nvPr/>
                </p:nvCxnSpPr>
                <p:spPr>
                  <a:xfrm>
                    <a:off x="600911" y="315572"/>
                    <a:ext cx="4572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6" name="Group 35"/>
                  <p:cNvGrpSpPr/>
                  <p:nvPr/>
                </p:nvGrpSpPr>
                <p:grpSpPr>
                  <a:xfrm flipV="1">
                    <a:off x="2513238" y="315572"/>
                    <a:ext cx="474785" cy="2356338"/>
                    <a:chOff x="2513238" y="315572"/>
                    <a:chExt cx="474785" cy="2356338"/>
                  </a:xfrm>
                </p:grpSpPr>
                <p:cxnSp>
                  <p:nvCxnSpPr>
                    <p:cNvPr id="44" name="Straight Connector 43"/>
                    <p:cNvCxnSpPr/>
                    <p:nvPr/>
                  </p:nvCxnSpPr>
                  <p:spPr>
                    <a:xfrm>
                      <a:off x="2513238" y="315572"/>
                      <a:ext cx="8793" cy="235633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a:off x="2530823" y="2671910"/>
                      <a:ext cx="4572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7" name="Group 36"/>
                  <p:cNvGrpSpPr/>
                  <p:nvPr/>
                </p:nvGrpSpPr>
                <p:grpSpPr>
                  <a:xfrm>
                    <a:off x="3014400" y="315572"/>
                    <a:ext cx="474785" cy="2356338"/>
                    <a:chOff x="3014400" y="315572"/>
                    <a:chExt cx="474785" cy="2356338"/>
                  </a:xfrm>
                </p:grpSpPr>
                <p:cxnSp>
                  <p:nvCxnSpPr>
                    <p:cNvPr id="42" name="Straight Connector 41"/>
                    <p:cNvCxnSpPr/>
                    <p:nvPr/>
                  </p:nvCxnSpPr>
                  <p:spPr>
                    <a:xfrm>
                      <a:off x="3014400" y="315572"/>
                      <a:ext cx="8793" cy="235633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3031985" y="2671910"/>
                      <a:ext cx="4572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8" name="Group 37"/>
                  <p:cNvGrpSpPr/>
                  <p:nvPr/>
                </p:nvGrpSpPr>
                <p:grpSpPr>
                  <a:xfrm flipV="1">
                    <a:off x="3480392" y="315572"/>
                    <a:ext cx="474785" cy="2356338"/>
                    <a:chOff x="3480392" y="315572"/>
                    <a:chExt cx="474785" cy="2356338"/>
                  </a:xfrm>
                </p:grpSpPr>
                <p:cxnSp>
                  <p:nvCxnSpPr>
                    <p:cNvPr id="40" name="Straight Connector 39"/>
                    <p:cNvCxnSpPr/>
                    <p:nvPr/>
                  </p:nvCxnSpPr>
                  <p:spPr>
                    <a:xfrm>
                      <a:off x="3480392" y="315572"/>
                      <a:ext cx="8793" cy="235633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3497977" y="2671910"/>
                      <a:ext cx="4572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9" name="Straight Connector 38"/>
                  <p:cNvCxnSpPr>
                    <a:cxnSpLocks/>
                  </p:cNvCxnSpPr>
                  <p:nvPr/>
                </p:nvCxnSpPr>
                <p:spPr>
                  <a:xfrm flipV="1">
                    <a:off x="3946382" y="315572"/>
                    <a:ext cx="8795" cy="361214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23" name="Straight Arrow Connector 22"/>
                <p:cNvCxnSpPr>
                  <a:cxnSpLocks/>
                </p:cNvCxnSpPr>
                <p:nvPr/>
              </p:nvCxnSpPr>
              <p:spPr>
                <a:xfrm flipH="1" flipV="1">
                  <a:off x="575027" y="5253117"/>
                  <a:ext cx="791993" cy="8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cxnSpLocks/>
                </p:cNvCxnSpPr>
                <p:nvPr/>
              </p:nvCxnSpPr>
              <p:spPr>
                <a:xfrm>
                  <a:off x="2025071" y="5261909"/>
                  <a:ext cx="777435"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55"/>
                <p:cNvSpPr txBox="1"/>
                <p:nvPr/>
              </p:nvSpPr>
              <p:spPr>
                <a:xfrm>
                  <a:off x="1261370" y="4888088"/>
                  <a:ext cx="1192424" cy="752525"/>
                </a:xfrm>
                <a:prstGeom prst="rect">
                  <a:avLst/>
                </a:prstGeom>
                <a:noFill/>
              </p:spPr>
              <p:txBody>
                <a:bodyPr wrap="square" rtlCol="0">
                  <a:noAutofit/>
                </a:bodyPr>
                <a:lstStyle/>
                <a:p>
                  <a:pPr>
                    <a:spcAft>
                      <a:spcPts val="0"/>
                    </a:spcAft>
                  </a:pPr>
                  <a:r>
                    <a:rPr lang="en-GB" sz="9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17.5mm</a:t>
                  </a:r>
                  <a:endParaRPr lang="en-GB" sz="1200" dirty="0">
                    <a:effectLst/>
                    <a:latin typeface="Times New Roman" panose="02020603050405020304" pitchFamily="18" charset="0"/>
                    <a:ea typeface="Times New Roman" panose="02020603050405020304" pitchFamily="18" charset="0"/>
                  </a:endParaRPr>
                </a:p>
              </p:txBody>
            </p:sp>
            <p:cxnSp>
              <p:nvCxnSpPr>
                <p:cNvPr id="26" name="Straight Arrow Connector 25"/>
                <p:cNvCxnSpPr/>
                <p:nvPr/>
              </p:nvCxnSpPr>
              <p:spPr>
                <a:xfrm flipH="1">
                  <a:off x="2812176" y="2082826"/>
                  <a:ext cx="29699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cxnSpLocks/>
                </p:cNvCxnSpPr>
                <p:nvPr/>
              </p:nvCxnSpPr>
              <p:spPr>
                <a:xfrm>
                  <a:off x="2200711" y="2082826"/>
                  <a:ext cx="29699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59"/>
                <p:cNvSpPr txBox="1"/>
                <p:nvPr/>
              </p:nvSpPr>
              <p:spPr>
                <a:xfrm>
                  <a:off x="3111821" y="1845434"/>
                  <a:ext cx="1024992" cy="437554"/>
                </a:xfrm>
                <a:prstGeom prst="rect">
                  <a:avLst/>
                </a:prstGeom>
                <a:noFill/>
              </p:spPr>
              <p:txBody>
                <a:bodyPr wrap="square" rtlCol="0">
                  <a:noAutofit/>
                </a:bodyPr>
                <a:lstStyle/>
                <a:p>
                  <a:pPr>
                    <a:spcAft>
                      <a:spcPts val="0"/>
                    </a:spcAft>
                  </a:pPr>
                  <a:r>
                    <a:rPr lang="en-GB" sz="9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2.5mm</a:t>
                  </a:r>
                  <a:endParaRPr lang="en-GB" sz="1200" dirty="0">
                    <a:effectLst/>
                    <a:latin typeface="Times New Roman" panose="02020603050405020304" pitchFamily="18" charset="0"/>
                    <a:ea typeface="Times New Roman" panose="02020603050405020304" pitchFamily="18" charset="0"/>
                  </a:endParaRPr>
                </a:p>
              </p:txBody>
            </p:sp>
          </p:grpSp>
          <p:cxnSp>
            <p:nvCxnSpPr>
              <p:cNvPr id="19" name="Straight Arrow Connector 18"/>
              <p:cNvCxnSpPr/>
              <p:nvPr/>
            </p:nvCxnSpPr>
            <p:spPr>
              <a:xfrm flipV="1">
                <a:off x="244822" y="315572"/>
                <a:ext cx="0" cy="15298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cxnSpLocks/>
              </p:cNvCxnSpPr>
              <p:nvPr/>
            </p:nvCxnSpPr>
            <p:spPr>
              <a:xfrm>
                <a:off x="244822" y="2221344"/>
                <a:ext cx="0" cy="15298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149"/>
              <p:cNvSpPr txBox="1"/>
              <p:nvPr/>
            </p:nvSpPr>
            <p:spPr>
              <a:xfrm>
                <a:off x="-267639" y="1792508"/>
                <a:ext cx="1005643" cy="604653"/>
              </a:xfrm>
              <a:prstGeom prst="rect">
                <a:avLst/>
              </a:prstGeom>
              <a:noFill/>
            </p:spPr>
            <p:txBody>
              <a:bodyPr wrap="square" rtlCol="0">
                <a:noAutofit/>
              </a:bodyPr>
              <a:lstStyle/>
              <a:p>
                <a:pPr>
                  <a:spcAft>
                    <a:spcPts val="0"/>
                  </a:spcAft>
                </a:pPr>
                <a:r>
                  <a:rPr lang="en-GB" sz="9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40mm</a:t>
                </a:r>
                <a:endParaRPr lang="en-GB" sz="1200" dirty="0">
                  <a:effectLst/>
                  <a:latin typeface="Times New Roman" panose="02020603050405020304" pitchFamily="18" charset="0"/>
                  <a:ea typeface="Times New Roman" panose="02020603050405020304" pitchFamily="18" charset="0"/>
                </a:endParaRPr>
              </a:p>
            </p:txBody>
          </p:sp>
        </p:grpSp>
      </p:grpSp>
      <p:grpSp>
        <p:nvGrpSpPr>
          <p:cNvPr id="3" name="Group 2">
            <a:extLst>
              <a:ext uri="{FF2B5EF4-FFF2-40B4-BE49-F238E27FC236}">
                <a16:creationId xmlns:a16="http://schemas.microsoft.com/office/drawing/2014/main" xmlns="" id="{A6B0420E-EB11-4397-A4EC-16D800CF95AC}"/>
              </a:ext>
            </a:extLst>
          </p:cNvPr>
          <p:cNvGrpSpPr/>
          <p:nvPr/>
        </p:nvGrpSpPr>
        <p:grpSpPr>
          <a:xfrm>
            <a:off x="7133659" y="3834018"/>
            <a:ext cx="4217377" cy="2678548"/>
            <a:chOff x="7832659" y="2293505"/>
            <a:chExt cx="4217377" cy="2678548"/>
          </a:xfrm>
        </p:grpSpPr>
        <p:pic>
          <p:nvPicPr>
            <p:cNvPr id="1026" name="Picture 2" descr="https://upload.wikimedia.org/wikipedia/en/7/74/EMATDI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95162" y="2293505"/>
              <a:ext cx="2952750" cy="21907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832659" y="4510388"/>
              <a:ext cx="4217377" cy="461665"/>
            </a:xfrm>
            <a:prstGeom prst="rect">
              <a:avLst/>
            </a:prstGeom>
            <a:noFill/>
          </p:spPr>
          <p:txBody>
            <a:bodyPr wrap="square" rtlCol="0">
              <a:spAutoFit/>
            </a:bodyPr>
            <a:lstStyle/>
            <a:p>
              <a:r>
                <a:rPr lang="en-GB" sz="1200" dirty="0" err="1"/>
                <a:t>Innerspec</a:t>
              </a:r>
              <a:r>
                <a:rPr lang="en-GB" sz="1200" dirty="0"/>
                <a:t>, 2016. Technology Comparison. </a:t>
              </a:r>
            </a:p>
            <a:p>
              <a:r>
                <a:rPr lang="en-GB" sz="1200" dirty="0"/>
                <a:t>Available at: http://innerspec.com/knowledge/emat-technology</a:t>
              </a:r>
            </a:p>
          </p:txBody>
        </p:sp>
      </p:grpSp>
      <p:sp>
        <p:nvSpPr>
          <p:cNvPr id="10" name="Rectangle 9">
            <a:extLst>
              <a:ext uri="{FF2B5EF4-FFF2-40B4-BE49-F238E27FC236}">
                <a16:creationId xmlns:a16="http://schemas.microsoft.com/office/drawing/2014/main" xmlns="" id="{626297E0-2046-42A6-BBF2-173248C6E08D}"/>
              </a:ext>
            </a:extLst>
          </p:cNvPr>
          <p:cNvSpPr/>
          <p:nvPr/>
        </p:nvSpPr>
        <p:spPr>
          <a:xfrm>
            <a:off x="694117" y="1652527"/>
            <a:ext cx="6096000" cy="3108543"/>
          </a:xfrm>
          <a:prstGeom prst="rect">
            <a:avLst/>
          </a:prstGeom>
        </p:spPr>
        <p:txBody>
          <a:bodyPr>
            <a:spAutoFit/>
          </a:bodyPr>
          <a:lstStyle/>
          <a:p>
            <a:r>
              <a:rPr lang="en-GB" sz="2800" dirty="0"/>
              <a:t>Non contact ultrasonic transducers.</a:t>
            </a:r>
          </a:p>
          <a:p>
            <a:endParaRPr lang="en-GB" sz="2800" dirty="0"/>
          </a:p>
          <a:p>
            <a:r>
              <a:rPr lang="en-GB" sz="2800" dirty="0"/>
              <a:t>Alternative to conventional piezoelectric transducers.</a:t>
            </a:r>
          </a:p>
          <a:p>
            <a:endParaRPr lang="en-GB" sz="2800" dirty="0"/>
          </a:p>
          <a:p>
            <a:r>
              <a:rPr lang="en-GB" sz="2800" dirty="0"/>
              <a:t>Consist of a bias magnetic field and dynamic magnetic field.</a:t>
            </a:r>
          </a:p>
        </p:txBody>
      </p:sp>
    </p:spTree>
    <p:extLst>
      <p:ext uri="{BB962C8B-B14F-4D97-AF65-F5344CB8AC3E}">
        <p14:creationId xmlns:p14="http://schemas.microsoft.com/office/powerpoint/2010/main" val="41567224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C7738E87-6D8E-4E51-ACBE-80B90C14749F}"/>
              </a:ext>
            </a:extLst>
          </p:cNvPr>
          <p:cNvSpPr>
            <a:spLocks noGrp="1"/>
          </p:cNvSpPr>
          <p:nvPr>
            <p:ph type="title"/>
          </p:nvPr>
        </p:nvSpPr>
        <p:spPr/>
        <p:txBody>
          <a:bodyPr/>
          <a:lstStyle/>
          <a:p>
            <a:r>
              <a:rPr lang="en-GB" dirty="0"/>
              <a:t>Advantages and disadvantages of EMATs</a:t>
            </a:r>
          </a:p>
        </p:txBody>
      </p:sp>
      <p:sp>
        <p:nvSpPr>
          <p:cNvPr id="4" name="Content Placeholder 2">
            <a:extLst>
              <a:ext uri="{FF2B5EF4-FFF2-40B4-BE49-F238E27FC236}">
                <a16:creationId xmlns:a16="http://schemas.microsoft.com/office/drawing/2014/main" xmlns="" id="{DCE9A541-023B-45C7-B75A-2BFD31E39469}"/>
              </a:ext>
            </a:extLst>
          </p:cNvPr>
          <p:cNvSpPr txBox="1">
            <a:spLocks/>
          </p:cNvSpPr>
          <p:nvPr/>
        </p:nvSpPr>
        <p:spPr bwMode="auto">
          <a:xfrm>
            <a:off x="6306858" y="1357040"/>
            <a:ext cx="4217377" cy="4351338"/>
          </a:xfrm>
          <a:prstGeom prst="rect">
            <a:avLst/>
          </a:prstGeom>
          <a:noFill/>
          <a:ln w="25400" cap="flat" cmpd="sng" algn="ctr">
            <a:noFill/>
            <a:prstDash val="solid"/>
          </a:ln>
          <a:effectLst/>
          <a:extLst/>
        </p:spPr>
        <p:txBody>
          <a:bodyPr vert="horz" wrap="square" lIns="91440" tIns="45720" rIns="91440" bIns="45720" numCol="1" anchor="t" anchorCtr="0" compatLnSpc="1">
            <a:prstTxWarp prst="textNoShape">
              <a:avLst/>
            </a:prstTxWarp>
            <a:normAutofit/>
          </a:bodyPr>
          <a:lstStyle>
            <a:lvl1pPr marL="0" indent="0" algn="ctr" rtl="0" eaLnBrk="1" fontAlgn="base" hangingPunct="1">
              <a:spcBef>
                <a:spcPct val="20000"/>
              </a:spcBef>
              <a:spcAft>
                <a:spcPct val="0"/>
              </a:spcAft>
              <a:buClr>
                <a:schemeClr val="accent1"/>
              </a:buClr>
              <a:buFont typeface="Wingdings" panose="05000000000000000000" pitchFamily="2" charset="2"/>
              <a:buNone/>
              <a:defRPr sz="2400" b="0">
                <a:solidFill>
                  <a:srgbClr val="57585A"/>
                </a:solidFill>
                <a:latin typeface="Verdana" pitchFamily="34" charset="0"/>
                <a:ea typeface="Verdana" pitchFamily="34" charset="0"/>
                <a:cs typeface="Verdana" pitchFamily="34" charset="0"/>
              </a:defRPr>
            </a:lvl1pPr>
            <a:lvl2pPr marL="457200" indent="0" algn="ctr" rtl="0" eaLnBrk="1" fontAlgn="base" hangingPunct="1">
              <a:spcBef>
                <a:spcPct val="20000"/>
              </a:spcBef>
              <a:spcAft>
                <a:spcPct val="0"/>
              </a:spcAft>
              <a:buClr>
                <a:srgbClr val="0033A0"/>
              </a:buClr>
              <a:buFont typeface="Wingdings" panose="05000000000000000000" pitchFamily="2" charset="2"/>
              <a:buNone/>
              <a:defRPr sz="2000" b="0">
                <a:solidFill>
                  <a:srgbClr val="57585A"/>
                </a:solidFill>
                <a:latin typeface="Verdana" pitchFamily="34" charset="0"/>
                <a:ea typeface="Verdana" pitchFamily="34" charset="0"/>
                <a:cs typeface="Verdana" pitchFamily="34" charset="0"/>
              </a:defRPr>
            </a:lvl2pPr>
            <a:lvl3pPr marL="914400" indent="0" algn="ctr" rtl="0" eaLnBrk="1" fontAlgn="base" hangingPunct="1">
              <a:spcBef>
                <a:spcPct val="20000"/>
              </a:spcBef>
              <a:spcAft>
                <a:spcPct val="0"/>
              </a:spcAft>
              <a:buClr>
                <a:srgbClr val="0033A0"/>
              </a:buClr>
              <a:buFont typeface="Wingdings" panose="05000000000000000000" pitchFamily="2" charset="2"/>
              <a:buNone/>
              <a:defRPr sz="2000" b="0">
                <a:solidFill>
                  <a:srgbClr val="57585A"/>
                </a:solidFill>
                <a:latin typeface="Verdana" pitchFamily="34" charset="0"/>
                <a:ea typeface="Verdana" pitchFamily="34" charset="0"/>
                <a:cs typeface="Verdana" pitchFamily="34" charset="0"/>
              </a:defRPr>
            </a:lvl3pPr>
            <a:lvl4pPr marL="1371600" indent="0" algn="ctr" rtl="0" eaLnBrk="1" fontAlgn="base" hangingPunct="1">
              <a:spcBef>
                <a:spcPct val="20000"/>
              </a:spcBef>
              <a:spcAft>
                <a:spcPct val="0"/>
              </a:spcAft>
              <a:buClr>
                <a:srgbClr val="0033A0"/>
              </a:buClr>
              <a:buFont typeface="Wingdings" panose="05000000000000000000" pitchFamily="2" charset="2"/>
              <a:buNone/>
              <a:defRPr sz="1800" b="0">
                <a:solidFill>
                  <a:srgbClr val="57585A"/>
                </a:solidFill>
                <a:latin typeface="Verdana" pitchFamily="34" charset="0"/>
                <a:ea typeface="Verdana" pitchFamily="34" charset="0"/>
                <a:cs typeface="Verdana" pitchFamily="34" charset="0"/>
              </a:defRPr>
            </a:lvl4pPr>
            <a:lvl5pPr marL="1828800" indent="0" algn="ctr" rtl="0" eaLnBrk="1" fontAlgn="base" hangingPunct="1">
              <a:spcBef>
                <a:spcPct val="20000"/>
              </a:spcBef>
              <a:spcAft>
                <a:spcPct val="0"/>
              </a:spcAft>
              <a:buClr>
                <a:srgbClr val="0033A0"/>
              </a:buClr>
              <a:buFont typeface="Wingdings" panose="05000000000000000000" pitchFamily="2" charset="2"/>
              <a:buNone/>
              <a:defRPr sz="1600" b="0">
                <a:solidFill>
                  <a:srgbClr val="57585A"/>
                </a:solidFill>
                <a:latin typeface="Verdana" pitchFamily="34" charset="0"/>
                <a:ea typeface="Verdana" pitchFamily="34" charset="0"/>
                <a:cs typeface="Verdana" pitchFamily="34" charset="0"/>
              </a:defRPr>
            </a:lvl5pPr>
            <a:lvl6pPr marL="2286000" indent="0" algn="ctr" rtl="0" eaLnBrk="1" fontAlgn="base" hangingPunct="1">
              <a:spcBef>
                <a:spcPct val="20000"/>
              </a:spcBef>
              <a:spcAft>
                <a:spcPct val="0"/>
              </a:spcAft>
              <a:buNone/>
              <a:defRPr sz="2400">
                <a:solidFill>
                  <a:srgbClr val="0038A8"/>
                </a:solidFill>
                <a:latin typeface="+mn-lt"/>
              </a:defRPr>
            </a:lvl6pPr>
            <a:lvl7pPr marL="2743200" indent="0" algn="ctr" rtl="0" eaLnBrk="1" fontAlgn="base" hangingPunct="1">
              <a:spcBef>
                <a:spcPct val="20000"/>
              </a:spcBef>
              <a:spcAft>
                <a:spcPct val="0"/>
              </a:spcAft>
              <a:buNone/>
              <a:defRPr sz="2400">
                <a:solidFill>
                  <a:srgbClr val="0038A8"/>
                </a:solidFill>
                <a:latin typeface="+mn-lt"/>
              </a:defRPr>
            </a:lvl7pPr>
            <a:lvl8pPr marL="3200400" indent="0" algn="ctr" rtl="0" eaLnBrk="1" fontAlgn="base" hangingPunct="1">
              <a:spcBef>
                <a:spcPct val="20000"/>
              </a:spcBef>
              <a:spcAft>
                <a:spcPct val="0"/>
              </a:spcAft>
              <a:buNone/>
              <a:defRPr sz="2400">
                <a:solidFill>
                  <a:srgbClr val="0038A8"/>
                </a:solidFill>
                <a:latin typeface="+mn-lt"/>
              </a:defRPr>
            </a:lvl8pPr>
            <a:lvl9pPr marL="3657600" indent="0" algn="ctr" rtl="0" eaLnBrk="1" fontAlgn="base" hangingPunct="1">
              <a:spcBef>
                <a:spcPct val="20000"/>
              </a:spcBef>
              <a:spcAft>
                <a:spcPct val="0"/>
              </a:spcAft>
              <a:buNone/>
              <a:defRPr sz="2400">
                <a:solidFill>
                  <a:srgbClr val="0038A8"/>
                </a:solidFill>
                <a:latin typeface="+mn-lt"/>
              </a:defRPr>
            </a:lvl9pPr>
          </a:lstStyle>
          <a:p>
            <a:r>
              <a:rPr lang="en-GB" b="1" kern="0" dirty="0"/>
              <a:t>Disadvantages</a:t>
            </a:r>
          </a:p>
          <a:p>
            <a:pPr marL="342900" indent="-342900" algn="l">
              <a:buFont typeface="Arial" panose="020B0604020202020204" pitchFamily="34" charset="0"/>
              <a:buChar char="•"/>
            </a:pPr>
            <a:r>
              <a:rPr lang="en-GB" sz="2000" kern="0" dirty="0"/>
              <a:t>Poor transduction efficiency</a:t>
            </a:r>
          </a:p>
          <a:p>
            <a:pPr marL="342900" indent="-342900" algn="l">
              <a:buFont typeface="Arial" panose="020B0604020202020204" pitchFamily="34" charset="0"/>
              <a:buChar char="•"/>
            </a:pPr>
            <a:r>
              <a:rPr lang="en-GB" sz="2000" kern="0" dirty="0"/>
              <a:t>Restricted to electrically conducting and ferromagnetic materials</a:t>
            </a:r>
          </a:p>
          <a:p>
            <a:pPr marL="342900" indent="-342900" algn="l">
              <a:buFont typeface="Arial" panose="020B0604020202020204" pitchFamily="34" charset="0"/>
              <a:buChar char="•"/>
            </a:pPr>
            <a:r>
              <a:rPr lang="en-GB" sz="2000" kern="0" dirty="0"/>
              <a:t>No data on velocity effects</a:t>
            </a:r>
          </a:p>
        </p:txBody>
      </p:sp>
      <p:sp>
        <p:nvSpPr>
          <p:cNvPr id="6" name="Content Placeholder 2">
            <a:extLst>
              <a:ext uri="{FF2B5EF4-FFF2-40B4-BE49-F238E27FC236}">
                <a16:creationId xmlns:a16="http://schemas.microsoft.com/office/drawing/2014/main" xmlns="" id="{E8EA7F01-F739-46CD-A3AB-E7A4A1A217A7}"/>
              </a:ext>
            </a:extLst>
          </p:cNvPr>
          <p:cNvSpPr txBox="1">
            <a:spLocks/>
          </p:cNvSpPr>
          <p:nvPr/>
        </p:nvSpPr>
        <p:spPr bwMode="auto">
          <a:xfrm>
            <a:off x="2080689" y="1357040"/>
            <a:ext cx="4217377" cy="4351338"/>
          </a:xfrm>
          <a:prstGeom prst="rect">
            <a:avLst/>
          </a:prstGeom>
          <a:noFill/>
          <a:ln w="25400" cap="flat" cmpd="sng" algn="ctr">
            <a:noFill/>
            <a:prstDash val="solid"/>
          </a:ln>
          <a:effectLst/>
          <a:extLst/>
        </p:spPr>
        <p:txBody>
          <a:bodyPr vert="horz" wrap="square" lIns="91440" tIns="45720" rIns="91440" bIns="45720" numCol="1" anchor="t" anchorCtr="0" compatLnSpc="1">
            <a:prstTxWarp prst="textNoShape">
              <a:avLst/>
            </a:prstTxWarp>
            <a:normAutofit/>
          </a:bodyPr>
          <a:lstStyle>
            <a:lvl1pPr marL="0" indent="0" algn="ctr" rtl="0" eaLnBrk="1" fontAlgn="base" hangingPunct="1">
              <a:spcBef>
                <a:spcPct val="20000"/>
              </a:spcBef>
              <a:spcAft>
                <a:spcPct val="0"/>
              </a:spcAft>
              <a:buClr>
                <a:schemeClr val="accent1"/>
              </a:buClr>
              <a:buFont typeface="Wingdings" panose="05000000000000000000" pitchFamily="2" charset="2"/>
              <a:buNone/>
              <a:defRPr sz="2400" b="0">
                <a:solidFill>
                  <a:srgbClr val="57585A"/>
                </a:solidFill>
                <a:latin typeface="Verdana" pitchFamily="34" charset="0"/>
                <a:ea typeface="Verdana" pitchFamily="34" charset="0"/>
                <a:cs typeface="Verdana" pitchFamily="34" charset="0"/>
              </a:defRPr>
            </a:lvl1pPr>
            <a:lvl2pPr marL="457200" indent="0" algn="ctr" rtl="0" eaLnBrk="1" fontAlgn="base" hangingPunct="1">
              <a:spcBef>
                <a:spcPct val="20000"/>
              </a:spcBef>
              <a:spcAft>
                <a:spcPct val="0"/>
              </a:spcAft>
              <a:buClr>
                <a:srgbClr val="0033A0"/>
              </a:buClr>
              <a:buFont typeface="Wingdings" panose="05000000000000000000" pitchFamily="2" charset="2"/>
              <a:buNone/>
              <a:defRPr sz="2000" b="0">
                <a:solidFill>
                  <a:srgbClr val="57585A"/>
                </a:solidFill>
                <a:latin typeface="Verdana" pitchFamily="34" charset="0"/>
                <a:ea typeface="Verdana" pitchFamily="34" charset="0"/>
                <a:cs typeface="Verdana" pitchFamily="34" charset="0"/>
              </a:defRPr>
            </a:lvl2pPr>
            <a:lvl3pPr marL="914400" indent="0" algn="ctr" rtl="0" eaLnBrk="1" fontAlgn="base" hangingPunct="1">
              <a:spcBef>
                <a:spcPct val="20000"/>
              </a:spcBef>
              <a:spcAft>
                <a:spcPct val="0"/>
              </a:spcAft>
              <a:buClr>
                <a:srgbClr val="0033A0"/>
              </a:buClr>
              <a:buFont typeface="Wingdings" panose="05000000000000000000" pitchFamily="2" charset="2"/>
              <a:buNone/>
              <a:defRPr sz="2000" b="0">
                <a:solidFill>
                  <a:srgbClr val="57585A"/>
                </a:solidFill>
                <a:latin typeface="Verdana" pitchFamily="34" charset="0"/>
                <a:ea typeface="Verdana" pitchFamily="34" charset="0"/>
                <a:cs typeface="Verdana" pitchFamily="34" charset="0"/>
              </a:defRPr>
            </a:lvl3pPr>
            <a:lvl4pPr marL="1371600" indent="0" algn="ctr" rtl="0" eaLnBrk="1" fontAlgn="base" hangingPunct="1">
              <a:spcBef>
                <a:spcPct val="20000"/>
              </a:spcBef>
              <a:spcAft>
                <a:spcPct val="0"/>
              </a:spcAft>
              <a:buClr>
                <a:srgbClr val="0033A0"/>
              </a:buClr>
              <a:buFont typeface="Wingdings" panose="05000000000000000000" pitchFamily="2" charset="2"/>
              <a:buNone/>
              <a:defRPr sz="1800" b="0">
                <a:solidFill>
                  <a:srgbClr val="57585A"/>
                </a:solidFill>
                <a:latin typeface="Verdana" pitchFamily="34" charset="0"/>
                <a:ea typeface="Verdana" pitchFamily="34" charset="0"/>
                <a:cs typeface="Verdana" pitchFamily="34" charset="0"/>
              </a:defRPr>
            </a:lvl4pPr>
            <a:lvl5pPr marL="1828800" indent="0" algn="ctr" rtl="0" eaLnBrk="1" fontAlgn="base" hangingPunct="1">
              <a:spcBef>
                <a:spcPct val="20000"/>
              </a:spcBef>
              <a:spcAft>
                <a:spcPct val="0"/>
              </a:spcAft>
              <a:buClr>
                <a:srgbClr val="0033A0"/>
              </a:buClr>
              <a:buFont typeface="Wingdings" panose="05000000000000000000" pitchFamily="2" charset="2"/>
              <a:buNone/>
              <a:defRPr sz="1600" b="0">
                <a:solidFill>
                  <a:srgbClr val="57585A"/>
                </a:solidFill>
                <a:latin typeface="Verdana" pitchFamily="34" charset="0"/>
                <a:ea typeface="Verdana" pitchFamily="34" charset="0"/>
                <a:cs typeface="Verdana" pitchFamily="34" charset="0"/>
              </a:defRPr>
            </a:lvl5pPr>
            <a:lvl6pPr marL="2286000" indent="0" algn="ctr" rtl="0" eaLnBrk="1" fontAlgn="base" hangingPunct="1">
              <a:spcBef>
                <a:spcPct val="20000"/>
              </a:spcBef>
              <a:spcAft>
                <a:spcPct val="0"/>
              </a:spcAft>
              <a:buNone/>
              <a:defRPr sz="2400">
                <a:solidFill>
                  <a:srgbClr val="0038A8"/>
                </a:solidFill>
                <a:latin typeface="+mn-lt"/>
              </a:defRPr>
            </a:lvl6pPr>
            <a:lvl7pPr marL="2743200" indent="0" algn="ctr" rtl="0" eaLnBrk="1" fontAlgn="base" hangingPunct="1">
              <a:spcBef>
                <a:spcPct val="20000"/>
              </a:spcBef>
              <a:spcAft>
                <a:spcPct val="0"/>
              </a:spcAft>
              <a:buNone/>
              <a:defRPr sz="2400">
                <a:solidFill>
                  <a:srgbClr val="0038A8"/>
                </a:solidFill>
                <a:latin typeface="+mn-lt"/>
              </a:defRPr>
            </a:lvl7pPr>
            <a:lvl8pPr marL="3200400" indent="0" algn="ctr" rtl="0" eaLnBrk="1" fontAlgn="base" hangingPunct="1">
              <a:spcBef>
                <a:spcPct val="20000"/>
              </a:spcBef>
              <a:spcAft>
                <a:spcPct val="0"/>
              </a:spcAft>
              <a:buNone/>
              <a:defRPr sz="2400">
                <a:solidFill>
                  <a:srgbClr val="0038A8"/>
                </a:solidFill>
                <a:latin typeface="+mn-lt"/>
              </a:defRPr>
            </a:lvl8pPr>
            <a:lvl9pPr marL="3657600" indent="0" algn="ctr" rtl="0" eaLnBrk="1" fontAlgn="base" hangingPunct="1">
              <a:spcBef>
                <a:spcPct val="20000"/>
              </a:spcBef>
              <a:spcAft>
                <a:spcPct val="0"/>
              </a:spcAft>
              <a:buNone/>
              <a:defRPr sz="2400">
                <a:solidFill>
                  <a:srgbClr val="0038A8"/>
                </a:solidFill>
                <a:latin typeface="+mn-lt"/>
              </a:defRPr>
            </a:lvl9pPr>
          </a:lstStyle>
          <a:p>
            <a:r>
              <a:rPr lang="en-GB" b="1" kern="0" dirty="0"/>
              <a:t>Advantages</a:t>
            </a:r>
          </a:p>
          <a:p>
            <a:pPr marL="342900" indent="-342900" algn="l">
              <a:buFont typeface="Arial" panose="020B0604020202020204" pitchFamily="34" charset="0"/>
              <a:buChar char="•"/>
            </a:pPr>
            <a:r>
              <a:rPr lang="en-GB" sz="2000" kern="0" dirty="0"/>
              <a:t>Non contact</a:t>
            </a:r>
          </a:p>
          <a:p>
            <a:pPr marL="342900" indent="-342900" algn="l">
              <a:buFont typeface="Arial" panose="020B0604020202020204" pitchFamily="34" charset="0"/>
              <a:buChar char="•"/>
            </a:pPr>
            <a:r>
              <a:rPr lang="en-GB" sz="2000" kern="0" dirty="0"/>
              <a:t>No couplant needed</a:t>
            </a:r>
          </a:p>
          <a:p>
            <a:pPr marL="342900" indent="-342900" algn="l">
              <a:buFont typeface="Arial" panose="020B0604020202020204" pitchFamily="34" charset="0"/>
              <a:buChar char="•"/>
            </a:pPr>
            <a:r>
              <a:rPr lang="en-GB" sz="2000" kern="0" dirty="0"/>
              <a:t>Little surface preparation needed</a:t>
            </a:r>
          </a:p>
          <a:p>
            <a:pPr marL="342900" indent="-342900" algn="l">
              <a:buFont typeface="Arial" panose="020B0604020202020204" pitchFamily="34" charset="0"/>
              <a:buChar char="•"/>
            </a:pPr>
            <a:r>
              <a:rPr lang="en-GB" sz="2000" kern="0" dirty="0"/>
              <a:t>In motion scanning</a:t>
            </a:r>
          </a:p>
          <a:p>
            <a:pPr marL="342900" indent="-342900" algn="l">
              <a:buFont typeface="Arial" panose="020B0604020202020204" pitchFamily="34" charset="0"/>
              <a:buChar char="•"/>
            </a:pPr>
            <a:r>
              <a:rPr lang="en-GB" sz="2000" kern="0" dirty="0"/>
              <a:t>High temperature scanning</a:t>
            </a:r>
          </a:p>
          <a:p>
            <a:pPr marL="342900" indent="-342900" algn="l">
              <a:buFont typeface="Arial" panose="020B0604020202020204" pitchFamily="34" charset="0"/>
              <a:buChar char="•"/>
            </a:pPr>
            <a:r>
              <a:rPr lang="en-GB" sz="2000" kern="0" dirty="0"/>
              <a:t>Function as both transmitters and receivers</a:t>
            </a:r>
          </a:p>
          <a:p>
            <a:pPr marL="342900" indent="-342900" algn="l">
              <a:buFont typeface="Arial" panose="020B0604020202020204" pitchFamily="34" charset="0"/>
              <a:buChar char="•"/>
            </a:pPr>
            <a:r>
              <a:rPr lang="en-GB" sz="2000" kern="0" dirty="0"/>
              <a:t>Excite many wave modes</a:t>
            </a:r>
          </a:p>
        </p:txBody>
      </p:sp>
    </p:spTree>
    <p:extLst>
      <p:ext uri="{BB962C8B-B14F-4D97-AF65-F5344CB8AC3E}">
        <p14:creationId xmlns:p14="http://schemas.microsoft.com/office/powerpoint/2010/main" val="28743207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6DF0A211-D00D-4989-B624-5086653E3F86}"/>
              </a:ext>
            </a:extLst>
          </p:cNvPr>
          <p:cNvSpPr>
            <a:spLocks noGrp="1"/>
          </p:cNvSpPr>
          <p:nvPr>
            <p:ph type="title"/>
          </p:nvPr>
        </p:nvSpPr>
        <p:spPr/>
        <p:txBody>
          <a:bodyPr/>
          <a:lstStyle/>
          <a:p>
            <a:r>
              <a:rPr lang="en-GB" dirty="0"/>
              <a:t>How do EMATs work?</a:t>
            </a:r>
          </a:p>
        </p:txBody>
      </p:sp>
      <p:sp>
        <p:nvSpPr>
          <p:cNvPr id="5" name="Content Placeholder 2">
            <a:extLst>
              <a:ext uri="{FF2B5EF4-FFF2-40B4-BE49-F238E27FC236}">
                <a16:creationId xmlns:a16="http://schemas.microsoft.com/office/drawing/2014/main" xmlns="" id="{428BEC76-B321-4690-9FA3-648DC16AFF28}"/>
              </a:ext>
            </a:extLst>
          </p:cNvPr>
          <p:cNvSpPr>
            <a:spLocks noGrp="1"/>
          </p:cNvSpPr>
          <p:nvPr>
            <p:ph type="subTitle" idx="1"/>
          </p:nvPr>
        </p:nvSpPr>
        <p:spPr>
          <a:xfrm>
            <a:off x="2063553" y="1196752"/>
            <a:ext cx="7775575" cy="4392488"/>
          </a:xfrm>
        </p:spPr>
        <p:txBody>
          <a:bodyPr>
            <a:normAutofit fontScale="92500"/>
          </a:bodyPr>
          <a:lstStyle/>
          <a:p>
            <a:pPr algn="l"/>
            <a:r>
              <a:rPr lang="en-GB" dirty="0"/>
              <a:t>Electromagnetic fields are used to induce ultrasound directly into the sample.</a:t>
            </a:r>
          </a:p>
          <a:p>
            <a:pPr algn="l"/>
            <a:endParaRPr lang="en-GB" dirty="0"/>
          </a:p>
          <a:p>
            <a:pPr algn="l"/>
            <a:r>
              <a:rPr lang="en-GB" dirty="0"/>
              <a:t>Static bias magnetic field with an imposed perturbation from a dynamic magnetic field</a:t>
            </a:r>
          </a:p>
          <a:p>
            <a:endParaRPr lang="en-GB" dirty="0"/>
          </a:p>
          <a:p>
            <a:r>
              <a:rPr lang="en-GB" dirty="0"/>
              <a:t>Three transduction methods:</a:t>
            </a:r>
          </a:p>
          <a:p>
            <a:pPr algn="ctr"/>
            <a:r>
              <a:rPr lang="en-GB" sz="2400" dirty="0"/>
              <a:t>Lorentz force</a:t>
            </a:r>
          </a:p>
          <a:p>
            <a:pPr algn="ctr"/>
            <a:r>
              <a:rPr lang="en-GB" sz="2400" dirty="0"/>
              <a:t>Magnetisation forces</a:t>
            </a:r>
          </a:p>
          <a:p>
            <a:pPr algn="ctr"/>
            <a:r>
              <a:rPr lang="en-GB" sz="2400" dirty="0" err="1"/>
              <a:t>Magnetostriction</a:t>
            </a:r>
            <a:endParaRPr lang="en-GB" sz="2400" dirty="0"/>
          </a:p>
          <a:p>
            <a:endParaRPr lang="en-GB" sz="2400" dirty="0"/>
          </a:p>
          <a:p>
            <a:endParaRPr lang="en-GB" dirty="0"/>
          </a:p>
        </p:txBody>
      </p:sp>
      <p:grpSp>
        <p:nvGrpSpPr>
          <p:cNvPr id="6" name="Group 5">
            <a:extLst>
              <a:ext uri="{FF2B5EF4-FFF2-40B4-BE49-F238E27FC236}">
                <a16:creationId xmlns:a16="http://schemas.microsoft.com/office/drawing/2014/main" xmlns="" id="{DECCA3F4-6568-47DE-A42B-0481402A9407}"/>
              </a:ext>
            </a:extLst>
          </p:cNvPr>
          <p:cNvGrpSpPr/>
          <p:nvPr/>
        </p:nvGrpSpPr>
        <p:grpSpPr>
          <a:xfrm>
            <a:off x="1935866" y="4405754"/>
            <a:ext cx="2335822" cy="756138"/>
            <a:chOff x="2138769" y="4097189"/>
            <a:chExt cx="2335822" cy="756138"/>
          </a:xfrm>
        </p:grpSpPr>
        <p:sp>
          <p:nvSpPr>
            <p:cNvPr id="7" name="Right Brace 6">
              <a:extLst>
                <a:ext uri="{FF2B5EF4-FFF2-40B4-BE49-F238E27FC236}">
                  <a16:creationId xmlns:a16="http://schemas.microsoft.com/office/drawing/2014/main" xmlns="" id="{E2D3A459-B922-4938-BC6E-271A4B8F87BB}"/>
                </a:ext>
              </a:extLst>
            </p:cNvPr>
            <p:cNvSpPr/>
            <p:nvPr/>
          </p:nvSpPr>
          <p:spPr>
            <a:xfrm rot="10800000">
              <a:off x="4337538" y="4097189"/>
              <a:ext cx="105508" cy="756138"/>
            </a:xfrm>
            <a:prstGeom prst="rightBrace">
              <a:avLst>
                <a:gd name="adj1" fmla="val 49038"/>
                <a:gd name="adj2" fmla="val 48734"/>
              </a:avLst>
            </a:prstGeom>
            <a:ln w="19050"/>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8" name="TextBox 7">
              <a:extLst>
                <a:ext uri="{FF2B5EF4-FFF2-40B4-BE49-F238E27FC236}">
                  <a16:creationId xmlns:a16="http://schemas.microsoft.com/office/drawing/2014/main" xmlns="" id="{6DDFC544-FE0E-4B43-BC77-7588BBFBC7DD}"/>
                </a:ext>
              </a:extLst>
            </p:cNvPr>
            <p:cNvSpPr txBox="1"/>
            <p:nvPr/>
          </p:nvSpPr>
          <p:spPr>
            <a:xfrm>
              <a:off x="2138769" y="4290592"/>
              <a:ext cx="2335822" cy="369332"/>
            </a:xfrm>
            <a:prstGeom prst="rect">
              <a:avLst/>
            </a:prstGeom>
            <a:noFill/>
          </p:spPr>
          <p:txBody>
            <a:bodyPr wrap="square" rtlCol="0">
              <a:spAutoFit/>
            </a:bodyPr>
            <a:lstStyle/>
            <a:p>
              <a:r>
                <a:rPr lang="en-GB" dirty="0"/>
                <a:t>Electromagnetic force</a:t>
              </a:r>
            </a:p>
          </p:txBody>
        </p:sp>
      </p:grpSp>
      <p:grpSp>
        <p:nvGrpSpPr>
          <p:cNvPr id="9" name="Group 8">
            <a:extLst>
              <a:ext uri="{FF2B5EF4-FFF2-40B4-BE49-F238E27FC236}">
                <a16:creationId xmlns:a16="http://schemas.microsoft.com/office/drawing/2014/main" xmlns="" id="{1B03B53D-8CE6-42D8-95D3-3F4B5FDF80C5}"/>
              </a:ext>
            </a:extLst>
          </p:cNvPr>
          <p:cNvGrpSpPr/>
          <p:nvPr/>
        </p:nvGrpSpPr>
        <p:grpSpPr>
          <a:xfrm>
            <a:off x="7562795" y="4833102"/>
            <a:ext cx="3124945" cy="756138"/>
            <a:chOff x="7649308" y="5037993"/>
            <a:chExt cx="3333720" cy="756138"/>
          </a:xfrm>
        </p:grpSpPr>
        <p:sp>
          <p:nvSpPr>
            <p:cNvPr id="10" name="Right Brace 9">
              <a:extLst>
                <a:ext uri="{FF2B5EF4-FFF2-40B4-BE49-F238E27FC236}">
                  <a16:creationId xmlns:a16="http://schemas.microsoft.com/office/drawing/2014/main" xmlns="" id="{FC71CF0E-82DA-4363-882B-2F2A6FBE006E}"/>
                </a:ext>
              </a:extLst>
            </p:cNvPr>
            <p:cNvSpPr/>
            <p:nvPr/>
          </p:nvSpPr>
          <p:spPr>
            <a:xfrm>
              <a:off x="7649308" y="5037993"/>
              <a:ext cx="105508" cy="756138"/>
            </a:xfrm>
            <a:prstGeom prst="rightBrace">
              <a:avLst>
                <a:gd name="adj1" fmla="val 49038"/>
                <a:gd name="adj2" fmla="val 48734"/>
              </a:avLst>
            </a:prstGeom>
            <a:ln w="19050"/>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1" name="TextBox 10">
              <a:extLst>
                <a:ext uri="{FF2B5EF4-FFF2-40B4-BE49-F238E27FC236}">
                  <a16:creationId xmlns:a16="http://schemas.microsoft.com/office/drawing/2014/main" xmlns="" id="{FA6C79BF-5011-4121-9D63-6CA9E4AE6F22}"/>
                </a:ext>
              </a:extLst>
            </p:cNvPr>
            <p:cNvSpPr txBox="1"/>
            <p:nvPr/>
          </p:nvSpPr>
          <p:spPr>
            <a:xfrm>
              <a:off x="7888136" y="5147800"/>
              <a:ext cx="3094892" cy="369332"/>
            </a:xfrm>
            <a:prstGeom prst="rect">
              <a:avLst/>
            </a:prstGeom>
            <a:noFill/>
          </p:spPr>
          <p:txBody>
            <a:bodyPr wrap="square" rtlCol="0">
              <a:spAutoFit/>
            </a:bodyPr>
            <a:lstStyle/>
            <a:p>
              <a:r>
                <a:rPr lang="en-GB" dirty="0"/>
                <a:t>Ferromagnetic materials only</a:t>
              </a:r>
            </a:p>
          </p:txBody>
        </p:sp>
      </p:grpSp>
    </p:spTree>
    <p:extLst>
      <p:ext uri="{BB962C8B-B14F-4D97-AF65-F5344CB8AC3E}">
        <p14:creationId xmlns:p14="http://schemas.microsoft.com/office/powerpoint/2010/main" val="18379422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Subtitle 1">
                <a:extLst>
                  <a:ext uri="{FF2B5EF4-FFF2-40B4-BE49-F238E27FC236}">
                    <a16:creationId xmlns:a16="http://schemas.microsoft.com/office/drawing/2014/main" xmlns="" id="{25E255AA-8055-440C-8C33-CEA6A946E37B}"/>
                  </a:ext>
                </a:extLst>
              </p:cNvPr>
              <p:cNvSpPr>
                <a:spLocks noGrp="1"/>
              </p:cNvSpPr>
              <p:nvPr>
                <p:ph type="subTitle" idx="1"/>
              </p:nvPr>
            </p:nvSpPr>
            <p:spPr/>
            <p:txBody>
              <a:bodyPr/>
              <a:lstStyle/>
              <a:p>
                <a:pPr algn="l"/>
                <a14:m>
                  <m:oMathPara xmlns:m="http://schemas.openxmlformats.org/officeDocument/2006/math">
                    <m:oMathParaPr>
                      <m:jc m:val="left"/>
                    </m:oMathParaPr>
                    <m:oMath xmlns:m="http://schemas.openxmlformats.org/officeDocument/2006/math">
                      <m:r>
                        <a:rPr lang="en-GB" b="1" i="1" dirty="0" smtClean="0">
                          <a:latin typeface="Cambria Math" panose="02040503050406030204" pitchFamily="18" charset="0"/>
                        </a:rPr>
                        <m:t>𝑭</m:t>
                      </m:r>
                      <m:r>
                        <a:rPr lang="en-GB" b="0" i="1" dirty="0" smtClean="0">
                          <a:latin typeface="Cambria Math" panose="02040503050406030204" pitchFamily="18" charset="0"/>
                        </a:rPr>
                        <m:t>=</m:t>
                      </m:r>
                      <m:r>
                        <a:rPr lang="en-GB" b="0" i="1" dirty="0" err="1" smtClean="0">
                          <a:latin typeface="Cambria Math" panose="02040503050406030204" pitchFamily="18" charset="0"/>
                        </a:rPr>
                        <m:t>𝑞</m:t>
                      </m:r>
                      <m:r>
                        <a:rPr lang="en-GB" b="1" i="1" dirty="0" err="1" smtClean="0">
                          <a:latin typeface="Cambria Math" panose="02040503050406030204" pitchFamily="18" charset="0"/>
                        </a:rPr>
                        <m:t>𝒗</m:t>
                      </m:r>
                      <m:r>
                        <a:rPr lang="en-GB" i="1" dirty="0" err="1" smtClean="0">
                          <a:latin typeface="Cambria Math" panose="02040503050406030204" pitchFamily="18" charset="0"/>
                          <a:ea typeface="Cambria Math" panose="02040503050406030204" pitchFamily="18" charset="0"/>
                        </a:rPr>
                        <m:t>×</m:t>
                      </m:r>
                      <m:r>
                        <a:rPr lang="en-GB" b="1" i="1" dirty="0" err="1" smtClean="0">
                          <a:latin typeface="Cambria Math" panose="02040503050406030204" pitchFamily="18" charset="0"/>
                          <a:ea typeface="Cambria Math" panose="02040503050406030204" pitchFamily="18" charset="0"/>
                        </a:rPr>
                        <m:t>𝑩</m:t>
                      </m:r>
                    </m:oMath>
                  </m:oMathPara>
                </a14:m>
                <a:endParaRPr lang="en-GB" b="1" dirty="0"/>
              </a:p>
              <a:p>
                <a:pPr algn="l"/>
                <a:endParaRPr lang="en-GB" b="1" dirty="0"/>
              </a:p>
              <a:p>
                <a:pPr algn="l"/>
                <a14:m>
                  <m:oMathPara xmlns:m="http://schemas.openxmlformats.org/officeDocument/2006/math">
                    <m:oMathParaPr>
                      <m:jc m:val="left"/>
                    </m:oMathParaPr>
                    <m:oMath xmlns:m="http://schemas.openxmlformats.org/officeDocument/2006/math">
                      <m:r>
                        <a:rPr lang="en-GB" b="1" i="1" smtClean="0">
                          <a:latin typeface="Cambria Math" panose="02040503050406030204" pitchFamily="18" charset="0"/>
                        </a:rPr>
                        <m:t>𝒇</m:t>
                      </m:r>
                      <m:r>
                        <a:rPr lang="en-GB" i="1">
                          <a:latin typeface="Cambria Math" panose="02040503050406030204" pitchFamily="18" charset="0"/>
                        </a:rPr>
                        <m:t>=</m:t>
                      </m:r>
                      <m:sSub>
                        <m:sSubPr>
                          <m:ctrlPr>
                            <a:rPr lang="en-GB" b="1" i="1" smtClean="0">
                              <a:latin typeface="Cambria Math"/>
                            </a:rPr>
                          </m:ctrlPr>
                        </m:sSubPr>
                        <m:e>
                          <m:r>
                            <a:rPr lang="en-GB" b="1" i="1" smtClean="0">
                              <a:latin typeface="Cambria Math" panose="02040503050406030204" pitchFamily="18" charset="0"/>
                            </a:rPr>
                            <m:t>𝑱</m:t>
                          </m:r>
                        </m:e>
                        <m:sub>
                          <m:r>
                            <a:rPr lang="en-GB" b="1" i="1" smtClean="0">
                              <a:latin typeface="Cambria Math" panose="02040503050406030204" pitchFamily="18" charset="0"/>
                            </a:rPr>
                            <m:t>𝒆</m:t>
                          </m:r>
                        </m:sub>
                      </m:sSub>
                      <m:r>
                        <a:rPr lang="en-GB" i="1">
                          <a:latin typeface="Cambria Math" panose="02040503050406030204" pitchFamily="18" charset="0"/>
                          <a:ea typeface="Cambria Math" panose="02040503050406030204" pitchFamily="18" charset="0"/>
                        </a:rPr>
                        <m:t>×</m:t>
                      </m:r>
                      <m:r>
                        <a:rPr lang="en-GB" b="1" i="1">
                          <a:latin typeface="Cambria Math" panose="02040503050406030204" pitchFamily="18" charset="0"/>
                          <a:ea typeface="Cambria Math" panose="02040503050406030204" pitchFamily="18" charset="0"/>
                        </a:rPr>
                        <m:t>𝑩</m:t>
                      </m:r>
                    </m:oMath>
                  </m:oMathPara>
                </a14:m>
                <a:endParaRPr lang="en-GB" b="1" dirty="0"/>
              </a:p>
              <a:p>
                <a:endParaRPr lang="en-GB" sz="2000" dirty="0"/>
              </a:p>
              <a:p>
                <a:r>
                  <a:rPr lang="en-GB" sz="2000" dirty="0"/>
                  <a:t>Interaction between eddy currents and magnetic field</a:t>
                </a:r>
                <a:endParaRPr lang="en-GB" dirty="0"/>
              </a:p>
            </p:txBody>
          </p:sp>
        </mc:Choice>
        <mc:Fallback xmlns="">
          <p:sp>
            <p:nvSpPr>
              <p:cNvPr id="2" name="Subtitle 1">
                <a:extLst>
                  <a:ext uri="{FF2B5EF4-FFF2-40B4-BE49-F238E27FC236}">
                    <a16:creationId xmlns:a16="http://schemas.microsoft.com/office/drawing/2014/main" id="{25E255AA-8055-440C-8C33-CEA6A946E37B}"/>
                  </a:ext>
                </a:extLst>
              </p:cNvPr>
              <p:cNvSpPr>
                <a:spLocks noGrp="1" noRot="1" noChangeAspect="1" noMove="1" noResize="1" noEditPoints="1" noAdjustHandles="1" noChangeArrowheads="1" noChangeShapeType="1" noTextEdit="1"/>
              </p:cNvSpPr>
              <p:nvPr>
                <p:ph type="subTitle" idx="1"/>
              </p:nvPr>
            </p:nvSpPr>
            <p:spPr>
              <a:blipFill>
                <a:blip r:embed="rId2"/>
                <a:stretch>
                  <a:fillRect/>
                </a:stretch>
              </a:blipFill>
            </p:spPr>
            <p:txBody>
              <a:bodyPr/>
              <a:lstStyle/>
              <a:p>
                <a:r>
                  <a:rPr lang="en-GB">
                    <a:noFill/>
                  </a:rPr>
                  <a:t> </a:t>
                </a:r>
              </a:p>
            </p:txBody>
          </p:sp>
        </mc:Fallback>
      </mc:AlternateContent>
      <p:sp>
        <p:nvSpPr>
          <p:cNvPr id="3" name="Title 2">
            <a:extLst>
              <a:ext uri="{FF2B5EF4-FFF2-40B4-BE49-F238E27FC236}">
                <a16:creationId xmlns:a16="http://schemas.microsoft.com/office/drawing/2014/main" xmlns="" id="{542EB0FA-9C5D-4D37-97E3-C49439B87A61}"/>
              </a:ext>
            </a:extLst>
          </p:cNvPr>
          <p:cNvSpPr>
            <a:spLocks noGrp="1"/>
          </p:cNvSpPr>
          <p:nvPr>
            <p:ph type="title"/>
          </p:nvPr>
        </p:nvSpPr>
        <p:spPr/>
        <p:txBody>
          <a:bodyPr/>
          <a:lstStyle/>
          <a:p>
            <a:r>
              <a:rPr lang="en-GB" dirty="0"/>
              <a:t>Lorentz Force</a:t>
            </a:r>
          </a:p>
        </p:txBody>
      </p:sp>
      <p:pic>
        <p:nvPicPr>
          <p:cNvPr id="4" name="Picture 3">
            <a:extLst>
              <a:ext uri="{FF2B5EF4-FFF2-40B4-BE49-F238E27FC236}">
                <a16:creationId xmlns:a16="http://schemas.microsoft.com/office/drawing/2014/main" xmlns="" id="{5398231C-E644-40A4-B39F-117A3137F9E4}"/>
              </a:ext>
            </a:extLst>
          </p:cNvPr>
          <p:cNvPicPr>
            <a:picLocks noChangeAspect="1"/>
          </p:cNvPicPr>
          <p:nvPr/>
        </p:nvPicPr>
        <p:blipFill rotWithShape="1">
          <a:blip r:embed="rId3"/>
          <a:srcRect l="37917" r="19705"/>
          <a:stretch/>
        </p:blipFill>
        <p:spPr>
          <a:xfrm>
            <a:off x="6096000" y="526255"/>
            <a:ext cx="2577484" cy="3877216"/>
          </a:xfrm>
          <a:prstGeom prst="rect">
            <a:avLst/>
          </a:prstGeom>
        </p:spPr>
      </p:pic>
    </p:spTree>
    <p:extLst>
      <p:ext uri="{BB962C8B-B14F-4D97-AF65-F5344CB8AC3E}">
        <p14:creationId xmlns:p14="http://schemas.microsoft.com/office/powerpoint/2010/main" val="37009716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xmlns="" id="{998BAC6D-89D8-48FB-B916-6140DF630877}"/>
              </a:ext>
            </a:extLst>
          </p:cNvPr>
          <p:cNvSpPr>
            <a:spLocks noGrp="1"/>
          </p:cNvSpPr>
          <p:nvPr>
            <p:ph type="subTitle" idx="1"/>
          </p:nvPr>
        </p:nvSpPr>
        <p:spPr>
          <a:xfrm>
            <a:off x="2207569" y="4077073"/>
            <a:ext cx="7775575" cy="2492797"/>
          </a:xfrm>
        </p:spPr>
        <p:txBody>
          <a:bodyPr/>
          <a:lstStyle/>
          <a:p>
            <a:pPr algn="l"/>
            <a:r>
              <a:rPr lang="en-GB" dirty="0"/>
              <a:t>Alignment of atoms with increasing magnetic field.</a:t>
            </a:r>
          </a:p>
          <a:p>
            <a:pPr algn="l"/>
            <a:endParaRPr lang="en-GB" dirty="0"/>
          </a:p>
        </p:txBody>
      </p:sp>
      <p:sp>
        <p:nvSpPr>
          <p:cNvPr id="3" name="Title 2">
            <a:extLst>
              <a:ext uri="{FF2B5EF4-FFF2-40B4-BE49-F238E27FC236}">
                <a16:creationId xmlns:a16="http://schemas.microsoft.com/office/drawing/2014/main" xmlns="" id="{3AA04E59-A943-43FD-B0CF-04E27D589522}"/>
              </a:ext>
            </a:extLst>
          </p:cNvPr>
          <p:cNvSpPr>
            <a:spLocks noGrp="1"/>
          </p:cNvSpPr>
          <p:nvPr>
            <p:ph type="title"/>
          </p:nvPr>
        </p:nvSpPr>
        <p:spPr/>
        <p:txBody>
          <a:bodyPr/>
          <a:lstStyle/>
          <a:p>
            <a:r>
              <a:rPr lang="en-GB" dirty="0"/>
              <a:t>Ferromagnetic materials</a:t>
            </a:r>
          </a:p>
        </p:txBody>
      </p:sp>
      <p:pic>
        <p:nvPicPr>
          <p:cNvPr id="5" name="Picture 4">
            <a:extLst>
              <a:ext uri="{FF2B5EF4-FFF2-40B4-BE49-F238E27FC236}">
                <a16:creationId xmlns:a16="http://schemas.microsoft.com/office/drawing/2014/main" xmlns="" id="{C2827616-BFFB-42D7-9A30-CA84B1214890}"/>
              </a:ext>
            </a:extLst>
          </p:cNvPr>
          <p:cNvPicPr>
            <a:picLocks noChangeAspect="1"/>
          </p:cNvPicPr>
          <p:nvPr/>
        </p:nvPicPr>
        <p:blipFill>
          <a:blip r:embed="rId3"/>
          <a:stretch>
            <a:fillRect/>
          </a:stretch>
        </p:blipFill>
        <p:spPr>
          <a:xfrm>
            <a:off x="3233739" y="1340768"/>
            <a:ext cx="5724525" cy="2057400"/>
          </a:xfrm>
          <a:prstGeom prst="rect">
            <a:avLst/>
          </a:prstGeom>
        </p:spPr>
      </p:pic>
      <p:sp>
        <p:nvSpPr>
          <p:cNvPr id="9" name="Rectangle 8">
            <a:extLst>
              <a:ext uri="{FF2B5EF4-FFF2-40B4-BE49-F238E27FC236}">
                <a16:creationId xmlns:a16="http://schemas.microsoft.com/office/drawing/2014/main" xmlns="" id="{EF9B886E-C774-45A1-99AE-56099CDA7EF7}"/>
              </a:ext>
            </a:extLst>
          </p:cNvPr>
          <p:cNvSpPr/>
          <p:nvPr/>
        </p:nvSpPr>
        <p:spPr>
          <a:xfrm>
            <a:off x="5663953" y="3322122"/>
            <a:ext cx="5401219" cy="276999"/>
          </a:xfrm>
          <a:prstGeom prst="rect">
            <a:avLst/>
          </a:prstGeom>
        </p:spPr>
        <p:txBody>
          <a:bodyPr wrap="square">
            <a:spAutoFit/>
          </a:bodyPr>
          <a:lstStyle/>
          <a:p>
            <a:r>
              <a:rPr lang="en-GB" sz="1200" dirty="0"/>
              <a:t>Adapted from https://thepennyuniversityshow.wordpress.com</a:t>
            </a:r>
          </a:p>
        </p:txBody>
      </p:sp>
    </p:spTree>
    <p:extLst>
      <p:ext uri="{BB962C8B-B14F-4D97-AF65-F5344CB8AC3E}">
        <p14:creationId xmlns:p14="http://schemas.microsoft.com/office/powerpoint/2010/main" val="27285191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Subtitle 1">
                <a:extLst>
                  <a:ext uri="{FF2B5EF4-FFF2-40B4-BE49-F238E27FC236}">
                    <a16:creationId xmlns:a16="http://schemas.microsoft.com/office/drawing/2014/main" xmlns="" id="{D6DB4349-7AEF-4B49-84E5-4BFFFEDB1323}"/>
                  </a:ext>
                </a:extLst>
              </p:cNvPr>
              <p:cNvSpPr>
                <a:spLocks noGrp="1"/>
              </p:cNvSpPr>
              <p:nvPr>
                <p:ph type="subTitle" idx="1"/>
              </p:nvPr>
            </p:nvSpPr>
            <p:spPr/>
            <p:txBody>
              <a:bodyPr>
                <a:normAutofit fontScale="85000" lnSpcReduction="20000"/>
              </a:bodyPr>
              <a:lstStyle/>
              <a:p>
                <a:pPr/>
                <a14:m>
                  <m:oMathPara xmlns:m="http://schemas.openxmlformats.org/officeDocument/2006/math">
                    <m:oMathParaPr>
                      <m:jc m:val="centerGroup"/>
                    </m:oMathParaPr>
                    <m:oMath xmlns:m="http://schemas.openxmlformats.org/officeDocument/2006/math">
                      <m:sSub>
                        <m:sSubPr>
                          <m:ctrlPr>
                            <a:rPr lang="en-GB" sz="2400" b="1" i="1" smtClean="0">
                              <a:latin typeface="Cambria Math"/>
                            </a:rPr>
                          </m:ctrlPr>
                        </m:sSubPr>
                        <m:e>
                          <m:r>
                            <a:rPr lang="en-GB" sz="2400" b="1" i="1">
                              <a:latin typeface="Cambria Math" panose="02040503050406030204" pitchFamily="18" charset="0"/>
                            </a:rPr>
                            <m:t>𝒇</m:t>
                          </m:r>
                        </m:e>
                        <m:sub>
                          <m:r>
                            <a:rPr lang="en-GB" sz="2400" b="1" i="1">
                              <a:latin typeface="Cambria Math" panose="02040503050406030204" pitchFamily="18" charset="0"/>
                            </a:rPr>
                            <m:t>𝑴</m:t>
                          </m:r>
                        </m:sub>
                      </m:sSub>
                      <m:r>
                        <a:rPr lang="en-GB" sz="2400" b="1" i="1">
                          <a:latin typeface="Cambria Math" panose="02040503050406030204" pitchFamily="18" charset="0"/>
                        </a:rPr>
                        <m:t>=</m:t>
                      </m:r>
                      <m:r>
                        <a:rPr lang="en-GB" sz="2400" b="1" i="1">
                          <a:latin typeface="Cambria Math" panose="02040503050406030204" pitchFamily="18" charset="0"/>
                        </a:rPr>
                        <m:t>𝛁</m:t>
                      </m:r>
                      <m:r>
                        <a:rPr lang="en-GB" sz="2400" b="1" i="1">
                          <a:latin typeface="Cambria Math" panose="02040503050406030204" pitchFamily="18" charset="0"/>
                        </a:rPr>
                        <m:t>𝑯</m:t>
                      </m:r>
                      <m:r>
                        <a:rPr lang="en-GB" sz="2400" i="1">
                          <a:latin typeface="Cambria Math" panose="02040503050406030204" pitchFamily="18" charset="0"/>
                        </a:rPr>
                        <m:t>.</m:t>
                      </m:r>
                      <m:sSub>
                        <m:sSubPr>
                          <m:ctrlPr>
                            <a:rPr lang="en-GB" sz="2400" i="1">
                              <a:latin typeface="Cambria Math"/>
                            </a:rPr>
                          </m:ctrlPr>
                        </m:sSubPr>
                        <m:e>
                          <m:r>
                            <a:rPr lang="en-GB" sz="2400" i="1">
                              <a:latin typeface="Cambria Math" panose="02040503050406030204" pitchFamily="18" charset="0"/>
                            </a:rPr>
                            <m:t>𝜇</m:t>
                          </m:r>
                        </m:e>
                        <m:sub>
                          <m:r>
                            <a:rPr lang="en-GB" sz="2400" i="1">
                              <a:latin typeface="Cambria Math" panose="02040503050406030204" pitchFamily="18" charset="0"/>
                            </a:rPr>
                            <m:t>0</m:t>
                          </m:r>
                        </m:sub>
                      </m:sSub>
                      <m:sSub>
                        <m:sSubPr>
                          <m:ctrlPr>
                            <a:rPr lang="en-GB" sz="2400" i="1">
                              <a:latin typeface="Cambria Math"/>
                            </a:rPr>
                          </m:ctrlPr>
                        </m:sSubPr>
                        <m:e>
                          <m:r>
                            <a:rPr lang="en-GB" sz="2400" i="1">
                              <a:latin typeface="Cambria Math" panose="02040503050406030204" pitchFamily="18" charset="0"/>
                            </a:rPr>
                            <m:t>𝜇</m:t>
                          </m:r>
                        </m:e>
                        <m:sub>
                          <m:r>
                            <a:rPr lang="en-GB" sz="2400" i="1">
                              <a:latin typeface="Cambria Math" panose="02040503050406030204" pitchFamily="18" charset="0"/>
                            </a:rPr>
                            <m:t>𝑟</m:t>
                          </m:r>
                        </m:sub>
                      </m:sSub>
                      <m:d>
                        <m:dPr>
                          <m:ctrlPr>
                            <a:rPr lang="en-GB" sz="2400" i="1">
                              <a:latin typeface="Cambria Math"/>
                            </a:rPr>
                          </m:ctrlPr>
                        </m:dPr>
                        <m:e>
                          <m:r>
                            <a:rPr lang="en-GB" sz="2400" i="1">
                              <a:latin typeface="Cambria Math" panose="02040503050406030204" pitchFamily="18" charset="0"/>
                            </a:rPr>
                            <m:t>1−</m:t>
                          </m:r>
                          <m:sSub>
                            <m:sSubPr>
                              <m:ctrlPr>
                                <a:rPr lang="en-GB" sz="2400" i="1">
                                  <a:latin typeface="Cambria Math"/>
                                </a:rPr>
                              </m:ctrlPr>
                            </m:sSubPr>
                            <m:e>
                              <m:r>
                                <a:rPr lang="en-GB" sz="2400" i="1">
                                  <a:latin typeface="Cambria Math" panose="02040503050406030204" pitchFamily="18" charset="0"/>
                                </a:rPr>
                                <m:t>𝜇</m:t>
                              </m:r>
                            </m:e>
                            <m:sub>
                              <m:r>
                                <a:rPr lang="en-GB" sz="2400" i="1">
                                  <a:latin typeface="Cambria Math" panose="02040503050406030204" pitchFamily="18" charset="0"/>
                                </a:rPr>
                                <m:t>𝑟</m:t>
                              </m:r>
                            </m:sub>
                          </m:sSub>
                        </m:e>
                      </m:d>
                      <m:r>
                        <a:rPr lang="en-GB" sz="2400" b="1" i="1">
                          <a:latin typeface="Cambria Math" panose="02040503050406030204" pitchFamily="18" charset="0"/>
                        </a:rPr>
                        <m:t>𝑯</m:t>
                      </m:r>
                    </m:oMath>
                  </m:oMathPara>
                </a14:m>
                <a:endParaRPr lang="en-GB" sz="2400" b="1" dirty="0"/>
              </a:p>
              <a:p>
                <a:endParaRPr lang="en-GB" sz="2400" dirty="0"/>
              </a:p>
              <a:p>
                <a:r>
                  <a:rPr lang="en-GB" sz="2400" dirty="0"/>
                  <a:t>Occurs only in ferromagnetic materials.</a:t>
                </a:r>
              </a:p>
              <a:p>
                <a:endParaRPr lang="en-GB" sz="2400" dirty="0"/>
              </a:p>
              <a:p>
                <a:r>
                  <a:rPr lang="en-GB" sz="2400" dirty="0"/>
                  <a:t>Force due to spatial gradient of magnetic flux.</a:t>
                </a:r>
              </a:p>
              <a:p>
                <a:endParaRPr lang="en-GB" sz="2400" dirty="0"/>
              </a:p>
              <a:p>
                <a:r>
                  <a:rPr lang="en-GB" sz="2400" dirty="0"/>
                  <a:t>“Stretching” the sample.</a:t>
                </a:r>
              </a:p>
            </p:txBody>
          </p:sp>
        </mc:Choice>
        <mc:Fallback xmlns="">
          <p:sp>
            <p:nvSpPr>
              <p:cNvPr id="2" name="Subtitle 1">
                <a:extLst>
                  <a:ext uri="{FF2B5EF4-FFF2-40B4-BE49-F238E27FC236}">
                    <a16:creationId xmlns:a16="http://schemas.microsoft.com/office/drawing/2014/main" id="{D6DB4349-7AEF-4B49-84E5-4BFFFEDB1323}"/>
                  </a:ext>
                </a:extLst>
              </p:cNvPr>
              <p:cNvSpPr>
                <a:spLocks noGrp="1" noRot="1" noChangeAspect="1" noMove="1" noResize="1" noEditPoints="1" noAdjustHandles="1" noChangeArrowheads="1" noChangeShapeType="1" noTextEdit="1"/>
              </p:cNvSpPr>
              <p:nvPr>
                <p:ph type="subTitle" idx="1"/>
              </p:nvPr>
            </p:nvSpPr>
            <p:spPr>
              <a:blipFill>
                <a:blip r:embed="rId2"/>
                <a:stretch>
                  <a:fillRect b="-978"/>
                </a:stretch>
              </a:blipFill>
            </p:spPr>
            <p:txBody>
              <a:bodyPr/>
              <a:lstStyle/>
              <a:p>
                <a:r>
                  <a:rPr lang="en-GB">
                    <a:noFill/>
                  </a:rPr>
                  <a:t> </a:t>
                </a:r>
              </a:p>
            </p:txBody>
          </p:sp>
        </mc:Fallback>
      </mc:AlternateContent>
      <p:sp>
        <p:nvSpPr>
          <p:cNvPr id="3" name="Title 2">
            <a:extLst>
              <a:ext uri="{FF2B5EF4-FFF2-40B4-BE49-F238E27FC236}">
                <a16:creationId xmlns:a16="http://schemas.microsoft.com/office/drawing/2014/main" xmlns="" id="{DFA0A1CA-6204-421B-9D27-133027FFFF73}"/>
              </a:ext>
            </a:extLst>
          </p:cNvPr>
          <p:cNvSpPr>
            <a:spLocks noGrp="1"/>
          </p:cNvSpPr>
          <p:nvPr>
            <p:ph type="title"/>
          </p:nvPr>
        </p:nvSpPr>
        <p:spPr/>
        <p:txBody>
          <a:bodyPr/>
          <a:lstStyle/>
          <a:p>
            <a:r>
              <a:rPr lang="en-GB" dirty="0"/>
              <a:t>Magnetisation force</a:t>
            </a:r>
          </a:p>
        </p:txBody>
      </p:sp>
      <p:pic>
        <p:nvPicPr>
          <p:cNvPr id="5" name="Picture 4" descr="A picture containing outdoor, object&#10;&#10;Description generated with high confidence">
            <a:extLst>
              <a:ext uri="{FF2B5EF4-FFF2-40B4-BE49-F238E27FC236}">
                <a16:creationId xmlns:a16="http://schemas.microsoft.com/office/drawing/2014/main" xmlns="" id="{8D7F49DD-22ED-4EA7-A6C3-8A8DA9243BA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918" y="1021477"/>
            <a:ext cx="5513033" cy="2301529"/>
          </a:xfrm>
          <a:prstGeom prst="rect">
            <a:avLst/>
          </a:prstGeom>
        </p:spPr>
      </p:pic>
      <p:sp>
        <p:nvSpPr>
          <p:cNvPr id="4" name="Arrow: Down 3">
            <a:extLst>
              <a:ext uri="{FF2B5EF4-FFF2-40B4-BE49-F238E27FC236}">
                <a16:creationId xmlns:a16="http://schemas.microsoft.com/office/drawing/2014/main" xmlns="" id="{B8D4F72B-76B7-43C1-9F3D-E1880CBEF309}"/>
              </a:ext>
            </a:extLst>
          </p:cNvPr>
          <p:cNvSpPr/>
          <p:nvPr/>
        </p:nvSpPr>
        <p:spPr>
          <a:xfrm rot="10800000">
            <a:off x="5655076" y="2078428"/>
            <a:ext cx="248575" cy="5592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xmlns="" id="{FE9CC885-7889-4525-BAF9-6FDD9F5272E0}"/>
              </a:ext>
            </a:extLst>
          </p:cNvPr>
          <p:cNvSpPr/>
          <p:nvPr/>
        </p:nvSpPr>
        <p:spPr>
          <a:xfrm rot="10800000">
            <a:off x="5655076" y="3079355"/>
            <a:ext cx="248574" cy="2500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134887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945B5FCF-72D4-4C7E-93DD-A0988E97FAD6}"/>
              </a:ext>
            </a:extLst>
          </p:cNvPr>
          <p:cNvSpPr>
            <a:spLocks noGrp="1"/>
          </p:cNvSpPr>
          <p:nvPr>
            <p:ph type="title"/>
          </p:nvPr>
        </p:nvSpPr>
        <p:spPr/>
        <p:txBody>
          <a:bodyPr/>
          <a:lstStyle/>
          <a:p>
            <a:r>
              <a:rPr lang="en-GB" dirty="0"/>
              <a:t>Magnetostriction</a:t>
            </a:r>
          </a:p>
        </p:txBody>
      </p:sp>
      <p:pic>
        <p:nvPicPr>
          <p:cNvPr id="4" name="Picture 3">
            <a:extLst>
              <a:ext uri="{FF2B5EF4-FFF2-40B4-BE49-F238E27FC236}">
                <a16:creationId xmlns:a16="http://schemas.microsoft.com/office/drawing/2014/main" xmlns="" id="{0BF4C47A-06C5-4909-ABC4-7F3D61E0D96C}"/>
              </a:ext>
            </a:extLst>
          </p:cNvPr>
          <p:cNvPicPr>
            <a:picLocks noChangeAspect="1"/>
          </p:cNvPicPr>
          <p:nvPr/>
        </p:nvPicPr>
        <p:blipFill>
          <a:blip r:embed="rId3"/>
          <a:stretch>
            <a:fillRect/>
          </a:stretch>
        </p:blipFill>
        <p:spPr>
          <a:xfrm>
            <a:off x="1775521" y="889231"/>
            <a:ext cx="3686175" cy="2447957"/>
          </a:xfrm>
          <a:prstGeom prst="rect">
            <a:avLst/>
          </a:prstGeom>
        </p:spPr>
      </p:pic>
      <p:pic>
        <p:nvPicPr>
          <p:cNvPr id="5" name="Picture 4">
            <a:extLst>
              <a:ext uri="{FF2B5EF4-FFF2-40B4-BE49-F238E27FC236}">
                <a16:creationId xmlns:a16="http://schemas.microsoft.com/office/drawing/2014/main" xmlns="" id="{1E874C41-FABB-48B5-81E2-85B42067CF5B}"/>
              </a:ext>
            </a:extLst>
          </p:cNvPr>
          <p:cNvPicPr>
            <a:picLocks noChangeAspect="1"/>
          </p:cNvPicPr>
          <p:nvPr/>
        </p:nvPicPr>
        <p:blipFill rotWithShape="1">
          <a:blip r:embed="rId4">
            <a:extLst>
              <a:ext uri="{28A0092B-C50C-407E-A947-70E740481C1C}">
                <a14:useLocalDpi xmlns:a14="http://schemas.microsoft.com/office/drawing/2010/main" val="0"/>
              </a:ext>
            </a:extLst>
          </a:blip>
          <a:srcRect b="7003"/>
          <a:stretch/>
        </p:blipFill>
        <p:spPr>
          <a:xfrm>
            <a:off x="6675478" y="1003787"/>
            <a:ext cx="3270324" cy="2768560"/>
          </a:xfrm>
          <a:prstGeom prst="rect">
            <a:avLst/>
          </a:prstGeom>
        </p:spPr>
      </p:pic>
      <p:sp>
        <p:nvSpPr>
          <p:cNvPr id="6" name="TextBox 5">
            <a:extLst>
              <a:ext uri="{FF2B5EF4-FFF2-40B4-BE49-F238E27FC236}">
                <a16:creationId xmlns:a16="http://schemas.microsoft.com/office/drawing/2014/main" xmlns="" id="{D8DCA4D5-0736-47BE-9341-D3532DF577B5}"/>
              </a:ext>
            </a:extLst>
          </p:cNvPr>
          <p:cNvSpPr txBox="1"/>
          <p:nvPr/>
        </p:nvSpPr>
        <p:spPr>
          <a:xfrm>
            <a:off x="2189053" y="3050076"/>
            <a:ext cx="3024554" cy="646331"/>
          </a:xfrm>
          <a:prstGeom prst="rect">
            <a:avLst/>
          </a:prstGeom>
          <a:noFill/>
        </p:spPr>
        <p:txBody>
          <a:bodyPr wrap="square" rtlCol="0">
            <a:spAutoFit/>
          </a:bodyPr>
          <a:lstStyle/>
          <a:p>
            <a:r>
              <a:rPr lang="en-GB" sz="1200" dirty="0"/>
              <a:t>Adapted from </a:t>
            </a:r>
            <a:r>
              <a:rPr lang="en-GB" sz="1200" dirty="0" err="1"/>
              <a:t>Jiles</a:t>
            </a:r>
            <a:r>
              <a:rPr lang="en-GB" sz="1200" dirty="0"/>
              <a:t>, D.C. 1998. (Magnetostriction). Taken from </a:t>
            </a:r>
            <a:r>
              <a:rPr lang="en-GB" sz="1200" i="1" dirty="0"/>
              <a:t>Introduction to magnetism and magnetic materials</a:t>
            </a:r>
            <a:r>
              <a:rPr lang="en-GB" sz="1200" dirty="0"/>
              <a:t>.</a:t>
            </a:r>
          </a:p>
        </p:txBody>
      </p:sp>
      <p:sp>
        <p:nvSpPr>
          <p:cNvPr id="7" name="TextBox 6">
            <a:extLst>
              <a:ext uri="{FF2B5EF4-FFF2-40B4-BE49-F238E27FC236}">
                <a16:creationId xmlns:a16="http://schemas.microsoft.com/office/drawing/2014/main" xmlns="" id="{BBA0FFC3-961A-4C12-8D87-76AB4F451CDC}"/>
              </a:ext>
            </a:extLst>
          </p:cNvPr>
          <p:cNvSpPr txBox="1"/>
          <p:nvPr/>
        </p:nvSpPr>
        <p:spPr>
          <a:xfrm>
            <a:off x="7453685" y="3850173"/>
            <a:ext cx="3006071" cy="461665"/>
          </a:xfrm>
          <a:prstGeom prst="rect">
            <a:avLst/>
          </a:prstGeom>
          <a:noFill/>
        </p:spPr>
        <p:txBody>
          <a:bodyPr wrap="square" rtlCol="0">
            <a:spAutoFit/>
          </a:bodyPr>
          <a:lstStyle/>
          <a:p>
            <a:r>
              <a:rPr lang="en-GB" sz="1200" dirty="0" err="1"/>
              <a:t>Ribichini</a:t>
            </a:r>
            <a:r>
              <a:rPr lang="en-GB" sz="1200" dirty="0"/>
              <a:t>, R. 2011. Static </a:t>
            </a:r>
            <a:r>
              <a:rPr lang="en-GB" sz="1200" dirty="0" err="1"/>
              <a:t>magnetostriction</a:t>
            </a:r>
            <a:r>
              <a:rPr lang="en-GB" sz="1200" dirty="0"/>
              <a:t> curve of EN3 steel, PhD  thesis</a:t>
            </a:r>
          </a:p>
        </p:txBody>
      </p:sp>
      <mc:AlternateContent xmlns:mc="http://schemas.openxmlformats.org/markup-compatibility/2006" xmlns:a14="http://schemas.microsoft.com/office/drawing/2010/main">
        <mc:Choice Requires="a14">
          <p:sp>
            <p:nvSpPr>
              <p:cNvPr id="8" name="Subtitle 7">
                <a:extLst>
                  <a:ext uri="{FF2B5EF4-FFF2-40B4-BE49-F238E27FC236}">
                    <a16:creationId xmlns:a16="http://schemas.microsoft.com/office/drawing/2014/main" xmlns="" id="{F5971BBD-EE72-4C12-B649-F5A1758DBD1E}"/>
                  </a:ext>
                </a:extLst>
              </p:cNvPr>
              <p:cNvSpPr txBox="1">
                <a:spLocks noGrp="1"/>
              </p:cNvSpPr>
              <p:nvPr>
                <p:ph type="subTitle" idx="1"/>
              </p:nvPr>
            </p:nvSpPr>
            <p:spPr>
              <a:xfrm>
                <a:off x="2166468" y="4005065"/>
                <a:ext cx="7775575" cy="2000099"/>
              </a:xfrm>
              <a:prstGeom prst="rect">
                <a:avLst/>
              </a:prstGeom>
              <a:noFill/>
            </p:spPr>
            <p:txBody>
              <a:bodyPr vert="horz" wrap="square" lIns="0" tIns="0" rIns="0" bIns="0" rtlCol="0">
                <a:spAutoFit/>
              </a:bodyPr>
              <a:lstStyle/>
              <a:p>
                <a:pPr algn="l"/>
                <a:r>
                  <a:rPr lang="en-GB" sz="2000" dirty="0"/>
                  <a:t>Occurs only in ferromagnetic materials.</a:t>
                </a:r>
              </a:p>
              <a:p>
                <a:endParaRPr lang="en-GB" sz="2000" dirty="0"/>
              </a:p>
              <a:p>
                <a:pPr algn="l"/>
                <a:r>
                  <a:rPr lang="en-GB" sz="2000" dirty="0"/>
                  <a:t>Spontaneous &amp; field induced magnetostriction.</a:t>
                </a:r>
              </a:p>
              <a:p>
                <a:pPr algn="l"/>
                <a:endParaRPr lang="en-GB" sz="2000" i="1" dirty="0">
                  <a:latin typeface="Cambria Math" panose="02040503050406030204" pitchFamily="18" charset="0"/>
                </a:endParaRPr>
              </a:p>
              <a:p>
                <a:pPr/>
                <a14:m>
                  <m:oMathPara xmlns:m="http://schemas.openxmlformats.org/officeDocument/2006/math">
                    <m:oMathParaPr>
                      <m:jc m:val="left"/>
                    </m:oMathParaPr>
                    <m:oMath xmlns:m="http://schemas.openxmlformats.org/officeDocument/2006/math">
                      <m:r>
                        <m:rPr>
                          <m:sty m:val="p"/>
                        </m:rPr>
                        <a:rPr lang="el-GR" sz="2000" i="1">
                          <a:latin typeface="Cambria Math" panose="02040503050406030204" pitchFamily="18" charset="0"/>
                        </a:rPr>
                        <m:t>λ</m:t>
                      </m:r>
                      <m:r>
                        <a:rPr lang="en-GB" sz="2000" i="1">
                          <a:latin typeface="Cambria Math" panose="02040503050406030204" pitchFamily="18" charset="0"/>
                        </a:rPr>
                        <m:t>=</m:t>
                      </m:r>
                      <m:f>
                        <m:fPr>
                          <m:ctrlPr>
                            <a:rPr lang="en-GB" sz="2000" i="1">
                              <a:latin typeface="Cambria Math"/>
                            </a:rPr>
                          </m:ctrlPr>
                        </m:fPr>
                        <m:num>
                          <m:r>
                            <m:rPr>
                              <m:sty m:val="p"/>
                            </m:rPr>
                            <a:rPr lang="el-GR" sz="2000" i="1">
                              <a:latin typeface="Cambria Math" panose="02040503050406030204" pitchFamily="18" charset="0"/>
                            </a:rPr>
                            <m:t>Δ</m:t>
                          </m:r>
                          <m:r>
                            <a:rPr lang="en-GB" sz="2000" i="1">
                              <a:latin typeface="Cambria Math" panose="02040503050406030204" pitchFamily="18" charset="0"/>
                            </a:rPr>
                            <m:t>𝑙</m:t>
                          </m:r>
                        </m:num>
                        <m:den>
                          <m:r>
                            <a:rPr lang="en-GB" sz="2000" i="1">
                              <a:latin typeface="Cambria Math" panose="02040503050406030204" pitchFamily="18" charset="0"/>
                            </a:rPr>
                            <m:t>𝑙</m:t>
                          </m:r>
                        </m:den>
                      </m:f>
                    </m:oMath>
                  </m:oMathPara>
                </a14:m>
                <a:endParaRPr lang="en-GB" sz="2000" dirty="0"/>
              </a:p>
            </p:txBody>
          </p:sp>
        </mc:Choice>
        <mc:Fallback xmlns="">
          <p:sp>
            <p:nvSpPr>
              <p:cNvPr id="8" name="Subtitle 7">
                <a:extLst>
                  <a:ext uri="{FF2B5EF4-FFF2-40B4-BE49-F238E27FC236}">
                    <a16:creationId xmlns:a16="http://schemas.microsoft.com/office/drawing/2014/main" id="{F5971BBD-EE72-4C12-B649-F5A1758DBD1E}"/>
                  </a:ext>
                </a:extLst>
              </p:cNvPr>
              <p:cNvSpPr txBox="1">
                <a:spLocks noGrp="1" noRot="1" noChangeAspect="1" noMove="1" noResize="1" noEditPoints="1" noAdjustHandles="1" noChangeArrowheads="1" noChangeShapeType="1" noTextEdit="1"/>
              </p:cNvSpPr>
              <p:nvPr>
                <p:ph type="subTitle" idx="1"/>
              </p:nvPr>
            </p:nvSpPr>
            <p:spPr>
              <a:xfrm>
                <a:off x="2166468" y="4005065"/>
                <a:ext cx="7775575" cy="2000099"/>
              </a:xfrm>
              <a:prstGeom prst="rect">
                <a:avLst/>
              </a:prstGeom>
              <a:blipFill>
                <a:blip r:embed="rId5"/>
                <a:stretch>
                  <a:fillRect l="-1959" t="-5488" b="-915"/>
                </a:stretch>
              </a:blipFill>
            </p:spPr>
            <p:txBody>
              <a:bodyPr/>
              <a:lstStyle/>
              <a:p>
                <a:r>
                  <a:rPr lang="en-GB">
                    <a:noFill/>
                  </a:rPr>
                  <a:t> </a:t>
                </a:r>
              </a:p>
            </p:txBody>
          </p:sp>
        </mc:Fallback>
      </mc:AlternateContent>
    </p:spTree>
    <p:extLst>
      <p:ext uri="{BB962C8B-B14F-4D97-AF65-F5344CB8AC3E}">
        <p14:creationId xmlns:p14="http://schemas.microsoft.com/office/powerpoint/2010/main" val="16823802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xmlns="" id="{6650AB3E-2811-40FF-B8B3-97951CE068C8}"/>
              </a:ext>
            </a:extLst>
          </p:cNvPr>
          <p:cNvSpPr>
            <a:spLocks noGrp="1"/>
          </p:cNvSpPr>
          <p:nvPr>
            <p:ph type="subTitle" idx="1"/>
          </p:nvPr>
        </p:nvSpPr>
        <p:spPr>
          <a:xfrm>
            <a:off x="912285" y="1052513"/>
            <a:ext cx="10367433" cy="1415479"/>
          </a:xfrm>
        </p:spPr>
        <p:txBody>
          <a:bodyPr/>
          <a:lstStyle/>
          <a:p>
            <a:pPr algn="l"/>
            <a:r>
              <a:rPr lang="en-GB" baseline="-25000" dirty="0"/>
              <a:t>Summation of contributions from the 3 transduction mechanisms.</a:t>
            </a:r>
          </a:p>
          <a:p>
            <a:pPr algn="l"/>
            <a:endParaRPr lang="en-GB" baseline="-25000" dirty="0"/>
          </a:p>
          <a:p>
            <a:pPr algn="l"/>
            <a:r>
              <a:rPr lang="en-GB" baseline="-25000" dirty="0"/>
              <a:t>Forces may not be acting in same direction or in phase with each other.</a:t>
            </a:r>
          </a:p>
        </p:txBody>
      </p:sp>
      <p:sp>
        <p:nvSpPr>
          <p:cNvPr id="3" name="Title 2">
            <a:extLst>
              <a:ext uri="{FF2B5EF4-FFF2-40B4-BE49-F238E27FC236}">
                <a16:creationId xmlns:a16="http://schemas.microsoft.com/office/drawing/2014/main" xmlns="" id="{B367DD81-576B-4EB6-9398-F249B70EB6DE}"/>
              </a:ext>
            </a:extLst>
          </p:cNvPr>
          <p:cNvSpPr>
            <a:spLocks noGrp="1"/>
          </p:cNvSpPr>
          <p:nvPr>
            <p:ph type="title"/>
          </p:nvPr>
        </p:nvSpPr>
        <p:spPr/>
        <p:txBody>
          <a:bodyPr/>
          <a:lstStyle/>
          <a:p>
            <a:r>
              <a:rPr lang="en-GB" dirty="0"/>
              <a:t>Total force</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xmlns="" id="{A7D42262-BE78-4E65-8AC8-F311CD754EF5}"/>
                  </a:ext>
                </a:extLst>
              </p:cNvPr>
              <p:cNvSpPr txBox="1"/>
              <p:nvPr/>
            </p:nvSpPr>
            <p:spPr>
              <a:xfrm>
                <a:off x="3050959" y="3136612"/>
                <a:ext cx="6090081"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sz="3200" b="1" i="1" smtClean="0">
                          <a:latin typeface="Cambria Math" panose="02040503050406030204" pitchFamily="18" charset="0"/>
                        </a:rPr>
                        <m:t>𝑭</m:t>
                      </m:r>
                      <m:r>
                        <a:rPr lang="en-GB" sz="3200" b="0" i="1" smtClean="0">
                          <a:latin typeface="Cambria Math" panose="02040503050406030204" pitchFamily="18" charset="0"/>
                        </a:rPr>
                        <m:t>=</m:t>
                      </m:r>
                      <m:sSub>
                        <m:sSubPr>
                          <m:ctrlPr>
                            <a:rPr lang="en-GB" sz="3200" b="1" i="1" smtClean="0">
                              <a:latin typeface="Cambria Math"/>
                            </a:rPr>
                          </m:ctrlPr>
                        </m:sSubPr>
                        <m:e>
                          <m:r>
                            <a:rPr lang="en-GB" sz="3200" b="1" i="1" smtClean="0">
                              <a:latin typeface="Cambria Math" panose="02040503050406030204" pitchFamily="18" charset="0"/>
                            </a:rPr>
                            <m:t>𝑭</m:t>
                          </m:r>
                        </m:e>
                        <m:sub>
                          <m:r>
                            <a:rPr lang="en-GB" sz="3200" b="0" i="1" smtClean="0">
                              <a:latin typeface="Cambria Math" panose="02040503050406030204" pitchFamily="18" charset="0"/>
                            </a:rPr>
                            <m:t>𝐿</m:t>
                          </m:r>
                        </m:sub>
                      </m:sSub>
                      <m:r>
                        <a:rPr lang="en-GB" sz="3200" b="0" i="1" smtClean="0">
                          <a:latin typeface="Cambria Math" panose="02040503050406030204" pitchFamily="18" charset="0"/>
                        </a:rPr>
                        <m:t>+</m:t>
                      </m:r>
                      <m:sSub>
                        <m:sSubPr>
                          <m:ctrlPr>
                            <a:rPr lang="en-GB" sz="3200" b="1" i="1" smtClean="0">
                              <a:latin typeface="Cambria Math"/>
                            </a:rPr>
                          </m:ctrlPr>
                        </m:sSubPr>
                        <m:e>
                          <m:r>
                            <a:rPr lang="en-GB" sz="3200" b="1" i="1" smtClean="0">
                              <a:latin typeface="Cambria Math" panose="02040503050406030204" pitchFamily="18" charset="0"/>
                            </a:rPr>
                            <m:t>𝑭</m:t>
                          </m:r>
                        </m:e>
                        <m:sub>
                          <m:r>
                            <a:rPr lang="en-GB" sz="3200" b="0" i="1" smtClean="0">
                              <a:latin typeface="Cambria Math" panose="02040503050406030204" pitchFamily="18" charset="0"/>
                            </a:rPr>
                            <m:t>𝑀</m:t>
                          </m:r>
                        </m:sub>
                      </m:sSub>
                      <m:r>
                        <a:rPr lang="en-GB" sz="3200" b="0" i="1" smtClean="0">
                          <a:latin typeface="Cambria Math" panose="02040503050406030204" pitchFamily="18" charset="0"/>
                        </a:rPr>
                        <m:t>+</m:t>
                      </m:r>
                      <m:sSub>
                        <m:sSubPr>
                          <m:ctrlPr>
                            <a:rPr lang="en-GB" sz="3200" b="1" i="1" smtClean="0">
                              <a:latin typeface="Cambria Math"/>
                            </a:rPr>
                          </m:ctrlPr>
                        </m:sSubPr>
                        <m:e>
                          <m:r>
                            <a:rPr lang="en-GB" sz="3200" b="1" i="1" smtClean="0">
                              <a:latin typeface="Cambria Math" panose="02040503050406030204" pitchFamily="18" charset="0"/>
                            </a:rPr>
                            <m:t>𝑭</m:t>
                          </m:r>
                        </m:e>
                        <m:sub>
                          <m:r>
                            <a:rPr lang="en-GB" sz="3200" b="0" i="1" smtClean="0">
                              <a:latin typeface="Cambria Math" panose="02040503050406030204" pitchFamily="18" charset="0"/>
                            </a:rPr>
                            <m:t>𝑀𝑆</m:t>
                          </m:r>
                        </m:sub>
                      </m:sSub>
                    </m:oMath>
                  </m:oMathPara>
                </a14:m>
                <a:endParaRPr lang="en-GB" sz="3200" b="1" dirty="0"/>
              </a:p>
            </p:txBody>
          </p:sp>
        </mc:Choice>
        <mc:Fallback xmlns="">
          <p:sp>
            <p:nvSpPr>
              <p:cNvPr id="4" name="TextBox 3">
                <a:extLst>
                  <a:ext uri="{FF2B5EF4-FFF2-40B4-BE49-F238E27FC236}">
                    <a16:creationId xmlns:a16="http://schemas.microsoft.com/office/drawing/2014/main" id="{A7D42262-BE78-4E65-8AC8-F311CD754EF5}"/>
                  </a:ext>
                </a:extLst>
              </p:cNvPr>
              <p:cNvSpPr txBox="1">
                <a:spLocks noRot="1" noChangeAspect="1" noMove="1" noResize="1" noEditPoints="1" noAdjustHandles="1" noChangeArrowheads="1" noChangeShapeType="1" noTextEdit="1"/>
              </p:cNvSpPr>
              <p:nvPr/>
            </p:nvSpPr>
            <p:spPr>
              <a:xfrm>
                <a:off x="3050959" y="3136612"/>
                <a:ext cx="6090081" cy="584775"/>
              </a:xfrm>
              <a:prstGeom prst="rect">
                <a:avLst/>
              </a:prstGeom>
              <a:blipFill>
                <a:blip r:embed="rId2"/>
                <a:stretch>
                  <a:fillRect/>
                </a:stretch>
              </a:blipFill>
            </p:spPr>
            <p:txBody>
              <a:bodyPr/>
              <a:lstStyle/>
              <a:p>
                <a:r>
                  <a:rPr lang="en-GB">
                    <a:noFill/>
                  </a:rPr>
                  <a:t> </a:t>
                </a:r>
              </a:p>
            </p:txBody>
          </p:sp>
        </mc:Fallback>
      </mc:AlternateContent>
      <p:cxnSp>
        <p:nvCxnSpPr>
          <p:cNvPr id="6" name="Straight Arrow Connector 5">
            <a:extLst>
              <a:ext uri="{FF2B5EF4-FFF2-40B4-BE49-F238E27FC236}">
                <a16:creationId xmlns:a16="http://schemas.microsoft.com/office/drawing/2014/main" xmlns="" id="{A38D9C8B-EA8C-4D98-BD56-F3516B9C3668}"/>
              </a:ext>
            </a:extLst>
          </p:cNvPr>
          <p:cNvCxnSpPr/>
          <p:nvPr/>
        </p:nvCxnSpPr>
        <p:spPr>
          <a:xfrm flipV="1">
            <a:off x="3586579" y="3639845"/>
            <a:ext cx="745724" cy="1420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7" name="Straight Arrow Connector 6">
            <a:extLst>
              <a:ext uri="{FF2B5EF4-FFF2-40B4-BE49-F238E27FC236}">
                <a16:creationId xmlns:a16="http://schemas.microsoft.com/office/drawing/2014/main" xmlns="" id="{6C9F40FB-1D9E-4183-AD0F-C6D9B9434988}"/>
              </a:ext>
            </a:extLst>
          </p:cNvPr>
          <p:cNvCxnSpPr>
            <a:cxnSpLocks/>
          </p:cNvCxnSpPr>
          <p:nvPr/>
        </p:nvCxnSpPr>
        <p:spPr>
          <a:xfrm flipV="1">
            <a:off x="4939684" y="3679794"/>
            <a:ext cx="372862" cy="153287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xmlns="" id="{37C1130A-1ECE-43FE-9CD1-5EB1A216C165}"/>
              </a:ext>
            </a:extLst>
          </p:cNvPr>
          <p:cNvCxnSpPr>
            <a:cxnSpLocks/>
          </p:cNvCxnSpPr>
          <p:nvPr/>
        </p:nvCxnSpPr>
        <p:spPr>
          <a:xfrm flipH="1" flipV="1">
            <a:off x="6292789" y="3756898"/>
            <a:ext cx="196788" cy="145577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a:extLst>
              <a:ext uri="{FF2B5EF4-FFF2-40B4-BE49-F238E27FC236}">
                <a16:creationId xmlns:a16="http://schemas.microsoft.com/office/drawing/2014/main" xmlns="" id="{C8D1788D-1D09-4FAB-B7FC-F0E098E4C427}"/>
              </a:ext>
            </a:extLst>
          </p:cNvPr>
          <p:cNvCxnSpPr>
            <a:cxnSpLocks/>
          </p:cNvCxnSpPr>
          <p:nvPr/>
        </p:nvCxnSpPr>
        <p:spPr>
          <a:xfrm flipH="1" flipV="1">
            <a:off x="7230863" y="3721388"/>
            <a:ext cx="1353844" cy="110806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xmlns="" id="{6370D886-5E85-4954-9A66-197103CFF210}"/>
              </a:ext>
            </a:extLst>
          </p:cNvPr>
          <p:cNvSpPr txBox="1"/>
          <p:nvPr/>
        </p:nvSpPr>
        <p:spPr>
          <a:xfrm>
            <a:off x="2850473" y="5028006"/>
            <a:ext cx="1274685" cy="369332"/>
          </a:xfrm>
          <a:prstGeom prst="rect">
            <a:avLst/>
          </a:prstGeom>
          <a:noFill/>
        </p:spPr>
        <p:txBody>
          <a:bodyPr wrap="square" rtlCol="0">
            <a:spAutoFit/>
          </a:bodyPr>
          <a:lstStyle/>
          <a:p>
            <a:r>
              <a:rPr lang="en-GB" dirty="0"/>
              <a:t>Total force</a:t>
            </a:r>
          </a:p>
        </p:txBody>
      </p:sp>
      <p:sp>
        <p:nvSpPr>
          <p:cNvPr id="14" name="TextBox 13">
            <a:extLst>
              <a:ext uri="{FF2B5EF4-FFF2-40B4-BE49-F238E27FC236}">
                <a16:creationId xmlns:a16="http://schemas.microsoft.com/office/drawing/2014/main" xmlns="" id="{5B4B404D-6FDF-465C-9810-5879D62393F3}"/>
              </a:ext>
            </a:extLst>
          </p:cNvPr>
          <p:cNvSpPr txBox="1"/>
          <p:nvPr/>
        </p:nvSpPr>
        <p:spPr>
          <a:xfrm>
            <a:off x="4302341" y="5301449"/>
            <a:ext cx="1636820" cy="369332"/>
          </a:xfrm>
          <a:prstGeom prst="rect">
            <a:avLst/>
          </a:prstGeom>
          <a:noFill/>
        </p:spPr>
        <p:txBody>
          <a:bodyPr wrap="square" rtlCol="0">
            <a:spAutoFit/>
          </a:bodyPr>
          <a:lstStyle/>
          <a:p>
            <a:r>
              <a:rPr lang="en-GB" dirty="0"/>
              <a:t>Lorentz force</a:t>
            </a:r>
          </a:p>
        </p:txBody>
      </p:sp>
      <p:sp>
        <p:nvSpPr>
          <p:cNvPr id="15" name="TextBox 14">
            <a:extLst>
              <a:ext uri="{FF2B5EF4-FFF2-40B4-BE49-F238E27FC236}">
                <a16:creationId xmlns:a16="http://schemas.microsoft.com/office/drawing/2014/main" xmlns="" id="{C90AD2FC-8AB8-4F32-9228-D4C276300133}"/>
              </a:ext>
            </a:extLst>
          </p:cNvPr>
          <p:cNvSpPr txBox="1"/>
          <p:nvPr/>
        </p:nvSpPr>
        <p:spPr>
          <a:xfrm>
            <a:off x="5857557" y="5313286"/>
            <a:ext cx="2132345" cy="369332"/>
          </a:xfrm>
          <a:prstGeom prst="rect">
            <a:avLst/>
          </a:prstGeom>
          <a:noFill/>
        </p:spPr>
        <p:txBody>
          <a:bodyPr wrap="square" rtlCol="0">
            <a:spAutoFit/>
          </a:bodyPr>
          <a:lstStyle/>
          <a:p>
            <a:r>
              <a:rPr lang="en-GB" dirty="0"/>
              <a:t>Magnetisation force</a:t>
            </a:r>
          </a:p>
        </p:txBody>
      </p:sp>
      <p:sp>
        <p:nvSpPr>
          <p:cNvPr id="17" name="TextBox 16">
            <a:extLst>
              <a:ext uri="{FF2B5EF4-FFF2-40B4-BE49-F238E27FC236}">
                <a16:creationId xmlns:a16="http://schemas.microsoft.com/office/drawing/2014/main" xmlns="" id="{AB2C547D-FEB2-4100-8986-EDBB94E9DCDF}"/>
              </a:ext>
            </a:extLst>
          </p:cNvPr>
          <p:cNvSpPr txBox="1"/>
          <p:nvPr/>
        </p:nvSpPr>
        <p:spPr>
          <a:xfrm>
            <a:off x="8066844" y="4932117"/>
            <a:ext cx="2132345" cy="369332"/>
          </a:xfrm>
          <a:prstGeom prst="rect">
            <a:avLst/>
          </a:prstGeom>
          <a:noFill/>
        </p:spPr>
        <p:txBody>
          <a:bodyPr wrap="square" rtlCol="0">
            <a:spAutoFit/>
          </a:bodyPr>
          <a:lstStyle/>
          <a:p>
            <a:r>
              <a:rPr lang="en-GB" dirty="0"/>
              <a:t>Magnetostriction</a:t>
            </a:r>
          </a:p>
        </p:txBody>
      </p:sp>
    </p:spTree>
    <p:extLst>
      <p:ext uri="{BB962C8B-B14F-4D97-AF65-F5344CB8AC3E}">
        <p14:creationId xmlns:p14="http://schemas.microsoft.com/office/powerpoint/2010/main" val="29305428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B228EE12-1507-4F26-B616-E512E6682E80}"/>
              </a:ext>
            </a:extLst>
          </p:cNvPr>
          <p:cNvSpPr>
            <a:spLocks noGrp="1"/>
          </p:cNvSpPr>
          <p:nvPr>
            <p:ph type="title"/>
          </p:nvPr>
        </p:nvSpPr>
        <p:spPr/>
        <p:txBody>
          <a:bodyPr/>
          <a:lstStyle/>
          <a:p>
            <a:r>
              <a:rPr lang="en-GB" dirty="0"/>
              <a:t>Impedance matching circuits</a:t>
            </a:r>
          </a:p>
        </p:txBody>
      </p:sp>
      <p:pic>
        <p:nvPicPr>
          <p:cNvPr id="7" name="Picture 6">
            <a:extLst>
              <a:ext uri="{FF2B5EF4-FFF2-40B4-BE49-F238E27FC236}">
                <a16:creationId xmlns:a16="http://schemas.microsoft.com/office/drawing/2014/main" xmlns="" id="{E93DE6F5-51C4-4B3E-8E81-D43A52D3CA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2282" y="1622849"/>
            <a:ext cx="3314700" cy="3914775"/>
          </a:xfrm>
          <a:prstGeom prst="rect">
            <a:avLst/>
          </a:prstGeom>
        </p:spPr>
      </p:pic>
      <p:pic>
        <p:nvPicPr>
          <p:cNvPr id="9" name="Picture 8">
            <a:extLst>
              <a:ext uri="{FF2B5EF4-FFF2-40B4-BE49-F238E27FC236}">
                <a16:creationId xmlns:a16="http://schemas.microsoft.com/office/drawing/2014/main" xmlns="" id="{E58EBB73-80CC-4DD5-8962-39FBA2A6A5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3516" y="1925639"/>
            <a:ext cx="4213980" cy="3755662"/>
          </a:xfrm>
          <a:prstGeom prst="rect">
            <a:avLst/>
          </a:prstGeom>
        </p:spPr>
      </p:pic>
      <p:sp>
        <p:nvSpPr>
          <p:cNvPr id="4" name="TextBox 3">
            <a:extLst>
              <a:ext uri="{FF2B5EF4-FFF2-40B4-BE49-F238E27FC236}">
                <a16:creationId xmlns:a16="http://schemas.microsoft.com/office/drawing/2014/main" xmlns="" id="{DF3C4D2D-03B0-48E6-AF10-4CEE27A728F0}"/>
              </a:ext>
            </a:extLst>
          </p:cNvPr>
          <p:cNvSpPr txBox="1"/>
          <p:nvPr/>
        </p:nvSpPr>
        <p:spPr>
          <a:xfrm>
            <a:off x="1517628" y="1438183"/>
            <a:ext cx="2104008" cy="369332"/>
          </a:xfrm>
          <a:prstGeom prst="rect">
            <a:avLst/>
          </a:prstGeom>
          <a:noFill/>
        </p:spPr>
        <p:txBody>
          <a:bodyPr wrap="square" rtlCol="0">
            <a:spAutoFit/>
          </a:bodyPr>
          <a:lstStyle/>
          <a:p>
            <a:r>
              <a:rPr lang="en-GB" dirty="0"/>
              <a:t>Transmit</a:t>
            </a:r>
          </a:p>
        </p:txBody>
      </p:sp>
      <p:sp>
        <p:nvSpPr>
          <p:cNvPr id="8" name="TextBox 7">
            <a:extLst>
              <a:ext uri="{FF2B5EF4-FFF2-40B4-BE49-F238E27FC236}">
                <a16:creationId xmlns:a16="http://schemas.microsoft.com/office/drawing/2014/main" xmlns="" id="{697D388E-8955-4DEE-A6F2-4BEBC0867850}"/>
              </a:ext>
            </a:extLst>
          </p:cNvPr>
          <p:cNvSpPr txBox="1"/>
          <p:nvPr/>
        </p:nvSpPr>
        <p:spPr>
          <a:xfrm>
            <a:off x="7628502" y="1438183"/>
            <a:ext cx="2104008" cy="369332"/>
          </a:xfrm>
          <a:prstGeom prst="rect">
            <a:avLst/>
          </a:prstGeom>
          <a:noFill/>
        </p:spPr>
        <p:txBody>
          <a:bodyPr wrap="square" rtlCol="0">
            <a:spAutoFit/>
          </a:bodyPr>
          <a:lstStyle/>
          <a:p>
            <a:r>
              <a:rPr lang="en-GB" dirty="0"/>
              <a:t>Receive</a:t>
            </a:r>
          </a:p>
        </p:txBody>
      </p:sp>
    </p:spTree>
    <p:extLst>
      <p:ext uri="{BB962C8B-B14F-4D97-AF65-F5344CB8AC3E}">
        <p14:creationId xmlns:p14="http://schemas.microsoft.com/office/powerpoint/2010/main" val="18282094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xmlns="" id="{78220CCE-EDEA-4CD2-9F20-D98155077061}"/>
              </a:ext>
            </a:extLst>
          </p:cNvPr>
          <p:cNvSpPr>
            <a:spLocks noGrp="1"/>
          </p:cNvSpPr>
          <p:nvPr>
            <p:ph type="subTitle" idx="1"/>
          </p:nvPr>
        </p:nvSpPr>
        <p:spPr>
          <a:xfrm>
            <a:off x="2279577" y="908720"/>
            <a:ext cx="7775575" cy="5112568"/>
          </a:xfrm>
        </p:spPr>
        <p:txBody>
          <a:bodyPr>
            <a:normAutofit fontScale="92500" lnSpcReduction="10000"/>
          </a:bodyPr>
          <a:lstStyle/>
          <a:p>
            <a:pPr marL="342900" indent="-342900" algn="l">
              <a:buFont typeface="Arial" panose="020B0604020202020204" pitchFamily="34" charset="0"/>
              <a:buChar char="•"/>
            </a:pPr>
            <a:r>
              <a:rPr lang="en-GB" dirty="0"/>
              <a:t>Document the current state of research related to EMATs.</a:t>
            </a:r>
          </a:p>
          <a:p>
            <a:pPr marL="342900" indent="-342900" algn="l">
              <a:buFont typeface="Arial" panose="020B0604020202020204" pitchFamily="34" charset="0"/>
              <a:buChar char="•"/>
            </a:pPr>
            <a:r>
              <a:rPr lang="en-GB" dirty="0"/>
              <a:t>Construction of a full models of EMATs operating on both non-ferromagnetic and ferromagnetic material. </a:t>
            </a:r>
          </a:p>
          <a:p>
            <a:pPr marL="342900" indent="-342900" algn="l">
              <a:buFont typeface="Arial" panose="020B0604020202020204" pitchFamily="34" charset="0"/>
              <a:buChar char="•"/>
            </a:pPr>
            <a:r>
              <a:rPr lang="en-GB" dirty="0"/>
              <a:t>Simulations into the effects of velocity on transduction process/efficiency.</a:t>
            </a:r>
          </a:p>
          <a:p>
            <a:pPr marL="342900" indent="-342900" algn="l">
              <a:buFont typeface="Arial" panose="020B0604020202020204" pitchFamily="34" charset="0"/>
              <a:buChar char="•"/>
            </a:pPr>
            <a:r>
              <a:rPr lang="en-GB" dirty="0"/>
              <a:t>Optimisation of impedance matching circuits for different current source waveforms.</a:t>
            </a:r>
          </a:p>
          <a:p>
            <a:pPr marL="342900" indent="-342900" algn="l">
              <a:buFont typeface="Arial" panose="020B0604020202020204" pitchFamily="34" charset="0"/>
              <a:buChar char="•"/>
            </a:pPr>
            <a:r>
              <a:rPr lang="en-GB" dirty="0"/>
              <a:t>Investigation and optimisation of coil and magnet parameters using simulations.</a:t>
            </a:r>
          </a:p>
          <a:p>
            <a:pPr marL="342900" indent="-342900" algn="l">
              <a:buFont typeface="Arial" panose="020B0604020202020204" pitchFamily="34" charset="0"/>
              <a:buChar char="•"/>
            </a:pPr>
            <a:r>
              <a:rPr lang="en-GB" dirty="0"/>
              <a:t>Feasibility study on EMAT arrays.</a:t>
            </a:r>
          </a:p>
        </p:txBody>
      </p:sp>
      <p:sp>
        <p:nvSpPr>
          <p:cNvPr id="3" name="Title 2">
            <a:extLst>
              <a:ext uri="{FF2B5EF4-FFF2-40B4-BE49-F238E27FC236}">
                <a16:creationId xmlns:a16="http://schemas.microsoft.com/office/drawing/2014/main" xmlns="" id="{77256F0C-13D4-484F-8BEB-984BE33222A8}"/>
              </a:ext>
            </a:extLst>
          </p:cNvPr>
          <p:cNvSpPr>
            <a:spLocks noGrp="1"/>
          </p:cNvSpPr>
          <p:nvPr>
            <p:ph type="title"/>
          </p:nvPr>
        </p:nvSpPr>
        <p:spPr/>
        <p:txBody>
          <a:bodyPr/>
          <a:lstStyle/>
          <a:p>
            <a:r>
              <a:rPr lang="en-GB" dirty="0"/>
              <a:t>Proposed work</a:t>
            </a:r>
          </a:p>
        </p:txBody>
      </p:sp>
    </p:spTree>
    <p:extLst>
      <p:ext uri="{BB962C8B-B14F-4D97-AF65-F5344CB8AC3E}">
        <p14:creationId xmlns:p14="http://schemas.microsoft.com/office/powerpoint/2010/main" val="37112371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xmlns="" id="{EE1B2B71-90F3-485F-AD61-126FF6161AAE}"/>
              </a:ext>
            </a:extLst>
          </p:cNvPr>
          <p:cNvSpPr>
            <a:spLocks noGrp="1"/>
          </p:cNvSpPr>
          <p:nvPr>
            <p:ph type="subTitle" idx="1"/>
          </p:nvPr>
        </p:nvSpPr>
        <p:spPr>
          <a:xfrm>
            <a:off x="912285" y="1225119"/>
            <a:ext cx="10367433" cy="4796270"/>
          </a:xfrm>
        </p:spPr>
        <p:txBody>
          <a:bodyPr/>
          <a:lstStyle/>
          <a:p>
            <a:pPr algn="l"/>
            <a:r>
              <a:rPr lang="en-GB" dirty="0"/>
              <a:t>Changing magnetic field creates eddy currents in the sample.</a:t>
            </a:r>
          </a:p>
          <a:p>
            <a:pPr algn="l"/>
            <a:r>
              <a:rPr lang="en-GB" dirty="0"/>
              <a:t>Eddy currents generate additional contributions to the magnetic field.</a:t>
            </a:r>
          </a:p>
          <a:p>
            <a:pPr algn="l"/>
            <a:endParaRPr lang="en-GB" dirty="0"/>
          </a:p>
        </p:txBody>
      </p:sp>
      <p:sp>
        <p:nvSpPr>
          <p:cNvPr id="3" name="Title 2">
            <a:extLst>
              <a:ext uri="{FF2B5EF4-FFF2-40B4-BE49-F238E27FC236}">
                <a16:creationId xmlns:a16="http://schemas.microsoft.com/office/drawing/2014/main" xmlns="" id="{4867A8F5-2D19-4A60-BF7B-FAB7C3EBC450}"/>
              </a:ext>
            </a:extLst>
          </p:cNvPr>
          <p:cNvSpPr>
            <a:spLocks noGrp="1"/>
          </p:cNvSpPr>
          <p:nvPr>
            <p:ph type="title"/>
          </p:nvPr>
        </p:nvSpPr>
        <p:spPr>
          <a:xfrm>
            <a:off x="912285" y="310355"/>
            <a:ext cx="10570632" cy="1052513"/>
          </a:xfrm>
        </p:spPr>
        <p:txBody>
          <a:bodyPr/>
          <a:lstStyle/>
          <a:p>
            <a:r>
              <a:rPr lang="en-GB" dirty="0"/>
              <a:t>Bias field velocity effects</a:t>
            </a:r>
          </a:p>
        </p:txBody>
      </p:sp>
      <p:pic>
        <p:nvPicPr>
          <p:cNvPr id="5" name="Picture 4" descr="A picture containing sky, indoor, text&#10;&#10;Description generated with high confidence">
            <a:extLst>
              <a:ext uri="{FF2B5EF4-FFF2-40B4-BE49-F238E27FC236}">
                <a16:creationId xmlns:a16="http://schemas.microsoft.com/office/drawing/2014/main" xmlns="" id="{1503BD45-539F-43D5-9E31-0F970AE673E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84629" y="3256589"/>
            <a:ext cx="6622742" cy="2764800"/>
          </a:xfrm>
          <a:prstGeom prst="rect">
            <a:avLst/>
          </a:prstGeom>
        </p:spPr>
      </p:pic>
    </p:spTree>
    <p:extLst>
      <p:ext uri="{BB962C8B-B14F-4D97-AF65-F5344CB8AC3E}">
        <p14:creationId xmlns:p14="http://schemas.microsoft.com/office/powerpoint/2010/main" val="11572114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9B22B2D4-F5E5-4D11-97C9-407DFA1EAE55}"/>
              </a:ext>
            </a:extLst>
          </p:cNvPr>
          <p:cNvSpPr>
            <a:spLocks noGrp="1"/>
          </p:cNvSpPr>
          <p:nvPr>
            <p:ph type="title"/>
          </p:nvPr>
        </p:nvSpPr>
        <p:spPr/>
        <p:txBody>
          <a:bodyPr/>
          <a:lstStyle/>
          <a:p>
            <a:r>
              <a:rPr lang="en-GB" dirty="0"/>
              <a:t>Aluminium sample</a:t>
            </a:r>
          </a:p>
        </p:txBody>
      </p:sp>
      <p:grpSp>
        <p:nvGrpSpPr>
          <p:cNvPr id="13" name="Group 12">
            <a:extLst>
              <a:ext uri="{FF2B5EF4-FFF2-40B4-BE49-F238E27FC236}">
                <a16:creationId xmlns:a16="http://schemas.microsoft.com/office/drawing/2014/main" xmlns="" id="{767DB8A7-88E7-4487-95D6-5D6AE490D1DC}"/>
              </a:ext>
            </a:extLst>
          </p:cNvPr>
          <p:cNvGrpSpPr/>
          <p:nvPr/>
        </p:nvGrpSpPr>
        <p:grpSpPr>
          <a:xfrm>
            <a:off x="444340" y="1403180"/>
            <a:ext cx="11303319" cy="5454820"/>
            <a:chOff x="444340" y="1403180"/>
            <a:chExt cx="11303319" cy="5454820"/>
          </a:xfrm>
        </p:grpSpPr>
        <p:sp>
          <p:nvSpPr>
            <p:cNvPr id="5" name="TextBox 4">
              <a:extLst>
                <a:ext uri="{FF2B5EF4-FFF2-40B4-BE49-F238E27FC236}">
                  <a16:creationId xmlns:a16="http://schemas.microsoft.com/office/drawing/2014/main" xmlns="" id="{2CB46944-BB66-4800-8CED-075FC82EA4A6}"/>
                </a:ext>
              </a:extLst>
            </p:cNvPr>
            <p:cNvSpPr txBox="1"/>
            <p:nvPr/>
          </p:nvSpPr>
          <p:spPr>
            <a:xfrm>
              <a:off x="2618331" y="3613906"/>
              <a:ext cx="1038403" cy="448534"/>
            </a:xfrm>
            <a:prstGeom prst="rect">
              <a:avLst/>
            </a:prstGeom>
            <a:noFill/>
          </p:spPr>
          <p:txBody>
            <a:bodyPr wrap="none" rtlCol="0">
              <a:spAutoFit/>
            </a:bodyPr>
            <a:lstStyle/>
            <a:p>
              <a:r>
                <a:rPr lang="en-GB" dirty="0"/>
                <a:t>static</a:t>
              </a:r>
            </a:p>
          </p:txBody>
        </p:sp>
        <p:sp>
          <p:nvSpPr>
            <p:cNvPr id="6" name="TextBox 5">
              <a:extLst>
                <a:ext uri="{FF2B5EF4-FFF2-40B4-BE49-F238E27FC236}">
                  <a16:creationId xmlns:a16="http://schemas.microsoft.com/office/drawing/2014/main" xmlns="" id="{7313710E-10F9-4F8D-8F9B-2EA6577594D0}"/>
                </a:ext>
              </a:extLst>
            </p:cNvPr>
            <p:cNvSpPr txBox="1"/>
            <p:nvPr/>
          </p:nvSpPr>
          <p:spPr>
            <a:xfrm>
              <a:off x="2618331" y="6409466"/>
              <a:ext cx="1001406" cy="448534"/>
            </a:xfrm>
            <a:prstGeom prst="rect">
              <a:avLst/>
            </a:prstGeom>
            <a:noFill/>
          </p:spPr>
          <p:txBody>
            <a:bodyPr wrap="none" rtlCol="0">
              <a:spAutoFit/>
            </a:bodyPr>
            <a:lstStyle/>
            <a:p>
              <a:r>
                <a:rPr lang="en-GB" dirty="0"/>
                <a:t>1m/s</a:t>
              </a:r>
            </a:p>
          </p:txBody>
        </p:sp>
        <p:sp>
          <p:nvSpPr>
            <p:cNvPr id="7" name="TextBox 6">
              <a:extLst>
                <a:ext uri="{FF2B5EF4-FFF2-40B4-BE49-F238E27FC236}">
                  <a16:creationId xmlns:a16="http://schemas.microsoft.com/office/drawing/2014/main" xmlns="" id="{9F0C354D-834E-4A36-814D-78E7B857428B}"/>
                </a:ext>
              </a:extLst>
            </p:cNvPr>
            <p:cNvSpPr txBox="1"/>
            <p:nvPr/>
          </p:nvSpPr>
          <p:spPr>
            <a:xfrm>
              <a:off x="8400068" y="6407367"/>
              <a:ext cx="1190505" cy="448534"/>
            </a:xfrm>
            <a:prstGeom prst="rect">
              <a:avLst/>
            </a:prstGeom>
            <a:noFill/>
          </p:spPr>
          <p:txBody>
            <a:bodyPr wrap="none" rtlCol="0">
              <a:spAutoFit/>
            </a:bodyPr>
            <a:lstStyle/>
            <a:p>
              <a:r>
                <a:rPr lang="en-GB" dirty="0"/>
                <a:t>10m/s</a:t>
              </a:r>
            </a:p>
          </p:txBody>
        </p:sp>
        <p:pic>
          <p:nvPicPr>
            <p:cNvPr id="8" name="Picture 7">
              <a:extLst>
                <a:ext uri="{FF2B5EF4-FFF2-40B4-BE49-F238E27FC236}">
                  <a16:creationId xmlns:a16="http://schemas.microsoft.com/office/drawing/2014/main" xmlns="" id="{059C29D5-E46A-4140-8B15-2773A5021C9F}"/>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461246" y="4278665"/>
              <a:ext cx="5349385" cy="2001363"/>
            </a:xfrm>
            <a:prstGeom prst="rect">
              <a:avLst/>
            </a:prstGeom>
          </p:spPr>
        </p:pic>
        <p:pic>
          <p:nvPicPr>
            <p:cNvPr id="9" name="Picture 8">
              <a:extLst>
                <a:ext uri="{FF2B5EF4-FFF2-40B4-BE49-F238E27FC236}">
                  <a16:creationId xmlns:a16="http://schemas.microsoft.com/office/drawing/2014/main" xmlns="" id="{2269BAAB-C998-4857-A3A6-62DEE0EBD20B}"/>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6392441" y="4278665"/>
              <a:ext cx="5355218" cy="2001363"/>
            </a:xfrm>
            <a:prstGeom prst="rect">
              <a:avLst/>
            </a:prstGeom>
          </p:spPr>
        </p:pic>
        <p:pic>
          <p:nvPicPr>
            <p:cNvPr id="10" name="Picture 9">
              <a:extLst>
                <a:ext uri="{FF2B5EF4-FFF2-40B4-BE49-F238E27FC236}">
                  <a16:creationId xmlns:a16="http://schemas.microsoft.com/office/drawing/2014/main" xmlns="" id="{AB3B1D95-EE57-4F7D-BD91-09A0AFF5CE4B}"/>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444340" y="1403180"/>
              <a:ext cx="5349385" cy="1994501"/>
            </a:xfrm>
            <a:prstGeom prst="rect">
              <a:avLst/>
            </a:prstGeom>
          </p:spPr>
        </p:pic>
        <p:pic>
          <p:nvPicPr>
            <p:cNvPr id="11" name="Picture 10">
              <a:extLst>
                <a:ext uri="{FF2B5EF4-FFF2-40B4-BE49-F238E27FC236}">
                  <a16:creationId xmlns:a16="http://schemas.microsoft.com/office/drawing/2014/main" xmlns="" id="{500260CD-29EF-4606-BB24-9308547B5117}"/>
                </a:ext>
              </a:extLst>
            </p:cNvPr>
            <p:cNvPicPr>
              <a:picLocks noChangeAspect="1"/>
            </p:cNvPicPr>
            <p:nvPr/>
          </p:nvPicPr>
          <p:blipFill>
            <a:blip r:embed="rId5"/>
            <a:stretch>
              <a:fillRect/>
            </a:stretch>
          </p:blipFill>
          <p:spPr>
            <a:xfrm>
              <a:off x="6389969" y="1403180"/>
              <a:ext cx="5352525" cy="1994501"/>
            </a:xfrm>
            <a:prstGeom prst="rect">
              <a:avLst/>
            </a:prstGeom>
          </p:spPr>
        </p:pic>
        <p:sp>
          <p:nvSpPr>
            <p:cNvPr id="12" name="TextBox 11">
              <a:extLst>
                <a:ext uri="{FF2B5EF4-FFF2-40B4-BE49-F238E27FC236}">
                  <a16:creationId xmlns:a16="http://schemas.microsoft.com/office/drawing/2014/main" xmlns="" id="{22E72BC1-BB83-422F-8574-92A66E94273B}"/>
                </a:ext>
              </a:extLst>
            </p:cNvPr>
            <p:cNvSpPr txBox="1"/>
            <p:nvPr/>
          </p:nvSpPr>
          <p:spPr>
            <a:xfrm>
              <a:off x="8421356" y="3613906"/>
              <a:ext cx="1297387" cy="448534"/>
            </a:xfrm>
            <a:prstGeom prst="rect">
              <a:avLst/>
            </a:prstGeom>
            <a:noFill/>
          </p:spPr>
          <p:txBody>
            <a:bodyPr wrap="none" rtlCol="0">
              <a:spAutoFit/>
            </a:bodyPr>
            <a:lstStyle/>
            <a:p>
              <a:r>
                <a:rPr lang="en-GB" dirty="0"/>
                <a:t>0.1m/s</a:t>
              </a:r>
            </a:p>
          </p:txBody>
        </p:sp>
      </p:grpSp>
    </p:spTree>
    <p:extLst>
      <p:ext uri="{BB962C8B-B14F-4D97-AF65-F5344CB8AC3E}">
        <p14:creationId xmlns:p14="http://schemas.microsoft.com/office/powerpoint/2010/main" val="5965197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9B22B2D4-F5E5-4D11-97C9-407DFA1EAE55}"/>
              </a:ext>
            </a:extLst>
          </p:cNvPr>
          <p:cNvSpPr>
            <a:spLocks noGrp="1"/>
          </p:cNvSpPr>
          <p:nvPr>
            <p:ph type="title"/>
          </p:nvPr>
        </p:nvSpPr>
        <p:spPr/>
        <p:txBody>
          <a:bodyPr/>
          <a:lstStyle/>
          <a:p>
            <a:r>
              <a:rPr lang="en-GB" dirty="0"/>
              <a:t>Mild steel sample</a:t>
            </a:r>
          </a:p>
        </p:txBody>
      </p:sp>
      <p:grpSp>
        <p:nvGrpSpPr>
          <p:cNvPr id="2" name="Group 1">
            <a:extLst>
              <a:ext uri="{FF2B5EF4-FFF2-40B4-BE49-F238E27FC236}">
                <a16:creationId xmlns:a16="http://schemas.microsoft.com/office/drawing/2014/main" xmlns="" id="{A310145D-D304-418F-BC6B-A8EBE2F3A080}"/>
              </a:ext>
            </a:extLst>
          </p:cNvPr>
          <p:cNvGrpSpPr/>
          <p:nvPr/>
        </p:nvGrpSpPr>
        <p:grpSpPr>
          <a:xfrm>
            <a:off x="444340" y="1425262"/>
            <a:ext cx="11303319" cy="5432738"/>
            <a:chOff x="444340" y="1425262"/>
            <a:chExt cx="11303319" cy="5432738"/>
          </a:xfrm>
        </p:grpSpPr>
        <p:sp>
          <p:nvSpPr>
            <p:cNvPr id="5" name="TextBox 4">
              <a:extLst>
                <a:ext uri="{FF2B5EF4-FFF2-40B4-BE49-F238E27FC236}">
                  <a16:creationId xmlns:a16="http://schemas.microsoft.com/office/drawing/2014/main" xmlns="" id="{2CB46944-BB66-4800-8CED-075FC82EA4A6}"/>
                </a:ext>
              </a:extLst>
            </p:cNvPr>
            <p:cNvSpPr txBox="1"/>
            <p:nvPr/>
          </p:nvSpPr>
          <p:spPr>
            <a:xfrm>
              <a:off x="2618331" y="3613906"/>
              <a:ext cx="1038403" cy="448534"/>
            </a:xfrm>
            <a:prstGeom prst="rect">
              <a:avLst/>
            </a:prstGeom>
            <a:noFill/>
          </p:spPr>
          <p:txBody>
            <a:bodyPr wrap="none" rtlCol="0">
              <a:spAutoFit/>
            </a:bodyPr>
            <a:lstStyle/>
            <a:p>
              <a:r>
                <a:rPr lang="en-GB" dirty="0"/>
                <a:t>static</a:t>
              </a:r>
            </a:p>
          </p:txBody>
        </p:sp>
        <p:sp>
          <p:nvSpPr>
            <p:cNvPr id="6" name="TextBox 5">
              <a:extLst>
                <a:ext uri="{FF2B5EF4-FFF2-40B4-BE49-F238E27FC236}">
                  <a16:creationId xmlns:a16="http://schemas.microsoft.com/office/drawing/2014/main" xmlns="" id="{7313710E-10F9-4F8D-8F9B-2EA6577594D0}"/>
                </a:ext>
              </a:extLst>
            </p:cNvPr>
            <p:cNvSpPr txBox="1"/>
            <p:nvPr/>
          </p:nvSpPr>
          <p:spPr>
            <a:xfrm>
              <a:off x="2618331" y="6409466"/>
              <a:ext cx="1001406" cy="448534"/>
            </a:xfrm>
            <a:prstGeom prst="rect">
              <a:avLst/>
            </a:prstGeom>
            <a:noFill/>
          </p:spPr>
          <p:txBody>
            <a:bodyPr wrap="none" rtlCol="0">
              <a:spAutoFit/>
            </a:bodyPr>
            <a:lstStyle/>
            <a:p>
              <a:r>
                <a:rPr lang="en-GB" dirty="0"/>
                <a:t>1m/s</a:t>
              </a:r>
            </a:p>
          </p:txBody>
        </p:sp>
        <p:sp>
          <p:nvSpPr>
            <p:cNvPr id="7" name="TextBox 6">
              <a:extLst>
                <a:ext uri="{FF2B5EF4-FFF2-40B4-BE49-F238E27FC236}">
                  <a16:creationId xmlns:a16="http://schemas.microsoft.com/office/drawing/2014/main" xmlns="" id="{9F0C354D-834E-4A36-814D-78E7B857428B}"/>
                </a:ext>
              </a:extLst>
            </p:cNvPr>
            <p:cNvSpPr txBox="1"/>
            <p:nvPr/>
          </p:nvSpPr>
          <p:spPr>
            <a:xfrm>
              <a:off x="8400068" y="6407367"/>
              <a:ext cx="1190505" cy="448534"/>
            </a:xfrm>
            <a:prstGeom prst="rect">
              <a:avLst/>
            </a:prstGeom>
            <a:noFill/>
          </p:spPr>
          <p:txBody>
            <a:bodyPr wrap="none" rtlCol="0">
              <a:spAutoFit/>
            </a:bodyPr>
            <a:lstStyle/>
            <a:p>
              <a:r>
                <a:rPr lang="en-GB" dirty="0"/>
                <a:t>10m/s</a:t>
              </a:r>
            </a:p>
          </p:txBody>
        </p:sp>
        <p:pic>
          <p:nvPicPr>
            <p:cNvPr id="8" name="Picture 7">
              <a:extLst>
                <a:ext uri="{FF2B5EF4-FFF2-40B4-BE49-F238E27FC236}">
                  <a16:creationId xmlns:a16="http://schemas.microsoft.com/office/drawing/2014/main" xmlns="" id="{059C29D5-E46A-4140-8B15-2773A5021C9F}"/>
                </a:ext>
              </a:extLst>
            </p:cNvPr>
            <p:cNvPicPr/>
            <p:nvPr/>
          </p:nvPicPr>
          <p:blipFill>
            <a:blip r:embed="rId2">
              <a:extLst>
                <a:ext uri="{28A0092B-C50C-407E-A947-70E740481C1C}">
                  <a14:useLocalDpi xmlns:a14="http://schemas.microsoft.com/office/drawing/2010/main" val="0"/>
                </a:ext>
              </a:extLst>
            </a:blip>
            <a:stretch>
              <a:fillRect/>
            </a:stretch>
          </p:blipFill>
          <p:spPr>
            <a:xfrm>
              <a:off x="461246" y="4305038"/>
              <a:ext cx="5349385" cy="1948616"/>
            </a:xfrm>
            <a:prstGeom prst="rect">
              <a:avLst/>
            </a:prstGeom>
          </p:spPr>
        </p:pic>
        <p:pic>
          <p:nvPicPr>
            <p:cNvPr id="9" name="Picture 8">
              <a:extLst>
                <a:ext uri="{FF2B5EF4-FFF2-40B4-BE49-F238E27FC236}">
                  <a16:creationId xmlns:a16="http://schemas.microsoft.com/office/drawing/2014/main" xmlns="" id="{2269BAAB-C998-4857-A3A6-62DEE0EBD20B}"/>
                </a:ext>
              </a:extLst>
            </p:cNvPr>
            <p:cNvPicPr/>
            <p:nvPr/>
          </p:nvPicPr>
          <p:blipFill>
            <a:blip r:embed="rId3">
              <a:extLst>
                <a:ext uri="{28A0092B-C50C-407E-A947-70E740481C1C}">
                  <a14:useLocalDpi xmlns:a14="http://schemas.microsoft.com/office/drawing/2010/main" val="0"/>
                </a:ext>
              </a:extLst>
            </a:blip>
            <a:stretch>
              <a:fillRect/>
            </a:stretch>
          </p:blipFill>
          <p:spPr>
            <a:xfrm>
              <a:off x="6392441" y="4303976"/>
              <a:ext cx="5355218" cy="1950740"/>
            </a:xfrm>
            <a:prstGeom prst="rect">
              <a:avLst/>
            </a:prstGeom>
          </p:spPr>
        </p:pic>
        <p:pic>
          <p:nvPicPr>
            <p:cNvPr id="10" name="Picture 9">
              <a:extLst>
                <a:ext uri="{FF2B5EF4-FFF2-40B4-BE49-F238E27FC236}">
                  <a16:creationId xmlns:a16="http://schemas.microsoft.com/office/drawing/2014/main" xmlns="" id="{AB3B1D95-EE57-4F7D-BD91-09A0AFF5CE4B}"/>
                </a:ext>
              </a:extLst>
            </p:cNvPr>
            <p:cNvPicPr/>
            <p:nvPr/>
          </p:nvPicPr>
          <p:blipFill>
            <a:blip r:embed="rId4">
              <a:extLst>
                <a:ext uri="{28A0092B-C50C-407E-A947-70E740481C1C}">
                  <a14:useLocalDpi xmlns:a14="http://schemas.microsoft.com/office/drawing/2010/main" val="0"/>
                </a:ext>
              </a:extLst>
            </a:blip>
            <a:stretch>
              <a:fillRect/>
            </a:stretch>
          </p:blipFill>
          <p:spPr>
            <a:xfrm>
              <a:off x="444340" y="1425834"/>
              <a:ext cx="5349385" cy="1949193"/>
            </a:xfrm>
            <a:prstGeom prst="rect">
              <a:avLst/>
            </a:prstGeom>
          </p:spPr>
        </p:pic>
        <p:pic>
          <p:nvPicPr>
            <p:cNvPr id="11" name="Picture 10">
              <a:extLst>
                <a:ext uri="{FF2B5EF4-FFF2-40B4-BE49-F238E27FC236}">
                  <a16:creationId xmlns:a16="http://schemas.microsoft.com/office/drawing/2014/main" xmlns="" id="{500260CD-29EF-4606-BB24-9308547B51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89969" y="1425262"/>
              <a:ext cx="5352525" cy="1950337"/>
            </a:xfrm>
            <a:prstGeom prst="rect">
              <a:avLst/>
            </a:prstGeom>
          </p:spPr>
        </p:pic>
        <p:sp>
          <p:nvSpPr>
            <p:cNvPr id="12" name="TextBox 11">
              <a:extLst>
                <a:ext uri="{FF2B5EF4-FFF2-40B4-BE49-F238E27FC236}">
                  <a16:creationId xmlns:a16="http://schemas.microsoft.com/office/drawing/2014/main" xmlns="" id="{22E72BC1-BB83-422F-8574-92A66E94273B}"/>
                </a:ext>
              </a:extLst>
            </p:cNvPr>
            <p:cNvSpPr txBox="1"/>
            <p:nvPr/>
          </p:nvSpPr>
          <p:spPr>
            <a:xfrm>
              <a:off x="8421356" y="3613906"/>
              <a:ext cx="1297387" cy="448534"/>
            </a:xfrm>
            <a:prstGeom prst="rect">
              <a:avLst/>
            </a:prstGeom>
            <a:noFill/>
          </p:spPr>
          <p:txBody>
            <a:bodyPr wrap="none" rtlCol="0">
              <a:spAutoFit/>
            </a:bodyPr>
            <a:lstStyle/>
            <a:p>
              <a:r>
                <a:rPr lang="en-GB" dirty="0"/>
                <a:t>0.1m/s</a:t>
              </a:r>
            </a:p>
          </p:txBody>
        </p:sp>
      </p:grpSp>
    </p:spTree>
    <p:extLst>
      <p:ext uri="{BB962C8B-B14F-4D97-AF65-F5344CB8AC3E}">
        <p14:creationId xmlns:p14="http://schemas.microsoft.com/office/powerpoint/2010/main" val="31371936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xmlns="" id="{7989687B-517F-4D65-8313-C8CFA50E8FCA}"/>
              </a:ext>
            </a:extLst>
          </p:cNvPr>
          <p:cNvSpPr>
            <a:spLocks noGrp="1"/>
          </p:cNvSpPr>
          <p:nvPr>
            <p:ph type="subTitle" idx="1"/>
          </p:nvPr>
        </p:nvSpPr>
        <p:spPr>
          <a:xfrm>
            <a:off x="912285" y="1340529"/>
            <a:ext cx="10367433" cy="4680860"/>
          </a:xfrm>
        </p:spPr>
        <p:txBody>
          <a:bodyPr/>
          <a:lstStyle/>
          <a:p>
            <a:pPr algn="just"/>
            <a:r>
              <a:rPr lang="en-GB" sz="1400" i="1" dirty="0"/>
              <a:t>Knowledge Economy Skills Scholarships (KESS 2) is a pan-Wales higher level skills initiative led by Bangor University on behalf of the HE sector in Wales. It is part funded by the Welsh Government’s European Social Fund (ESF) convergence programme for West Wales and the Valleys.</a:t>
            </a:r>
          </a:p>
          <a:p>
            <a:r>
              <a:rPr lang="en-GB" dirty="0"/>
              <a:t> </a:t>
            </a:r>
          </a:p>
          <a:p>
            <a:endParaRPr lang="en-GB" dirty="0"/>
          </a:p>
        </p:txBody>
      </p:sp>
      <p:sp>
        <p:nvSpPr>
          <p:cNvPr id="3" name="Title 2">
            <a:extLst>
              <a:ext uri="{FF2B5EF4-FFF2-40B4-BE49-F238E27FC236}">
                <a16:creationId xmlns:a16="http://schemas.microsoft.com/office/drawing/2014/main" xmlns="" id="{FB1450D1-1F09-4AAA-9471-6410758EAC76}"/>
              </a:ext>
            </a:extLst>
          </p:cNvPr>
          <p:cNvSpPr>
            <a:spLocks noGrp="1"/>
          </p:cNvSpPr>
          <p:nvPr>
            <p:ph type="title"/>
          </p:nvPr>
        </p:nvSpPr>
        <p:spPr/>
        <p:txBody>
          <a:bodyPr/>
          <a:lstStyle/>
          <a:p>
            <a:r>
              <a:rPr lang="en-GB" dirty="0"/>
              <a:t>Acknowledgements</a:t>
            </a:r>
          </a:p>
        </p:txBody>
      </p:sp>
      <p:pic>
        <p:nvPicPr>
          <p:cNvPr id="4" name="Picture 3" descr="A close up of a sign&#10;&#10;Description generated with very high confidence">
            <a:extLst>
              <a:ext uri="{FF2B5EF4-FFF2-40B4-BE49-F238E27FC236}">
                <a16:creationId xmlns:a16="http://schemas.microsoft.com/office/drawing/2014/main" xmlns="" id="{AE5A6773-5699-4270-ADB8-AF0BD45C5A4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2282" y="2270525"/>
            <a:ext cx="2619016" cy="1896168"/>
          </a:xfrm>
          <a:prstGeom prst="rect">
            <a:avLst/>
          </a:prstGeom>
        </p:spPr>
      </p:pic>
      <p:pic>
        <p:nvPicPr>
          <p:cNvPr id="5" name="Picture 4" descr="A close up of a sign&#10;&#10;Description generated with high confidence">
            <a:extLst>
              <a:ext uri="{FF2B5EF4-FFF2-40B4-BE49-F238E27FC236}">
                <a16:creationId xmlns:a16="http://schemas.microsoft.com/office/drawing/2014/main" xmlns="" id="{5AE47B2B-0E35-40BE-AF57-3F4E184F686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282" y="4436425"/>
            <a:ext cx="3215077" cy="1922612"/>
          </a:xfrm>
          <a:prstGeom prst="rect">
            <a:avLst/>
          </a:prstGeom>
        </p:spPr>
      </p:pic>
      <p:pic>
        <p:nvPicPr>
          <p:cNvPr id="6" name="Picture 5">
            <a:extLst>
              <a:ext uri="{FF2B5EF4-FFF2-40B4-BE49-F238E27FC236}">
                <a16:creationId xmlns:a16="http://schemas.microsoft.com/office/drawing/2014/main" xmlns="" id="{3655FD29-5FE9-4A4A-8233-056F97B0E7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4128" y="2270525"/>
            <a:ext cx="3865416" cy="1281172"/>
          </a:xfrm>
          <a:prstGeom prst="rect">
            <a:avLst/>
          </a:prstGeom>
        </p:spPr>
      </p:pic>
      <p:pic>
        <p:nvPicPr>
          <p:cNvPr id="7" name="Picture 6" descr="A picture containing clipart&#10;&#10;Description generated with very high confidence">
            <a:extLst>
              <a:ext uri="{FF2B5EF4-FFF2-40B4-BE49-F238E27FC236}">
                <a16:creationId xmlns:a16="http://schemas.microsoft.com/office/drawing/2014/main" xmlns="" id="{F1B2909B-F250-454E-BCD6-7E59723E0D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07117" y="4223560"/>
            <a:ext cx="2492427" cy="1997609"/>
          </a:xfrm>
          <a:prstGeom prst="rect">
            <a:avLst/>
          </a:prstGeom>
        </p:spPr>
      </p:pic>
    </p:spTree>
    <p:extLst>
      <p:ext uri="{BB962C8B-B14F-4D97-AF65-F5344CB8AC3E}">
        <p14:creationId xmlns:p14="http://schemas.microsoft.com/office/powerpoint/2010/main" val="301424658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1036</TotalTime>
  <Words>678</Words>
  <Application>Microsoft Office PowerPoint</Application>
  <PresentationFormat>Custom</PresentationFormat>
  <Paragraphs>145</Paragraphs>
  <Slides>20</Slides>
  <Notes>6</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Electromagnetic Acoustic transducers- Optimisation for use on rail</vt:lpstr>
      <vt:lpstr>Contents</vt:lpstr>
      <vt:lpstr>Ultrasonic testing</vt:lpstr>
      <vt:lpstr>Rolling contact fatigue (RCF)</vt:lpstr>
      <vt:lpstr>Rayleigh waves</vt:lpstr>
      <vt:lpstr>PowerPoint Presentation</vt:lpstr>
      <vt:lpstr>What is an EMAT?</vt:lpstr>
      <vt:lpstr>Advantages and disadvantages of EMATs</vt:lpstr>
      <vt:lpstr>How do EMATs work?</vt:lpstr>
      <vt:lpstr>Lorentz Force</vt:lpstr>
      <vt:lpstr>Ferromagnetic materials</vt:lpstr>
      <vt:lpstr>Magnetisation force</vt:lpstr>
      <vt:lpstr>Magnetostriction</vt:lpstr>
      <vt:lpstr>Total force</vt:lpstr>
      <vt:lpstr>Impedance matching circuits</vt:lpstr>
      <vt:lpstr>Proposed work</vt:lpstr>
      <vt:lpstr>Bias field velocity effects</vt:lpstr>
      <vt:lpstr>Aluminium sample</vt:lpstr>
      <vt:lpstr>Mild steel sample</vt:lpstr>
      <vt:lpstr>Acknowledgements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Electromagnetic Acoustic transducers</dc:title>
  <dc:creator>Owen Rees-lloyd (1602116)</dc:creator>
  <cp:lastModifiedBy>Carlene Campbell</cp:lastModifiedBy>
  <cp:revision>55</cp:revision>
  <dcterms:created xsi:type="dcterms:W3CDTF">2017-10-05T08:00:10Z</dcterms:created>
  <dcterms:modified xsi:type="dcterms:W3CDTF">2018-04-18T13:43:43Z</dcterms:modified>
</cp:coreProperties>
</file>