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63" r:id="rId3"/>
    <p:sldId id="267" r:id="rId4"/>
    <p:sldId id="259" r:id="rId5"/>
    <p:sldId id="266" r:id="rId6"/>
    <p:sldId id="265" r:id="rId7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45" d="100"/>
          <a:sy n="45" d="100"/>
        </p:scale>
        <p:origin x="1050" y="5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orizon.png"/>
          <p:cNvPicPr>
            <a:picLocks noChangeAspect="1"/>
          </p:cNvPicPr>
          <p:nvPr/>
        </p:nvPicPr>
        <p:blipFill>
          <a:blip r:embed="rId2" cstate="print"/>
          <a:srcRect t="33333"/>
          <a:stretch>
            <a:fillRect/>
          </a:stretch>
        </p:blipFill>
        <p:spPr>
          <a:xfrm>
            <a:off x="0" y="0"/>
            <a:ext cx="9144000" cy="4572000"/>
          </a:xfrm>
          <a:prstGeom prst="rect">
            <a:avLst/>
          </a:prstGeom>
        </p:spPr>
      </p:pic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E1D761-3686-4DEA-8197-38188A838EAF}" type="datetimeFigureOut">
              <a:rPr lang="en-GB" smtClean="0"/>
              <a:t>04/12/2015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A5C58F-E56F-48CB-BF23-92067888BD55}" type="slidenum">
              <a:rPr lang="en-GB" smtClean="0"/>
              <a:t>‹#›</a:t>
            </a:fld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219200" y="3886200"/>
            <a:ext cx="6400800" cy="1752600"/>
          </a:xfrm>
        </p:spPr>
        <p:txBody>
          <a:bodyPr>
            <a:normAutofit/>
          </a:bodyPr>
          <a:lstStyle>
            <a:lvl1pPr marL="0" indent="0" algn="ctr">
              <a:buNone/>
              <a:defRPr sz="1700" baseline="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007888"/>
            <a:ext cx="7772400" cy="1470025"/>
          </a:xfrm>
        </p:spPr>
        <p:txBody>
          <a:bodyPr/>
          <a:lstStyle>
            <a:lvl1pPr algn="ctr"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E1D761-3686-4DEA-8197-38188A838EAF}" type="datetimeFigureOut">
              <a:rPr lang="en-GB" smtClean="0"/>
              <a:t>04/12/2015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A5C58F-E56F-48CB-BF23-92067888BD55}" type="slidenum">
              <a:rPr lang="en-GB" smtClean="0"/>
              <a:t>‹#›</a:t>
            </a:fld>
            <a:endParaRPr lang="en-GB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3"/>
          </p:nvPr>
        </p:nvSpPr>
        <p:spPr>
          <a:xfrm>
            <a:off x="609600" y="1600200"/>
            <a:ext cx="7924800" cy="41148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4962525"/>
            <a:ext cx="7885113" cy="1362075"/>
          </a:xfrm>
        </p:spPr>
        <p:txBody>
          <a:bodyPr anchor="t"/>
          <a:lstStyle>
            <a:lvl1pPr algn="l">
              <a:defRPr sz="3200" b="0" i="0" cap="all" baseline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3462338"/>
            <a:ext cx="7885113" cy="1500187"/>
          </a:xfrm>
        </p:spPr>
        <p:txBody>
          <a:bodyPr anchor="b">
            <a:normAutofit/>
          </a:bodyPr>
          <a:lstStyle>
            <a:lvl1pPr marL="0" indent="0">
              <a:buNone/>
              <a:defRPr sz="1700" baseline="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E1D761-3686-4DEA-8197-38188A838EAF}" type="datetimeFigureOut">
              <a:rPr lang="en-GB" smtClean="0"/>
              <a:t>04/12/2015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A5C58F-E56F-48CB-BF23-92067888BD55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609600" y="1600200"/>
            <a:ext cx="3733800" cy="4114800"/>
          </a:xfrm>
        </p:spPr>
        <p:txBody>
          <a:bodyPr/>
          <a:lstStyle>
            <a:lvl5pPr>
              <a:defRPr/>
            </a:lvl5pPr>
            <a:lvl6pPr>
              <a:buClr>
                <a:schemeClr val="tx2"/>
              </a:buClr>
              <a:buFont typeface="Arial" pitchFamily="34" charset="0"/>
              <a:buChar char="•"/>
              <a:defRPr/>
            </a:lvl6pPr>
            <a:lvl7pPr>
              <a:buClr>
                <a:schemeClr val="tx2"/>
              </a:buClr>
              <a:buFont typeface="Arial" pitchFamily="34" charset="0"/>
              <a:buChar char="•"/>
              <a:defRPr/>
            </a:lvl7pPr>
            <a:lvl8pPr>
              <a:buClr>
                <a:schemeClr val="tx2"/>
              </a:buClr>
              <a:buFont typeface="Arial" pitchFamily="34" charset="0"/>
              <a:buChar char="•"/>
              <a:defRPr/>
            </a:lvl8pPr>
            <a:lvl9pPr>
              <a:buClr>
                <a:schemeClr val="tx2"/>
              </a:buClr>
              <a:buFont typeface="Arial" pitchFamily="34" charset="0"/>
              <a:buChar char="•"/>
              <a:defRPr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 smtClean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800600" y="1600200"/>
            <a:ext cx="3733800" cy="4114800"/>
          </a:xfrm>
        </p:spPr>
        <p:txBody>
          <a:bodyPr/>
          <a:lstStyle>
            <a:lvl6pPr>
              <a:buClr>
                <a:schemeClr val="tx2"/>
              </a:buClr>
              <a:defRPr/>
            </a:lvl6pPr>
            <a:lvl7pPr>
              <a:buClr>
                <a:schemeClr val="tx2"/>
              </a:buClr>
              <a:defRPr/>
            </a:lvl7pPr>
            <a:lvl8pPr>
              <a:buClr>
                <a:schemeClr val="tx2"/>
              </a:buClr>
              <a:defRPr/>
            </a:lvl8pPr>
            <a:lvl9pPr>
              <a:buClr>
                <a:schemeClr val="tx2"/>
              </a:buClr>
              <a:defRPr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 smtClean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E1D761-3686-4DEA-8197-38188A838EAF}" type="datetimeFigureOut">
              <a:rPr lang="en-GB" smtClean="0"/>
              <a:t>04/12/2015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A5C58F-E56F-48CB-BF23-92067888BD55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800600" y="2209800"/>
            <a:ext cx="3733800" cy="3505200"/>
          </a:xfrm>
        </p:spPr>
        <p:txBody>
          <a:bodyPr/>
          <a:lstStyle>
            <a:lvl6pPr>
              <a:buClr>
                <a:schemeClr val="tx2"/>
              </a:buClr>
              <a:defRPr/>
            </a:lvl6pPr>
            <a:lvl7pPr>
              <a:buClr>
                <a:schemeClr val="tx2"/>
              </a:buClr>
              <a:defRPr/>
            </a:lvl7pPr>
            <a:lvl8pPr>
              <a:buClr>
                <a:schemeClr val="tx2"/>
              </a:buClr>
              <a:defRPr/>
            </a:lvl8pPr>
            <a:lvl9pPr>
              <a:buClr>
                <a:schemeClr val="tx2"/>
              </a:buClr>
              <a:defRPr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 smtClean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609600" y="2209800"/>
            <a:ext cx="3733800" cy="3505200"/>
          </a:xfrm>
        </p:spPr>
        <p:txBody>
          <a:bodyPr/>
          <a:lstStyle>
            <a:lvl6pPr>
              <a:buClr>
                <a:schemeClr val="tx2"/>
              </a:buClr>
              <a:defRPr/>
            </a:lvl6pPr>
            <a:lvl7pPr>
              <a:buClr>
                <a:schemeClr val="tx2"/>
              </a:buClr>
              <a:defRPr/>
            </a:lvl7pPr>
            <a:lvl8pPr>
              <a:buClr>
                <a:schemeClr val="tx2"/>
              </a:buClr>
              <a:defRPr/>
            </a:lvl8pPr>
            <a:lvl9pPr>
              <a:buClr>
                <a:schemeClr val="tx2"/>
              </a:buClr>
              <a:defRPr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 smtClean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199"/>
            <a:ext cx="3733800" cy="574675"/>
          </a:xfrm>
        </p:spPr>
        <p:txBody>
          <a:bodyPr anchor="b">
            <a:normAutofit/>
          </a:bodyPr>
          <a:lstStyle>
            <a:lvl1pPr marL="0" indent="0">
              <a:buNone/>
              <a:defRPr sz="1700" b="0" i="0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800600" y="1600199"/>
            <a:ext cx="3733800" cy="574675"/>
          </a:xfrm>
        </p:spPr>
        <p:txBody>
          <a:bodyPr anchor="b">
            <a:normAutofit/>
          </a:bodyPr>
          <a:lstStyle>
            <a:lvl1pPr marL="0" indent="0">
              <a:buNone/>
              <a:defRPr sz="1700" b="0" i="0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E1D761-3686-4DEA-8197-38188A838EAF}" type="datetimeFigureOut">
              <a:rPr lang="en-GB" smtClean="0"/>
              <a:t>04/12/2015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A5C58F-E56F-48CB-BF23-92067888BD55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E1D761-3686-4DEA-8197-38188A838EAF}" type="datetimeFigureOut">
              <a:rPr lang="en-GB" smtClean="0"/>
              <a:t>04/12/2015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A5C58F-E56F-48CB-BF23-92067888BD55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E1D761-3686-4DEA-8197-38188A838EAF}" type="datetimeFigureOut">
              <a:rPr lang="en-GB" smtClean="0"/>
              <a:t>04/12/2015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A5C58F-E56F-48CB-BF23-92067888BD55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962400" y="1447800"/>
            <a:ext cx="4648200" cy="42672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2648" y="1447800"/>
            <a:ext cx="2971800" cy="1097280"/>
          </a:xfrm>
        </p:spPr>
        <p:txBody>
          <a:bodyPr anchor="b"/>
          <a:lstStyle>
            <a:lvl1pPr algn="l">
              <a:defRPr sz="1800" b="0" i="0" cap="none" baseline="0">
                <a:solidFill>
                  <a:schemeClr val="tx2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12648" y="2547891"/>
            <a:ext cx="2971800" cy="3167109"/>
          </a:xfrm>
        </p:spPr>
        <p:txBody>
          <a:bodyPr tIns="9144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E1D761-3686-4DEA-8197-38188A838EAF}" type="datetimeFigureOut">
              <a:rPr lang="en-GB" smtClean="0"/>
              <a:t>04/12/2015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A5C58F-E56F-48CB-BF23-92067888BD55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horizon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447800"/>
            <a:ext cx="2971800" cy="1097280"/>
          </a:xfrm>
        </p:spPr>
        <p:txBody>
          <a:bodyPr anchor="b"/>
          <a:lstStyle>
            <a:lvl1pPr algn="l">
              <a:defRPr sz="1800" b="0" i="0" cap="none" baseline="0">
                <a:solidFill>
                  <a:schemeClr val="tx2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657344" y="1447800"/>
            <a:ext cx="3419856" cy="3474720"/>
          </a:xfrm>
          <a:custGeom>
            <a:avLst/>
            <a:gdLst>
              <a:gd name="connsiteX0" fmla="*/ 0 w 3419856"/>
              <a:gd name="connsiteY0" fmla="*/ 74450 h 3429000"/>
              <a:gd name="connsiteX1" fmla="*/ 21806 w 3419856"/>
              <a:gd name="connsiteY1" fmla="*/ 21806 h 3429000"/>
              <a:gd name="connsiteX2" fmla="*/ 74450 w 3419856"/>
              <a:gd name="connsiteY2" fmla="*/ 0 h 3429000"/>
              <a:gd name="connsiteX3" fmla="*/ 3345406 w 3419856"/>
              <a:gd name="connsiteY3" fmla="*/ 0 h 3429000"/>
              <a:gd name="connsiteX4" fmla="*/ 3398050 w 3419856"/>
              <a:gd name="connsiteY4" fmla="*/ 21806 h 3429000"/>
              <a:gd name="connsiteX5" fmla="*/ 3419856 w 3419856"/>
              <a:gd name="connsiteY5" fmla="*/ 74450 h 3429000"/>
              <a:gd name="connsiteX6" fmla="*/ 3419856 w 3419856"/>
              <a:gd name="connsiteY6" fmla="*/ 3354550 h 3429000"/>
              <a:gd name="connsiteX7" fmla="*/ 3398050 w 3419856"/>
              <a:gd name="connsiteY7" fmla="*/ 3407194 h 3429000"/>
              <a:gd name="connsiteX8" fmla="*/ 3345406 w 3419856"/>
              <a:gd name="connsiteY8" fmla="*/ 3429000 h 3429000"/>
              <a:gd name="connsiteX9" fmla="*/ 74450 w 3419856"/>
              <a:gd name="connsiteY9" fmla="*/ 3429000 h 3429000"/>
              <a:gd name="connsiteX10" fmla="*/ 21806 w 3419856"/>
              <a:gd name="connsiteY10" fmla="*/ 3407194 h 3429000"/>
              <a:gd name="connsiteX11" fmla="*/ 0 w 3419856"/>
              <a:gd name="connsiteY11" fmla="*/ 3354550 h 3429000"/>
              <a:gd name="connsiteX12" fmla="*/ 0 w 3419856"/>
              <a:gd name="connsiteY12" fmla="*/ 74450 h 3429000"/>
              <a:gd name="connsiteX0" fmla="*/ 0 w 3419856"/>
              <a:gd name="connsiteY0" fmla="*/ 74450 h 3429000"/>
              <a:gd name="connsiteX1" fmla="*/ 21806 w 3419856"/>
              <a:gd name="connsiteY1" fmla="*/ 21806 h 3429000"/>
              <a:gd name="connsiteX2" fmla="*/ 74450 w 3419856"/>
              <a:gd name="connsiteY2" fmla="*/ 0 h 3429000"/>
              <a:gd name="connsiteX3" fmla="*/ 3345406 w 3419856"/>
              <a:gd name="connsiteY3" fmla="*/ 0 h 3429000"/>
              <a:gd name="connsiteX4" fmla="*/ 3398050 w 3419856"/>
              <a:gd name="connsiteY4" fmla="*/ 21806 h 3429000"/>
              <a:gd name="connsiteX5" fmla="*/ 3419856 w 3419856"/>
              <a:gd name="connsiteY5" fmla="*/ 74450 h 3429000"/>
              <a:gd name="connsiteX6" fmla="*/ 3419856 w 3419856"/>
              <a:gd name="connsiteY6" fmla="*/ 3354550 h 3429000"/>
              <a:gd name="connsiteX7" fmla="*/ 3398050 w 3419856"/>
              <a:gd name="connsiteY7" fmla="*/ 3407194 h 3429000"/>
              <a:gd name="connsiteX8" fmla="*/ 3345406 w 3419856"/>
              <a:gd name="connsiteY8" fmla="*/ 3429000 h 3429000"/>
              <a:gd name="connsiteX9" fmla="*/ 21806 w 3419856"/>
              <a:gd name="connsiteY9" fmla="*/ 3407194 h 3429000"/>
              <a:gd name="connsiteX10" fmla="*/ 0 w 3419856"/>
              <a:gd name="connsiteY10" fmla="*/ 3354550 h 3429000"/>
              <a:gd name="connsiteX11" fmla="*/ 0 w 3419856"/>
              <a:gd name="connsiteY11" fmla="*/ 74450 h 3429000"/>
              <a:gd name="connsiteX0" fmla="*/ 0 w 3964392"/>
              <a:gd name="connsiteY0" fmla="*/ 74450 h 3415968"/>
              <a:gd name="connsiteX1" fmla="*/ 21806 w 3964392"/>
              <a:gd name="connsiteY1" fmla="*/ 21806 h 3415968"/>
              <a:gd name="connsiteX2" fmla="*/ 74450 w 3964392"/>
              <a:gd name="connsiteY2" fmla="*/ 0 h 3415968"/>
              <a:gd name="connsiteX3" fmla="*/ 3345406 w 3964392"/>
              <a:gd name="connsiteY3" fmla="*/ 0 h 3415968"/>
              <a:gd name="connsiteX4" fmla="*/ 3398050 w 3964392"/>
              <a:gd name="connsiteY4" fmla="*/ 21806 h 3415968"/>
              <a:gd name="connsiteX5" fmla="*/ 3419856 w 3964392"/>
              <a:gd name="connsiteY5" fmla="*/ 74450 h 3415968"/>
              <a:gd name="connsiteX6" fmla="*/ 3419856 w 3964392"/>
              <a:gd name="connsiteY6" fmla="*/ 3354550 h 3415968"/>
              <a:gd name="connsiteX7" fmla="*/ 3398050 w 3964392"/>
              <a:gd name="connsiteY7" fmla="*/ 3407194 h 3415968"/>
              <a:gd name="connsiteX8" fmla="*/ 21806 w 3964392"/>
              <a:gd name="connsiteY8" fmla="*/ 3407194 h 3415968"/>
              <a:gd name="connsiteX9" fmla="*/ 0 w 3964392"/>
              <a:gd name="connsiteY9" fmla="*/ 3354550 h 3415968"/>
              <a:gd name="connsiteX10" fmla="*/ 0 w 3964392"/>
              <a:gd name="connsiteY10" fmla="*/ 74450 h 3415968"/>
              <a:gd name="connsiteX0" fmla="*/ 0 w 3964392"/>
              <a:gd name="connsiteY0" fmla="*/ 74450 h 3415968"/>
              <a:gd name="connsiteX1" fmla="*/ 21806 w 3964392"/>
              <a:gd name="connsiteY1" fmla="*/ 21806 h 3415968"/>
              <a:gd name="connsiteX2" fmla="*/ 74450 w 3964392"/>
              <a:gd name="connsiteY2" fmla="*/ 0 h 3415968"/>
              <a:gd name="connsiteX3" fmla="*/ 3345406 w 3964392"/>
              <a:gd name="connsiteY3" fmla="*/ 0 h 3415968"/>
              <a:gd name="connsiteX4" fmla="*/ 3398050 w 3964392"/>
              <a:gd name="connsiteY4" fmla="*/ 21806 h 3415968"/>
              <a:gd name="connsiteX5" fmla="*/ 3419856 w 3964392"/>
              <a:gd name="connsiteY5" fmla="*/ 74450 h 3415968"/>
              <a:gd name="connsiteX6" fmla="*/ 3419856 w 3964392"/>
              <a:gd name="connsiteY6" fmla="*/ 3354550 h 3415968"/>
              <a:gd name="connsiteX7" fmla="*/ 3398050 w 3964392"/>
              <a:gd name="connsiteY7" fmla="*/ 3407194 h 3415968"/>
              <a:gd name="connsiteX8" fmla="*/ 21806 w 3964392"/>
              <a:gd name="connsiteY8" fmla="*/ 3407194 h 3415968"/>
              <a:gd name="connsiteX9" fmla="*/ 0 w 3964392"/>
              <a:gd name="connsiteY9" fmla="*/ 3354550 h 3415968"/>
              <a:gd name="connsiteX10" fmla="*/ 0 w 3964392"/>
              <a:gd name="connsiteY10" fmla="*/ 74450 h 3415968"/>
              <a:gd name="connsiteX0" fmla="*/ 0 w 3968026"/>
              <a:gd name="connsiteY0" fmla="*/ 74450 h 3910007"/>
              <a:gd name="connsiteX1" fmla="*/ 21806 w 3968026"/>
              <a:gd name="connsiteY1" fmla="*/ 21806 h 3910007"/>
              <a:gd name="connsiteX2" fmla="*/ 74450 w 3968026"/>
              <a:gd name="connsiteY2" fmla="*/ 0 h 3910007"/>
              <a:gd name="connsiteX3" fmla="*/ 3345406 w 3968026"/>
              <a:gd name="connsiteY3" fmla="*/ 0 h 3910007"/>
              <a:gd name="connsiteX4" fmla="*/ 3398050 w 3968026"/>
              <a:gd name="connsiteY4" fmla="*/ 21806 h 3910007"/>
              <a:gd name="connsiteX5" fmla="*/ 3419856 w 3968026"/>
              <a:gd name="connsiteY5" fmla="*/ 74450 h 3910007"/>
              <a:gd name="connsiteX6" fmla="*/ 3419856 w 3968026"/>
              <a:gd name="connsiteY6" fmla="*/ 3354550 h 3910007"/>
              <a:gd name="connsiteX7" fmla="*/ 3398050 w 3968026"/>
              <a:gd name="connsiteY7" fmla="*/ 3407194 h 3910007"/>
              <a:gd name="connsiteX8" fmla="*/ 0 w 3968026"/>
              <a:gd name="connsiteY8" fmla="*/ 3354550 h 3910007"/>
              <a:gd name="connsiteX9" fmla="*/ 0 w 3968026"/>
              <a:gd name="connsiteY9" fmla="*/ 74450 h 3910007"/>
              <a:gd name="connsiteX0" fmla="*/ 0 w 3419856"/>
              <a:gd name="connsiteY0" fmla="*/ 74450 h 3901233"/>
              <a:gd name="connsiteX1" fmla="*/ 21806 w 3419856"/>
              <a:gd name="connsiteY1" fmla="*/ 21806 h 3901233"/>
              <a:gd name="connsiteX2" fmla="*/ 74450 w 3419856"/>
              <a:gd name="connsiteY2" fmla="*/ 0 h 3901233"/>
              <a:gd name="connsiteX3" fmla="*/ 3345406 w 3419856"/>
              <a:gd name="connsiteY3" fmla="*/ 0 h 3901233"/>
              <a:gd name="connsiteX4" fmla="*/ 3398050 w 3419856"/>
              <a:gd name="connsiteY4" fmla="*/ 21806 h 3901233"/>
              <a:gd name="connsiteX5" fmla="*/ 3419856 w 3419856"/>
              <a:gd name="connsiteY5" fmla="*/ 74450 h 3901233"/>
              <a:gd name="connsiteX6" fmla="*/ 3419856 w 3419856"/>
              <a:gd name="connsiteY6" fmla="*/ 3354550 h 3901233"/>
              <a:gd name="connsiteX7" fmla="*/ 0 w 3419856"/>
              <a:gd name="connsiteY7" fmla="*/ 3354550 h 3901233"/>
              <a:gd name="connsiteX8" fmla="*/ 0 w 3419856"/>
              <a:gd name="connsiteY8" fmla="*/ 74450 h 3901233"/>
              <a:gd name="connsiteX0" fmla="*/ 0 w 3419856"/>
              <a:gd name="connsiteY0" fmla="*/ 74450 h 3354550"/>
              <a:gd name="connsiteX1" fmla="*/ 21806 w 3419856"/>
              <a:gd name="connsiteY1" fmla="*/ 21806 h 3354550"/>
              <a:gd name="connsiteX2" fmla="*/ 74450 w 3419856"/>
              <a:gd name="connsiteY2" fmla="*/ 0 h 3354550"/>
              <a:gd name="connsiteX3" fmla="*/ 3345406 w 3419856"/>
              <a:gd name="connsiteY3" fmla="*/ 0 h 3354550"/>
              <a:gd name="connsiteX4" fmla="*/ 3398050 w 3419856"/>
              <a:gd name="connsiteY4" fmla="*/ 21806 h 3354550"/>
              <a:gd name="connsiteX5" fmla="*/ 3419856 w 3419856"/>
              <a:gd name="connsiteY5" fmla="*/ 74450 h 3354550"/>
              <a:gd name="connsiteX6" fmla="*/ 3419856 w 3419856"/>
              <a:gd name="connsiteY6" fmla="*/ 3354550 h 3354550"/>
              <a:gd name="connsiteX7" fmla="*/ 0 w 3419856"/>
              <a:gd name="connsiteY7" fmla="*/ 3354550 h 3354550"/>
              <a:gd name="connsiteX8" fmla="*/ 0 w 3419856"/>
              <a:gd name="connsiteY8" fmla="*/ 74450 h 33545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419856" h="3354550">
                <a:moveTo>
                  <a:pt x="0" y="74450"/>
                </a:moveTo>
                <a:cubicBezTo>
                  <a:pt x="0" y="54705"/>
                  <a:pt x="7844" y="35768"/>
                  <a:pt x="21806" y="21806"/>
                </a:cubicBezTo>
                <a:cubicBezTo>
                  <a:pt x="35768" y="7844"/>
                  <a:pt x="54705" y="0"/>
                  <a:pt x="74450" y="0"/>
                </a:cubicBezTo>
                <a:lnTo>
                  <a:pt x="3345406" y="0"/>
                </a:lnTo>
                <a:cubicBezTo>
                  <a:pt x="3365151" y="0"/>
                  <a:pt x="3384088" y="7844"/>
                  <a:pt x="3398050" y="21806"/>
                </a:cubicBezTo>
                <a:cubicBezTo>
                  <a:pt x="3412012" y="35768"/>
                  <a:pt x="3419856" y="54705"/>
                  <a:pt x="3419856" y="74450"/>
                </a:cubicBezTo>
                <a:lnTo>
                  <a:pt x="3419856" y="3354550"/>
                </a:lnTo>
                <a:lnTo>
                  <a:pt x="0" y="3354550"/>
                </a:lnTo>
                <a:lnTo>
                  <a:pt x="0" y="74450"/>
                </a:lnTo>
                <a:close/>
              </a:path>
            </a:pathLst>
          </a:custGeom>
        </p:spPr>
        <p:txBody>
          <a:bodyPr>
            <a:normAutofit/>
          </a:bodyPr>
          <a:lstStyle>
            <a:lvl1pPr marL="0" indent="0" algn="ctr">
              <a:buNone/>
              <a:defRPr sz="2000" baseline="0">
                <a:solidFill>
                  <a:schemeClr val="tx1">
                    <a:lumMod val="65000"/>
                  </a:schemeClr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547890"/>
            <a:ext cx="2971800" cy="2405109"/>
          </a:xfrm>
        </p:spPr>
        <p:txBody>
          <a:bodyPr tIns="9144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E1D761-3686-4DEA-8197-38188A838EAF}" type="datetimeFigureOut">
              <a:rPr lang="en-GB" smtClean="0"/>
              <a:t>04/12/2015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A5C58F-E56F-48CB-BF23-92067888BD55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E1D761-3686-4DEA-8197-38188A838EAF}" type="datetimeFigureOut">
              <a:rPr lang="en-GB" smtClean="0"/>
              <a:t>04/12/2015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A5C58F-E56F-48CB-BF23-92067888BD55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E1D761-3686-4DEA-8197-38188A838EAF}" type="datetimeFigureOut">
              <a:rPr lang="en-GB" smtClean="0"/>
              <a:t>04/12/2015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A5C58F-E56F-48CB-BF23-92067888BD55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orizon.png"/>
          <p:cNvPicPr>
            <a:picLocks noChangeAspect="1"/>
          </p:cNvPicPr>
          <p:nvPr/>
        </p:nvPicPr>
        <p:blipFill>
          <a:blip r:embed="rId13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0"/>
            <a:ext cx="79248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715000" y="6356350"/>
            <a:ext cx="1524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strike="noStrike" spc="60" baseline="0">
                <a:solidFill>
                  <a:schemeClr val="tx1"/>
                </a:solidFill>
              </a:defRPr>
            </a:lvl1pPr>
          </a:lstStyle>
          <a:p>
            <a:fld id="{D8E1D761-3686-4DEA-8197-38188A838EAF}" type="datetimeFigureOut">
              <a:rPr lang="en-GB" smtClean="0"/>
              <a:t>04/12/2015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096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cap="all" spc="60" baseline="0">
                <a:solidFill>
                  <a:schemeClr val="tx1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543800" y="6356350"/>
            <a:ext cx="990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aseline="0">
                <a:solidFill>
                  <a:schemeClr val="tx1"/>
                </a:solidFill>
              </a:defRPr>
            </a:lvl1pPr>
          </a:lstStyle>
          <a:p>
            <a:fld id="{08A5C58F-E56F-48CB-BF23-92067888BD55}" type="slidenum">
              <a:rPr lang="en-GB" smtClean="0"/>
              <a:t>‹#›</a:t>
            </a:fld>
            <a:endParaRPr lang="en-GB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3000" kern="1200" cap="all" spc="50" baseline="0">
          <a:solidFill>
            <a:schemeClr val="tx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 spc="30" baseline="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 spc="30" baseline="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 spc="30" baseline="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 spc="30" baseline="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 spc="30" baseline="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The story of ‘El Cid’ and his legendry sword ‘Tizona’</a:t>
            </a:r>
          </a:p>
          <a:p>
            <a:r>
              <a:rPr lang="en-GB" dirty="0" smtClean="0"/>
              <a:t>As told in the ‘Cantar de </a:t>
            </a:r>
            <a:r>
              <a:rPr lang="en-GB" dirty="0" err="1" smtClean="0"/>
              <a:t>mio</a:t>
            </a:r>
            <a:r>
              <a:rPr lang="en-GB" dirty="0" smtClean="0"/>
              <a:t> Cid’</a:t>
            </a:r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Medieval Spain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301570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http://4.bp.blogspot.com/-AWfEddnTLZI/U5ypBkUY9yI/AAAAAAAAMnQ/oW4JtjxjAPQ/s1600/el+cid.jpg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462" t="4268" r="2915" b="7557"/>
          <a:stretch/>
        </p:blipFill>
        <p:spPr bwMode="auto">
          <a:xfrm>
            <a:off x="0" y="476672"/>
            <a:ext cx="9193438" cy="63813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-160962"/>
            <a:ext cx="8229600" cy="665312"/>
          </a:xfrm>
        </p:spPr>
        <p:txBody>
          <a:bodyPr/>
          <a:lstStyle/>
          <a:p>
            <a:r>
              <a:rPr lang="en-GB" dirty="0" smtClean="0"/>
              <a:t>El Cid at the Siege of Valencia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01247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Rodrigo Diaz de </a:t>
            </a:r>
            <a:r>
              <a:rPr lang="en-GB" b="1" dirty="0" err="1" smtClean="0"/>
              <a:t>vivar</a:t>
            </a:r>
            <a:r>
              <a:rPr lang="en-GB" b="1" dirty="0" smtClean="0"/>
              <a:t> –</a:t>
            </a:r>
            <a:r>
              <a:rPr lang="en-GB" dirty="0" smtClean="0"/>
              <a:t> ‘El Cid’ 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quarter" idx="13"/>
          </p:nvPr>
        </p:nvSpPr>
        <p:spPr/>
        <p:txBody>
          <a:bodyPr>
            <a:normAutofit fontScale="85000" lnSpcReduction="10000"/>
          </a:bodyPr>
          <a:lstStyle/>
          <a:p>
            <a:pPr lvl="0"/>
            <a:r>
              <a:rPr lang="en-GB" dirty="0"/>
              <a:t>Born in </a:t>
            </a:r>
            <a:r>
              <a:rPr lang="en-GB" dirty="0" err="1"/>
              <a:t>V</a:t>
            </a:r>
            <a:r>
              <a:rPr lang="en-GB" dirty="0" err="1" smtClean="0"/>
              <a:t>ivar</a:t>
            </a:r>
            <a:r>
              <a:rPr lang="en-GB" dirty="0" smtClean="0"/>
              <a:t> </a:t>
            </a:r>
            <a:r>
              <a:rPr lang="en-GB" dirty="0"/>
              <a:t>1043, Burgos, castile</a:t>
            </a:r>
          </a:p>
          <a:p>
            <a:pPr lvl="0"/>
            <a:r>
              <a:rPr lang="en-GB" dirty="0"/>
              <a:t>Brought up in court of Ferdinand I in household of Sancho II son of Ferdinand</a:t>
            </a:r>
          </a:p>
          <a:p>
            <a:pPr lvl="0"/>
            <a:r>
              <a:rPr lang="en-GB" dirty="0"/>
              <a:t>When Sancho became king in 1065, Rodrigo nominated as armiger </a:t>
            </a:r>
            <a:r>
              <a:rPr lang="en-GB" dirty="0" err="1"/>
              <a:t>regis</a:t>
            </a:r>
            <a:r>
              <a:rPr lang="en-GB" dirty="0"/>
              <a:t> or standard bearer which meant commander of the royal troops which suggests he’d already gained a reputation for military prowess</a:t>
            </a:r>
          </a:p>
          <a:p>
            <a:pPr lvl="0"/>
            <a:r>
              <a:rPr lang="en-GB" dirty="0"/>
              <a:t>1067 fought against the Moorish kingdom of Zaragoza </a:t>
            </a:r>
          </a:p>
          <a:p>
            <a:pPr lvl="0"/>
            <a:r>
              <a:rPr lang="en-GB" dirty="0"/>
              <a:t>Later served </a:t>
            </a:r>
            <a:r>
              <a:rPr lang="en-GB" dirty="0" smtClean="0"/>
              <a:t>Alfonso </a:t>
            </a:r>
            <a:r>
              <a:rPr lang="en-GB" dirty="0"/>
              <a:t>VI. Defeating a </a:t>
            </a:r>
            <a:r>
              <a:rPr lang="en-GB" dirty="0" err="1"/>
              <a:t>granadine</a:t>
            </a:r>
            <a:r>
              <a:rPr lang="en-GB" dirty="0"/>
              <a:t> army but later exiled due to leading unauthorised raid into Moorish Toledo kingdom</a:t>
            </a:r>
          </a:p>
          <a:p>
            <a:pPr lvl="0"/>
            <a:r>
              <a:rPr lang="en-GB" dirty="0"/>
              <a:t>Served Moorish kingdom of Zaragoza as a mercenary for nearly a decade</a:t>
            </a:r>
          </a:p>
          <a:p>
            <a:pPr lvl="0"/>
            <a:r>
              <a:rPr lang="en-GB" dirty="0"/>
              <a:t>Defeated rival Moorish kingdom of </a:t>
            </a:r>
            <a:r>
              <a:rPr lang="en-GB" dirty="0" err="1"/>
              <a:t>Lérida</a:t>
            </a:r>
            <a:r>
              <a:rPr lang="en-GB" dirty="0"/>
              <a:t> plus his Christian allies as well as the count of Barcelona</a:t>
            </a:r>
          </a:p>
          <a:p>
            <a:pPr lvl="0"/>
            <a:r>
              <a:rPr lang="en-GB" dirty="0"/>
              <a:t>1084 he defeated a large Christian army under King Sancho </a:t>
            </a:r>
            <a:r>
              <a:rPr lang="en-GB" dirty="0" err="1"/>
              <a:t>Ramírez</a:t>
            </a:r>
            <a:r>
              <a:rPr lang="en-GB" dirty="0"/>
              <a:t> of Aragon</a:t>
            </a:r>
          </a:p>
          <a:p>
            <a:pPr lvl="0"/>
            <a:r>
              <a:rPr lang="en-GB" dirty="0" err="1"/>
              <a:t>Almoravid</a:t>
            </a:r>
            <a:r>
              <a:rPr lang="en-GB" dirty="0"/>
              <a:t> invasion from Africa crushed Alfonso VI which forced him to recall Rodrigo</a:t>
            </a:r>
          </a:p>
          <a:p>
            <a:pPr lvl="0"/>
            <a:r>
              <a:rPr lang="en-GB" dirty="0"/>
              <a:t>Rodrigo would engage in political manoeuvres that would make him ruler of Valencia including defeating a rebellion with </a:t>
            </a:r>
            <a:r>
              <a:rPr lang="en-GB" dirty="0" err="1"/>
              <a:t>Almoravid</a:t>
            </a:r>
            <a:r>
              <a:rPr lang="en-GB" dirty="0"/>
              <a:t> support and destroying a relief army of </a:t>
            </a:r>
            <a:r>
              <a:rPr lang="en-GB" dirty="0" err="1"/>
              <a:t>Almoravids</a:t>
            </a:r>
            <a:r>
              <a:rPr lang="en-GB" dirty="0"/>
              <a:t> outside Valencia and eventually conquering it soon to be known as the prince of Valencia eventually dying in 1099</a:t>
            </a:r>
          </a:p>
        </p:txBody>
      </p:sp>
    </p:spTree>
    <p:extLst>
      <p:ext uri="{BB962C8B-B14F-4D97-AF65-F5344CB8AC3E}">
        <p14:creationId xmlns:p14="http://schemas.microsoft.com/office/powerpoint/2010/main" val="17659009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260648"/>
            <a:ext cx="7924800" cy="652934"/>
          </a:xfrm>
        </p:spPr>
        <p:txBody>
          <a:bodyPr>
            <a:normAutofit/>
          </a:bodyPr>
          <a:lstStyle/>
          <a:p>
            <a:r>
              <a:rPr lang="en-GB" i="1" dirty="0"/>
              <a:t>Cantar de Mio </a:t>
            </a:r>
            <a:r>
              <a:rPr lang="en-GB" i="1" dirty="0" smtClean="0"/>
              <a:t>Cid</a:t>
            </a:r>
            <a:r>
              <a:rPr lang="en-GB" dirty="0"/>
              <a:t> </a:t>
            </a:r>
            <a:r>
              <a:rPr lang="en-GB" dirty="0" smtClean="0"/>
              <a:t>– The Song of My Cid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>
          <a:xfrm>
            <a:off x="155668" y="1556792"/>
            <a:ext cx="5053996" cy="4114800"/>
          </a:xfrm>
        </p:spPr>
        <p:txBody>
          <a:bodyPr>
            <a:normAutofit/>
          </a:bodyPr>
          <a:lstStyle/>
          <a:p>
            <a:r>
              <a:rPr lang="en-GB" dirty="0"/>
              <a:t> O</a:t>
            </a:r>
            <a:r>
              <a:rPr lang="en-GB" dirty="0" smtClean="0"/>
              <a:t>ldest </a:t>
            </a:r>
            <a:r>
              <a:rPr lang="en-GB" dirty="0"/>
              <a:t>preserved Castilian epic </a:t>
            </a:r>
            <a:r>
              <a:rPr lang="en-GB" dirty="0" smtClean="0"/>
              <a:t>poem</a:t>
            </a:r>
          </a:p>
          <a:p>
            <a:r>
              <a:rPr lang="en-GB" dirty="0"/>
              <a:t>'</a:t>
            </a:r>
            <a:r>
              <a:rPr lang="en-GB" b="1" dirty="0"/>
              <a:t>Cantar </a:t>
            </a:r>
            <a:r>
              <a:rPr lang="en-GB" b="1" dirty="0" smtClean="0"/>
              <a:t>de </a:t>
            </a:r>
            <a:r>
              <a:rPr lang="en-GB" b="1" dirty="0"/>
              <a:t>Mio Cid</a:t>
            </a:r>
            <a:r>
              <a:rPr lang="en-GB" dirty="0"/>
              <a:t>' revolves around the topic of the restoration of lost </a:t>
            </a:r>
            <a:r>
              <a:rPr lang="en-GB" dirty="0" smtClean="0"/>
              <a:t>honour</a:t>
            </a:r>
            <a:r>
              <a:rPr lang="en-GB" dirty="0"/>
              <a:t>, which will be a greater </a:t>
            </a:r>
            <a:r>
              <a:rPr lang="en-GB" dirty="0" smtClean="0"/>
              <a:t>honour </a:t>
            </a:r>
            <a:r>
              <a:rPr lang="en-GB" dirty="0"/>
              <a:t>than the one lost</a:t>
            </a:r>
            <a:r>
              <a:rPr lang="en-GB" dirty="0" smtClean="0"/>
              <a:t>.</a:t>
            </a:r>
          </a:p>
          <a:p>
            <a:r>
              <a:rPr lang="en-GB" dirty="0" smtClean="0"/>
              <a:t>The oldest copy is found in a 14</a:t>
            </a:r>
            <a:r>
              <a:rPr lang="en-GB" baseline="30000" dirty="0" smtClean="0"/>
              <a:t>th</a:t>
            </a:r>
            <a:r>
              <a:rPr lang="en-GB" dirty="0" smtClean="0"/>
              <a:t> century codex found in the Spanish national library in Madrid, although the poem itself is believed to have been written in 1205 by Per </a:t>
            </a:r>
            <a:r>
              <a:rPr lang="en-GB" dirty="0" err="1" smtClean="0"/>
              <a:t>Abbad</a:t>
            </a:r>
            <a:r>
              <a:rPr lang="en-GB" dirty="0" smtClean="0"/>
              <a:t> or ‘Abbot Peter’ </a:t>
            </a:r>
          </a:p>
        </p:txBody>
      </p:sp>
      <p:pic>
        <p:nvPicPr>
          <p:cNvPr id="2050" name="Picture 2" descr="Cantar de mio Cid f. 1r (rep)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0071" y="1196752"/>
            <a:ext cx="3562717" cy="46805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030559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098" name="Picture 2" descr="https://i.ytimg.com/vi/IpUFC3fRbPk/maxresdefault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347" y="908720"/>
            <a:ext cx="9117653" cy="51286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44285" y="5715000"/>
            <a:ext cx="7924800" cy="1143000"/>
          </a:xfrm>
        </p:spPr>
        <p:txBody>
          <a:bodyPr/>
          <a:lstStyle/>
          <a:p>
            <a:r>
              <a:rPr lang="en-GB" dirty="0" smtClean="0"/>
              <a:t>El Cid is named Lord of Valencia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269770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95536" y="332656"/>
            <a:ext cx="7924800" cy="1143000"/>
          </a:xfrm>
        </p:spPr>
        <p:txBody>
          <a:bodyPr/>
          <a:lstStyle/>
          <a:p>
            <a:r>
              <a:rPr lang="en-GB" dirty="0" smtClean="0"/>
              <a:t>Tizona</a:t>
            </a:r>
            <a:endParaRPr lang="en-GB" dirty="0"/>
          </a:p>
        </p:txBody>
      </p:sp>
      <p:pic>
        <p:nvPicPr>
          <p:cNvPr id="3074" name="Picture 2" descr="https://s-media-cache-ak0.pinimg.com/originals/15/54/2d/15542d9b6a461d4e05acba028f35a330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728" y="2704"/>
            <a:ext cx="5141472" cy="68552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524039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Horizon">
  <a:themeElements>
    <a:clrScheme name="Horizon">
      <a:dk1>
        <a:srgbClr val="000000"/>
      </a:dk1>
      <a:lt1>
        <a:srgbClr val="FFFFFF"/>
      </a:lt1>
      <a:dk2>
        <a:srgbClr val="1F2123"/>
      </a:dk2>
      <a:lt2>
        <a:srgbClr val="DC9E1F"/>
      </a:lt2>
      <a:accent1>
        <a:srgbClr val="7E97AD"/>
      </a:accent1>
      <a:accent2>
        <a:srgbClr val="CC8E60"/>
      </a:accent2>
      <a:accent3>
        <a:srgbClr val="7A6A60"/>
      </a:accent3>
      <a:accent4>
        <a:srgbClr val="B4936D"/>
      </a:accent4>
      <a:accent5>
        <a:srgbClr val="67787B"/>
      </a:accent5>
      <a:accent6>
        <a:srgbClr val="9D936F"/>
      </a:accent6>
      <a:hlink>
        <a:srgbClr val="646464"/>
      </a:hlink>
      <a:folHlink>
        <a:srgbClr val="969696"/>
      </a:folHlink>
    </a:clrScheme>
    <a:fontScheme name="Horizon">
      <a:majorFont>
        <a:latin typeface="Arial Narrow"/>
        <a:ea typeface=""/>
        <a:cs typeface=""/>
        <a:font script="Jpan" typeface="HGｺﾞｼｯｸM"/>
        <a:font script="Hang" typeface="HY얕은샘물M"/>
        <a:font script="Hans" typeface="方正姚体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Arial Narrow"/>
        <a:ea typeface=""/>
        <a:cs typeface=""/>
        <a:font script="Jpan" typeface="HGｺﾞｼｯｸM"/>
        <a:font script="Hang" typeface="HY얕은샘물M"/>
        <a:font script="Hans" typeface="方正姚体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Horizon">
      <a:fillStyleLst>
        <a:solidFill>
          <a:schemeClr val="phClr"/>
        </a:solidFill>
        <a:gradFill rotWithShape="1">
          <a:gsLst>
            <a:gs pos="0">
              <a:schemeClr val="phClr">
                <a:tint val="83000"/>
                <a:shade val="100000"/>
                <a:satMod val="100000"/>
              </a:schemeClr>
            </a:gs>
            <a:gs pos="100000">
              <a:schemeClr val="phClr">
                <a:tint val="61000"/>
                <a:alpha val="100000"/>
                <a:satMod val="20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</a:schemeClr>
            </a:gs>
            <a:gs pos="100000">
              <a:schemeClr val="phClr">
                <a:tint val="90000"/>
                <a:alpha val="100000"/>
                <a:satMod val="20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0795" cap="flat" cmpd="sng" algn="ctr">
          <a:solidFill>
            <a:schemeClr val="phClr"/>
          </a:solidFill>
          <a:prstDash val="solid"/>
        </a:ln>
        <a:ln w="15240" cap="flat" cmpd="sng" algn="ctr">
          <a:solidFill>
            <a:schemeClr val="phClr">
              <a:tint val="25000"/>
              <a:alpha val="25000"/>
            </a:schemeClr>
          </a:solidFill>
          <a:prstDash val="solid"/>
        </a:ln>
      </a:lnStyleLst>
      <a:effectStyleLst>
        <a:effectStyle>
          <a:effectLst>
            <a:outerShdw blurRad="381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42924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flat" dir="t">
              <a:rot lat="0" lon="0" rev="3600000"/>
            </a:lightRig>
          </a:scene3d>
          <a:sp3d prstMaterial="flat">
            <a:bevelT w="34925" h="47625" prst="coolSlan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6000"/>
                <a:shade val="100000"/>
                <a:alpha val="100000"/>
                <a:satMod val="140000"/>
              </a:schemeClr>
            </a:gs>
            <a:gs pos="31000">
              <a:schemeClr val="phClr">
                <a:tint val="100000"/>
                <a:shade val="90000"/>
                <a:alpha val="100000"/>
              </a:schemeClr>
            </a:gs>
            <a:gs pos="100000">
              <a:schemeClr val="phClr">
                <a:tint val="100000"/>
                <a:shade val="80000"/>
                <a:alpha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hade val="100000"/>
                <a:alpha val="100000"/>
                <a:satMod val="180000"/>
              </a:schemeClr>
            </a:gs>
            <a:gs pos="41000">
              <a:schemeClr val="phClr">
                <a:tint val="100000"/>
                <a:shade val="100000"/>
                <a:alpha val="100000"/>
                <a:satMod val="150000"/>
              </a:schemeClr>
            </a:gs>
            <a:gs pos="100000">
              <a:schemeClr val="phClr">
                <a:tint val="100000"/>
                <a:shade val="65000"/>
                <a:alpha val="100000"/>
              </a:schemeClr>
            </a:gs>
          </a:gsLst>
          <a:path path="circle">
            <a:fillToRect l="50000" t="80000" r="100000" b="10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Horizon</Template>
  <TotalTime>61</TotalTime>
  <Words>162</Words>
  <Application>Microsoft Office PowerPoint</Application>
  <PresentationFormat>On-screen Show (4:3)</PresentationFormat>
  <Paragraphs>21</Paragraphs>
  <Slides>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9" baseType="lpstr">
      <vt:lpstr>Arial</vt:lpstr>
      <vt:lpstr>Arial Narrow</vt:lpstr>
      <vt:lpstr>Horizon</vt:lpstr>
      <vt:lpstr>Medieval Spain</vt:lpstr>
      <vt:lpstr>El Cid at the Siege of Valencia</vt:lpstr>
      <vt:lpstr>Rodrigo Diaz de vivar – ‘El Cid’ </vt:lpstr>
      <vt:lpstr>Cantar de Mio Cid – The Song of My Cid</vt:lpstr>
      <vt:lpstr>El Cid is named Lord of Valencia </vt:lpstr>
      <vt:lpstr>Tizona</vt:lpstr>
    </vt:vector>
  </TitlesOfParts>
  <Company>Hewlett-Packard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Medieval Spain</dc:title>
  <dc:creator>Lewis</dc:creator>
  <cp:lastModifiedBy>Harriet Webster</cp:lastModifiedBy>
  <cp:revision>23</cp:revision>
  <dcterms:created xsi:type="dcterms:W3CDTF">2015-11-26T13:36:08Z</dcterms:created>
  <dcterms:modified xsi:type="dcterms:W3CDTF">2015-12-04T08:29:15Z</dcterms:modified>
</cp:coreProperties>
</file>