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77" r:id="rId5"/>
    <p:sldId id="278" r:id="rId6"/>
    <p:sldId id="260" r:id="rId7"/>
    <p:sldId id="279"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99"/>
  </p:normalViewPr>
  <p:slideViewPr>
    <p:cSldViewPr snapToGrid="0">
      <p:cViewPr varScale="1">
        <p:scale>
          <a:sx n="99" d="100"/>
          <a:sy n="99" d="100"/>
        </p:scale>
        <p:origin x="10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A11AB-5D51-0C4C-DF1F-54CF8D4D4D9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A046F71-6E0E-0335-AD95-E0CB52AA6B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DFE5E24-905C-1479-8F1E-A00D8F9CDA76}"/>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5" name="Footer Placeholder 4">
            <a:extLst>
              <a:ext uri="{FF2B5EF4-FFF2-40B4-BE49-F238E27FC236}">
                <a16:creationId xmlns:a16="http://schemas.microsoft.com/office/drawing/2014/main" id="{60EF9778-16B9-B4AD-41E6-D96FEAB358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34E25D-C42C-04B0-B1A7-82C7923851C4}"/>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2515539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D3376-E9F6-2B58-FFDA-8412E1ED5F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F0F2D2-01FD-1A17-C961-9F40C1F9A9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5F0DD3-2BD2-0BEF-9DD1-9A06F355073E}"/>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5" name="Footer Placeholder 4">
            <a:extLst>
              <a:ext uri="{FF2B5EF4-FFF2-40B4-BE49-F238E27FC236}">
                <a16:creationId xmlns:a16="http://schemas.microsoft.com/office/drawing/2014/main" id="{C6EEA3DC-B458-ACF2-C976-1BB4F58075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021E22-B0E5-128C-935C-5A473700CDBA}"/>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265038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ADB12-6D13-75D3-AE9C-7B1B62400FF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F4A0868-1102-5F8B-40B2-B0C1FE5F5E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DAF8528-6FB0-C489-DF5F-CF5EB2761104}"/>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5" name="Footer Placeholder 4">
            <a:extLst>
              <a:ext uri="{FF2B5EF4-FFF2-40B4-BE49-F238E27FC236}">
                <a16:creationId xmlns:a16="http://schemas.microsoft.com/office/drawing/2014/main" id="{C854D367-1A06-F5A8-E0D9-B236564B98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49A42C-3C73-C503-3E5E-44403AC22E12}"/>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3846011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0543-7356-5E31-9973-0008B95F46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C4CF5E-3D96-B4B2-37AF-B5441368FF8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487ED66-3489-C73E-E563-FAE720D2AFB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DA7AD40-28AC-C050-F3EE-27C07E3084D3}"/>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6" name="Footer Placeholder 5">
            <a:extLst>
              <a:ext uri="{FF2B5EF4-FFF2-40B4-BE49-F238E27FC236}">
                <a16:creationId xmlns:a16="http://schemas.microsoft.com/office/drawing/2014/main" id="{80F22DE8-D8BD-0F50-42FD-E6DE477B0A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F6A7F0-2BCB-1902-7AD0-6943905BABB4}"/>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3962252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A1745-359C-ECB1-432F-F32563F628D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2D235B-3C6A-B0E2-6BC5-40BA326E23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B5BDB11-8888-1E12-51E9-8C0CB9A6384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F914F5E-05D6-68E3-0504-7ABF9D8503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E573F4F-CE41-A52D-FDDA-1019C51DF03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271014-8AE5-09E6-878C-C41B40EDA2D5}"/>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8" name="Footer Placeholder 7">
            <a:extLst>
              <a:ext uri="{FF2B5EF4-FFF2-40B4-BE49-F238E27FC236}">
                <a16:creationId xmlns:a16="http://schemas.microsoft.com/office/drawing/2014/main" id="{A29C615D-87B2-5B15-EDD1-2D871185734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7EB8AA-08F8-29D8-391F-F789F028CD60}"/>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1273121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A9836-D6EE-6F33-0BE5-DFD75544288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D84FCFE-CCE3-A822-3E58-14550EBD7A3A}"/>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4" name="Footer Placeholder 3">
            <a:extLst>
              <a:ext uri="{FF2B5EF4-FFF2-40B4-BE49-F238E27FC236}">
                <a16:creationId xmlns:a16="http://schemas.microsoft.com/office/drawing/2014/main" id="{69491EBB-D311-B29C-BEAC-9A6568AF10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C51B35-391C-28A9-E10B-7151C741BD49}"/>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51024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1BE5C5-FF9E-3EC2-9AE4-E74C33B8FF73}"/>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3" name="Footer Placeholder 2">
            <a:extLst>
              <a:ext uri="{FF2B5EF4-FFF2-40B4-BE49-F238E27FC236}">
                <a16:creationId xmlns:a16="http://schemas.microsoft.com/office/drawing/2014/main" id="{BD575FE4-69A9-CD5F-AEA4-F19744AB58C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6F5EA20-69D3-33F3-535F-6945C9CBA427}"/>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2477282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75030-B4EC-5EF9-3EE9-11C71FA8F6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29DEAC9-C18C-C242-1B3E-D34065F2EE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DB24AE0-8991-A06E-1F03-1660FBA510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664F05-B7E3-D664-47C0-3ACCE94EC451}"/>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6" name="Footer Placeholder 5">
            <a:extLst>
              <a:ext uri="{FF2B5EF4-FFF2-40B4-BE49-F238E27FC236}">
                <a16:creationId xmlns:a16="http://schemas.microsoft.com/office/drawing/2014/main" id="{E7A4C85D-86BE-1171-378B-BB18C40636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BFF7CB-2DF2-C7F9-345C-4C6F576807B5}"/>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114746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BF5C-C769-12F4-2604-557A3A9D81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EC794DB-C608-04AB-E49A-5C0E701A1B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8E54E67-94DA-E923-8A9E-ED36AD5F61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4EB2D9-0A43-3A92-546D-E117DF58D59D}"/>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6" name="Footer Placeholder 5">
            <a:extLst>
              <a:ext uri="{FF2B5EF4-FFF2-40B4-BE49-F238E27FC236}">
                <a16:creationId xmlns:a16="http://schemas.microsoft.com/office/drawing/2014/main" id="{DF0AE3CC-6886-FBD5-DAF0-63A70A1B6D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5906CF-D38D-D759-38B6-F24402C51C2D}"/>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3738687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F6564-2734-9E10-63D6-BDFCE417F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48E87C-28C9-82D2-EE75-36AD842CBB7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C4B970-2E72-A3E6-B655-41F17B14638D}"/>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5" name="Footer Placeholder 4">
            <a:extLst>
              <a:ext uri="{FF2B5EF4-FFF2-40B4-BE49-F238E27FC236}">
                <a16:creationId xmlns:a16="http://schemas.microsoft.com/office/drawing/2014/main" id="{27F2D1C0-B2DF-EF12-7DC1-11E16E84BE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0C48EC-57B8-17E5-094E-958FF41175C4}"/>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781057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7CCF29-E8CB-B3A1-B93A-D286CA07A50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6F6F18-E933-B424-0C5D-18700FDD1F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BA4C9F-D14F-AF62-BFC7-57A1C01CD219}"/>
              </a:ext>
            </a:extLst>
          </p:cNvPr>
          <p:cNvSpPr>
            <a:spLocks noGrp="1"/>
          </p:cNvSpPr>
          <p:nvPr>
            <p:ph type="dt" sz="half" idx="10"/>
          </p:nvPr>
        </p:nvSpPr>
        <p:spPr/>
        <p:txBody>
          <a:bodyPr/>
          <a:lstStyle/>
          <a:p>
            <a:fld id="{8DE7C20B-EC1C-494C-98D0-A80F3DBD3248}" type="datetimeFigureOut">
              <a:rPr lang="en-US" smtClean="0"/>
              <a:t>11/16/23</a:t>
            </a:fld>
            <a:endParaRPr lang="en-US"/>
          </a:p>
        </p:txBody>
      </p:sp>
      <p:sp>
        <p:nvSpPr>
          <p:cNvPr id="5" name="Footer Placeholder 4">
            <a:extLst>
              <a:ext uri="{FF2B5EF4-FFF2-40B4-BE49-F238E27FC236}">
                <a16:creationId xmlns:a16="http://schemas.microsoft.com/office/drawing/2014/main" id="{3B953E99-18D1-A4ED-44F7-0559D85FE0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284254-4AA3-4D3D-4769-3A68CF77B354}"/>
              </a:ext>
            </a:extLst>
          </p:cNvPr>
          <p:cNvSpPr>
            <a:spLocks noGrp="1"/>
          </p:cNvSpPr>
          <p:nvPr>
            <p:ph type="sldNum" sz="quarter" idx="12"/>
          </p:nvPr>
        </p:nvSpPr>
        <p:spPr/>
        <p:txBody>
          <a:bodyPr/>
          <a:lstStyle/>
          <a:p>
            <a:fld id="{3D7D58DE-4908-5741-BADB-1CD279F337E3}" type="slidenum">
              <a:rPr lang="en-US" smtClean="0"/>
              <a:t>‹#›</a:t>
            </a:fld>
            <a:endParaRPr lang="en-US"/>
          </a:p>
        </p:txBody>
      </p:sp>
    </p:spTree>
    <p:extLst>
      <p:ext uri="{BB962C8B-B14F-4D97-AF65-F5344CB8AC3E}">
        <p14:creationId xmlns:p14="http://schemas.microsoft.com/office/powerpoint/2010/main" val="586149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92CDC0-17E5-0508-4849-9BF8D33035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B344471-AE97-BDEA-CCFD-B65A33604B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47085B-99D7-1FFC-654F-1155B04A7A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E7C20B-EC1C-494C-98D0-A80F3DBD3248}" type="datetimeFigureOut">
              <a:rPr lang="en-US" smtClean="0"/>
              <a:t>11/16/23</a:t>
            </a:fld>
            <a:endParaRPr lang="en-US"/>
          </a:p>
        </p:txBody>
      </p:sp>
      <p:sp>
        <p:nvSpPr>
          <p:cNvPr id="5" name="Footer Placeholder 4">
            <a:extLst>
              <a:ext uri="{FF2B5EF4-FFF2-40B4-BE49-F238E27FC236}">
                <a16:creationId xmlns:a16="http://schemas.microsoft.com/office/drawing/2014/main" id="{47025172-7FA6-3ACC-ED41-400F9FF741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F092124-FBFB-210C-CB9C-E12A654F6B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7D58DE-4908-5741-BADB-1CD279F337E3}" type="slidenum">
              <a:rPr lang="en-US" smtClean="0"/>
              <a:t>‹#›</a:t>
            </a:fld>
            <a:endParaRPr lang="en-US"/>
          </a:p>
        </p:txBody>
      </p:sp>
    </p:spTree>
    <p:extLst>
      <p:ext uri="{BB962C8B-B14F-4D97-AF65-F5344CB8AC3E}">
        <p14:creationId xmlns:p14="http://schemas.microsoft.com/office/powerpoint/2010/main" val="626949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iai.tv/articles/merleau-ponty-and-the-embodied-self-consciousness-auid-1582"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jamesturrell.com/work/virga/"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kUtf7KkKRmM?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633B7D7-FB8E-7B5C-4A33-07E4C8326E91}"/>
              </a:ext>
            </a:extLst>
          </p:cNvPr>
          <p:cNvPicPr>
            <a:picLocks noChangeAspect="1"/>
          </p:cNvPicPr>
          <p:nvPr/>
        </p:nvPicPr>
        <p:blipFill rotWithShape="1">
          <a:blip r:embed="rId2">
            <a:alphaModFix amt="50000"/>
          </a:blip>
          <a:srcRect t="33571" b="10038"/>
          <a:stretch/>
        </p:blipFill>
        <p:spPr>
          <a:xfrm>
            <a:off x="20" y="1"/>
            <a:ext cx="12191980" cy="6857999"/>
          </a:xfrm>
          <a:prstGeom prst="rect">
            <a:avLst/>
          </a:prstGeom>
        </p:spPr>
      </p:pic>
      <p:sp>
        <p:nvSpPr>
          <p:cNvPr id="2" name="Title 1">
            <a:extLst>
              <a:ext uri="{FF2B5EF4-FFF2-40B4-BE49-F238E27FC236}">
                <a16:creationId xmlns:a16="http://schemas.microsoft.com/office/drawing/2014/main" id="{F73E344D-E30D-D84E-B214-78393ED564B6}"/>
              </a:ext>
            </a:extLst>
          </p:cNvPr>
          <p:cNvSpPr>
            <a:spLocks noGrp="1"/>
          </p:cNvSpPr>
          <p:nvPr>
            <p:ph type="ctrTitle"/>
          </p:nvPr>
        </p:nvSpPr>
        <p:spPr>
          <a:xfrm>
            <a:off x="1524000" y="1122362"/>
            <a:ext cx="9144000" cy="2900518"/>
          </a:xfrm>
        </p:spPr>
        <p:txBody>
          <a:bodyPr>
            <a:normAutofit/>
          </a:bodyPr>
          <a:lstStyle/>
          <a:p>
            <a:r>
              <a:rPr lang="en-GB" sz="56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Chiaroscuro/</a:t>
            </a:r>
            <a:br>
              <a:rPr lang="en-GB" sz="56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br>
            <a:r>
              <a:rPr lang="en-GB" sz="56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Transparencies and Textualities</a:t>
            </a:r>
            <a:br>
              <a:rPr lang="en-GB" sz="56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br>
            <a:endParaRPr lang="en-US" sz="5600">
              <a:solidFill>
                <a:srgbClr val="FFFFFF"/>
              </a:solidFill>
            </a:endParaRPr>
          </a:p>
        </p:txBody>
      </p:sp>
    </p:spTree>
    <p:extLst>
      <p:ext uri="{BB962C8B-B14F-4D97-AF65-F5344CB8AC3E}">
        <p14:creationId xmlns:p14="http://schemas.microsoft.com/office/powerpoint/2010/main" val="29917346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glowing light bulb in sea of unlit bulbs">
            <a:extLst>
              <a:ext uri="{FF2B5EF4-FFF2-40B4-BE49-F238E27FC236}">
                <a16:creationId xmlns:a16="http://schemas.microsoft.com/office/drawing/2014/main" id="{642E1D78-ADD7-BD82-8FDD-319F78CF1CD3}"/>
              </a:ext>
            </a:extLst>
          </p:cNvPr>
          <p:cNvPicPr>
            <a:picLocks noChangeAspect="1"/>
          </p:cNvPicPr>
          <p:nvPr/>
        </p:nvPicPr>
        <p:blipFill rotWithShape="1">
          <a:blip r:embed="rId2">
            <a:alphaModFix amt="35000"/>
          </a:blip>
          <a:srcRect t="22430" b="2570"/>
          <a:stretch/>
        </p:blipFill>
        <p:spPr>
          <a:xfrm>
            <a:off x="20" y="10"/>
            <a:ext cx="12191980" cy="6857990"/>
          </a:xfrm>
          <a:prstGeom prst="rect">
            <a:avLst/>
          </a:prstGeom>
        </p:spPr>
      </p:pic>
      <p:sp>
        <p:nvSpPr>
          <p:cNvPr id="2" name="Title 1">
            <a:extLst>
              <a:ext uri="{FF2B5EF4-FFF2-40B4-BE49-F238E27FC236}">
                <a16:creationId xmlns:a16="http://schemas.microsoft.com/office/drawing/2014/main" id="{C6B73824-93E3-17A3-E047-D0F6F365DB99}"/>
              </a:ext>
            </a:extLst>
          </p:cNvPr>
          <p:cNvSpPr>
            <a:spLocks noGrp="1"/>
          </p:cNvSpPr>
          <p:nvPr>
            <p:ph type="title"/>
          </p:nvPr>
        </p:nvSpPr>
        <p:spPr>
          <a:xfrm>
            <a:off x="838200" y="365125"/>
            <a:ext cx="10515600" cy="1325563"/>
          </a:xfrm>
        </p:spPr>
        <p:txBody>
          <a:bodyPr>
            <a:normAutofit/>
          </a:bodyPr>
          <a:lstStyle/>
          <a:p>
            <a:r>
              <a:rPr lang="en-GB">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Chiaroscuro</a:t>
            </a:r>
            <a:endParaRPr lang="en-US">
              <a:solidFill>
                <a:srgbClr val="FFFFFF"/>
              </a:solidFill>
            </a:endParaRPr>
          </a:p>
        </p:txBody>
      </p:sp>
      <p:sp>
        <p:nvSpPr>
          <p:cNvPr id="3" name="Content Placeholder 2">
            <a:extLst>
              <a:ext uri="{FF2B5EF4-FFF2-40B4-BE49-F238E27FC236}">
                <a16:creationId xmlns:a16="http://schemas.microsoft.com/office/drawing/2014/main" id="{6C3BCE33-B247-0F93-80C9-ECBF598D62C9}"/>
              </a:ext>
            </a:extLst>
          </p:cNvPr>
          <p:cNvSpPr>
            <a:spLocks noGrp="1"/>
          </p:cNvSpPr>
          <p:nvPr>
            <p:ph idx="1"/>
          </p:nvPr>
        </p:nvSpPr>
        <p:spPr>
          <a:xfrm>
            <a:off x="838200" y="1825625"/>
            <a:ext cx="10515600" cy="4351338"/>
          </a:xfrm>
        </p:spPr>
        <p:txBody>
          <a:bodyPr>
            <a:normAutofit/>
          </a:bodyPr>
          <a:lstStyle/>
          <a:p>
            <a:r>
              <a:rPr lang="en-GB" b="0" i="0" u="none" strike="noStrike">
                <a:solidFill>
                  <a:srgbClr val="FFFFFF"/>
                </a:solidFill>
                <a:effectLst/>
                <a:latin typeface="Google Sans"/>
              </a:rPr>
              <a:t>This is an Italian term which literally means 'light-dark’.</a:t>
            </a:r>
          </a:p>
          <a:p>
            <a:endParaRPr lang="en-GB">
              <a:solidFill>
                <a:srgbClr val="FFFFFF"/>
              </a:solidFill>
              <a:latin typeface="Google Sans"/>
            </a:endParaRPr>
          </a:p>
          <a:p>
            <a:endParaRPr lang="en-GB" b="0" i="0" u="none" strike="noStrike">
              <a:solidFill>
                <a:srgbClr val="FFFFFF"/>
              </a:solidFill>
              <a:effectLst/>
              <a:latin typeface="Google Sans"/>
            </a:endParaRPr>
          </a:p>
          <a:p>
            <a:r>
              <a:rPr lang="en-GB">
                <a:solidFill>
                  <a:srgbClr val="FFFFFF"/>
                </a:solidFill>
                <a:latin typeface="Google Sans"/>
              </a:rPr>
              <a:t>Discuss examples.</a:t>
            </a:r>
          </a:p>
          <a:p>
            <a:r>
              <a:rPr lang="en-GB" b="0" i="0" u="none" strike="noStrike">
                <a:solidFill>
                  <a:srgbClr val="FFFFFF"/>
                </a:solidFill>
                <a:effectLst/>
                <a:latin typeface="Google Sans"/>
              </a:rPr>
              <a:t>Contrast / drama / focus / </a:t>
            </a:r>
          </a:p>
          <a:p>
            <a:endParaRPr lang="en-GB">
              <a:solidFill>
                <a:srgbClr val="FFFFFF"/>
              </a:solidFill>
              <a:latin typeface="Google Sans"/>
            </a:endParaRPr>
          </a:p>
          <a:p>
            <a:pPr marL="0" indent="0">
              <a:buNone/>
            </a:pPr>
            <a:endParaRPr lang="en-US">
              <a:solidFill>
                <a:srgbClr val="FFFFFF"/>
              </a:solidFill>
            </a:endParaRPr>
          </a:p>
        </p:txBody>
      </p:sp>
    </p:spTree>
    <p:extLst>
      <p:ext uri="{BB962C8B-B14F-4D97-AF65-F5344CB8AC3E}">
        <p14:creationId xmlns:p14="http://schemas.microsoft.com/office/powerpoint/2010/main" val="146356569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descr="A spectrum of lights in different colours">
            <a:extLst>
              <a:ext uri="{FF2B5EF4-FFF2-40B4-BE49-F238E27FC236}">
                <a16:creationId xmlns:a16="http://schemas.microsoft.com/office/drawing/2014/main" id="{3E74CDE8-5BB0-5BA8-85C8-4F8ED7FD0B52}"/>
              </a:ext>
            </a:extLst>
          </p:cNvPr>
          <p:cNvPicPr>
            <a:picLocks noChangeAspect="1"/>
          </p:cNvPicPr>
          <p:nvPr/>
        </p:nvPicPr>
        <p:blipFill rotWithShape="1">
          <a:blip r:embed="rId2">
            <a:duotone>
              <a:prstClr val="black"/>
              <a:schemeClr val="tx2">
                <a:tint val="45000"/>
                <a:satMod val="400000"/>
              </a:schemeClr>
            </a:duotone>
            <a:alphaModFix amt="25000"/>
          </a:blip>
          <a:srcRect t="15413"/>
          <a:stretch/>
        </p:blipFill>
        <p:spPr>
          <a:xfrm>
            <a:off x="20" y="10"/>
            <a:ext cx="12191980" cy="6857990"/>
          </a:xfrm>
          <a:prstGeom prst="rect">
            <a:avLst/>
          </a:prstGeom>
        </p:spPr>
      </p:pic>
      <p:sp>
        <p:nvSpPr>
          <p:cNvPr id="5" name="TextBox 4">
            <a:extLst>
              <a:ext uri="{FF2B5EF4-FFF2-40B4-BE49-F238E27FC236}">
                <a16:creationId xmlns:a16="http://schemas.microsoft.com/office/drawing/2014/main" id="{97BD5D14-1610-3D03-2F96-E9F48130AA76}"/>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MATERIALS………………………………..Glass / fabric / paper / acetates / trace / plastic / water…. </a:t>
            </a:r>
          </a:p>
        </p:txBody>
      </p:sp>
      <p:sp>
        <p:nvSpPr>
          <p:cNvPr id="3" name="Content Placeholder 2">
            <a:extLst>
              <a:ext uri="{FF2B5EF4-FFF2-40B4-BE49-F238E27FC236}">
                <a16:creationId xmlns:a16="http://schemas.microsoft.com/office/drawing/2014/main" id="{D96CD537-D9EB-5033-219E-F07CBDD2AAF1}"/>
              </a:ext>
            </a:extLst>
          </p:cNvPr>
          <p:cNvSpPr>
            <a:spLocks noGrp="1"/>
          </p:cNvSpPr>
          <p:nvPr>
            <p:ph idx="1"/>
          </p:nvPr>
        </p:nvSpPr>
        <p:spPr>
          <a:xfrm>
            <a:off x="838200" y="2506652"/>
            <a:ext cx="10515600" cy="4351338"/>
          </a:xfrm>
        </p:spPr>
        <p:txBody>
          <a:bodyPr vert="horz" lIns="91440" tIns="45720" rIns="91440" bIns="45720" rtlCol="0">
            <a:normAutofit/>
          </a:bodyPr>
          <a:lstStyle/>
          <a:p>
            <a:r>
              <a:rPr lang="en-US" b="1" dirty="0"/>
              <a:t>Transparent </a:t>
            </a:r>
            <a:r>
              <a:rPr lang="en-US" dirty="0"/>
              <a:t>- </a:t>
            </a:r>
            <a:r>
              <a:rPr lang="en-US" b="0" i="0" u="none" strike="noStrike" dirty="0">
                <a:effectLst/>
              </a:rPr>
              <a:t>(of a material or article) allowing light to pass through so that objects behind can be </a:t>
            </a:r>
            <a:r>
              <a:rPr lang="en-US" dirty="0"/>
              <a:t>distinctly </a:t>
            </a:r>
            <a:r>
              <a:rPr lang="en-US" b="0" i="0" u="none" strike="noStrike" dirty="0">
                <a:effectLst/>
              </a:rPr>
              <a:t>seen.</a:t>
            </a:r>
          </a:p>
          <a:p>
            <a:endParaRPr lang="en-US" dirty="0"/>
          </a:p>
          <a:p>
            <a:r>
              <a:rPr lang="en-US" b="1" dirty="0"/>
              <a:t>Translucent</a:t>
            </a:r>
            <a:r>
              <a:rPr lang="en-US" dirty="0"/>
              <a:t> - </a:t>
            </a:r>
            <a:r>
              <a:rPr lang="en-US" b="0" i="0" u="none" strike="noStrike" dirty="0">
                <a:effectLst/>
              </a:rPr>
              <a:t>(of a substance) allowing light, but not detailed shapes, to pass through; semi-transparent.</a:t>
            </a:r>
          </a:p>
          <a:p>
            <a:r>
              <a:rPr lang="en-US" b="0" i="0" u="none" strike="noStrike" dirty="0">
                <a:effectLst/>
              </a:rPr>
              <a:t>transmitting and diffusing light so that objects beyond cannot be seen clearly.</a:t>
            </a:r>
          </a:p>
          <a:p>
            <a:endParaRPr lang="en-US" dirty="0"/>
          </a:p>
          <a:p>
            <a:r>
              <a:rPr lang="en-US" b="1" dirty="0"/>
              <a:t>Opaque</a:t>
            </a:r>
            <a:r>
              <a:rPr lang="en-US" dirty="0"/>
              <a:t> - </a:t>
            </a:r>
            <a:r>
              <a:rPr lang="en-US" b="0" i="0" u="none" strike="noStrike" dirty="0">
                <a:effectLst/>
              </a:rPr>
              <a:t>not able to be seen through; not transparent.</a:t>
            </a:r>
            <a:endParaRPr lang="en-US" dirty="0"/>
          </a:p>
        </p:txBody>
      </p:sp>
    </p:spTree>
    <p:extLst>
      <p:ext uri="{BB962C8B-B14F-4D97-AF65-F5344CB8AC3E}">
        <p14:creationId xmlns:p14="http://schemas.microsoft.com/office/powerpoint/2010/main" val="295327784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F5835-5042-B1E1-F76B-455E10340BF6}"/>
              </a:ext>
            </a:extLst>
          </p:cNvPr>
          <p:cNvSpPr>
            <a:spLocks noGrp="1"/>
          </p:cNvSpPr>
          <p:nvPr>
            <p:ph type="title"/>
          </p:nvPr>
        </p:nvSpPr>
        <p:spPr>
          <a:xfrm>
            <a:off x="899810" y="-211877"/>
            <a:ext cx="3380527" cy="1126278"/>
          </a:xfrm>
        </p:spPr>
        <p:txBody>
          <a:bodyPr anchor="b">
            <a:normAutofit/>
          </a:bodyPr>
          <a:lstStyle/>
          <a:p>
            <a:r>
              <a:rPr lang="en-US" sz="3600" dirty="0">
                <a:solidFill>
                  <a:schemeClr val="tx2"/>
                </a:solidFill>
              </a:rPr>
              <a:t>Textuality </a:t>
            </a:r>
          </a:p>
        </p:txBody>
      </p:sp>
      <p:sp>
        <p:nvSpPr>
          <p:cNvPr id="3" name="Content Placeholder 2">
            <a:extLst>
              <a:ext uri="{FF2B5EF4-FFF2-40B4-BE49-F238E27FC236}">
                <a16:creationId xmlns:a16="http://schemas.microsoft.com/office/drawing/2014/main" id="{8BD5CA13-981D-4095-1F5A-B1916FA4E333}"/>
              </a:ext>
            </a:extLst>
          </p:cNvPr>
          <p:cNvSpPr>
            <a:spLocks noGrp="1"/>
          </p:cNvSpPr>
          <p:nvPr>
            <p:ph idx="1"/>
          </p:nvPr>
        </p:nvSpPr>
        <p:spPr>
          <a:xfrm>
            <a:off x="899810" y="1230132"/>
            <a:ext cx="3380527" cy="4884918"/>
          </a:xfrm>
        </p:spPr>
        <p:txBody>
          <a:bodyPr>
            <a:normAutofit/>
          </a:bodyPr>
          <a:lstStyle/>
          <a:p>
            <a:pPr marL="0" indent="0">
              <a:buNone/>
            </a:pPr>
            <a:r>
              <a:rPr lang="en-GB" sz="1200" b="0" i="0" u="none" strike="noStrike" dirty="0">
                <a:solidFill>
                  <a:schemeClr val="tx2"/>
                </a:solidFill>
                <a:effectLst/>
                <a:latin typeface="Google Sans"/>
              </a:rPr>
              <a:t>Textuality refers to the qualities of a written work that make it suitable material for literary study.</a:t>
            </a:r>
          </a:p>
          <a:p>
            <a:endParaRPr lang="en-GB" sz="1200" dirty="0">
              <a:solidFill>
                <a:schemeClr val="tx2"/>
              </a:solidFill>
              <a:latin typeface="Google Sans"/>
            </a:endParaRPr>
          </a:p>
          <a:p>
            <a:endParaRPr lang="en-GB" sz="1200" dirty="0">
              <a:solidFill>
                <a:schemeClr val="tx2"/>
              </a:solidFill>
              <a:latin typeface="Google Sans"/>
            </a:endParaRPr>
          </a:p>
          <a:p>
            <a:pPr marL="0" indent="0">
              <a:buNone/>
            </a:pPr>
            <a:endParaRPr lang="en-GB" sz="1200" dirty="0">
              <a:solidFill>
                <a:schemeClr val="tx2"/>
              </a:solidFill>
              <a:latin typeface="Google Sans"/>
            </a:endParaRPr>
          </a:p>
          <a:p>
            <a:pPr marL="0" indent="0">
              <a:buNone/>
            </a:pPr>
            <a:endParaRPr lang="en-GB" sz="1200" dirty="0">
              <a:solidFill>
                <a:schemeClr val="tx2"/>
              </a:solidFill>
              <a:latin typeface="Google Sans"/>
            </a:endParaRPr>
          </a:p>
          <a:p>
            <a:pPr marL="0" indent="0">
              <a:buNone/>
            </a:pPr>
            <a:endParaRPr lang="en-GB" sz="1200" dirty="0">
              <a:solidFill>
                <a:schemeClr val="tx2"/>
              </a:solidFill>
              <a:latin typeface="Google Sans"/>
            </a:endParaRPr>
          </a:p>
          <a:p>
            <a:pPr marL="0" indent="0">
              <a:buNone/>
            </a:pPr>
            <a:endParaRPr lang="en-GB" sz="1200" dirty="0">
              <a:solidFill>
                <a:schemeClr val="tx2"/>
              </a:solidFill>
              <a:latin typeface="Google Sans"/>
            </a:endParaRPr>
          </a:p>
          <a:p>
            <a:pPr marL="0" indent="0">
              <a:buNone/>
            </a:pPr>
            <a:r>
              <a:rPr lang="en-GB" sz="1200" b="0" i="0" u="none" strike="noStrike" dirty="0">
                <a:solidFill>
                  <a:schemeClr val="tx2"/>
                </a:solidFill>
                <a:effectLst/>
                <a:latin typeface="Google Sans"/>
              </a:rPr>
              <a:t>For example, in ‘The Philosophy of Shadows:</a:t>
            </a:r>
          </a:p>
          <a:p>
            <a:r>
              <a:rPr lang="en-GB" sz="1200" b="0" i="0" u="none" strike="noStrike" dirty="0">
                <a:solidFill>
                  <a:schemeClr val="tx2"/>
                </a:solidFill>
                <a:effectLst/>
              </a:rPr>
              <a:t>What is a shadow made of? (Absence of light.) </a:t>
            </a:r>
          </a:p>
          <a:p>
            <a:r>
              <a:rPr lang="en-GB" sz="1200" b="0" i="0" u="none" strike="noStrike" dirty="0">
                <a:solidFill>
                  <a:schemeClr val="tx2"/>
                </a:solidFill>
                <a:effectLst/>
              </a:rPr>
              <a:t> What’s the difference between a shadow and a silhouette? </a:t>
            </a:r>
            <a:endParaRPr lang="en-GB" sz="1200" dirty="0">
              <a:solidFill>
                <a:schemeClr val="tx2"/>
              </a:solidFill>
            </a:endParaRPr>
          </a:p>
          <a:p>
            <a:pPr marL="0" indent="0">
              <a:buNone/>
            </a:pPr>
            <a:r>
              <a:rPr lang="en-GB" sz="1200" b="0" i="0" u="none" strike="noStrike" dirty="0">
                <a:solidFill>
                  <a:schemeClr val="tx2"/>
                </a:solidFill>
                <a:effectLst/>
              </a:rPr>
              <a:t>(Silhouette’s are the far side of an object being shown on the side facing the observer and is therefore part of that object.</a:t>
            </a:r>
          </a:p>
          <a:p>
            <a:pPr marL="0" indent="0">
              <a:buNone/>
            </a:pPr>
            <a:r>
              <a:rPr lang="en-GB" sz="1200" b="0" i="0" u="none" strike="noStrike" dirty="0">
                <a:solidFill>
                  <a:schemeClr val="tx2"/>
                </a:solidFill>
                <a:effectLst/>
              </a:rPr>
              <a:t>Seeing things that are not there is useful. It is a crucial part of being able to see. Hence his analysis of shadows.</a:t>
            </a:r>
          </a:p>
          <a:p>
            <a:endParaRPr lang="en-US" sz="1200" dirty="0">
              <a:solidFill>
                <a:schemeClr val="tx2"/>
              </a:solidFill>
            </a:endParaRPr>
          </a:p>
        </p:txBody>
      </p:sp>
      <p:pic>
        <p:nvPicPr>
          <p:cNvPr id="4" name="Picture 3">
            <a:extLst>
              <a:ext uri="{FF2B5EF4-FFF2-40B4-BE49-F238E27FC236}">
                <a16:creationId xmlns:a16="http://schemas.microsoft.com/office/drawing/2014/main" id="{D7E4A5BF-7201-E84B-1ABC-7C0C6B81EBC0}"/>
              </a:ext>
            </a:extLst>
          </p:cNvPr>
          <p:cNvPicPr>
            <a:picLocks noChangeAspect="1"/>
          </p:cNvPicPr>
          <p:nvPr/>
        </p:nvPicPr>
        <p:blipFill>
          <a:blip r:embed="rId2"/>
          <a:stretch>
            <a:fillRect/>
          </a:stretch>
        </p:blipFill>
        <p:spPr>
          <a:xfrm>
            <a:off x="4994031" y="1230132"/>
            <a:ext cx="6588369" cy="4397735"/>
          </a:xfrm>
          <a:prstGeom prst="rect">
            <a:avLst/>
          </a:prstGeom>
        </p:spPr>
      </p:pic>
    </p:spTree>
    <p:extLst>
      <p:ext uri="{BB962C8B-B14F-4D97-AF65-F5344CB8AC3E}">
        <p14:creationId xmlns:p14="http://schemas.microsoft.com/office/powerpoint/2010/main" val="4283456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4624-C61A-303D-CC30-31BA1DC87DF8}"/>
              </a:ext>
            </a:extLst>
          </p:cNvPr>
          <p:cNvSpPr>
            <a:spLocks noGrp="1"/>
          </p:cNvSpPr>
          <p:nvPr>
            <p:ph type="title"/>
          </p:nvPr>
        </p:nvSpPr>
        <p:spPr/>
        <p:txBody>
          <a:bodyPr/>
          <a:lstStyle/>
          <a:p>
            <a:r>
              <a:rPr lang="en-US" dirty="0"/>
              <a:t>Phenomenology –</a:t>
            </a:r>
            <a:r>
              <a:rPr lang="en-GB" b="0" i="0" u="none" strike="noStrike" dirty="0">
                <a:solidFill>
                  <a:srgbClr val="040C28"/>
                </a:solidFill>
                <a:effectLst/>
                <a:latin typeface="Google Sans"/>
              </a:rPr>
              <a:t> philosophy of experience</a:t>
            </a:r>
            <a:endParaRPr lang="en-US" dirty="0"/>
          </a:p>
        </p:txBody>
      </p:sp>
      <p:sp>
        <p:nvSpPr>
          <p:cNvPr id="3" name="Content Placeholder 2">
            <a:extLst>
              <a:ext uri="{FF2B5EF4-FFF2-40B4-BE49-F238E27FC236}">
                <a16:creationId xmlns:a16="http://schemas.microsoft.com/office/drawing/2014/main" id="{1062F05C-99BA-7D3F-8A1E-60D11003C5C5}"/>
              </a:ext>
            </a:extLst>
          </p:cNvPr>
          <p:cNvSpPr>
            <a:spLocks noGrp="1"/>
          </p:cNvSpPr>
          <p:nvPr>
            <p:ph idx="1"/>
          </p:nvPr>
        </p:nvSpPr>
        <p:spPr/>
        <p:txBody>
          <a:bodyPr/>
          <a:lstStyle/>
          <a:p>
            <a:r>
              <a:rPr lang="en-GB" b="0" i="0" u="none" strike="noStrike" dirty="0">
                <a:effectLst/>
                <a:latin typeface="-apple-system"/>
              </a:rPr>
              <a:t>Maurice Merleau-Ponty - </a:t>
            </a:r>
            <a:r>
              <a:rPr lang="en-GB" b="0" i="0" u="none" strike="noStrike" dirty="0">
                <a:solidFill>
                  <a:srgbClr val="202124"/>
                </a:solidFill>
                <a:effectLst/>
                <a:latin typeface="Google Sans"/>
              </a:rPr>
              <a:t>philosopher and man of letters, </a:t>
            </a:r>
            <a:r>
              <a:rPr lang="en-GB" b="0" i="0" u="none" strike="noStrike" dirty="0">
                <a:solidFill>
                  <a:srgbClr val="040C28"/>
                </a:solidFill>
                <a:effectLst/>
                <a:latin typeface="Google Sans"/>
              </a:rPr>
              <a:t>the leading exponent of Phenomenology in France</a:t>
            </a:r>
            <a:r>
              <a:rPr lang="en-GB" b="0" i="0" u="none" strike="noStrike" dirty="0">
                <a:solidFill>
                  <a:srgbClr val="202124"/>
                </a:solidFill>
                <a:effectLst/>
                <a:latin typeface="Google Sans"/>
              </a:rPr>
              <a:t>. </a:t>
            </a:r>
          </a:p>
          <a:p>
            <a:endParaRPr lang="en-GB" dirty="0">
              <a:solidFill>
                <a:srgbClr val="202124"/>
              </a:solidFill>
              <a:latin typeface="Google Sans"/>
            </a:endParaRPr>
          </a:p>
          <a:p>
            <a:r>
              <a:rPr lang="en-US" dirty="0">
                <a:hlinkClick r:id="rId2"/>
              </a:rPr>
              <a:t>https://iai.tv/articles/merleau-ponty-and-the-embodied-self-consciousness-auid-1582</a:t>
            </a:r>
            <a:r>
              <a:rPr lang="en-GB" dirty="0">
                <a:solidFill>
                  <a:srgbClr val="202124"/>
                </a:solidFill>
                <a:latin typeface="Google Sans"/>
              </a:rPr>
              <a:t> </a:t>
            </a:r>
          </a:p>
          <a:p>
            <a:endParaRPr lang="en-GB" dirty="0">
              <a:solidFill>
                <a:srgbClr val="202124"/>
              </a:solidFill>
              <a:latin typeface="Google Sans"/>
            </a:endParaRPr>
          </a:p>
          <a:p>
            <a:r>
              <a:rPr lang="en-GB" dirty="0">
                <a:solidFill>
                  <a:srgbClr val="202124"/>
                </a:solidFill>
                <a:latin typeface="Google Sans"/>
              </a:rPr>
              <a:t>Key words – perception / consciousness / embodiment.</a:t>
            </a:r>
          </a:p>
          <a:p>
            <a:endParaRPr lang="en-GB" dirty="0">
              <a:solidFill>
                <a:srgbClr val="202124"/>
              </a:solidFill>
              <a:latin typeface="Google Sans"/>
            </a:endParaRPr>
          </a:p>
          <a:p>
            <a:r>
              <a:rPr lang="en-GB" dirty="0">
                <a:solidFill>
                  <a:srgbClr val="202124"/>
                </a:solidFill>
                <a:latin typeface="Google Sans"/>
              </a:rPr>
              <a:t>All link to our sensory experiencing.</a:t>
            </a:r>
            <a:endParaRPr lang="en-US" dirty="0"/>
          </a:p>
        </p:txBody>
      </p:sp>
    </p:spTree>
    <p:extLst>
      <p:ext uri="{BB962C8B-B14F-4D97-AF65-F5344CB8AC3E}">
        <p14:creationId xmlns:p14="http://schemas.microsoft.com/office/powerpoint/2010/main" val="2422408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B84D1-BC5C-C0B4-6A81-CF448B820013}"/>
              </a:ext>
            </a:extLst>
          </p:cNvPr>
          <p:cNvSpPr>
            <a:spLocks noGrp="1"/>
          </p:cNvSpPr>
          <p:nvPr>
            <p:ph type="title"/>
          </p:nvPr>
        </p:nvSpPr>
        <p:spPr>
          <a:xfrm>
            <a:off x="572493" y="238539"/>
            <a:ext cx="11018520" cy="1434415"/>
          </a:xfrm>
        </p:spPr>
        <p:txBody>
          <a:bodyPr anchor="b">
            <a:normAutofit/>
          </a:bodyPr>
          <a:lstStyle/>
          <a:p>
            <a:r>
              <a:rPr lang="en-US" sz="4600"/>
              <a:t>Why do we use light in art?</a:t>
            </a:r>
            <a:br>
              <a:rPr lang="en-US" sz="4600"/>
            </a:b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8685C4-AED0-C221-A2E5-5BD34DA16753}"/>
              </a:ext>
            </a:extLst>
          </p:cNvPr>
          <p:cNvSpPr>
            <a:spLocks noGrp="1"/>
          </p:cNvSpPr>
          <p:nvPr>
            <p:ph idx="1"/>
          </p:nvPr>
        </p:nvSpPr>
        <p:spPr>
          <a:xfrm>
            <a:off x="572493" y="2071316"/>
            <a:ext cx="6713552" cy="4119172"/>
          </a:xfrm>
        </p:spPr>
        <p:txBody>
          <a:bodyPr anchor="t">
            <a:normAutofit lnSpcReduction="10000"/>
          </a:bodyPr>
          <a:lstStyle/>
          <a:p>
            <a:endParaRPr lang="en-US" sz="2200" dirty="0"/>
          </a:p>
          <a:p>
            <a:r>
              <a:rPr lang="en-US" sz="2200" dirty="0"/>
              <a:t>Create depth and 3D values – e.g. technical aspects of tonal drawing</a:t>
            </a:r>
          </a:p>
          <a:p>
            <a:r>
              <a:rPr lang="en-US" sz="2200" dirty="0"/>
              <a:t>Create contrast and drama…..giving emphasis and focus</a:t>
            </a:r>
          </a:p>
          <a:p>
            <a:r>
              <a:rPr lang="en-US" sz="2200" dirty="0"/>
              <a:t>Create emotion - Kandinsky’s quote:</a:t>
            </a:r>
          </a:p>
          <a:p>
            <a:pPr marL="0" indent="0">
              <a:buNone/>
            </a:pPr>
            <a:r>
              <a:rPr lang="en-GB" sz="2200" dirty="0"/>
              <a:t>Kandinsky’s (1914) description of a child learning about light also helps us to contextualise our psychological connections as he describes ‘it drives away the darkness, makes the day longer, is essential to warmth, cooking, play-acting’ and we could also add promotes growth. In this sense light is associated with positive and comforting feelings and therefore we connect positive feelings with natural light. </a:t>
            </a:r>
            <a:endParaRPr lang="is-IS" sz="2200" dirty="0"/>
          </a:p>
          <a:p>
            <a:pPr marL="0" indent="0">
              <a:buNone/>
            </a:pPr>
            <a:endParaRPr lang="en-US" sz="2200" dirty="0"/>
          </a:p>
        </p:txBody>
      </p:sp>
      <p:pic>
        <p:nvPicPr>
          <p:cNvPr id="4" name="Picture 2" descr="/var/folders/l0/9sgxqr154qjd1csw1t1hzlvc0000gn/T/com.microsoft.Powerpoint/WebArchiveCopyPasteTempFiles/Panza_Virga1-226x150.jpg">
            <a:hlinkClick r:id="rId2"/>
            <a:extLst>
              <a:ext uri="{FF2B5EF4-FFF2-40B4-BE49-F238E27FC236}">
                <a16:creationId xmlns:a16="http://schemas.microsoft.com/office/drawing/2014/main" id="{BBC47708-38DD-6BBD-101C-03847B47CD70}"/>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l="18670" r="1747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7569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06203-36A1-6DF2-F6C3-656C2D1308C5}"/>
              </a:ext>
            </a:extLst>
          </p:cNvPr>
          <p:cNvSpPr>
            <a:spLocks noGrp="1"/>
          </p:cNvSpPr>
          <p:nvPr>
            <p:ph type="title"/>
          </p:nvPr>
        </p:nvSpPr>
        <p:spPr/>
        <p:txBody>
          <a:bodyPr/>
          <a:lstStyle/>
          <a:p>
            <a:r>
              <a:rPr lang="en-US" dirty="0"/>
              <a:t>Light and Dark interpretations often based on cultural, personal and situational factors.</a:t>
            </a:r>
          </a:p>
        </p:txBody>
      </p:sp>
      <p:sp>
        <p:nvSpPr>
          <p:cNvPr id="3" name="Content Placeholder 2">
            <a:extLst>
              <a:ext uri="{FF2B5EF4-FFF2-40B4-BE49-F238E27FC236}">
                <a16:creationId xmlns:a16="http://schemas.microsoft.com/office/drawing/2014/main" id="{9A9FF24D-AA21-034B-7614-E74C549B5B37}"/>
              </a:ext>
            </a:extLst>
          </p:cNvPr>
          <p:cNvSpPr>
            <a:spLocks noGrp="1"/>
          </p:cNvSpPr>
          <p:nvPr>
            <p:ph idx="1"/>
          </p:nvPr>
        </p:nvSpPr>
        <p:spPr>
          <a:xfrm>
            <a:off x="838200" y="1825624"/>
            <a:ext cx="10515600" cy="5032375"/>
          </a:xfrm>
        </p:spPr>
        <p:txBody>
          <a:bodyPr>
            <a:normAutofit/>
          </a:bodyPr>
          <a:lstStyle/>
          <a:p>
            <a:pPr marL="0" indent="0">
              <a:buNone/>
            </a:pPr>
            <a:r>
              <a:rPr lang="en-US" sz="1800" dirty="0"/>
              <a:t>Dark</a:t>
            </a:r>
          </a:p>
          <a:p>
            <a:r>
              <a:rPr lang="en-US" sz="1800" dirty="0"/>
              <a:t>Psychologically, darkness is often associated with various emotions and perceptions. Common concepts such as fear of the dark, evoking feelings of uncertainty, vulnerability and heightened awareness of surroundings. Deeply connected with to the primal instinct of survival as visibility is decreased and the unknown becomes more prominent.</a:t>
            </a:r>
          </a:p>
          <a:p>
            <a:r>
              <a:rPr lang="en-US" sz="1800" dirty="0"/>
              <a:t>However, dark is not always negative and can be associated with tranquility, introspection and a sense of privacy.</a:t>
            </a:r>
          </a:p>
          <a:p>
            <a:endParaRPr lang="en-US" sz="1800" dirty="0"/>
          </a:p>
          <a:p>
            <a:pPr marL="0" indent="0">
              <a:buNone/>
            </a:pPr>
            <a:r>
              <a:rPr lang="en-US" sz="1800" dirty="0"/>
              <a:t>Light</a:t>
            </a:r>
          </a:p>
          <a:p>
            <a:r>
              <a:rPr lang="en-US" sz="1800" dirty="0"/>
              <a:t>Often associated with positive psychological effects. Natural light linked to improved mood, increased alertness and better well-being. Light is also symbolic of knowledge, enlightenment, and clarity in various cultures and philosophical traditions. The psychological associations of light with positive attributes may stem from its role in providing visibility, dispelling darkness and creating a sense of warmth and security. </a:t>
            </a:r>
          </a:p>
          <a:p>
            <a:pPr marL="0" indent="0">
              <a:buNone/>
            </a:pPr>
            <a:endParaRPr lang="en-US" sz="1800" dirty="0"/>
          </a:p>
          <a:p>
            <a:endParaRPr lang="en-US" dirty="0"/>
          </a:p>
        </p:txBody>
      </p:sp>
    </p:spTree>
    <p:extLst>
      <p:ext uri="{BB962C8B-B14F-4D97-AF65-F5344CB8AC3E}">
        <p14:creationId xmlns:p14="http://schemas.microsoft.com/office/powerpoint/2010/main" val="3187320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F9EE939-9FB7-CF9D-0AA9-0EC39A2D37C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554" r="6094" b="2"/>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578D52-3E04-C374-9004-1788D63C6EA2}"/>
              </a:ext>
            </a:extLst>
          </p:cNvPr>
          <p:cNvSpPr>
            <a:spLocks noGrp="1"/>
          </p:cNvSpPr>
          <p:nvPr>
            <p:ph type="title"/>
          </p:nvPr>
        </p:nvSpPr>
        <p:spPr>
          <a:xfrm>
            <a:off x="838200" y="365125"/>
            <a:ext cx="3822189" cy="1899912"/>
          </a:xfrm>
        </p:spPr>
        <p:txBody>
          <a:bodyPr>
            <a:normAutofit/>
          </a:bodyPr>
          <a:lstStyle/>
          <a:p>
            <a:r>
              <a:rPr lang="en-US" sz="4000"/>
              <a:t>Glass and Light</a:t>
            </a:r>
          </a:p>
        </p:txBody>
      </p:sp>
      <p:sp>
        <p:nvSpPr>
          <p:cNvPr id="3" name="Content Placeholder 2">
            <a:extLst>
              <a:ext uri="{FF2B5EF4-FFF2-40B4-BE49-F238E27FC236}">
                <a16:creationId xmlns:a16="http://schemas.microsoft.com/office/drawing/2014/main" id="{3750AA2E-AE91-591E-701E-641D184C222C}"/>
              </a:ext>
            </a:extLst>
          </p:cNvPr>
          <p:cNvSpPr>
            <a:spLocks noGrp="1"/>
          </p:cNvSpPr>
          <p:nvPr>
            <p:ph idx="1"/>
          </p:nvPr>
        </p:nvSpPr>
        <p:spPr>
          <a:xfrm>
            <a:off x="838200" y="2434201"/>
            <a:ext cx="3822189" cy="3742762"/>
          </a:xfrm>
        </p:spPr>
        <p:txBody>
          <a:bodyPr>
            <a:normAutofit/>
          </a:bodyPr>
          <a:lstStyle/>
          <a:p>
            <a:r>
              <a:rPr lang="en-US" sz="2000"/>
              <a:t>Light moves around glass and therefore makes it kinetic:</a:t>
            </a:r>
          </a:p>
          <a:p>
            <a:endParaRPr lang="en-US" sz="2000"/>
          </a:p>
          <a:p>
            <a:pPr marL="0" indent="0">
              <a:buNone/>
            </a:pPr>
            <a:r>
              <a:rPr lang="en-US" sz="2000"/>
              <a:t>‘In some ways light is the most effective means of presenting rhythms and patterns of movement visually……</a:t>
            </a:r>
          </a:p>
          <a:p>
            <a:pPr marL="0" indent="0">
              <a:buNone/>
            </a:pPr>
            <a:r>
              <a:rPr lang="en-US" sz="2000" b="1"/>
              <a:t>Barrett, C (1994) Concepts of Modern Art – Kinetic Art Chapter. </a:t>
            </a:r>
          </a:p>
          <a:p>
            <a:endParaRPr lang="en-US" sz="2000"/>
          </a:p>
          <a:p>
            <a:endParaRPr lang="en-US" sz="2000"/>
          </a:p>
        </p:txBody>
      </p:sp>
    </p:spTree>
    <p:extLst>
      <p:ext uri="{BB962C8B-B14F-4D97-AF65-F5344CB8AC3E}">
        <p14:creationId xmlns:p14="http://schemas.microsoft.com/office/powerpoint/2010/main" val="796944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FE103-4DC3-442A-6830-69DE3A6B0412}"/>
              </a:ext>
            </a:extLst>
          </p:cNvPr>
          <p:cNvSpPr>
            <a:spLocks noGrp="1"/>
          </p:cNvSpPr>
          <p:nvPr>
            <p:ph type="title"/>
          </p:nvPr>
        </p:nvSpPr>
        <p:spPr/>
        <p:txBody>
          <a:bodyPr/>
          <a:lstStyle/>
          <a:p>
            <a:r>
              <a:rPr lang="en-US" dirty="0"/>
              <a:t>James </a:t>
            </a:r>
            <a:r>
              <a:rPr lang="en-US" dirty="0" err="1"/>
              <a:t>Turrell</a:t>
            </a:r>
            <a:r>
              <a:rPr lang="en-US" dirty="0"/>
              <a:t> – Light as Material</a:t>
            </a:r>
          </a:p>
        </p:txBody>
      </p:sp>
      <p:pic>
        <p:nvPicPr>
          <p:cNvPr id="4" name="Online Media 3" descr="James Turrell: You Who Look | Art + Film">
            <a:hlinkClick r:id="" action="ppaction://media"/>
            <a:extLst>
              <a:ext uri="{FF2B5EF4-FFF2-40B4-BE49-F238E27FC236}">
                <a16:creationId xmlns:a16="http://schemas.microsoft.com/office/drawing/2014/main" id="{52B31D2D-6C55-5C33-984C-4E46161A0244}"/>
              </a:ext>
            </a:extLst>
          </p:cNvPr>
          <p:cNvPicPr>
            <a:picLocks noGrp="1" noRot="1" noChangeAspect="1"/>
          </p:cNvPicPr>
          <p:nvPr>
            <p:ph idx="1"/>
            <a:videoFile r:link="rId1"/>
          </p:nvPr>
        </p:nvPicPr>
        <p:blipFill>
          <a:blip r:embed="rId3"/>
          <a:stretch>
            <a:fillRect/>
          </a:stretch>
        </p:blipFill>
        <p:spPr>
          <a:xfrm>
            <a:off x="3048000" y="2286794"/>
            <a:ext cx="6096000" cy="3429000"/>
          </a:xfrm>
          <a:prstGeom prst="rect">
            <a:avLst/>
          </a:prstGeom>
        </p:spPr>
      </p:pic>
    </p:spTree>
    <p:extLst>
      <p:ext uri="{BB962C8B-B14F-4D97-AF65-F5344CB8AC3E}">
        <p14:creationId xmlns:p14="http://schemas.microsoft.com/office/powerpoint/2010/main" val="1380414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83D3A-4B9B-906A-C91B-FD3A0B7B4C19}"/>
              </a:ext>
            </a:extLst>
          </p:cNvPr>
          <p:cNvSpPr>
            <a:spLocks noGrp="1"/>
          </p:cNvSpPr>
          <p:nvPr>
            <p:ph type="title"/>
          </p:nvPr>
        </p:nvSpPr>
        <p:spPr/>
        <p:txBody>
          <a:bodyPr/>
          <a:lstStyle/>
          <a:p>
            <a:r>
              <a:rPr lang="en-US" dirty="0"/>
              <a:t>Cornelia </a:t>
            </a:r>
            <a:r>
              <a:rPr lang="en-US" dirty="0" err="1"/>
              <a:t>Konig</a:t>
            </a:r>
            <a:r>
              <a:rPr lang="en-US" dirty="0"/>
              <a:t> – Dots &amp; Knots </a:t>
            </a:r>
          </a:p>
        </p:txBody>
      </p:sp>
      <p:pic>
        <p:nvPicPr>
          <p:cNvPr id="1026" name="Picture 2">
            <a:extLst>
              <a:ext uri="{FF2B5EF4-FFF2-40B4-BE49-F238E27FC236}">
                <a16:creationId xmlns:a16="http://schemas.microsoft.com/office/drawing/2014/main" id="{30F385DC-5E04-1C3A-55AD-F957FE88141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71763" y="1436252"/>
            <a:ext cx="6328675" cy="4740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8253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7A2D-BF7C-8E3A-021B-B1413092667B}"/>
              </a:ext>
            </a:extLst>
          </p:cNvPr>
          <p:cNvSpPr>
            <a:spLocks noGrp="1"/>
          </p:cNvSpPr>
          <p:nvPr>
            <p:ph type="title"/>
          </p:nvPr>
        </p:nvSpPr>
        <p:spPr>
          <a:xfrm>
            <a:off x="9285668" y="973450"/>
            <a:ext cx="3193960" cy="3572791"/>
          </a:xfrm>
        </p:spPr>
        <p:txBody>
          <a:bodyPr/>
          <a:lstStyle/>
          <a:p>
            <a:r>
              <a:rPr lang="en-US" dirty="0"/>
              <a:t>Lisa Cahill</a:t>
            </a:r>
            <a:br>
              <a:rPr lang="en-GB" sz="1800" dirty="0">
                <a:solidFill>
                  <a:srgbClr val="000000"/>
                </a:solidFill>
                <a:latin typeface="Calibri" panose="020F0502020204030204" pitchFamily="34" charset="0"/>
              </a:rPr>
            </a:br>
            <a:r>
              <a:rPr lang="en-GB" sz="1800" b="0" i="0" u="none" strike="noStrike" dirty="0">
                <a:solidFill>
                  <a:srgbClr val="000000"/>
                </a:solidFill>
                <a:effectLst/>
                <a:latin typeface="Calibri" panose="020F0502020204030204" pitchFamily="34" charset="0"/>
              </a:rPr>
              <a:t>Fused layered glass, blasted through opaque layers to reveal translucent glass beneath.</a:t>
            </a:r>
            <a:r>
              <a:rPr lang="en-GB" sz="1800" b="0" i="0" dirty="0">
                <a:solidFill>
                  <a:srgbClr val="000000"/>
                </a:solidFill>
                <a:effectLst/>
                <a:latin typeface="Calibri" panose="020F0502020204030204" pitchFamily="34" charset="0"/>
              </a:rPr>
              <a:t>​</a:t>
            </a:r>
            <a:endParaRPr lang="en-US" dirty="0"/>
          </a:p>
        </p:txBody>
      </p:sp>
      <p:pic>
        <p:nvPicPr>
          <p:cNvPr id="2050" name="Picture 2">
            <a:extLst>
              <a:ext uri="{FF2B5EF4-FFF2-40B4-BE49-F238E27FC236}">
                <a16:creationId xmlns:a16="http://schemas.microsoft.com/office/drawing/2014/main" id="{095902B5-0783-C404-6387-9C773F20203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57313" y="440733"/>
            <a:ext cx="7634246" cy="5736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9543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0EDCC-1BED-8CF6-1F03-30915B0F5C2F}"/>
              </a:ext>
            </a:extLst>
          </p:cNvPr>
          <p:cNvSpPr>
            <a:spLocks noGrp="1"/>
          </p:cNvSpPr>
          <p:nvPr>
            <p:ph type="title"/>
          </p:nvPr>
        </p:nvSpPr>
        <p:spPr/>
        <p:txBody>
          <a:bodyPr/>
          <a:lstStyle/>
          <a:p>
            <a:r>
              <a:rPr lang="en-GB" sz="1800" b="0" i="0" u="none" strike="noStrike" dirty="0">
                <a:solidFill>
                  <a:srgbClr val="000000"/>
                </a:solidFill>
                <a:effectLst/>
                <a:latin typeface="Calibri" panose="020F0502020204030204" pitchFamily="34" charset="0"/>
              </a:rPr>
              <a:t>Helga Reay Young – Uses solid materials within her sculptures to emphasis the transparent qualities of glass</a:t>
            </a:r>
            <a:r>
              <a:rPr lang="en-GB" sz="1800" b="0" i="0" dirty="0">
                <a:solidFill>
                  <a:srgbClr val="000000"/>
                </a:solidFill>
                <a:effectLst/>
                <a:latin typeface="Calibri" panose="020F0502020204030204" pitchFamily="34" charset="0"/>
              </a:rPr>
              <a:t>​</a:t>
            </a:r>
            <a:endParaRPr lang="en-US" dirty="0"/>
          </a:p>
        </p:txBody>
      </p:sp>
      <p:pic>
        <p:nvPicPr>
          <p:cNvPr id="3074" name="Picture 2">
            <a:extLst>
              <a:ext uri="{FF2B5EF4-FFF2-40B4-BE49-F238E27FC236}">
                <a16:creationId xmlns:a16="http://schemas.microsoft.com/office/drawing/2014/main" id="{108E5107-021A-3D77-6A0A-6F538F55199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42529" y="1825625"/>
            <a:ext cx="590694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081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70380-C66B-57C9-AD4F-37684DEA652B}"/>
              </a:ext>
            </a:extLst>
          </p:cNvPr>
          <p:cNvSpPr>
            <a:spLocks noGrp="1"/>
          </p:cNvSpPr>
          <p:nvPr>
            <p:ph type="title"/>
          </p:nvPr>
        </p:nvSpPr>
        <p:spPr/>
        <p:txBody>
          <a:bodyPr>
            <a:normAutofit fontScale="90000"/>
          </a:bodyPr>
          <a:lstStyle/>
          <a:p>
            <a:pPr rtl="0" fontAlgn="base"/>
            <a:r>
              <a:rPr lang="en-GB" sz="1800" b="1" i="0" u="none" strike="noStrike" dirty="0">
                <a:solidFill>
                  <a:srgbClr val="000000"/>
                </a:solidFill>
                <a:effectLst/>
                <a:latin typeface="Calibri" panose="020F0502020204030204" pitchFamily="34" charset="0"/>
              </a:rPr>
              <a:t>Mary Temple - Northwest Corner, Southeast Light</a:t>
            </a:r>
            <a:r>
              <a:rPr lang="en-US" sz="1800" b="0" i="0" dirty="0">
                <a:solidFill>
                  <a:srgbClr val="000000"/>
                </a:solidFill>
                <a:effectLst/>
                <a:latin typeface="Calibri" panose="020F0502020204030204" pitchFamily="34" charset="0"/>
              </a:rPr>
              <a:t>​</a:t>
            </a:r>
            <a:br>
              <a:rPr lang="en-US" sz="1800" b="0" i="0" dirty="0">
                <a:solidFill>
                  <a:srgbClr val="000000"/>
                </a:solidFill>
                <a:effectLst/>
                <a:latin typeface="Calibri" panose="020F0502020204030204" pitchFamily="34" charset="0"/>
              </a:rPr>
            </a:br>
            <a:r>
              <a:rPr lang="en-GB" sz="1800" b="1" i="0" u="none" strike="noStrike" dirty="0">
                <a:solidFill>
                  <a:srgbClr val="000000"/>
                </a:solidFill>
                <a:effectLst/>
                <a:latin typeface="Calibri" panose="020F0502020204030204" pitchFamily="34" charset="0"/>
              </a:rPr>
              <a:t>from the series, Light Installations, 2002-present </a:t>
            </a:r>
            <a:r>
              <a:rPr lang="en-US" sz="1800" b="0" i="0" dirty="0">
                <a:solidFill>
                  <a:srgbClr val="000000"/>
                </a:solidFill>
                <a:effectLst/>
                <a:latin typeface="Calibri" panose="020F0502020204030204" pitchFamily="34" charset="0"/>
              </a:rPr>
              <a:t>​</a:t>
            </a:r>
            <a:br>
              <a:rPr lang="en-US" sz="1800" b="0" i="0" dirty="0">
                <a:solidFill>
                  <a:srgbClr val="000000"/>
                </a:solidFill>
                <a:effectLst/>
                <a:latin typeface="Calibri" panose="020F0502020204030204" pitchFamily="34" charset="0"/>
              </a:rPr>
            </a:br>
            <a:r>
              <a:rPr lang="en-GB" sz="1800" b="1" i="0" u="none" strike="noStrike" dirty="0">
                <a:solidFill>
                  <a:srgbClr val="000000"/>
                </a:solidFill>
                <a:effectLst/>
                <a:latin typeface="Calibri" panose="020F0502020204030204" pitchFamily="34" charset="0"/>
              </a:rPr>
              <a:t>2011 </a:t>
            </a:r>
            <a:r>
              <a:rPr lang="en-US" sz="1800" b="0" i="0" dirty="0">
                <a:solidFill>
                  <a:srgbClr val="000000"/>
                </a:solidFill>
                <a:effectLst/>
                <a:latin typeface="Calibri" panose="020F0502020204030204" pitchFamily="34" charset="0"/>
              </a:rPr>
              <a:t>​</a:t>
            </a:r>
            <a:br>
              <a:rPr lang="en-US" b="0" i="0" dirty="0">
                <a:solidFill>
                  <a:srgbClr val="000000"/>
                </a:solidFill>
                <a:effectLst/>
                <a:latin typeface="Segoe UI" panose="020B0502040204020203" pitchFamily="34" charset="0"/>
              </a:rPr>
            </a:br>
            <a:r>
              <a:rPr lang="en-GB" sz="1800" b="0" i="0" u="none" strike="noStrike" dirty="0">
                <a:solidFill>
                  <a:srgbClr val="000000"/>
                </a:solidFill>
                <a:effectLst/>
                <a:latin typeface="Calibri" panose="020F0502020204030204" pitchFamily="34" charset="0"/>
              </a:rPr>
              <a:t>acrylic paint on existing architecture, hardwood, stain, urethane 40' x 42'</a:t>
            </a:r>
            <a:r>
              <a:rPr lang="en-US" sz="1800" b="0" i="0" dirty="0">
                <a:solidFill>
                  <a:srgbClr val="000000"/>
                </a:solidFill>
                <a:effectLst/>
                <a:latin typeface="Calibri" panose="020F0502020204030204" pitchFamily="34" charset="0"/>
              </a:rPr>
              <a:t>​</a:t>
            </a:r>
            <a:br>
              <a:rPr lang="en-US" b="0" i="0" dirty="0">
                <a:solidFill>
                  <a:srgbClr val="000000"/>
                </a:solidFill>
                <a:effectLst/>
                <a:latin typeface="Segoe UI" panose="020B0502040204020203" pitchFamily="34" charset="0"/>
              </a:rPr>
            </a:br>
            <a:endParaRPr lang="en-US" dirty="0"/>
          </a:p>
        </p:txBody>
      </p:sp>
      <p:pic>
        <p:nvPicPr>
          <p:cNvPr id="4098" name="Picture 2">
            <a:extLst>
              <a:ext uri="{FF2B5EF4-FFF2-40B4-BE49-F238E27FC236}">
                <a16:creationId xmlns:a16="http://schemas.microsoft.com/office/drawing/2014/main" id="{C9043B76-8BAE-FB51-2B65-672AD6061C0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00441" y="1825625"/>
            <a:ext cx="579111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0205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5AA6-9C51-4FC2-79CD-8B9F118E65F2}"/>
              </a:ext>
            </a:extLst>
          </p:cNvPr>
          <p:cNvSpPr>
            <a:spLocks noGrp="1"/>
          </p:cNvSpPr>
          <p:nvPr>
            <p:ph type="title"/>
          </p:nvPr>
        </p:nvSpPr>
        <p:spPr>
          <a:xfrm>
            <a:off x="876694" y="741391"/>
            <a:ext cx="2833324" cy="1616203"/>
          </a:xfrm>
        </p:spPr>
        <p:txBody>
          <a:bodyPr anchor="b">
            <a:normAutofit/>
          </a:bodyPr>
          <a:lstStyle/>
          <a:p>
            <a:r>
              <a:rPr lang="en-US" sz="3200"/>
              <a:t>Caroline Broadhead – shadows</a:t>
            </a:r>
          </a:p>
        </p:txBody>
      </p:sp>
      <p:pic>
        <p:nvPicPr>
          <p:cNvPr id="7" name="Picture 6" descr="A white bag with green leaves on it&#10;&#10;Description automatically generated">
            <a:extLst>
              <a:ext uri="{FF2B5EF4-FFF2-40B4-BE49-F238E27FC236}">
                <a16:creationId xmlns:a16="http://schemas.microsoft.com/office/drawing/2014/main" id="{1F8B5467-5BC6-3370-F82F-C76BB254D2A0}"/>
              </a:ext>
            </a:extLst>
          </p:cNvPr>
          <p:cNvPicPr>
            <a:picLocks noChangeAspect="1"/>
          </p:cNvPicPr>
          <p:nvPr/>
        </p:nvPicPr>
        <p:blipFill rotWithShape="1">
          <a:blip r:embed="rId2"/>
          <a:srcRect r="865" b="4"/>
          <a:stretch/>
        </p:blipFill>
        <p:spPr>
          <a:xfrm rot="5400000">
            <a:off x="3993368" y="1785078"/>
            <a:ext cx="4346041" cy="3287840"/>
          </a:xfrm>
          <a:prstGeom prst="rect">
            <a:avLst/>
          </a:prstGeom>
        </p:spPr>
      </p:pic>
      <p:pic>
        <p:nvPicPr>
          <p:cNvPr id="5" name="Content Placeholder 4" descr="A black chair with a wheel on it&#10;&#10;Description automatically generated">
            <a:extLst>
              <a:ext uri="{FF2B5EF4-FFF2-40B4-BE49-F238E27FC236}">
                <a16:creationId xmlns:a16="http://schemas.microsoft.com/office/drawing/2014/main" id="{94EE613A-91AB-AB2E-0F90-F3FA3F6364CF}"/>
              </a:ext>
            </a:extLst>
          </p:cNvPr>
          <p:cNvPicPr>
            <a:picLocks noChangeAspect="1"/>
          </p:cNvPicPr>
          <p:nvPr/>
        </p:nvPicPr>
        <p:blipFill rotWithShape="1">
          <a:blip r:embed="rId3"/>
          <a:srcRect r="882"/>
          <a:stretch/>
        </p:blipFill>
        <p:spPr>
          <a:xfrm rot="5400000">
            <a:off x="7448115" y="1763236"/>
            <a:ext cx="4402855" cy="3331526"/>
          </a:xfrm>
          <a:prstGeom prst="rect">
            <a:avLst/>
          </a:prstGeom>
        </p:spPr>
      </p:pic>
      <p:grpSp>
        <p:nvGrpSpPr>
          <p:cNvPr id="23" name="Group 22">
            <a:extLst>
              <a:ext uri="{FF2B5EF4-FFF2-40B4-BE49-F238E27FC236}">
                <a16:creationId xmlns:a16="http://schemas.microsoft.com/office/drawing/2014/main" id="{792AA144-DDFF-C43B-6866-516C9091D0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24" name="Rectangle 23">
              <a:extLst>
                <a:ext uri="{FF2B5EF4-FFF2-40B4-BE49-F238E27FC236}">
                  <a16:creationId xmlns:a16="http://schemas.microsoft.com/office/drawing/2014/main" id="{56557A69-9517-26A8-EF3F-E65057EEC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7C5987E-7AB5-0A21-D727-68B38B342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16261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BA379-24F0-A19B-B63F-4A94243E067E}"/>
              </a:ext>
            </a:extLst>
          </p:cNvPr>
          <p:cNvSpPr>
            <a:spLocks noGrp="1"/>
          </p:cNvSpPr>
          <p:nvPr>
            <p:ph type="title"/>
          </p:nvPr>
        </p:nvSpPr>
        <p:spPr/>
        <p:txBody>
          <a:bodyPr/>
          <a:lstStyle/>
          <a:p>
            <a:r>
              <a:rPr lang="en-GB" sz="1800" b="0" i="0" u="none" strike="noStrike" dirty="0">
                <a:solidFill>
                  <a:srgbClr val="000000"/>
                </a:solidFill>
                <a:effectLst/>
                <a:latin typeface="Calibri" panose="020F0502020204030204" pitchFamily="34" charset="0"/>
              </a:rPr>
              <a:t>George Papadopoulos – Developed a decorative technique that involves shattering toughened / laminated glass and then re-laminating to make it strong enough to use within an architectural setting</a:t>
            </a:r>
            <a:r>
              <a:rPr lang="en-GB" sz="1800" b="0" i="0" dirty="0">
                <a:solidFill>
                  <a:srgbClr val="000000"/>
                </a:solidFill>
                <a:effectLst/>
                <a:latin typeface="Calibri" panose="020F0502020204030204" pitchFamily="34" charset="0"/>
              </a:rPr>
              <a:t>​.</a:t>
            </a:r>
            <a:endParaRPr lang="en-US" dirty="0"/>
          </a:p>
        </p:txBody>
      </p:sp>
      <p:pic>
        <p:nvPicPr>
          <p:cNvPr id="5122" name="Picture 2">
            <a:extLst>
              <a:ext uri="{FF2B5EF4-FFF2-40B4-BE49-F238E27FC236}">
                <a16:creationId xmlns:a16="http://schemas.microsoft.com/office/drawing/2014/main" id="{0AB62EE0-5529-E4CC-1DC2-0DEA1836F21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42405" y="1825625"/>
            <a:ext cx="5707189"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51758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9572-DEA7-0809-5CAE-626BB7CF6097}"/>
              </a:ext>
            </a:extLst>
          </p:cNvPr>
          <p:cNvSpPr>
            <a:spLocks noGrp="1"/>
          </p:cNvSpPr>
          <p:nvPr>
            <p:ph type="title"/>
          </p:nvPr>
        </p:nvSpPr>
        <p:spPr/>
        <p:txBody>
          <a:bodyPr/>
          <a:lstStyle/>
          <a:p>
            <a:r>
              <a:rPr lang="en-GB" sz="1800" b="0" i="0" u="none" strike="noStrike" dirty="0">
                <a:solidFill>
                  <a:srgbClr val="000000"/>
                </a:solidFill>
                <a:effectLst/>
                <a:latin typeface="Calibri" panose="020F0502020204030204" pitchFamily="34" charset="0"/>
              </a:rPr>
              <a:t>Roni Horne – Library of Water – uses glass tubes of water to distort and create shadows and reflections</a:t>
            </a:r>
            <a:r>
              <a:rPr lang="en-GB" sz="1800" b="0" i="0" dirty="0">
                <a:solidFill>
                  <a:srgbClr val="000000"/>
                </a:solidFill>
                <a:effectLst/>
                <a:latin typeface="Calibri" panose="020F0502020204030204" pitchFamily="34" charset="0"/>
              </a:rPr>
              <a:t>​</a:t>
            </a:r>
            <a:endParaRPr lang="en-US" dirty="0"/>
          </a:p>
        </p:txBody>
      </p:sp>
      <p:pic>
        <p:nvPicPr>
          <p:cNvPr id="6146" name="Picture 2">
            <a:extLst>
              <a:ext uri="{FF2B5EF4-FFF2-40B4-BE49-F238E27FC236}">
                <a16:creationId xmlns:a16="http://schemas.microsoft.com/office/drawing/2014/main" id="{48AB03F8-D2CE-AFE3-B1F3-78C3D6F823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00441" y="1825625"/>
            <a:ext cx="579111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3126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4B891-345F-4325-A2C3-759160B7873E}"/>
              </a:ext>
            </a:extLst>
          </p:cNvPr>
          <p:cNvSpPr>
            <a:spLocks noGrp="1"/>
          </p:cNvSpPr>
          <p:nvPr>
            <p:ph type="title"/>
          </p:nvPr>
        </p:nvSpPr>
        <p:spPr/>
        <p:txBody>
          <a:bodyPr/>
          <a:lstStyle/>
          <a:p>
            <a:r>
              <a:rPr lang="en-GB" sz="1800" b="0" i="0" u="none" strike="noStrike" dirty="0">
                <a:solidFill>
                  <a:srgbClr val="000000"/>
                </a:solidFill>
                <a:effectLst/>
                <a:latin typeface="Calibri" panose="020F0502020204030204" pitchFamily="34" charset="0"/>
              </a:rPr>
              <a:t>Tessa Waite – Back lit objects and environments</a:t>
            </a:r>
            <a:r>
              <a:rPr lang="en-GB" sz="1800" b="0" i="0" dirty="0">
                <a:solidFill>
                  <a:srgbClr val="000000"/>
                </a:solidFill>
                <a:effectLst/>
                <a:latin typeface="Calibri" panose="020F0502020204030204" pitchFamily="34" charset="0"/>
              </a:rPr>
              <a:t>​</a:t>
            </a:r>
            <a:endParaRPr lang="en-US" dirty="0"/>
          </a:p>
        </p:txBody>
      </p:sp>
      <p:pic>
        <p:nvPicPr>
          <p:cNvPr id="7170" name="Picture 2">
            <a:extLst>
              <a:ext uri="{FF2B5EF4-FFF2-40B4-BE49-F238E27FC236}">
                <a16:creationId xmlns:a16="http://schemas.microsoft.com/office/drawing/2014/main" id="{74C52488-CB1E-1E50-48A2-94562C737D1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00441" y="1825625"/>
            <a:ext cx="579111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839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7CE89-A84F-2358-EDC4-649248FA5E28}"/>
              </a:ext>
            </a:extLst>
          </p:cNvPr>
          <p:cNvSpPr>
            <a:spLocks noGrp="1"/>
          </p:cNvSpPr>
          <p:nvPr>
            <p:ph type="title"/>
          </p:nvPr>
        </p:nvSpPr>
        <p:spPr/>
        <p:txBody>
          <a:bodyPr/>
          <a:lstStyle/>
          <a:p>
            <a:r>
              <a:rPr lang="en-GB" sz="1800" b="0" i="0" u="none" strike="noStrike" dirty="0">
                <a:solidFill>
                  <a:srgbClr val="000000"/>
                </a:solidFill>
                <a:effectLst/>
                <a:latin typeface="Calibri" panose="020F0502020204030204" pitchFamily="34" charset="0"/>
              </a:rPr>
              <a:t>Therese </a:t>
            </a:r>
            <a:r>
              <a:rPr lang="en-GB" sz="1800" b="0" i="0" u="none" strike="noStrike" dirty="0" err="1">
                <a:solidFill>
                  <a:srgbClr val="000000"/>
                </a:solidFill>
                <a:effectLst/>
                <a:latin typeface="Calibri" panose="020F0502020204030204" pitchFamily="34" charset="0"/>
              </a:rPr>
              <a:t>lahaie</a:t>
            </a:r>
            <a:r>
              <a:rPr lang="en-GB" sz="1800" b="0" i="0" u="none" strike="noStrike" dirty="0">
                <a:solidFill>
                  <a:srgbClr val="000000"/>
                </a:solidFill>
                <a:effectLst/>
                <a:latin typeface="Calibri" panose="020F0502020204030204" pitchFamily="34" charset="0"/>
              </a:rPr>
              <a:t> – uses kiln formed glass, light and small motors that vibrate her work causing moving shadows and reflections.</a:t>
            </a:r>
            <a:r>
              <a:rPr lang="en-GB" sz="1800" b="0" i="0" dirty="0">
                <a:solidFill>
                  <a:srgbClr val="000000"/>
                </a:solidFill>
                <a:effectLst/>
                <a:latin typeface="Calibri" panose="020F0502020204030204" pitchFamily="34" charset="0"/>
              </a:rPr>
              <a:t>​</a:t>
            </a:r>
            <a:endParaRPr lang="en-US" dirty="0"/>
          </a:p>
        </p:txBody>
      </p:sp>
      <p:pic>
        <p:nvPicPr>
          <p:cNvPr id="8194" name="Picture 2">
            <a:extLst>
              <a:ext uri="{FF2B5EF4-FFF2-40B4-BE49-F238E27FC236}">
                <a16:creationId xmlns:a16="http://schemas.microsoft.com/office/drawing/2014/main" id="{58745D0B-1FCB-0383-7688-AB68F0B2E3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42405" y="1825625"/>
            <a:ext cx="5707189"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627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46DCF-6C7A-0E1F-737D-D44264F2CB35}"/>
              </a:ext>
            </a:extLst>
          </p:cNvPr>
          <p:cNvSpPr>
            <a:spLocks noGrp="1"/>
          </p:cNvSpPr>
          <p:nvPr>
            <p:ph type="title"/>
          </p:nvPr>
        </p:nvSpPr>
        <p:spPr/>
        <p:txBody>
          <a:bodyPr/>
          <a:lstStyle/>
          <a:p>
            <a:r>
              <a:rPr lang="en-GB" sz="1800" b="0" i="0" u="none" strike="noStrike" dirty="0">
                <a:solidFill>
                  <a:srgbClr val="000000"/>
                </a:solidFill>
                <a:effectLst/>
                <a:latin typeface="Calibri" panose="020F0502020204030204" pitchFamily="34" charset="0"/>
              </a:rPr>
              <a:t>Helen Maurer – uses projection to create environments and shadows using projectors, mirrors and glass.</a:t>
            </a:r>
            <a:r>
              <a:rPr lang="en-GB" sz="1800" b="0" i="0" dirty="0">
                <a:solidFill>
                  <a:srgbClr val="000000"/>
                </a:solidFill>
                <a:effectLst/>
                <a:latin typeface="Calibri" panose="020F0502020204030204" pitchFamily="34" charset="0"/>
              </a:rPr>
              <a:t>​</a:t>
            </a:r>
            <a:endParaRPr lang="en-US" dirty="0"/>
          </a:p>
        </p:txBody>
      </p:sp>
      <p:pic>
        <p:nvPicPr>
          <p:cNvPr id="9218" name="Picture 2">
            <a:extLst>
              <a:ext uri="{FF2B5EF4-FFF2-40B4-BE49-F238E27FC236}">
                <a16:creationId xmlns:a16="http://schemas.microsoft.com/office/drawing/2014/main" id="{8A0CC9A5-BBF3-5D20-2C84-FE30415616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00441" y="1825625"/>
            <a:ext cx="579111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494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28129-949F-1E13-5ED8-B2407E3E1474}"/>
              </a:ext>
            </a:extLst>
          </p:cNvPr>
          <p:cNvSpPr>
            <a:spLocks noGrp="1"/>
          </p:cNvSpPr>
          <p:nvPr>
            <p:ph type="title"/>
          </p:nvPr>
        </p:nvSpPr>
        <p:spPr/>
        <p:txBody>
          <a:bodyPr/>
          <a:lstStyle/>
          <a:p>
            <a:r>
              <a:rPr lang="en-GB" sz="1800" b="0" i="0" u="none" strike="noStrike" dirty="0">
                <a:solidFill>
                  <a:srgbClr val="000000"/>
                </a:solidFill>
                <a:effectLst/>
                <a:latin typeface="Calibri" panose="020F0502020204030204" pitchFamily="34" charset="0"/>
              </a:rPr>
              <a:t>Robyn Smith’s Glass curtain</a:t>
            </a:r>
            <a:r>
              <a:rPr lang="en-GB" sz="1800" b="0" i="0" dirty="0">
                <a:solidFill>
                  <a:srgbClr val="000000"/>
                </a:solidFill>
                <a:effectLst/>
                <a:latin typeface="Calibri" panose="020F0502020204030204" pitchFamily="34" charset="0"/>
              </a:rPr>
              <a:t>​</a:t>
            </a:r>
            <a:endParaRPr lang="en-US" dirty="0"/>
          </a:p>
        </p:txBody>
      </p:sp>
      <p:pic>
        <p:nvPicPr>
          <p:cNvPr id="10242" name="Picture 2">
            <a:extLst>
              <a:ext uri="{FF2B5EF4-FFF2-40B4-BE49-F238E27FC236}">
                <a16:creationId xmlns:a16="http://schemas.microsoft.com/office/drawing/2014/main" id="{8F8EAFE1-83DE-97B5-5481-E8646C1674D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00441" y="1825625"/>
            <a:ext cx="579111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1943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452F1-0591-4773-ADAF-5B73CED01CD5}"/>
              </a:ext>
            </a:extLst>
          </p:cNvPr>
          <p:cNvSpPr>
            <a:spLocks noGrp="1"/>
          </p:cNvSpPr>
          <p:nvPr>
            <p:ph type="title"/>
          </p:nvPr>
        </p:nvSpPr>
        <p:spPr>
          <a:xfrm>
            <a:off x="836679" y="723898"/>
            <a:ext cx="6002110" cy="1495425"/>
          </a:xfrm>
        </p:spPr>
        <p:txBody>
          <a:bodyPr>
            <a:normAutofit fontScale="90000"/>
          </a:bodyPr>
          <a:lstStyle/>
          <a:p>
            <a:r>
              <a:rPr lang="en-US" sz="4000" dirty="0"/>
              <a:t>Mira Schendel </a:t>
            </a:r>
            <a:br>
              <a:rPr lang="en-US" sz="4000" dirty="0"/>
            </a:br>
            <a:br>
              <a:rPr lang="en-US" sz="4000" dirty="0"/>
            </a:br>
            <a:r>
              <a:rPr lang="en-US" sz="4000" dirty="0"/>
              <a:t>Text on translucent rice paper </a:t>
            </a:r>
          </a:p>
        </p:txBody>
      </p:sp>
      <p:sp>
        <p:nvSpPr>
          <p:cNvPr id="3" name="Content Placeholder 2">
            <a:extLst>
              <a:ext uri="{FF2B5EF4-FFF2-40B4-BE49-F238E27FC236}">
                <a16:creationId xmlns:a16="http://schemas.microsoft.com/office/drawing/2014/main" id="{DFABE01E-3DDD-F5C4-4631-034524573973}"/>
              </a:ext>
            </a:extLst>
          </p:cNvPr>
          <p:cNvSpPr>
            <a:spLocks noGrp="1"/>
          </p:cNvSpPr>
          <p:nvPr>
            <p:ph idx="1"/>
          </p:nvPr>
        </p:nvSpPr>
        <p:spPr>
          <a:xfrm>
            <a:off x="836680" y="2405067"/>
            <a:ext cx="6002110" cy="3729034"/>
          </a:xfrm>
        </p:spPr>
        <p:txBody>
          <a:bodyPr>
            <a:normAutofit/>
          </a:bodyPr>
          <a:lstStyle/>
          <a:p>
            <a:r>
              <a:rPr lang="en-GB" sz="2000" b="0" i="0" u="none" strike="noStrike" dirty="0">
                <a:effectLst/>
                <a:latin typeface="Arial" panose="020B0604020202020204" pitchFamily="34" charset="0"/>
              </a:rPr>
              <a:t>She drew inspiration from </a:t>
            </a:r>
            <a:r>
              <a:rPr lang="en-GB" sz="2000" b="0" i="0" u="none" strike="noStrike" dirty="0" err="1">
                <a:effectLst/>
                <a:latin typeface="Arial" panose="020B0604020202020204" pitchFamily="34" charset="0"/>
              </a:rPr>
              <a:t>Morandi</a:t>
            </a:r>
            <a:r>
              <a:rPr lang="en-GB" sz="2000" b="0" i="0" u="none" strike="noStrike" dirty="0">
                <a:effectLst/>
                <a:latin typeface="Arial" panose="020B0604020202020204" pitchFamily="34" charset="0"/>
              </a:rPr>
              <a:t>, de Chirico and Klee. She also began to question the flatness of the picture plane and to move her work towards abstraction. Her work constitutes an experimental investigation into profound philosophical questions relating to human existence and belief, often addressing the distinction between faith and certainty, and examining ideas of being, existence and the void. She saw her work as activating the void, thus poised between being and nothingness.</a:t>
            </a:r>
            <a:br>
              <a:rPr lang="en-GB" sz="2000" dirty="0"/>
            </a:br>
            <a:endParaRPr lang="en-US" sz="2000" dirty="0"/>
          </a:p>
        </p:txBody>
      </p:sp>
      <p:pic>
        <p:nvPicPr>
          <p:cNvPr id="4" name="Picture 3">
            <a:extLst>
              <a:ext uri="{FF2B5EF4-FFF2-40B4-BE49-F238E27FC236}">
                <a16:creationId xmlns:a16="http://schemas.microsoft.com/office/drawing/2014/main" id="{F99D370A-9D6B-B61A-1133-262BE9F21169}"/>
              </a:ext>
            </a:extLst>
          </p:cNvPr>
          <p:cNvPicPr>
            <a:picLocks noChangeAspect="1"/>
          </p:cNvPicPr>
          <p:nvPr/>
        </p:nvPicPr>
        <p:blipFill rotWithShape="1">
          <a:blip r:embed="rId2"/>
          <a:srcRect l="18443" r="19859"/>
          <a:stretch/>
        </p:blipFill>
        <p:spPr>
          <a:xfrm>
            <a:off x="7199440" y="10"/>
            <a:ext cx="4992560" cy="6857990"/>
          </a:xfrm>
          <a:prstGeom prst="rect">
            <a:avLst/>
          </a:prstGeom>
          <a:effectLst/>
        </p:spPr>
      </p:pic>
    </p:spTree>
    <p:extLst>
      <p:ext uri="{BB962C8B-B14F-4D97-AF65-F5344CB8AC3E}">
        <p14:creationId xmlns:p14="http://schemas.microsoft.com/office/powerpoint/2010/main" val="863265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rawing of a building&#10;&#10;Description automatically generated">
            <a:extLst>
              <a:ext uri="{FF2B5EF4-FFF2-40B4-BE49-F238E27FC236}">
                <a16:creationId xmlns:a16="http://schemas.microsoft.com/office/drawing/2014/main" id="{FEECA288-E01C-D1A1-21CE-93C813B960E6}"/>
              </a:ext>
            </a:extLst>
          </p:cNvPr>
          <p:cNvPicPr>
            <a:picLocks noChangeAspect="1"/>
          </p:cNvPicPr>
          <p:nvPr/>
        </p:nvPicPr>
        <p:blipFill rotWithShape="1">
          <a:blip r:embed="rId2"/>
          <a:srcRect r="10113"/>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D7C5F1-6C03-7F04-B49F-E79DB59BEBD1}"/>
              </a:ext>
            </a:extLst>
          </p:cNvPr>
          <p:cNvSpPr>
            <a:spLocks noGrp="1"/>
          </p:cNvSpPr>
          <p:nvPr>
            <p:ph type="title"/>
          </p:nvPr>
        </p:nvSpPr>
        <p:spPr>
          <a:xfrm>
            <a:off x="7531610" y="365125"/>
            <a:ext cx="3822189" cy="1899912"/>
          </a:xfrm>
        </p:spPr>
        <p:txBody>
          <a:bodyPr>
            <a:normAutofit/>
          </a:bodyPr>
          <a:lstStyle/>
          <a:p>
            <a:r>
              <a:rPr lang="en-US" sz="4000" dirty="0"/>
              <a:t>Julie </a:t>
            </a:r>
            <a:r>
              <a:rPr lang="en-US" sz="4000" dirty="0" err="1"/>
              <a:t>Mehretu</a:t>
            </a:r>
            <a:endParaRPr lang="en-US" sz="4000" dirty="0"/>
          </a:p>
        </p:txBody>
      </p:sp>
      <p:sp>
        <p:nvSpPr>
          <p:cNvPr id="8" name="Content Placeholder 7">
            <a:extLst>
              <a:ext uri="{FF2B5EF4-FFF2-40B4-BE49-F238E27FC236}">
                <a16:creationId xmlns:a16="http://schemas.microsoft.com/office/drawing/2014/main" id="{B74D456E-20B5-6E0F-0D67-FE54EDA06BFD}"/>
              </a:ext>
            </a:extLst>
          </p:cNvPr>
          <p:cNvSpPr>
            <a:spLocks noGrp="1"/>
          </p:cNvSpPr>
          <p:nvPr>
            <p:ph idx="1"/>
          </p:nvPr>
        </p:nvSpPr>
        <p:spPr>
          <a:xfrm>
            <a:off x="7531610" y="2434201"/>
            <a:ext cx="3822189" cy="3742762"/>
          </a:xfrm>
        </p:spPr>
        <p:txBody>
          <a:bodyPr>
            <a:noAutofit/>
          </a:bodyPr>
          <a:lstStyle/>
          <a:p>
            <a:r>
              <a:rPr lang="en-GB" sz="2400" b="0" i="0" u="none" strike="noStrike" dirty="0" err="1">
                <a:solidFill>
                  <a:srgbClr val="4D5156"/>
                </a:solidFill>
                <a:effectLst/>
                <a:latin typeface="Google Sans"/>
              </a:rPr>
              <a:t>Mehretu's</a:t>
            </a:r>
            <a:r>
              <a:rPr lang="en-GB" sz="2400" b="0" i="0" u="none" strike="noStrike" dirty="0">
                <a:solidFill>
                  <a:srgbClr val="4D5156"/>
                </a:solidFill>
                <a:effectLst/>
                <a:latin typeface="Google Sans"/>
              </a:rPr>
              <a:t> paintings are constructed through </a:t>
            </a:r>
            <a:r>
              <a:rPr lang="en-GB" sz="2400" b="0" i="0" u="none" strike="noStrike" dirty="0">
                <a:solidFill>
                  <a:srgbClr val="040C28"/>
                </a:solidFill>
                <a:effectLst/>
                <a:latin typeface="Google Sans"/>
              </a:rPr>
              <a:t>a labour-intensive additive process in which successive layers of lines and thick streams of paint are separated by coats of transparent acrylic</a:t>
            </a:r>
            <a:r>
              <a:rPr lang="en-GB" sz="2400" b="0" i="0" u="none" strike="noStrike" dirty="0">
                <a:solidFill>
                  <a:srgbClr val="4D5156"/>
                </a:solidFill>
                <a:effectLst/>
                <a:latin typeface="Google Sans"/>
              </a:rPr>
              <a:t>.</a:t>
            </a:r>
            <a:endParaRPr lang="en-US" sz="2400" dirty="0"/>
          </a:p>
        </p:txBody>
      </p:sp>
    </p:spTree>
    <p:extLst>
      <p:ext uri="{BB962C8B-B14F-4D97-AF65-F5344CB8AC3E}">
        <p14:creationId xmlns:p14="http://schemas.microsoft.com/office/powerpoint/2010/main" val="10924760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A165-1EC5-CB17-186C-DB5B2056C48A}"/>
              </a:ext>
            </a:extLst>
          </p:cNvPr>
          <p:cNvSpPr>
            <a:spLocks noGrp="1"/>
          </p:cNvSpPr>
          <p:nvPr>
            <p:ph type="title"/>
          </p:nvPr>
        </p:nvSpPr>
        <p:spPr/>
        <p:txBody>
          <a:bodyPr/>
          <a:lstStyle/>
          <a:p>
            <a:r>
              <a:rPr lang="en-US" dirty="0"/>
              <a:t>Sandblast Glass &amp; Mirror</a:t>
            </a:r>
          </a:p>
        </p:txBody>
      </p:sp>
      <p:sp>
        <p:nvSpPr>
          <p:cNvPr id="3" name="Content Placeholder 2">
            <a:extLst>
              <a:ext uri="{FF2B5EF4-FFF2-40B4-BE49-F238E27FC236}">
                <a16:creationId xmlns:a16="http://schemas.microsoft.com/office/drawing/2014/main" id="{C0FF379A-0CC0-ED1A-B3EF-386B4CBEC763}"/>
              </a:ext>
            </a:extLst>
          </p:cNvPr>
          <p:cNvSpPr>
            <a:spLocks noGrp="1"/>
          </p:cNvSpPr>
          <p:nvPr>
            <p:ph idx="1"/>
          </p:nvPr>
        </p:nvSpPr>
        <p:spPr/>
        <p:txBody>
          <a:bodyPr/>
          <a:lstStyle/>
          <a:p>
            <a:pPr marL="0" indent="0">
              <a:buNone/>
            </a:pPr>
            <a:r>
              <a:rPr lang="en-US" dirty="0"/>
              <a:t>Opportunity to play with:</a:t>
            </a:r>
          </a:p>
          <a:p>
            <a:r>
              <a:rPr lang="en-US" dirty="0"/>
              <a:t>Transparency / Translucency and opacity</a:t>
            </a:r>
          </a:p>
          <a:p>
            <a:r>
              <a:rPr lang="en-US" dirty="0"/>
              <a:t>Explore your own imagery and mark making in relation to your Praxis ideas.</a:t>
            </a:r>
          </a:p>
          <a:p>
            <a:r>
              <a:rPr lang="en-US" dirty="0"/>
              <a:t>Create sample sized pieces of glass that then act as a vehicle for light experiments with film, photography or drawing.</a:t>
            </a:r>
          </a:p>
          <a:p>
            <a:r>
              <a:rPr lang="en-US" dirty="0"/>
              <a:t>Explore lighting with consideration to artificial or natural light.</a:t>
            </a:r>
          </a:p>
          <a:p>
            <a:r>
              <a:rPr lang="en-US" dirty="0"/>
              <a:t>Light sources such as lamps, torches, candles, fire, sunlight, screen reflections, windows, mirrors </a:t>
            </a:r>
            <a:r>
              <a:rPr lang="en-US" dirty="0" err="1"/>
              <a:t>etc</a:t>
            </a:r>
            <a:r>
              <a:rPr lang="en-US" dirty="0"/>
              <a:t>……. Explore and play!</a:t>
            </a:r>
          </a:p>
          <a:p>
            <a:endParaRPr lang="en-US" dirty="0"/>
          </a:p>
        </p:txBody>
      </p:sp>
    </p:spTree>
    <p:extLst>
      <p:ext uri="{BB962C8B-B14F-4D97-AF65-F5344CB8AC3E}">
        <p14:creationId xmlns:p14="http://schemas.microsoft.com/office/powerpoint/2010/main" val="11011194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971</Words>
  <Application>Microsoft Macintosh PowerPoint</Application>
  <PresentationFormat>Widescreen</PresentationFormat>
  <Paragraphs>76</Paragraphs>
  <Slides>23</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-apple-system</vt:lpstr>
      <vt:lpstr>Arial</vt:lpstr>
      <vt:lpstr>Calibri</vt:lpstr>
      <vt:lpstr>Calibri Light</vt:lpstr>
      <vt:lpstr>Google Sans</vt:lpstr>
      <vt:lpstr>Segoe UI</vt:lpstr>
      <vt:lpstr>Office Theme</vt:lpstr>
      <vt:lpstr>Chiaroscuro/ Transparencies and Textualities </vt:lpstr>
      <vt:lpstr>Chiaroscuro</vt:lpstr>
      <vt:lpstr>PowerPoint Presentation</vt:lpstr>
      <vt:lpstr>Textuality </vt:lpstr>
      <vt:lpstr>Phenomenology – philosophy of experience</vt:lpstr>
      <vt:lpstr>Why do we use light in art? </vt:lpstr>
      <vt:lpstr>Light and Dark interpretations often based on cultural, personal and situational factors.</vt:lpstr>
      <vt:lpstr>Glass and Light</vt:lpstr>
      <vt:lpstr>James Turrell – Light as Material</vt:lpstr>
      <vt:lpstr>Cornelia Konig – Dots &amp; Knots </vt:lpstr>
      <vt:lpstr>Lisa Cahill Fused layered glass, blasted through opaque layers to reveal translucent glass beneath.​</vt:lpstr>
      <vt:lpstr>Helga Reay Young – Uses solid materials within her sculptures to emphasis the transparent qualities of glass​</vt:lpstr>
      <vt:lpstr>Mary Temple - Northwest Corner, Southeast Light​ from the series, Light Installations, 2002-present ​ 2011 ​ acrylic paint on existing architecture, hardwood, stain, urethane 40' x 42'​ </vt:lpstr>
      <vt:lpstr>Caroline Broadhead – shadows</vt:lpstr>
      <vt:lpstr>George Papadopoulos – Developed a decorative technique that involves shattering toughened / laminated glass and then re-laminating to make it strong enough to use within an architectural setting​.</vt:lpstr>
      <vt:lpstr>Roni Horne – Library of Water – uses glass tubes of water to distort and create shadows and reflections​</vt:lpstr>
      <vt:lpstr>Tessa Waite – Back lit objects and environments​</vt:lpstr>
      <vt:lpstr>Therese lahaie – uses kiln formed glass, light and small motors that vibrate her work causing moving shadows and reflections.​</vt:lpstr>
      <vt:lpstr>Helen Maurer – uses projection to create environments and shadows using projectors, mirrors and glass.​</vt:lpstr>
      <vt:lpstr>Robyn Smith’s Glass curtain​</vt:lpstr>
      <vt:lpstr>Mira Schendel   Text on translucent rice paper </vt:lpstr>
      <vt:lpstr>Julie Mehretu</vt:lpstr>
      <vt:lpstr>Sandblast Glass &amp; Mirror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Chiaroscuro/ Transparencies and Textualities </dc:title>
  <dc:creator>Catherine Brown</dc:creator>
  <cp:lastModifiedBy>Catherine Brown</cp:lastModifiedBy>
  <cp:revision>6</cp:revision>
  <dcterms:created xsi:type="dcterms:W3CDTF">2023-11-15T20:42:51Z</dcterms:created>
  <dcterms:modified xsi:type="dcterms:W3CDTF">2023-11-16T21:07:23Z</dcterms:modified>
</cp:coreProperties>
</file>