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7"/>
  </p:notesMasterIdLst>
  <p:sldIdLst>
    <p:sldId id="256" r:id="rId2"/>
    <p:sldId id="257" r:id="rId3"/>
    <p:sldId id="258" r:id="rId4"/>
    <p:sldId id="259" r:id="rId5"/>
    <p:sldId id="260" r:id="rId6"/>
    <p:sldId id="262" r:id="rId7"/>
    <p:sldId id="263" r:id="rId8"/>
    <p:sldId id="264" r:id="rId9"/>
    <p:sldId id="265" r:id="rId10"/>
    <p:sldId id="266" r:id="rId11"/>
    <p:sldId id="267" r:id="rId12"/>
    <p:sldId id="268" r:id="rId13"/>
    <p:sldId id="269" r:id="rId14"/>
    <p:sldId id="271"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6" d="100"/>
          <a:sy n="76" d="100"/>
        </p:scale>
        <p:origin x="-480" y="16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x-none"/>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FA4DC8-EE98-7749-AD28-DA9308A66760}" type="datetimeFigureOut">
              <a:rPr lang="x-none" smtClean="0"/>
              <a:t>11/8/2021</a:t>
            </a:fld>
            <a:endParaRPr lang="x-none"/>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x-none"/>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x-none"/>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x-none"/>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2A137B4-A61E-4345-BEB3-4B8BDE69595E}" type="slidenum">
              <a:rPr lang="x-none" smtClean="0"/>
              <a:t>‹#›</a:t>
            </a:fld>
            <a:endParaRPr lang="x-none"/>
          </a:p>
        </p:txBody>
      </p:sp>
    </p:spTree>
    <p:extLst>
      <p:ext uri="{BB962C8B-B14F-4D97-AF65-F5344CB8AC3E}">
        <p14:creationId xmlns:p14="http://schemas.microsoft.com/office/powerpoint/2010/main" val="26656396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
        <p:cNvGrpSpPr/>
        <p:nvPr/>
      </p:nvGrpSpPr>
      <p:grpSpPr>
        <a:xfrm>
          <a:off x="0" y="0"/>
          <a:ext cx="0" cy="0"/>
          <a:chOff x="0" y="0"/>
          <a:chExt cx="0" cy="0"/>
        </a:xfrm>
      </p:grpSpPr>
      <p:sp>
        <p:nvSpPr>
          <p:cNvPr id="23" name="Google Shape;23;p1:notes"/>
          <p:cNvSpPr txBox="1">
            <a:spLocks noGrp="1"/>
          </p:cNvSpPr>
          <p:nvPr>
            <p:ph type="sldNum" idx="12"/>
          </p:nvPr>
        </p:nvSpPr>
        <p:spPr>
          <a:xfrm>
            <a:off x="3927475" y="8758237"/>
            <a:ext cx="3005137" cy="460375"/>
          </a:xfrm>
          <a:prstGeom prst="rect">
            <a:avLst/>
          </a:prstGeom>
          <a:noFill/>
          <a:ln>
            <a:noFill/>
          </a:ln>
        </p:spPr>
        <p:txBody>
          <a:bodyPr spcFirstLastPara="1" wrap="square" lIns="92300" tIns="46150" rIns="92300" bIns="46150" anchor="b" anchorCtr="0">
            <a:noAutofit/>
          </a:bodyPr>
          <a:lstStyle/>
          <a:p>
            <a:pPr marL="0" lvl="0" indent="0" algn="l" rtl="0">
              <a:lnSpc>
                <a:spcPct val="100000"/>
              </a:lnSpc>
              <a:spcBef>
                <a:spcPts val="0"/>
              </a:spcBef>
              <a:spcAft>
                <a:spcPts val="0"/>
              </a:spcAft>
              <a:buNone/>
            </a:pPr>
            <a:fld id="{00000000-1234-1234-1234-123412341234}" type="slidenum">
              <a:rPr lang="en-US"/>
              <a:t>6</a:t>
            </a:fld>
            <a:endParaRPr/>
          </a:p>
        </p:txBody>
      </p:sp>
      <p:sp>
        <p:nvSpPr>
          <p:cNvPr id="24" name="Google Shape;24;p1:notes"/>
          <p:cNvSpPr>
            <a:spLocks noGrp="1" noRot="1" noChangeAspect="1"/>
          </p:cNvSpPr>
          <p:nvPr>
            <p:ph type="sldImg" idx="2"/>
          </p:nvPr>
        </p:nvSpPr>
        <p:spPr>
          <a:xfrm>
            <a:off x="393700" y="692150"/>
            <a:ext cx="6146800" cy="3457575"/>
          </a:xfrm>
          <a:custGeom>
            <a:avLst/>
            <a:gdLst/>
            <a:ahLst/>
            <a:cxnLst/>
            <a:rect l="l" t="t" r="r" b="b"/>
            <a:pathLst>
              <a:path w="120000" h="120000" extrusionOk="0">
                <a:moveTo>
                  <a:pt x="0" y="0"/>
                </a:moveTo>
                <a:lnTo>
                  <a:pt x="120000" y="0"/>
                </a:lnTo>
                <a:lnTo>
                  <a:pt x="120000" y="120000"/>
                </a:lnTo>
                <a:lnTo>
                  <a:pt x="0" y="120000"/>
                </a:lnTo>
                <a:close/>
              </a:path>
            </a:pathLst>
          </a:custGeom>
          <a:solidFill>
            <a:srgbClr val="FFFFFF"/>
          </a:solidFill>
          <a:ln>
            <a:noFill/>
          </a:ln>
        </p:spPr>
      </p:sp>
      <p:sp>
        <p:nvSpPr>
          <p:cNvPr id="25" name="Google Shape;25;p1:notes"/>
          <p:cNvSpPr txBox="1">
            <a:spLocks noGrp="1"/>
          </p:cNvSpPr>
          <p:nvPr>
            <p:ph type="body" idx="1"/>
          </p:nvPr>
        </p:nvSpPr>
        <p:spPr>
          <a:xfrm>
            <a:off x="693737" y="4379912"/>
            <a:ext cx="5546725" cy="4148137"/>
          </a:xfrm>
          <a:prstGeom prst="rect">
            <a:avLst/>
          </a:prstGeom>
          <a:noFill/>
          <a:ln>
            <a:noFill/>
          </a:ln>
        </p:spPr>
        <p:txBody>
          <a:bodyPr spcFirstLastPara="1" wrap="square" lIns="92300" tIns="46150" rIns="92300" bIns="46150"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GB"/>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GB"/>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11/8/2021</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8996080-1799-4B42-982B-E96499E71D7C}"/>
              </a:ext>
            </a:extLst>
          </p:cNvPr>
          <p:cNvSpPr>
            <a:spLocks noGrp="1"/>
          </p:cNvSpPr>
          <p:nvPr>
            <p:ph type="ctrTitle"/>
          </p:nvPr>
        </p:nvSpPr>
        <p:spPr/>
        <p:txBody>
          <a:bodyPr/>
          <a:lstStyle/>
          <a:p>
            <a:r>
              <a:rPr lang="en-GB" dirty="0"/>
              <a:t>Problem solving and decision making </a:t>
            </a:r>
            <a:endParaRPr lang="x-none" dirty="0"/>
          </a:p>
        </p:txBody>
      </p:sp>
      <p:sp>
        <p:nvSpPr>
          <p:cNvPr id="3" name="Subtitle 2">
            <a:extLst>
              <a:ext uri="{FF2B5EF4-FFF2-40B4-BE49-F238E27FC236}">
                <a16:creationId xmlns:a16="http://schemas.microsoft.com/office/drawing/2014/main" xmlns="" id="{5B0D6D50-3B12-4249-8F7E-585FB774F8E1}"/>
              </a:ext>
            </a:extLst>
          </p:cNvPr>
          <p:cNvSpPr>
            <a:spLocks noGrp="1"/>
          </p:cNvSpPr>
          <p:nvPr>
            <p:ph type="subTitle" idx="1"/>
          </p:nvPr>
        </p:nvSpPr>
        <p:spPr/>
        <p:txBody>
          <a:bodyPr/>
          <a:lstStyle/>
          <a:p>
            <a:r>
              <a:rPr lang="en-GB" dirty="0"/>
              <a:t>Stress </a:t>
            </a:r>
            <a:r>
              <a:rPr lang="en-GB"/>
              <a:t>in the UK</a:t>
            </a:r>
            <a:endParaRPr lang="x-none" dirty="0"/>
          </a:p>
        </p:txBody>
      </p:sp>
      <p:graphicFrame>
        <p:nvGraphicFramePr>
          <p:cNvPr id="4" name="Table 3"/>
          <p:cNvGraphicFramePr>
            <a:graphicFrameLocks noGrp="1"/>
          </p:cNvGraphicFramePr>
          <p:nvPr>
            <p:extLst>
              <p:ext uri="{D42A27DB-BD31-4B8C-83A1-F6EECF244321}">
                <p14:modId xmlns:p14="http://schemas.microsoft.com/office/powerpoint/2010/main" val="3966734247"/>
              </p:ext>
            </p:extLst>
          </p:nvPr>
        </p:nvGraphicFramePr>
        <p:xfrm>
          <a:off x="2667000" y="4191000"/>
          <a:ext cx="6705600" cy="914400"/>
        </p:xfrm>
        <a:graphic>
          <a:graphicData uri="http://schemas.openxmlformats.org/drawingml/2006/table">
            <a:tbl>
              <a:tblPr rtl="1" firstRow="1" bandRow="1">
                <a:tableStyleId>{2D5ABB26-0587-4C30-8999-92F81FD0307C}</a:tableStyleId>
              </a:tblPr>
              <a:tblGrid>
                <a:gridCol w="6705600"/>
              </a:tblGrid>
              <a:tr h="370840">
                <a:tc>
                  <a:txBody>
                    <a:bodyPr/>
                    <a:lstStyle/>
                    <a:p>
                      <a:pPr rtl="1"/>
                      <a:r>
                        <a:rPr lang="en-US" dirty="0" smtClean="0"/>
                        <a:t>By </a:t>
                      </a:r>
                      <a:r>
                        <a:rPr lang="en-US" dirty="0" err="1" smtClean="0"/>
                        <a:t>Neelam</a:t>
                      </a:r>
                      <a:r>
                        <a:rPr lang="en-US" dirty="0" smtClean="0"/>
                        <a:t> </a:t>
                      </a:r>
                      <a:r>
                        <a:rPr lang="en-US" dirty="0" err="1" smtClean="0"/>
                        <a:t>Akram</a:t>
                      </a:r>
                      <a:r>
                        <a:rPr lang="en-US" dirty="0" smtClean="0"/>
                        <a:t> </a:t>
                      </a:r>
                    </a:p>
                    <a:p>
                      <a:pPr rtl="1"/>
                      <a:r>
                        <a:rPr lang="en-US" dirty="0" smtClean="0"/>
                        <a:t>2025914</a:t>
                      </a:r>
                    </a:p>
                    <a:p>
                      <a:pPr rtl="1"/>
                      <a:r>
                        <a:rPr lang="en-US" dirty="0" smtClean="0"/>
                        <a:t>BMSW 4004</a:t>
                      </a:r>
                      <a:endParaRPr lang="ur-PK"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bl>
          </a:graphicData>
        </a:graphic>
      </p:graphicFrame>
    </p:spTree>
    <p:extLst>
      <p:ext uri="{BB962C8B-B14F-4D97-AF65-F5344CB8AC3E}">
        <p14:creationId xmlns:p14="http://schemas.microsoft.com/office/powerpoint/2010/main" val="28568044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343E5E6-250D-2E48-B28C-99F65AEE9E66}"/>
              </a:ext>
            </a:extLst>
          </p:cNvPr>
          <p:cNvSpPr>
            <a:spLocks noGrp="1"/>
          </p:cNvSpPr>
          <p:nvPr>
            <p:ph type="title"/>
          </p:nvPr>
        </p:nvSpPr>
        <p:spPr/>
        <p:txBody>
          <a:bodyPr/>
          <a:lstStyle/>
          <a:p>
            <a:r>
              <a:rPr lang="en-GB" dirty="0"/>
              <a:t>Introduction</a:t>
            </a:r>
            <a:endParaRPr lang="x-none" dirty="0"/>
          </a:p>
        </p:txBody>
      </p:sp>
      <p:sp>
        <p:nvSpPr>
          <p:cNvPr id="3" name="Content Placeholder 2">
            <a:extLst>
              <a:ext uri="{FF2B5EF4-FFF2-40B4-BE49-F238E27FC236}">
                <a16:creationId xmlns:a16="http://schemas.microsoft.com/office/drawing/2014/main" xmlns="" id="{9DA597F8-13F3-C14F-940E-0E29A3B6EF52}"/>
              </a:ext>
            </a:extLst>
          </p:cNvPr>
          <p:cNvSpPr>
            <a:spLocks noGrp="1"/>
          </p:cNvSpPr>
          <p:nvPr>
            <p:ph idx="1"/>
          </p:nvPr>
        </p:nvSpPr>
        <p:spPr/>
        <p:txBody>
          <a:bodyPr/>
          <a:lstStyle/>
          <a:p>
            <a:r>
              <a:rPr lang="en-GB" b="0" i="0" dirty="0">
                <a:effectLst/>
                <a:latin typeface=".SFUI-Regular"/>
              </a:rPr>
              <a:t>Workplace stress has become more prevalent in recent years. It occurs when a person cannot cope up with things at work and it leads to making them anguish related to their professional life. According to the research, half a million people in UK experiences workplace stress (Health and safety executive, 2020).</a:t>
            </a:r>
            <a:endParaRPr lang="en-GB" dirty="0">
              <a:effectLst/>
              <a:latin typeface=".AppleSystemUIFont"/>
            </a:endParaRPr>
          </a:p>
          <a:p>
            <a:r>
              <a:rPr lang="en-GB" b="0" i="0" dirty="0">
                <a:effectLst/>
                <a:latin typeface=".SFUI-Regular"/>
              </a:rPr>
              <a:t>Workplace stress is caused by many factors including more workload, poor management style, facing bullying at work, being under pressure, personal reasons of employees.</a:t>
            </a:r>
            <a:endParaRPr lang="en-GB" dirty="0">
              <a:effectLst/>
              <a:latin typeface=".AppleSystemUIFont"/>
            </a:endParaRPr>
          </a:p>
          <a:p>
            <a:endParaRPr lang="x-none" dirty="0"/>
          </a:p>
        </p:txBody>
      </p:sp>
    </p:spTree>
    <p:extLst>
      <p:ext uri="{BB962C8B-B14F-4D97-AF65-F5344CB8AC3E}">
        <p14:creationId xmlns:p14="http://schemas.microsoft.com/office/powerpoint/2010/main" val="15351038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60BA043-65E5-CC4F-AB26-EFAC087058C4}"/>
              </a:ext>
            </a:extLst>
          </p:cNvPr>
          <p:cNvSpPr>
            <a:spLocks noGrp="1"/>
          </p:cNvSpPr>
          <p:nvPr>
            <p:ph type="title"/>
          </p:nvPr>
        </p:nvSpPr>
        <p:spPr/>
        <p:txBody>
          <a:bodyPr/>
          <a:lstStyle/>
          <a:p>
            <a:r>
              <a:rPr lang="en-GB" dirty="0"/>
              <a:t>Nature of work-related stress</a:t>
            </a:r>
            <a:endParaRPr lang="x-none" dirty="0"/>
          </a:p>
        </p:txBody>
      </p:sp>
      <p:sp>
        <p:nvSpPr>
          <p:cNvPr id="3" name="Content Placeholder 2">
            <a:extLst>
              <a:ext uri="{FF2B5EF4-FFF2-40B4-BE49-F238E27FC236}">
                <a16:creationId xmlns:a16="http://schemas.microsoft.com/office/drawing/2014/main" xmlns="" id="{35AC303C-E720-F246-AAFA-F23924B1E13E}"/>
              </a:ext>
            </a:extLst>
          </p:cNvPr>
          <p:cNvSpPr>
            <a:spLocks noGrp="1"/>
          </p:cNvSpPr>
          <p:nvPr>
            <p:ph idx="1"/>
          </p:nvPr>
        </p:nvSpPr>
        <p:spPr/>
        <p:txBody>
          <a:bodyPr>
            <a:normAutofit fontScale="92500" lnSpcReduction="20000"/>
          </a:bodyPr>
          <a:lstStyle/>
          <a:p>
            <a:r>
              <a:rPr lang="en-GB" b="0" i="0" dirty="0">
                <a:effectLst/>
                <a:latin typeface=".SFUI-Regular"/>
              </a:rPr>
              <a:t>Stress has become the global culprit for organisations and its employees. Its causing ineffective work performance and compromising organisational work-quality.</a:t>
            </a:r>
            <a:r>
              <a:rPr lang="en-GB" dirty="0">
                <a:latin typeface=".AppleSystemUIFont"/>
              </a:rPr>
              <a:t> </a:t>
            </a:r>
            <a:r>
              <a:rPr lang="en-GB" b="0" i="0" dirty="0">
                <a:effectLst/>
                <a:latin typeface=".SFUI-Regular"/>
              </a:rPr>
              <a:t>Stress is leading to high rate of employee absenteeism and burn out. </a:t>
            </a:r>
          </a:p>
          <a:p>
            <a:r>
              <a:rPr lang="en-GB" b="0" i="0" dirty="0">
                <a:effectLst/>
                <a:latin typeface=".SFUI-Regular"/>
              </a:rPr>
              <a:t>Work related stress can have drastic effects on both employees and organisations (Quick et al, 1992). The nature of job related stress can vary from person to person and organisation to organisation. </a:t>
            </a:r>
            <a:endParaRPr lang="en-GB" dirty="0">
              <a:effectLst/>
              <a:latin typeface=".AppleSystemUIFont"/>
            </a:endParaRPr>
          </a:p>
          <a:p>
            <a:r>
              <a:rPr lang="en-GB" b="0" i="0" dirty="0">
                <a:effectLst/>
                <a:latin typeface=".SFUI-Regular"/>
              </a:rPr>
              <a:t>According to the report, stress was the reason 51% employees accounted for worked related health illness and 55% of them were absent from work. (Health and Safety executive, 2020)</a:t>
            </a:r>
            <a:endParaRPr lang="en-GB" dirty="0">
              <a:effectLst/>
              <a:latin typeface=".AppleSystemUIFont"/>
            </a:endParaRPr>
          </a:p>
          <a:p>
            <a:endParaRPr lang="en-GB" dirty="0">
              <a:effectLst/>
              <a:latin typeface=".AppleSystemUIFont"/>
            </a:endParaRPr>
          </a:p>
          <a:p>
            <a:endParaRPr lang="en-GB" dirty="0"/>
          </a:p>
          <a:p>
            <a:endParaRPr lang="x-none" dirty="0"/>
          </a:p>
        </p:txBody>
      </p:sp>
    </p:spTree>
    <p:extLst>
      <p:ext uri="{BB962C8B-B14F-4D97-AF65-F5344CB8AC3E}">
        <p14:creationId xmlns:p14="http://schemas.microsoft.com/office/powerpoint/2010/main" val="5112433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871CFF8-8B8F-DB40-A8A6-EA3E54A93F78}"/>
              </a:ext>
            </a:extLst>
          </p:cNvPr>
          <p:cNvSpPr>
            <a:spLocks noGrp="1"/>
          </p:cNvSpPr>
          <p:nvPr>
            <p:ph type="title"/>
          </p:nvPr>
        </p:nvSpPr>
        <p:spPr/>
        <p:txBody>
          <a:bodyPr/>
          <a:lstStyle/>
          <a:p>
            <a:r>
              <a:rPr lang="en-GB" dirty="0"/>
              <a:t>Impact of work-related stress</a:t>
            </a:r>
            <a:endParaRPr lang="x-none" dirty="0"/>
          </a:p>
        </p:txBody>
      </p:sp>
      <p:sp>
        <p:nvSpPr>
          <p:cNvPr id="3" name="Content Placeholder 2">
            <a:extLst>
              <a:ext uri="{FF2B5EF4-FFF2-40B4-BE49-F238E27FC236}">
                <a16:creationId xmlns:a16="http://schemas.microsoft.com/office/drawing/2014/main" xmlns="" id="{6FE6B14F-FAE7-9E4C-A1B5-93215431C655}"/>
              </a:ext>
            </a:extLst>
          </p:cNvPr>
          <p:cNvSpPr>
            <a:spLocks noGrp="1"/>
          </p:cNvSpPr>
          <p:nvPr>
            <p:ph idx="1"/>
          </p:nvPr>
        </p:nvSpPr>
        <p:spPr/>
        <p:txBody>
          <a:bodyPr>
            <a:normAutofit fontScale="92500" lnSpcReduction="20000"/>
          </a:bodyPr>
          <a:lstStyle/>
          <a:p>
            <a:pPr marL="0" indent="0">
              <a:buNone/>
            </a:pPr>
            <a:r>
              <a:rPr lang="en-GB" b="1" dirty="0">
                <a:latin typeface=".SFUI-Regular"/>
              </a:rPr>
              <a:t>Actual impact:</a:t>
            </a:r>
            <a:r>
              <a:rPr lang="en-GB" dirty="0">
                <a:latin typeface=".SFUI-Regular"/>
              </a:rPr>
              <a:t> </a:t>
            </a:r>
            <a:endParaRPr lang="en-GB" b="0" i="0" dirty="0">
              <a:effectLst/>
              <a:latin typeface=".SFUI-Regular"/>
            </a:endParaRPr>
          </a:p>
          <a:p>
            <a:r>
              <a:rPr lang="en-GB" b="0" i="0" dirty="0">
                <a:effectLst/>
                <a:latin typeface=".SFUI-Regular"/>
              </a:rPr>
              <a:t>Individuals with workplace stress are at increases risk of cardiac arrest, cancers and other health related disease. (Cox, 1978). </a:t>
            </a:r>
            <a:endParaRPr lang="en-GB" dirty="0">
              <a:effectLst/>
              <a:latin typeface=".AppleSystemUIFont"/>
            </a:endParaRPr>
          </a:p>
          <a:p>
            <a:r>
              <a:rPr lang="en-GB" b="0" i="0" dirty="0">
                <a:effectLst/>
                <a:latin typeface=".SFUI-Regular"/>
              </a:rPr>
              <a:t>According to the report, working long hours and experiencing stress leads to poor work outcomes. (Premier health, 2017).</a:t>
            </a:r>
            <a:endParaRPr lang="en-GB" dirty="0">
              <a:effectLst/>
              <a:latin typeface=".AppleSystemUIFont"/>
            </a:endParaRPr>
          </a:p>
          <a:p>
            <a:r>
              <a:rPr lang="en-GB" b="0" i="0" dirty="0">
                <a:effectLst/>
                <a:latin typeface=".SFUI-Regular"/>
              </a:rPr>
              <a:t>For organisations, stressed employees are costly because they take more sick leaves,  employers have to deal with financial burden of those employees.</a:t>
            </a:r>
            <a:endParaRPr lang="en-GB" dirty="0">
              <a:effectLst/>
              <a:latin typeface=".AppleSystemUIFont"/>
            </a:endParaRPr>
          </a:p>
          <a:p>
            <a:r>
              <a:rPr lang="en-GB" b="0" i="0" dirty="0">
                <a:effectLst/>
                <a:latin typeface=".SFUI-Regular"/>
              </a:rPr>
              <a:t>In Uk, only 1% employees said they are not stressed at work. (</a:t>
            </a:r>
            <a:r>
              <a:rPr lang="en-GB" b="0" i="0" dirty="0" err="1">
                <a:effectLst/>
                <a:latin typeface=".SFUI-Regular"/>
              </a:rPr>
              <a:t>Perkbox</a:t>
            </a:r>
            <a:r>
              <a:rPr lang="en-GB" b="0" i="0" dirty="0">
                <a:effectLst/>
                <a:latin typeface=".SFUI-Regular"/>
              </a:rPr>
              <a:t>). </a:t>
            </a:r>
            <a:endParaRPr lang="en-GB" dirty="0">
              <a:effectLst/>
              <a:latin typeface=".AppleSystemUIFont"/>
            </a:endParaRPr>
          </a:p>
          <a:p>
            <a:endParaRPr lang="x-none" dirty="0"/>
          </a:p>
        </p:txBody>
      </p:sp>
    </p:spTree>
    <p:extLst>
      <p:ext uri="{BB962C8B-B14F-4D97-AF65-F5344CB8AC3E}">
        <p14:creationId xmlns:p14="http://schemas.microsoft.com/office/powerpoint/2010/main" val="31145776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B211C1A-6A28-6047-8AB6-4F3F8E48F354}"/>
              </a:ext>
            </a:extLst>
          </p:cNvPr>
          <p:cNvSpPr>
            <a:spLocks noGrp="1"/>
          </p:cNvSpPr>
          <p:nvPr>
            <p:ph type="title"/>
          </p:nvPr>
        </p:nvSpPr>
        <p:spPr/>
        <p:txBody>
          <a:bodyPr/>
          <a:lstStyle/>
          <a:p>
            <a:r>
              <a:rPr lang="en-GB" dirty="0"/>
              <a:t>Impact of work-related stress</a:t>
            </a:r>
            <a:endParaRPr lang="x-none" dirty="0"/>
          </a:p>
        </p:txBody>
      </p:sp>
      <p:sp>
        <p:nvSpPr>
          <p:cNvPr id="3" name="Content Placeholder 2">
            <a:extLst>
              <a:ext uri="{FF2B5EF4-FFF2-40B4-BE49-F238E27FC236}">
                <a16:creationId xmlns:a16="http://schemas.microsoft.com/office/drawing/2014/main" xmlns="" id="{1901A927-11F6-CF42-9E8A-4787E9CD25EA}"/>
              </a:ext>
            </a:extLst>
          </p:cNvPr>
          <p:cNvSpPr>
            <a:spLocks noGrp="1"/>
          </p:cNvSpPr>
          <p:nvPr>
            <p:ph idx="1"/>
          </p:nvPr>
        </p:nvSpPr>
        <p:spPr/>
        <p:txBody>
          <a:bodyPr>
            <a:normAutofit lnSpcReduction="10000"/>
          </a:bodyPr>
          <a:lstStyle/>
          <a:p>
            <a:pPr marL="0" indent="0">
              <a:buNone/>
            </a:pPr>
            <a:r>
              <a:rPr lang="en-GB" b="1" dirty="0"/>
              <a:t>Potential impact:</a:t>
            </a:r>
          </a:p>
          <a:p>
            <a:r>
              <a:rPr lang="en-GB" b="0" i="0" dirty="0">
                <a:effectLst/>
                <a:latin typeface=".SFUI-Regular"/>
              </a:rPr>
              <a:t>Stressed workers are more likely to engage in unhealthy practices for which they disguise as temporary relief such as consuming alcohol, smoking and ingesting high sugar processed food. To understand this complex issue, UK employers ere recognising adverse affects of stressed employees more (Thomas, 1994).</a:t>
            </a:r>
          </a:p>
          <a:p>
            <a:r>
              <a:rPr lang="en-GB" b="0" i="0" dirty="0">
                <a:effectLst/>
                <a:latin typeface=".SFUI-Regular"/>
              </a:rPr>
              <a:t>Researchers have identified that work related stress directly impacts employee’s attitude towards life. </a:t>
            </a:r>
            <a:endParaRPr lang="en-GB" dirty="0">
              <a:effectLst/>
              <a:latin typeface=".AppleSystemUIFont"/>
            </a:endParaRPr>
          </a:p>
          <a:p>
            <a:endParaRPr lang="en-GB" dirty="0">
              <a:effectLst/>
              <a:latin typeface=".AppleSystemUIFont"/>
            </a:endParaRPr>
          </a:p>
        </p:txBody>
      </p:sp>
    </p:spTree>
    <p:extLst>
      <p:ext uri="{BB962C8B-B14F-4D97-AF65-F5344CB8AC3E}">
        <p14:creationId xmlns:p14="http://schemas.microsoft.com/office/powerpoint/2010/main" val="38041089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6"/>
        <p:cNvGrpSpPr/>
        <p:nvPr/>
      </p:nvGrpSpPr>
      <p:grpSpPr>
        <a:xfrm>
          <a:off x="0" y="0"/>
          <a:ext cx="0" cy="0"/>
          <a:chOff x="0" y="0"/>
          <a:chExt cx="0" cy="0"/>
        </a:xfrm>
      </p:grpSpPr>
      <p:sp>
        <p:nvSpPr>
          <p:cNvPr id="27" name="Google Shape;27;p1"/>
          <p:cNvSpPr txBox="1"/>
          <p:nvPr/>
        </p:nvSpPr>
        <p:spPr>
          <a:xfrm>
            <a:off x="8428037" y="3073400"/>
            <a:ext cx="1930400" cy="1371600"/>
          </a:xfrm>
          <a:prstGeom prst="rect">
            <a:avLst/>
          </a:prstGeom>
          <a:solidFill>
            <a:srgbClr val="E1F4FF"/>
          </a:solidFill>
          <a:ln w="12700" cap="flat" cmpd="sng">
            <a:solidFill>
              <a:schemeClr val="accent2"/>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3399"/>
              </a:buClr>
              <a:buSzPts val="1600"/>
              <a:buFont typeface="Verdana"/>
              <a:buNone/>
            </a:pPr>
            <a:r>
              <a:rPr lang="en-US" sz="1600" b="1">
                <a:solidFill>
                  <a:srgbClr val="003399"/>
                </a:solidFill>
                <a:latin typeface="Verdana"/>
                <a:ea typeface="Verdana"/>
                <a:cs typeface="Verdana"/>
                <a:sym typeface="Verdana"/>
              </a:rPr>
              <a:t>STRESSED EMPLOYEEES</a:t>
            </a:r>
            <a:endParaRPr sz="1400"/>
          </a:p>
        </p:txBody>
      </p:sp>
      <p:sp>
        <p:nvSpPr>
          <p:cNvPr id="28" name="Google Shape;28;p1"/>
          <p:cNvSpPr txBox="1"/>
          <p:nvPr/>
        </p:nvSpPr>
        <p:spPr>
          <a:xfrm>
            <a:off x="4343400" y="6086475"/>
            <a:ext cx="2019300" cy="523200"/>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3399"/>
              </a:buClr>
              <a:buSzPts val="1400"/>
              <a:buFont typeface="Verdana"/>
              <a:buNone/>
            </a:pPr>
            <a:r>
              <a:rPr lang="en-US" sz="1400" b="1">
                <a:solidFill>
                  <a:srgbClr val="003399"/>
                </a:solidFill>
                <a:latin typeface="Verdana"/>
                <a:ea typeface="Verdana"/>
                <a:cs typeface="Verdana"/>
                <a:sym typeface="Verdana"/>
              </a:rPr>
              <a:t>PERSONAL ISSUES</a:t>
            </a:r>
            <a:endParaRPr sz="1400"/>
          </a:p>
        </p:txBody>
      </p:sp>
      <p:sp>
        <p:nvSpPr>
          <p:cNvPr id="29" name="Google Shape;29;p1"/>
          <p:cNvSpPr txBox="1"/>
          <p:nvPr/>
        </p:nvSpPr>
        <p:spPr>
          <a:xfrm>
            <a:off x="2374900" y="1149350"/>
            <a:ext cx="2921100" cy="30780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3399"/>
              </a:buClr>
              <a:buSzPts val="1400"/>
              <a:buFont typeface="Verdana"/>
              <a:buNone/>
            </a:pPr>
            <a:r>
              <a:rPr lang="en-US" sz="1400" b="1">
                <a:solidFill>
                  <a:srgbClr val="003399"/>
                </a:solidFill>
                <a:latin typeface="Verdana"/>
                <a:ea typeface="Verdana"/>
                <a:cs typeface="Verdana"/>
                <a:sym typeface="Verdana"/>
              </a:rPr>
              <a:t>WORK PRESSURE</a:t>
            </a:r>
            <a:endParaRPr sz="1400"/>
          </a:p>
        </p:txBody>
      </p:sp>
      <p:sp>
        <p:nvSpPr>
          <p:cNvPr id="30" name="Google Shape;30;p1"/>
          <p:cNvSpPr txBox="1"/>
          <p:nvPr/>
        </p:nvSpPr>
        <p:spPr>
          <a:xfrm>
            <a:off x="5511800" y="1149350"/>
            <a:ext cx="2044800" cy="523200"/>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3399"/>
              </a:buClr>
              <a:buSzPts val="1400"/>
              <a:buFont typeface="Verdana"/>
              <a:buNone/>
            </a:pPr>
            <a:r>
              <a:rPr lang="en-US" sz="1400" b="1">
                <a:solidFill>
                  <a:srgbClr val="003399"/>
                </a:solidFill>
                <a:latin typeface="Verdana"/>
                <a:ea typeface="Verdana"/>
                <a:cs typeface="Verdana"/>
                <a:sym typeface="Verdana"/>
              </a:rPr>
              <a:t>POOR MANAGEMENT</a:t>
            </a:r>
            <a:endParaRPr sz="1400"/>
          </a:p>
        </p:txBody>
      </p:sp>
      <p:sp>
        <p:nvSpPr>
          <p:cNvPr id="31" name="Google Shape;31;p1"/>
          <p:cNvSpPr txBox="1"/>
          <p:nvPr/>
        </p:nvSpPr>
        <p:spPr>
          <a:xfrm>
            <a:off x="2298700" y="342900"/>
            <a:ext cx="7480200" cy="400200"/>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3399"/>
              </a:buClr>
              <a:buSzPts val="2000"/>
              <a:buFont typeface="Verdana"/>
              <a:buNone/>
            </a:pPr>
            <a:r>
              <a:rPr lang="en-US" sz="2000">
                <a:solidFill>
                  <a:srgbClr val="003399"/>
                </a:solidFill>
                <a:latin typeface="Verdana"/>
                <a:ea typeface="Verdana"/>
                <a:cs typeface="Verdana"/>
                <a:sym typeface="Verdana"/>
              </a:rPr>
              <a:t>CAUSES OF WORK RELATED STRESS</a:t>
            </a:r>
            <a:endParaRPr sz="1400"/>
          </a:p>
        </p:txBody>
      </p:sp>
      <p:cxnSp>
        <p:nvCxnSpPr>
          <p:cNvPr id="32" name="Google Shape;32;p1"/>
          <p:cNvCxnSpPr/>
          <p:nvPr/>
        </p:nvCxnSpPr>
        <p:spPr>
          <a:xfrm>
            <a:off x="1943100" y="3759200"/>
            <a:ext cx="6399212" cy="0"/>
          </a:xfrm>
          <a:prstGeom prst="straightConnector1">
            <a:avLst/>
          </a:prstGeom>
          <a:noFill/>
          <a:ln w="19050" cap="flat" cmpd="sng">
            <a:solidFill>
              <a:schemeClr val="accent2"/>
            </a:solidFill>
            <a:prstDash val="solid"/>
            <a:miter lim="800000"/>
            <a:headEnd type="none" w="med" len="med"/>
            <a:tailEnd type="triangle" w="med" len="med"/>
          </a:ln>
        </p:spPr>
      </p:cxnSp>
      <p:sp>
        <p:nvSpPr>
          <p:cNvPr id="33" name="Google Shape;33;p1"/>
          <p:cNvSpPr txBox="1"/>
          <p:nvPr/>
        </p:nvSpPr>
        <p:spPr>
          <a:xfrm>
            <a:off x="5360975" y="2321500"/>
            <a:ext cx="952500" cy="461700"/>
          </a:xfrm>
          <a:prstGeom prst="rect">
            <a:avLst/>
          </a:prstGeom>
          <a:noFill/>
          <a:ln>
            <a:noFill/>
          </a:ln>
        </p:spPr>
        <p:txBody>
          <a:bodyPr spcFirstLastPara="1" wrap="square" lIns="91425" tIns="45700" rIns="91425" bIns="45700" anchor="ctr" anchorCtr="1">
            <a:spAutoFit/>
          </a:bodyPr>
          <a:lstStyle/>
          <a:p>
            <a:pPr marL="0" marR="0" lvl="0" indent="0" algn="ctr" rtl="0">
              <a:lnSpc>
                <a:spcPct val="100000"/>
              </a:lnSpc>
              <a:spcBef>
                <a:spcPts val="0"/>
              </a:spcBef>
              <a:spcAft>
                <a:spcPts val="0"/>
              </a:spcAft>
              <a:buClr>
                <a:schemeClr val="dk1"/>
              </a:buClr>
              <a:buSzPts val="1200"/>
              <a:buFont typeface="Verdana"/>
              <a:buNone/>
            </a:pPr>
            <a:r>
              <a:rPr lang="en-US" sz="1200">
                <a:solidFill>
                  <a:schemeClr val="dk1"/>
                </a:solidFill>
                <a:latin typeface="Verdana"/>
                <a:ea typeface="Verdana"/>
                <a:cs typeface="Verdana"/>
                <a:sym typeface="Verdana"/>
              </a:rPr>
              <a:t>Low salaries</a:t>
            </a:r>
            <a:endParaRPr sz="1400"/>
          </a:p>
        </p:txBody>
      </p:sp>
      <p:cxnSp>
        <p:nvCxnSpPr>
          <p:cNvPr id="34" name="Google Shape;34;p1"/>
          <p:cNvCxnSpPr/>
          <p:nvPr/>
        </p:nvCxnSpPr>
        <p:spPr>
          <a:xfrm>
            <a:off x="6186475" y="2538462"/>
            <a:ext cx="914400" cy="0"/>
          </a:xfrm>
          <a:prstGeom prst="straightConnector1">
            <a:avLst/>
          </a:prstGeom>
          <a:noFill/>
          <a:ln w="9525" cap="flat" cmpd="sng">
            <a:solidFill>
              <a:schemeClr val="accent2"/>
            </a:solidFill>
            <a:prstDash val="solid"/>
            <a:miter lim="800000"/>
            <a:headEnd type="none" w="med" len="med"/>
            <a:tailEnd type="triangle" w="med" len="med"/>
          </a:ln>
        </p:spPr>
      </p:cxnSp>
      <p:sp>
        <p:nvSpPr>
          <p:cNvPr id="35" name="Google Shape;35;p1"/>
          <p:cNvSpPr txBox="1"/>
          <p:nvPr/>
        </p:nvSpPr>
        <p:spPr>
          <a:xfrm>
            <a:off x="4910213" y="1796925"/>
            <a:ext cx="1003200" cy="461700"/>
          </a:xfrm>
          <a:prstGeom prst="rect">
            <a:avLst/>
          </a:prstGeom>
          <a:noFill/>
          <a:ln>
            <a:noFill/>
          </a:ln>
        </p:spPr>
        <p:txBody>
          <a:bodyPr spcFirstLastPara="1" wrap="square" lIns="91425" tIns="45700" rIns="91425" bIns="45700" anchor="ctr" anchorCtr="1">
            <a:spAutoFit/>
          </a:bodyPr>
          <a:lstStyle/>
          <a:p>
            <a:pPr marL="0" marR="0" lvl="0" indent="0" algn="ctr" rtl="0">
              <a:lnSpc>
                <a:spcPct val="100000"/>
              </a:lnSpc>
              <a:spcBef>
                <a:spcPts val="0"/>
              </a:spcBef>
              <a:spcAft>
                <a:spcPts val="0"/>
              </a:spcAft>
              <a:buClr>
                <a:schemeClr val="dk1"/>
              </a:buClr>
              <a:buSzPts val="1200"/>
              <a:buFont typeface="Verdana"/>
              <a:buNone/>
            </a:pPr>
            <a:r>
              <a:rPr lang="en-US" sz="1200">
                <a:solidFill>
                  <a:schemeClr val="dk1"/>
                </a:solidFill>
                <a:latin typeface="Verdana"/>
                <a:ea typeface="Verdana"/>
                <a:cs typeface="Verdana"/>
                <a:sym typeface="Verdana"/>
              </a:rPr>
              <a:t>High duty demands</a:t>
            </a:r>
            <a:endParaRPr sz="1400"/>
          </a:p>
        </p:txBody>
      </p:sp>
      <p:cxnSp>
        <p:nvCxnSpPr>
          <p:cNvPr id="36" name="Google Shape;36;p1"/>
          <p:cNvCxnSpPr/>
          <p:nvPr/>
        </p:nvCxnSpPr>
        <p:spPr>
          <a:xfrm>
            <a:off x="5881687" y="2009975"/>
            <a:ext cx="914400" cy="0"/>
          </a:xfrm>
          <a:prstGeom prst="straightConnector1">
            <a:avLst/>
          </a:prstGeom>
          <a:noFill/>
          <a:ln w="9525" cap="flat" cmpd="sng">
            <a:solidFill>
              <a:schemeClr val="accent2"/>
            </a:solidFill>
            <a:prstDash val="solid"/>
            <a:miter lim="800000"/>
            <a:headEnd type="none" w="med" len="med"/>
            <a:tailEnd type="triangle" w="med" len="med"/>
          </a:ln>
        </p:spPr>
      </p:cxnSp>
      <p:sp>
        <p:nvSpPr>
          <p:cNvPr id="37" name="Google Shape;37;p1"/>
          <p:cNvSpPr txBox="1"/>
          <p:nvPr/>
        </p:nvSpPr>
        <p:spPr>
          <a:xfrm>
            <a:off x="2596475" y="2783550"/>
            <a:ext cx="1168500" cy="276900"/>
          </a:xfrm>
          <a:prstGeom prst="rect">
            <a:avLst/>
          </a:prstGeom>
          <a:noFill/>
          <a:ln>
            <a:noFill/>
          </a:ln>
        </p:spPr>
        <p:txBody>
          <a:bodyPr spcFirstLastPara="1" wrap="square" lIns="91425" tIns="45700" rIns="91425" bIns="45700" anchor="ctr" anchorCtr="1">
            <a:spAutoFit/>
          </a:bodyPr>
          <a:lstStyle/>
          <a:p>
            <a:pPr marL="0" marR="0" lvl="0" indent="0" algn="ctr" rtl="0">
              <a:lnSpc>
                <a:spcPct val="100000"/>
              </a:lnSpc>
              <a:spcBef>
                <a:spcPts val="0"/>
              </a:spcBef>
              <a:spcAft>
                <a:spcPts val="0"/>
              </a:spcAft>
              <a:buClr>
                <a:schemeClr val="dk1"/>
              </a:buClr>
              <a:buSzPts val="1200"/>
              <a:buFont typeface="Verdana"/>
              <a:buNone/>
            </a:pPr>
            <a:r>
              <a:rPr lang="en-US" sz="1200">
                <a:solidFill>
                  <a:schemeClr val="dk1"/>
                </a:solidFill>
                <a:latin typeface="Verdana"/>
                <a:ea typeface="Verdana"/>
                <a:cs typeface="Verdana"/>
                <a:sym typeface="Verdana"/>
              </a:rPr>
              <a:t>Boring work</a:t>
            </a:r>
            <a:endParaRPr sz="1400"/>
          </a:p>
        </p:txBody>
      </p:sp>
      <p:cxnSp>
        <p:nvCxnSpPr>
          <p:cNvPr id="38" name="Google Shape;38;p1"/>
          <p:cNvCxnSpPr/>
          <p:nvPr/>
        </p:nvCxnSpPr>
        <p:spPr>
          <a:xfrm>
            <a:off x="3967987" y="2897175"/>
            <a:ext cx="914400" cy="0"/>
          </a:xfrm>
          <a:prstGeom prst="straightConnector1">
            <a:avLst/>
          </a:prstGeom>
          <a:noFill/>
          <a:ln w="9525" cap="flat" cmpd="sng">
            <a:solidFill>
              <a:schemeClr val="accent2"/>
            </a:solidFill>
            <a:prstDash val="solid"/>
            <a:miter lim="800000"/>
            <a:headEnd type="none" w="med" len="med"/>
            <a:tailEnd type="triangle" w="med" len="med"/>
          </a:ln>
        </p:spPr>
      </p:cxnSp>
      <p:sp>
        <p:nvSpPr>
          <p:cNvPr id="39" name="Google Shape;39;p1"/>
          <p:cNvSpPr txBox="1"/>
          <p:nvPr/>
        </p:nvSpPr>
        <p:spPr>
          <a:xfrm>
            <a:off x="2482800" y="2159000"/>
            <a:ext cx="1168500" cy="461700"/>
          </a:xfrm>
          <a:prstGeom prst="rect">
            <a:avLst/>
          </a:prstGeom>
          <a:noFill/>
          <a:ln>
            <a:noFill/>
          </a:ln>
        </p:spPr>
        <p:txBody>
          <a:bodyPr spcFirstLastPara="1" wrap="square" lIns="91425" tIns="45700" rIns="91425" bIns="45700" anchor="ctr" anchorCtr="1">
            <a:spAutoFit/>
          </a:bodyPr>
          <a:lstStyle/>
          <a:p>
            <a:pPr marL="0" marR="0" lvl="0" indent="0" algn="l" rtl="0">
              <a:lnSpc>
                <a:spcPct val="100000"/>
              </a:lnSpc>
              <a:spcBef>
                <a:spcPts val="0"/>
              </a:spcBef>
              <a:spcAft>
                <a:spcPts val="0"/>
              </a:spcAft>
              <a:buClr>
                <a:schemeClr val="dk1"/>
              </a:buClr>
              <a:buSzPts val="1200"/>
              <a:buFont typeface="Verdana"/>
              <a:buNone/>
            </a:pPr>
            <a:r>
              <a:rPr lang="en-US" sz="1200">
                <a:solidFill>
                  <a:schemeClr val="dk1"/>
                </a:solidFill>
                <a:latin typeface="Verdana"/>
                <a:ea typeface="Verdana"/>
                <a:cs typeface="Verdana"/>
                <a:sym typeface="Verdana"/>
              </a:rPr>
              <a:t>Missed deadlines</a:t>
            </a:r>
            <a:endParaRPr sz="1400"/>
          </a:p>
        </p:txBody>
      </p:sp>
      <p:cxnSp>
        <p:nvCxnSpPr>
          <p:cNvPr id="40" name="Google Shape;40;p1"/>
          <p:cNvCxnSpPr/>
          <p:nvPr/>
        </p:nvCxnSpPr>
        <p:spPr>
          <a:xfrm>
            <a:off x="3642562" y="2410500"/>
            <a:ext cx="914400" cy="0"/>
          </a:xfrm>
          <a:prstGeom prst="straightConnector1">
            <a:avLst/>
          </a:prstGeom>
          <a:noFill/>
          <a:ln w="9525" cap="flat" cmpd="sng">
            <a:solidFill>
              <a:schemeClr val="accent2"/>
            </a:solidFill>
            <a:prstDash val="solid"/>
            <a:miter lim="800000"/>
            <a:headEnd type="none" w="med" len="med"/>
            <a:tailEnd type="triangle" w="med" len="med"/>
          </a:ln>
        </p:spPr>
      </p:cxnSp>
      <p:sp>
        <p:nvSpPr>
          <p:cNvPr id="41" name="Google Shape;41;p1"/>
          <p:cNvSpPr txBox="1"/>
          <p:nvPr/>
        </p:nvSpPr>
        <p:spPr>
          <a:xfrm>
            <a:off x="2301675" y="1763050"/>
            <a:ext cx="1003200" cy="276900"/>
          </a:xfrm>
          <a:prstGeom prst="rect">
            <a:avLst/>
          </a:prstGeom>
          <a:noFill/>
          <a:ln>
            <a:noFill/>
          </a:ln>
        </p:spPr>
        <p:txBody>
          <a:bodyPr spcFirstLastPara="1" wrap="square" lIns="91425" tIns="45700" rIns="91425" bIns="45700" anchor="ctr" anchorCtr="1">
            <a:spAutoFit/>
          </a:bodyPr>
          <a:lstStyle/>
          <a:p>
            <a:pPr marL="0" marR="0" lvl="0" indent="0" algn="ctr" rtl="0">
              <a:lnSpc>
                <a:spcPct val="100000"/>
              </a:lnSpc>
              <a:spcBef>
                <a:spcPts val="0"/>
              </a:spcBef>
              <a:spcAft>
                <a:spcPts val="0"/>
              </a:spcAft>
              <a:buClr>
                <a:schemeClr val="dk1"/>
              </a:buClr>
              <a:buSzPts val="1200"/>
              <a:buFont typeface="Verdana"/>
              <a:buNone/>
            </a:pPr>
            <a:r>
              <a:rPr lang="en-US" sz="1200">
                <a:solidFill>
                  <a:schemeClr val="dk1"/>
                </a:solidFill>
                <a:latin typeface="Verdana"/>
                <a:ea typeface="Verdana"/>
                <a:cs typeface="Verdana"/>
                <a:sym typeface="Verdana"/>
              </a:rPr>
              <a:t>Overwork</a:t>
            </a:r>
            <a:endParaRPr sz="1400"/>
          </a:p>
        </p:txBody>
      </p:sp>
      <p:cxnSp>
        <p:nvCxnSpPr>
          <p:cNvPr id="42" name="Google Shape;42;p1"/>
          <p:cNvCxnSpPr/>
          <p:nvPr/>
        </p:nvCxnSpPr>
        <p:spPr>
          <a:xfrm>
            <a:off x="3378262" y="1995512"/>
            <a:ext cx="914400" cy="0"/>
          </a:xfrm>
          <a:prstGeom prst="straightConnector1">
            <a:avLst/>
          </a:prstGeom>
          <a:noFill/>
          <a:ln w="9525" cap="flat" cmpd="sng">
            <a:solidFill>
              <a:schemeClr val="accent2"/>
            </a:solidFill>
            <a:prstDash val="solid"/>
            <a:miter lim="800000"/>
            <a:headEnd type="none" w="med" len="med"/>
            <a:tailEnd type="triangle" w="med" len="med"/>
          </a:ln>
        </p:spPr>
      </p:cxnSp>
      <p:sp>
        <p:nvSpPr>
          <p:cNvPr id="43" name="Google Shape;43;p1"/>
          <p:cNvSpPr txBox="1"/>
          <p:nvPr/>
        </p:nvSpPr>
        <p:spPr>
          <a:xfrm>
            <a:off x="2851150" y="4231194"/>
            <a:ext cx="1625700" cy="276900"/>
          </a:xfrm>
          <a:prstGeom prst="rect">
            <a:avLst/>
          </a:prstGeom>
          <a:noFill/>
          <a:ln>
            <a:noFill/>
          </a:ln>
        </p:spPr>
        <p:txBody>
          <a:bodyPr spcFirstLastPara="1" wrap="square" lIns="91425" tIns="45700" rIns="91425" bIns="45700" anchor="ctr" anchorCtr="1">
            <a:spAutoFit/>
          </a:bodyPr>
          <a:lstStyle/>
          <a:p>
            <a:pPr marL="0" marR="0" lvl="0" indent="0" algn="ctr" rtl="0">
              <a:lnSpc>
                <a:spcPct val="100000"/>
              </a:lnSpc>
              <a:spcBef>
                <a:spcPts val="0"/>
              </a:spcBef>
              <a:spcAft>
                <a:spcPts val="0"/>
              </a:spcAft>
              <a:buClr>
                <a:schemeClr val="dk1"/>
              </a:buClr>
              <a:buSzPts val="1200"/>
              <a:buFont typeface="Verdana"/>
              <a:buNone/>
            </a:pPr>
            <a:r>
              <a:rPr lang="en-US" sz="1200">
                <a:solidFill>
                  <a:schemeClr val="dk1"/>
                </a:solidFill>
                <a:latin typeface="Verdana"/>
                <a:ea typeface="Verdana"/>
                <a:cs typeface="Verdana"/>
                <a:sym typeface="Verdana"/>
              </a:rPr>
              <a:t>Trauma</a:t>
            </a:r>
            <a:endParaRPr sz="1400"/>
          </a:p>
        </p:txBody>
      </p:sp>
      <p:cxnSp>
        <p:nvCxnSpPr>
          <p:cNvPr id="44" name="Google Shape;44;p1"/>
          <p:cNvCxnSpPr/>
          <p:nvPr/>
        </p:nvCxnSpPr>
        <p:spPr>
          <a:xfrm>
            <a:off x="4343412" y="4354500"/>
            <a:ext cx="1828800" cy="0"/>
          </a:xfrm>
          <a:prstGeom prst="straightConnector1">
            <a:avLst/>
          </a:prstGeom>
          <a:noFill/>
          <a:ln w="9525" cap="flat" cmpd="sng">
            <a:solidFill>
              <a:schemeClr val="accent2"/>
            </a:solidFill>
            <a:prstDash val="solid"/>
            <a:miter lim="800000"/>
            <a:headEnd type="none" w="med" len="med"/>
            <a:tailEnd type="triangle" w="med" len="med"/>
          </a:ln>
        </p:spPr>
      </p:cxnSp>
      <p:sp>
        <p:nvSpPr>
          <p:cNvPr id="45" name="Google Shape;45;p1"/>
          <p:cNvSpPr txBox="1"/>
          <p:nvPr/>
        </p:nvSpPr>
        <p:spPr>
          <a:xfrm>
            <a:off x="2596475" y="4643773"/>
            <a:ext cx="1473300" cy="646500"/>
          </a:xfrm>
          <a:prstGeom prst="rect">
            <a:avLst/>
          </a:prstGeom>
          <a:noFill/>
          <a:ln>
            <a:noFill/>
          </a:ln>
        </p:spPr>
        <p:txBody>
          <a:bodyPr spcFirstLastPara="1" wrap="square" lIns="91425" tIns="45700" rIns="91425" bIns="45700" anchor="ctr" anchorCtr="1">
            <a:spAutoFit/>
          </a:bodyPr>
          <a:lstStyle/>
          <a:p>
            <a:pPr marL="0" marR="0" lvl="0" indent="0" algn="ctr" rtl="0">
              <a:lnSpc>
                <a:spcPct val="100000"/>
              </a:lnSpc>
              <a:spcBef>
                <a:spcPts val="0"/>
              </a:spcBef>
              <a:spcAft>
                <a:spcPts val="0"/>
              </a:spcAft>
              <a:buClr>
                <a:schemeClr val="dk1"/>
              </a:buClr>
              <a:buSzPts val="1200"/>
              <a:buFont typeface="Verdana"/>
              <a:buNone/>
            </a:pPr>
            <a:r>
              <a:rPr lang="en-US" sz="1200">
                <a:solidFill>
                  <a:schemeClr val="dk1"/>
                </a:solidFill>
                <a:latin typeface="Verdana"/>
                <a:ea typeface="Verdana"/>
                <a:cs typeface="Verdana"/>
                <a:sym typeface="Verdana"/>
              </a:rPr>
              <a:t>Complicated work life balance</a:t>
            </a:r>
            <a:endParaRPr sz="1400"/>
          </a:p>
        </p:txBody>
      </p:sp>
      <p:cxnSp>
        <p:nvCxnSpPr>
          <p:cNvPr id="46" name="Google Shape;46;p1"/>
          <p:cNvCxnSpPr/>
          <p:nvPr/>
        </p:nvCxnSpPr>
        <p:spPr>
          <a:xfrm>
            <a:off x="4064112" y="4900600"/>
            <a:ext cx="1828800" cy="0"/>
          </a:xfrm>
          <a:prstGeom prst="straightConnector1">
            <a:avLst/>
          </a:prstGeom>
          <a:noFill/>
          <a:ln w="9525" cap="flat" cmpd="sng">
            <a:solidFill>
              <a:schemeClr val="accent2"/>
            </a:solidFill>
            <a:prstDash val="solid"/>
            <a:miter lim="800000"/>
            <a:headEnd type="none" w="med" len="med"/>
            <a:tailEnd type="triangle" w="med" len="med"/>
          </a:ln>
        </p:spPr>
      </p:cxnSp>
      <p:sp>
        <p:nvSpPr>
          <p:cNvPr id="47" name="Google Shape;47;p1"/>
          <p:cNvSpPr txBox="1"/>
          <p:nvPr/>
        </p:nvSpPr>
        <p:spPr>
          <a:xfrm>
            <a:off x="2400300" y="5425950"/>
            <a:ext cx="1364700" cy="646500"/>
          </a:xfrm>
          <a:prstGeom prst="rect">
            <a:avLst/>
          </a:prstGeom>
          <a:noFill/>
          <a:ln>
            <a:noFill/>
          </a:ln>
        </p:spPr>
        <p:txBody>
          <a:bodyPr spcFirstLastPara="1" wrap="square" lIns="91425" tIns="45700" rIns="91425" bIns="45700" anchor="ctr" anchorCtr="1">
            <a:spAutoFit/>
          </a:bodyPr>
          <a:lstStyle/>
          <a:p>
            <a:pPr marL="0" marR="0" lvl="0" indent="0" algn="l" rtl="0">
              <a:lnSpc>
                <a:spcPct val="100000"/>
              </a:lnSpc>
              <a:spcBef>
                <a:spcPts val="0"/>
              </a:spcBef>
              <a:spcAft>
                <a:spcPts val="0"/>
              </a:spcAft>
              <a:buClr>
                <a:schemeClr val="dk1"/>
              </a:buClr>
              <a:buSzPts val="1200"/>
              <a:buFont typeface="Verdana"/>
              <a:buNone/>
            </a:pPr>
            <a:r>
              <a:rPr lang="en-US" sz="1200">
                <a:solidFill>
                  <a:schemeClr val="dk1"/>
                </a:solidFill>
                <a:latin typeface="Verdana"/>
                <a:ea typeface="Verdana"/>
                <a:cs typeface="Verdana"/>
                <a:sym typeface="Verdana"/>
              </a:rPr>
              <a:t>Poor relationship at work</a:t>
            </a:r>
            <a:endParaRPr sz="1200">
              <a:solidFill>
                <a:schemeClr val="dk1"/>
              </a:solidFill>
              <a:latin typeface="Verdana"/>
              <a:ea typeface="Verdana"/>
              <a:cs typeface="Verdana"/>
              <a:sym typeface="Verdana"/>
            </a:endParaRPr>
          </a:p>
        </p:txBody>
      </p:sp>
      <p:cxnSp>
        <p:nvCxnSpPr>
          <p:cNvPr id="48" name="Google Shape;48;p1"/>
          <p:cNvCxnSpPr/>
          <p:nvPr/>
        </p:nvCxnSpPr>
        <p:spPr>
          <a:xfrm>
            <a:off x="3709987" y="5597525"/>
            <a:ext cx="1828800" cy="0"/>
          </a:xfrm>
          <a:prstGeom prst="straightConnector1">
            <a:avLst/>
          </a:prstGeom>
          <a:noFill/>
          <a:ln w="9525" cap="flat" cmpd="sng">
            <a:solidFill>
              <a:schemeClr val="accent2"/>
            </a:solidFill>
            <a:prstDash val="solid"/>
            <a:miter lim="800000"/>
            <a:headEnd type="none" w="med" len="med"/>
            <a:tailEnd type="triangle" w="med" len="med"/>
          </a:ln>
        </p:spPr>
      </p:cxnSp>
      <p:cxnSp>
        <p:nvCxnSpPr>
          <p:cNvPr id="49" name="Google Shape;49;p1"/>
          <p:cNvCxnSpPr/>
          <p:nvPr/>
        </p:nvCxnSpPr>
        <p:spPr>
          <a:xfrm>
            <a:off x="6530976" y="1487487"/>
            <a:ext cx="1260475" cy="2184400"/>
          </a:xfrm>
          <a:prstGeom prst="straightConnector1">
            <a:avLst/>
          </a:prstGeom>
          <a:noFill/>
          <a:ln w="9525" cap="flat" cmpd="sng">
            <a:solidFill>
              <a:schemeClr val="accent2"/>
            </a:solidFill>
            <a:prstDash val="solid"/>
            <a:miter lim="800000"/>
            <a:headEnd type="none" w="med" len="med"/>
            <a:tailEnd type="triangle" w="med" len="med"/>
          </a:ln>
        </p:spPr>
      </p:cxnSp>
      <p:cxnSp>
        <p:nvCxnSpPr>
          <p:cNvPr id="50" name="Google Shape;50;p1"/>
          <p:cNvCxnSpPr/>
          <p:nvPr/>
        </p:nvCxnSpPr>
        <p:spPr>
          <a:xfrm>
            <a:off x="4106863" y="1487487"/>
            <a:ext cx="1260475" cy="2184400"/>
          </a:xfrm>
          <a:prstGeom prst="straightConnector1">
            <a:avLst/>
          </a:prstGeom>
          <a:noFill/>
          <a:ln w="9525" cap="flat" cmpd="sng">
            <a:solidFill>
              <a:schemeClr val="accent2"/>
            </a:solidFill>
            <a:prstDash val="solid"/>
            <a:miter lim="800000"/>
            <a:headEnd type="none" w="med" len="med"/>
            <a:tailEnd type="triangle" w="med" len="med"/>
          </a:ln>
        </p:spPr>
      </p:cxnSp>
      <p:cxnSp>
        <p:nvCxnSpPr>
          <p:cNvPr id="51" name="Google Shape;51;p1"/>
          <p:cNvCxnSpPr/>
          <p:nvPr/>
        </p:nvCxnSpPr>
        <p:spPr>
          <a:xfrm rot="10800000" flipH="1">
            <a:off x="5410201" y="3873500"/>
            <a:ext cx="1260475" cy="2184400"/>
          </a:xfrm>
          <a:prstGeom prst="straightConnector1">
            <a:avLst/>
          </a:prstGeom>
          <a:noFill/>
          <a:ln w="9525" cap="flat" cmpd="sng">
            <a:solidFill>
              <a:schemeClr val="accent2"/>
            </a:solidFill>
            <a:prstDash val="solid"/>
            <a:miter lim="800000"/>
            <a:headEnd type="none" w="med" len="med"/>
            <a:tailEnd type="triangle" w="med" len="med"/>
          </a:ln>
        </p:spPr>
      </p:cxnSp>
      <p:cxnSp>
        <p:nvCxnSpPr>
          <p:cNvPr id="52" name="Google Shape;52;p1"/>
          <p:cNvCxnSpPr/>
          <p:nvPr/>
        </p:nvCxnSpPr>
        <p:spPr>
          <a:xfrm rot="10800000" flipH="1">
            <a:off x="4143625" y="3320238"/>
            <a:ext cx="961500" cy="15900"/>
          </a:xfrm>
          <a:prstGeom prst="straightConnector1">
            <a:avLst/>
          </a:prstGeom>
          <a:noFill/>
          <a:ln w="9525" cap="flat" cmpd="sng">
            <a:solidFill>
              <a:schemeClr val="accent2"/>
            </a:solidFill>
            <a:prstDash val="solid"/>
            <a:miter lim="8000"/>
            <a:headEnd type="none" w="med" len="med"/>
            <a:tailEnd type="triangle" w="med" len="med"/>
          </a:ln>
        </p:spPr>
      </p:cxnSp>
      <p:sp>
        <p:nvSpPr>
          <p:cNvPr id="53" name="Google Shape;53;p1"/>
          <p:cNvSpPr txBox="1"/>
          <p:nvPr/>
        </p:nvSpPr>
        <p:spPr>
          <a:xfrm>
            <a:off x="3162350" y="3073400"/>
            <a:ext cx="1003200" cy="615600"/>
          </a:xfrm>
          <a:prstGeom prst="rect">
            <a:avLst/>
          </a:prstGeom>
          <a:noFill/>
          <a:ln>
            <a:noFill/>
          </a:ln>
        </p:spPr>
        <p:txBody>
          <a:bodyPr spcFirstLastPara="1" wrap="square" lIns="91425" tIns="91425" rIns="91425" bIns="91425" anchor="ctr" anchorCtr="1">
            <a:spAutoFit/>
          </a:bodyPr>
          <a:lstStyle/>
          <a:p>
            <a:pPr marL="0" lvl="0" indent="0" algn="l" rtl="0">
              <a:spcBef>
                <a:spcPts val="0"/>
              </a:spcBef>
              <a:spcAft>
                <a:spcPts val="0"/>
              </a:spcAft>
              <a:buNone/>
            </a:pPr>
            <a:r>
              <a:rPr lang="en-US" sz="1400"/>
              <a:t>Lack of skills</a:t>
            </a:r>
            <a:endParaRPr sz="1400"/>
          </a:p>
        </p:txBody>
      </p:sp>
      <p:cxnSp>
        <p:nvCxnSpPr>
          <p:cNvPr id="54" name="Google Shape;54;p1"/>
          <p:cNvCxnSpPr/>
          <p:nvPr/>
        </p:nvCxnSpPr>
        <p:spPr>
          <a:xfrm>
            <a:off x="6441850" y="3011550"/>
            <a:ext cx="881400" cy="0"/>
          </a:xfrm>
          <a:prstGeom prst="straightConnector1">
            <a:avLst/>
          </a:prstGeom>
          <a:noFill/>
          <a:ln w="9525" cap="flat" cmpd="sng">
            <a:solidFill>
              <a:schemeClr val="accent2"/>
            </a:solidFill>
            <a:prstDash val="solid"/>
            <a:miter lim="8000"/>
            <a:headEnd type="none" w="med" len="med"/>
            <a:tailEnd type="triangle" w="med" len="med"/>
          </a:ln>
        </p:spPr>
      </p:cxnSp>
      <p:sp>
        <p:nvSpPr>
          <p:cNvPr id="55" name="Google Shape;55;p1"/>
          <p:cNvSpPr txBox="1"/>
          <p:nvPr/>
        </p:nvSpPr>
        <p:spPr>
          <a:xfrm>
            <a:off x="5508450" y="2667600"/>
            <a:ext cx="881400" cy="615600"/>
          </a:xfrm>
          <a:prstGeom prst="rect">
            <a:avLst/>
          </a:prstGeom>
          <a:noFill/>
          <a:ln>
            <a:noFill/>
          </a:ln>
        </p:spPr>
        <p:txBody>
          <a:bodyPr spcFirstLastPara="1" wrap="square" lIns="91425" tIns="91425" rIns="91425" bIns="91425" anchor="ctr" anchorCtr="1">
            <a:spAutoFit/>
          </a:bodyPr>
          <a:lstStyle/>
          <a:p>
            <a:pPr marL="0" lvl="0" indent="0" algn="l" rtl="0">
              <a:spcBef>
                <a:spcPts val="0"/>
              </a:spcBef>
              <a:spcAft>
                <a:spcPts val="0"/>
              </a:spcAft>
              <a:buNone/>
            </a:pPr>
            <a:r>
              <a:rPr lang="en-US" sz="1400"/>
              <a:t>Unclear roles</a:t>
            </a:r>
            <a:endParaRPr sz="1400"/>
          </a:p>
        </p:txBody>
      </p:sp>
      <p:cxnSp>
        <p:nvCxnSpPr>
          <p:cNvPr id="56" name="Google Shape;56;p1"/>
          <p:cNvCxnSpPr/>
          <p:nvPr/>
        </p:nvCxnSpPr>
        <p:spPr>
          <a:xfrm rot="10800000" flipH="1">
            <a:off x="6537975" y="3437350"/>
            <a:ext cx="929400" cy="15900"/>
          </a:xfrm>
          <a:prstGeom prst="straightConnector1">
            <a:avLst/>
          </a:prstGeom>
          <a:noFill/>
          <a:ln w="9525" cap="flat" cmpd="sng">
            <a:solidFill>
              <a:srgbClr val="003399"/>
            </a:solidFill>
            <a:prstDash val="solid"/>
            <a:round/>
            <a:headEnd type="none" w="med" len="med"/>
            <a:tailEnd type="triangle" w="med" len="med"/>
          </a:ln>
        </p:spPr>
      </p:cxnSp>
      <p:sp>
        <p:nvSpPr>
          <p:cNvPr id="57" name="Google Shape;57;p1"/>
          <p:cNvSpPr txBox="1"/>
          <p:nvPr/>
        </p:nvSpPr>
        <p:spPr>
          <a:xfrm>
            <a:off x="5537250" y="3220438"/>
            <a:ext cx="1003200" cy="6156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sz="1400"/>
              <a:t>Lack of support</a:t>
            </a:r>
            <a:endParaRPr sz="1400"/>
          </a:p>
        </p:txBody>
      </p:sp>
    </p:spTree>
    <p:extLst>
      <p:ext uri="{BB962C8B-B14F-4D97-AF65-F5344CB8AC3E}">
        <p14:creationId xmlns:p14="http://schemas.microsoft.com/office/powerpoint/2010/main" val="11281361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66E0BFA-EA3C-144A-84BF-01B3930638C2}"/>
              </a:ext>
            </a:extLst>
          </p:cNvPr>
          <p:cNvSpPr>
            <a:spLocks noGrp="1"/>
          </p:cNvSpPr>
          <p:nvPr>
            <p:ph type="title"/>
          </p:nvPr>
        </p:nvSpPr>
        <p:spPr/>
        <p:txBody>
          <a:bodyPr/>
          <a:lstStyle/>
          <a:p>
            <a:r>
              <a:rPr lang="en-GB" dirty="0"/>
              <a:t>Causes of work related stress</a:t>
            </a:r>
            <a:endParaRPr lang="x-none" dirty="0"/>
          </a:p>
        </p:txBody>
      </p:sp>
      <p:sp>
        <p:nvSpPr>
          <p:cNvPr id="3" name="Content Placeholder 2">
            <a:extLst>
              <a:ext uri="{FF2B5EF4-FFF2-40B4-BE49-F238E27FC236}">
                <a16:creationId xmlns:a16="http://schemas.microsoft.com/office/drawing/2014/main" xmlns="" id="{50BD766E-E92C-5A4D-A982-E8EC051B4243}"/>
              </a:ext>
            </a:extLst>
          </p:cNvPr>
          <p:cNvSpPr>
            <a:spLocks noGrp="1"/>
          </p:cNvSpPr>
          <p:nvPr>
            <p:ph idx="1"/>
          </p:nvPr>
        </p:nvSpPr>
        <p:spPr/>
        <p:txBody>
          <a:bodyPr>
            <a:normAutofit lnSpcReduction="10000"/>
          </a:bodyPr>
          <a:lstStyle/>
          <a:p>
            <a:pPr marL="457200" indent="-457200">
              <a:buFont typeface="+mj-lt"/>
              <a:buAutoNum type="arabicPeriod"/>
            </a:pPr>
            <a:r>
              <a:rPr lang="en-GB" b="1" dirty="0"/>
              <a:t>Work pressure: </a:t>
            </a:r>
            <a:r>
              <a:rPr lang="en-GB" b="0" i="0" dirty="0">
                <a:effectLst/>
                <a:latin typeface=".SFUI-Regular"/>
              </a:rPr>
              <a:t>Increased work pressure is the most common stressor that is affecting employees. It </a:t>
            </a:r>
            <a:r>
              <a:rPr lang="en-GB" dirty="0">
                <a:latin typeface=".SFUI-Regular"/>
              </a:rPr>
              <a:t>includes overworking, missed deadlines, boring work and lack of skills for the job.  </a:t>
            </a:r>
          </a:p>
          <a:p>
            <a:pPr marL="457200" indent="-457200">
              <a:buFont typeface="+mj-lt"/>
              <a:buAutoNum type="arabicPeriod"/>
            </a:pPr>
            <a:r>
              <a:rPr lang="en-GB" b="1" dirty="0">
                <a:latin typeface=".SFUI-Regular"/>
              </a:rPr>
              <a:t>Poor management: </a:t>
            </a:r>
            <a:r>
              <a:rPr lang="en-GB" b="0" i="0" dirty="0">
                <a:effectLst/>
                <a:latin typeface=".SFUI-Regular"/>
              </a:rPr>
              <a:t>Poor management stresses employees because they are many factors that poor mangers can impact employee’s working life by demanding more work, giving low salaries and never clearing roles. Incompetent managers do not provide support to employees in anyway and make them stressed at work.  </a:t>
            </a:r>
            <a:endParaRPr lang="en-GB" dirty="0">
              <a:effectLst/>
              <a:latin typeface=".AppleSystemUIFont"/>
            </a:endParaRPr>
          </a:p>
          <a:p>
            <a:pPr marL="457200" indent="-457200">
              <a:buFont typeface="+mj-lt"/>
              <a:buAutoNum type="arabicPeriod"/>
            </a:pPr>
            <a:endParaRPr lang="en-GB" b="1" dirty="0">
              <a:latin typeface=".AppleSystemUIFont"/>
            </a:endParaRPr>
          </a:p>
        </p:txBody>
      </p:sp>
    </p:spTree>
    <p:extLst>
      <p:ext uri="{BB962C8B-B14F-4D97-AF65-F5344CB8AC3E}">
        <p14:creationId xmlns:p14="http://schemas.microsoft.com/office/powerpoint/2010/main" val="29588741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276CE6E-CCF0-C241-8A39-B81F300F9A95}"/>
              </a:ext>
            </a:extLst>
          </p:cNvPr>
          <p:cNvSpPr>
            <a:spLocks noGrp="1"/>
          </p:cNvSpPr>
          <p:nvPr>
            <p:ph type="title"/>
          </p:nvPr>
        </p:nvSpPr>
        <p:spPr/>
        <p:txBody>
          <a:bodyPr/>
          <a:lstStyle/>
          <a:p>
            <a:r>
              <a:rPr lang="en-GB" dirty="0"/>
              <a:t>Causes of work related stress</a:t>
            </a:r>
            <a:endParaRPr lang="x-none" dirty="0"/>
          </a:p>
        </p:txBody>
      </p:sp>
      <p:sp>
        <p:nvSpPr>
          <p:cNvPr id="3" name="Content Placeholder 2">
            <a:extLst>
              <a:ext uri="{FF2B5EF4-FFF2-40B4-BE49-F238E27FC236}">
                <a16:creationId xmlns:a16="http://schemas.microsoft.com/office/drawing/2014/main" xmlns="" id="{447B9223-33B3-7544-8D71-90541BADD0C3}"/>
              </a:ext>
            </a:extLst>
          </p:cNvPr>
          <p:cNvSpPr>
            <a:spLocks noGrp="1"/>
          </p:cNvSpPr>
          <p:nvPr>
            <p:ph idx="1"/>
          </p:nvPr>
        </p:nvSpPr>
        <p:spPr/>
        <p:txBody>
          <a:bodyPr/>
          <a:lstStyle/>
          <a:p>
            <a:pPr marL="457200" indent="-457200">
              <a:buFont typeface="+mj-lt"/>
              <a:buAutoNum type="arabicPeriod"/>
            </a:pPr>
            <a:r>
              <a:rPr lang="en-GB" b="1" dirty="0"/>
              <a:t>Personal issues</a:t>
            </a:r>
            <a:r>
              <a:rPr lang="en-GB" dirty="0"/>
              <a:t>: </a:t>
            </a:r>
            <a:r>
              <a:rPr lang="en-GB" b="0" i="0" dirty="0">
                <a:effectLst/>
                <a:latin typeface=".SFUI-Regular"/>
              </a:rPr>
              <a:t>Every employee has personal issues going and even though things at work seems okay, their stress will increase due to personal issues they are facing. Any kind of trauma, poor relationships at work and insecurity can trigger stress. A report says that 48% employees had family issues that is causing their job stress to increase (</a:t>
            </a:r>
            <a:r>
              <a:rPr lang="en-GB" b="0" i="0" dirty="0" err="1">
                <a:effectLst/>
                <a:latin typeface=".SFUI-Regular"/>
              </a:rPr>
              <a:t>Perkbox</a:t>
            </a:r>
            <a:r>
              <a:rPr lang="en-GB" b="0" i="0" dirty="0">
                <a:effectLst/>
                <a:latin typeface=".SFUI-Regular"/>
              </a:rPr>
              <a:t>)</a:t>
            </a:r>
            <a:endParaRPr lang="en-GB" dirty="0">
              <a:effectLst/>
              <a:latin typeface=".AppleSystemUIFont"/>
            </a:endParaRPr>
          </a:p>
        </p:txBody>
      </p:sp>
    </p:spTree>
    <p:extLst>
      <p:ext uri="{BB962C8B-B14F-4D97-AF65-F5344CB8AC3E}">
        <p14:creationId xmlns:p14="http://schemas.microsoft.com/office/powerpoint/2010/main" val="36798035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900FB49-F9AB-9D4D-BBF1-8CFD1734DE0A}"/>
              </a:ext>
            </a:extLst>
          </p:cNvPr>
          <p:cNvSpPr>
            <a:spLocks noGrp="1"/>
          </p:cNvSpPr>
          <p:nvPr>
            <p:ph type="title"/>
          </p:nvPr>
        </p:nvSpPr>
        <p:spPr/>
        <p:txBody>
          <a:bodyPr/>
          <a:lstStyle/>
          <a:p>
            <a:r>
              <a:rPr lang="en-GB" dirty="0"/>
              <a:t>PESTLE Analysis</a:t>
            </a:r>
            <a:endParaRPr lang="x-none" dirty="0"/>
          </a:p>
        </p:txBody>
      </p:sp>
      <p:sp>
        <p:nvSpPr>
          <p:cNvPr id="3" name="Content Placeholder 2">
            <a:extLst>
              <a:ext uri="{FF2B5EF4-FFF2-40B4-BE49-F238E27FC236}">
                <a16:creationId xmlns:a16="http://schemas.microsoft.com/office/drawing/2014/main" xmlns="" id="{1B345342-DE75-B54C-82F1-230FC59DA549}"/>
              </a:ext>
            </a:extLst>
          </p:cNvPr>
          <p:cNvSpPr>
            <a:spLocks noGrp="1"/>
          </p:cNvSpPr>
          <p:nvPr>
            <p:ph idx="1"/>
          </p:nvPr>
        </p:nvSpPr>
        <p:spPr/>
        <p:txBody>
          <a:bodyPr>
            <a:normAutofit fontScale="85000" lnSpcReduction="10000"/>
          </a:bodyPr>
          <a:lstStyle/>
          <a:p>
            <a:pPr marL="457200" indent="-457200">
              <a:buFont typeface="+mj-lt"/>
              <a:buAutoNum type="arabicPeriod"/>
            </a:pPr>
            <a:r>
              <a:rPr lang="en-GB" b="1" dirty="0"/>
              <a:t>Political factors: P: </a:t>
            </a:r>
            <a:r>
              <a:rPr lang="en-GB" b="0" i="0" dirty="0">
                <a:effectLst/>
                <a:latin typeface=".SFUI-Regular"/>
              </a:rPr>
              <a:t>Job stress can be caused by political factors because every non-government or government organisations are follow policies issued by government</a:t>
            </a:r>
            <a:r>
              <a:rPr lang="en-GB" dirty="0">
                <a:latin typeface=".SFUI-Regular"/>
              </a:rPr>
              <a:t>.</a:t>
            </a:r>
          </a:p>
          <a:p>
            <a:pPr marL="0" indent="0">
              <a:buNone/>
            </a:pPr>
            <a:r>
              <a:rPr lang="en-GB" dirty="0">
                <a:latin typeface=".SFUI-Regular"/>
              </a:rPr>
              <a:t>•Unstable government</a:t>
            </a:r>
          </a:p>
          <a:p>
            <a:pPr marL="0" indent="0">
              <a:buNone/>
            </a:pPr>
            <a:r>
              <a:rPr lang="en-GB" dirty="0">
                <a:latin typeface=".SFUI-Regular"/>
              </a:rPr>
              <a:t>•Corrupted policies</a:t>
            </a:r>
          </a:p>
          <a:p>
            <a:pPr marL="0" indent="0">
              <a:buNone/>
            </a:pPr>
            <a:r>
              <a:rPr lang="en-GB" dirty="0">
                <a:latin typeface=".SFUI-Regular"/>
              </a:rPr>
              <a:t>•Discrimination</a:t>
            </a:r>
            <a:endParaRPr lang="en-GB" b="1" dirty="0">
              <a:latin typeface=".SFUI-Regular"/>
            </a:endParaRPr>
          </a:p>
          <a:p>
            <a:pPr marL="457200" indent="-457200">
              <a:buFont typeface="+mj-lt"/>
              <a:buAutoNum type="arabicPeriod"/>
            </a:pPr>
            <a:r>
              <a:rPr lang="en-GB" b="1" dirty="0">
                <a:latin typeface=".SFUI-Regular"/>
              </a:rPr>
              <a:t>Economic factors: E: </a:t>
            </a:r>
            <a:r>
              <a:rPr lang="en-GB" b="0" i="0" dirty="0">
                <a:effectLst/>
                <a:latin typeface=".SFUI-Regular"/>
              </a:rPr>
              <a:t>Financial crisis is faced by every other employees. Due to high consumer needs, basic products are sold in high prices in market. This causes employees to feel stressed and look for better jobs with good pay. </a:t>
            </a:r>
            <a:endParaRPr lang="en-GB" dirty="0">
              <a:latin typeface=".SFUI-Regular"/>
            </a:endParaRPr>
          </a:p>
          <a:p>
            <a:pPr marL="0" indent="0">
              <a:buNone/>
            </a:pPr>
            <a:endParaRPr lang="en-GB" b="0" i="0" dirty="0">
              <a:latin typeface=".AppleSystemUIFont"/>
            </a:endParaRPr>
          </a:p>
        </p:txBody>
      </p:sp>
    </p:spTree>
    <p:extLst>
      <p:ext uri="{BB962C8B-B14F-4D97-AF65-F5344CB8AC3E}">
        <p14:creationId xmlns:p14="http://schemas.microsoft.com/office/powerpoint/2010/main" val="28007769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AA17FEC-0A3A-9F4D-A226-8D2EB0934114}"/>
              </a:ext>
            </a:extLst>
          </p:cNvPr>
          <p:cNvSpPr>
            <a:spLocks noGrp="1"/>
          </p:cNvSpPr>
          <p:nvPr>
            <p:ph type="title"/>
          </p:nvPr>
        </p:nvSpPr>
        <p:spPr/>
        <p:txBody>
          <a:bodyPr/>
          <a:lstStyle/>
          <a:p>
            <a:r>
              <a:rPr lang="en-GB" dirty="0"/>
              <a:t>PESTLE Analysis</a:t>
            </a:r>
            <a:endParaRPr lang="x-none" dirty="0"/>
          </a:p>
        </p:txBody>
      </p:sp>
      <p:sp>
        <p:nvSpPr>
          <p:cNvPr id="3" name="Content Placeholder 2">
            <a:extLst>
              <a:ext uri="{FF2B5EF4-FFF2-40B4-BE49-F238E27FC236}">
                <a16:creationId xmlns:a16="http://schemas.microsoft.com/office/drawing/2014/main" xmlns="" id="{E8AD9089-DE17-4042-9C22-F489B19F8804}"/>
              </a:ext>
            </a:extLst>
          </p:cNvPr>
          <p:cNvSpPr>
            <a:spLocks noGrp="1"/>
          </p:cNvSpPr>
          <p:nvPr>
            <p:ph idx="1"/>
          </p:nvPr>
        </p:nvSpPr>
        <p:spPr/>
        <p:txBody>
          <a:bodyPr>
            <a:normAutofit fontScale="92500" lnSpcReduction="20000"/>
          </a:bodyPr>
          <a:lstStyle/>
          <a:p>
            <a:pPr marL="0" indent="0">
              <a:buNone/>
            </a:pPr>
            <a:r>
              <a:rPr lang="en-GB" dirty="0"/>
              <a:t>•High inflation rate</a:t>
            </a:r>
          </a:p>
          <a:p>
            <a:pPr marL="0" indent="0">
              <a:buNone/>
            </a:pPr>
            <a:r>
              <a:rPr lang="en-GB" dirty="0"/>
              <a:t>•High interest rate</a:t>
            </a:r>
          </a:p>
          <a:p>
            <a:pPr marL="0" indent="0">
              <a:buNone/>
            </a:pPr>
            <a:r>
              <a:rPr lang="en-GB" dirty="0"/>
              <a:t>•High consumer demands</a:t>
            </a:r>
          </a:p>
          <a:p>
            <a:pPr marL="457200" indent="-457200">
              <a:buFont typeface="+mj-lt"/>
              <a:buAutoNum type="arabicPeriod"/>
            </a:pPr>
            <a:r>
              <a:rPr lang="en-GB" b="1" dirty="0"/>
              <a:t>Social factors: S: </a:t>
            </a:r>
            <a:r>
              <a:rPr lang="en-GB" dirty="0"/>
              <a:t>Social factors such as </a:t>
            </a:r>
            <a:endParaRPr lang="en-GB" dirty="0">
              <a:latin typeface=".SFUI-Regular"/>
            </a:endParaRPr>
          </a:p>
          <a:p>
            <a:pPr marL="0" indent="0">
              <a:buNone/>
            </a:pPr>
            <a:r>
              <a:rPr lang="en-GB" b="0" i="0" dirty="0">
                <a:effectLst/>
                <a:latin typeface=".SFUI-Regular"/>
              </a:rPr>
              <a:t>•Different backgrounds</a:t>
            </a:r>
            <a:endParaRPr lang="en-GB" dirty="0">
              <a:effectLst/>
              <a:latin typeface=".AppleSystemUIFont"/>
            </a:endParaRPr>
          </a:p>
          <a:p>
            <a:pPr marL="0" indent="0">
              <a:buNone/>
            </a:pPr>
            <a:r>
              <a:rPr lang="en-GB" b="0" i="0" dirty="0">
                <a:effectLst/>
                <a:latin typeface=".SFUI-Regular"/>
              </a:rPr>
              <a:t>•Age and gender</a:t>
            </a:r>
            <a:endParaRPr lang="en-GB" dirty="0">
              <a:effectLst/>
              <a:latin typeface=".AppleSystemUIFont"/>
            </a:endParaRPr>
          </a:p>
          <a:p>
            <a:pPr marL="0" indent="0">
              <a:buNone/>
            </a:pPr>
            <a:r>
              <a:rPr lang="en-GB" b="0" i="0" dirty="0">
                <a:effectLst/>
                <a:latin typeface=".SFUI-Regular"/>
              </a:rPr>
              <a:t>•Race</a:t>
            </a:r>
            <a:endParaRPr lang="en-GB" dirty="0">
              <a:effectLst/>
              <a:latin typeface=".AppleSystemUIFont"/>
            </a:endParaRPr>
          </a:p>
          <a:p>
            <a:pPr marL="0" indent="0">
              <a:buNone/>
            </a:pPr>
            <a:r>
              <a:rPr lang="en-GB" b="0" i="0" dirty="0">
                <a:effectLst/>
                <a:latin typeface=".SFUI-Regular"/>
              </a:rPr>
              <a:t>•Education </a:t>
            </a:r>
            <a:endParaRPr lang="en-GB" dirty="0">
              <a:effectLst/>
              <a:latin typeface=".AppleSystemUIFont"/>
            </a:endParaRPr>
          </a:p>
          <a:p>
            <a:pPr marL="457200" indent="-457200">
              <a:buFont typeface="+mj-lt"/>
              <a:buAutoNum type="arabicPeriod"/>
            </a:pPr>
            <a:endParaRPr lang="x-none" b="1" dirty="0"/>
          </a:p>
        </p:txBody>
      </p:sp>
    </p:spTree>
    <p:extLst>
      <p:ext uri="{BB962C8B-B14F-4D97-AF65-F5344CB8AC3E}">
        <p14:creationId xmlns:p14="http://schemas.microsoft.com/office/powerpoint/2010/main" val="18785473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DB974D4-8BBB-8841-8500-5FE2060180A2}"/>
              </a:ext>
            </a:extLst>
          </p:cNvPr>
          <p:cNvSpPr>
            <a:spLocks noGrp="1"/>
          </p:cNvSpPr>
          <p:nvPr>
            <p:ph type="title"/>
          </p:nvPr>
        </p:nvSpPr>
        <p:spPr/>
        <p:txBody>
          <a:bodyPr/>
          <a:lstStyle/>
          <a:p>
            <a:r>
              <a:rPr lang="en-GB" dirty="0"/>
              <a:t>PESTLE Analysis</a:t>
            </a:r>
            <a:endParaRPr lang="x-none" dirty="0"/>
          </a:p>
        </p:txBody>
      </p:sp>
      <p:sp>
        <p:nvSpPr>
          <p:cNvPr id="3" name="Content Placeholder 2">
            <a:extLst>
              <a:ext uri="{FF2B5EF4-FFF2-40B4-BE49-F238E27FC236}">
                <a16:creationId xmlns:a16="http://schemas.microsoft.com/office/drawing/2014/main" xmlns="" id="{E8AE90CD-1802-A349-8C82-A563EB70C33A}"/>
              </a:ext>
            </a:extLst>
          </p:cNvPr>
          <p:cNvSpPr>
            <a:spLocks noGrp="1"/>
          </p:cNvSpPr>
          <p:nvPr>
            <p:ph idx="1"/>
          </p:nvPr>
        </p:nvSpPr>
        <p:spPr/>
        <p:txBody>
          <a:bodyPr>
            <a:normAutofit fontScale="70000" lnSpcReduction="20000"/>
          </a:bodyPr>
          <a:lstStyle/>
          <a:p>
            <a:pPr marL="457200" indent="-457200">
              <a:buFont typeface="+mj-lt"/>
              <a:buAutoNum type="arabicPeriod"/>
            </a:pPr>
            <a:r>
              <a:rPr lang="en-GB" b="1" dirty="0"/>
              <a:t>Technology factors: T: </a:t>
            </a:r>
            <a:r>
              <a:rPr lang="en-GB" b="0" i="0" dirty="0">
                <a:effectLst/>
                <a:latin typeface=".SFUI-Regular"/>
              </a:rPr>
              <a:t>We live in machine age, technological errors can cause employees to stress</a:t>
            </a:r>
            <a:endParaRPr lang="en-GB" dirty="0">
              <a:effectLst/>
              <a:latin typeface=".AppleSystemUIFont"/>
            </a:endParaRPr>
          </a:p>
          <a:p>
            <a:pPr marL="0" indent="0">
              <a:buNone/>
            </a:pPr>
            <a:r>
              <a:rPr lang="en-GB" b="0" i="0" dirty="0">
                <a:effectLst/>
                <a:latin typeface=".SFUI-Regular"/>
              </a:rPr>
              <a:t>•Poor internet connectivity</a:t>
            </a:r>
            <a:endParaRPr lang="en-GB" dirty="0">
              <a:effectLst/>
              <a:latin typeface=".AppleSystemUIFont"/>
            </a:endParaRPr>
          </a:p>
          <a:p>
            <a:pPr marL="0" indent="0">
              <a:buNone/>
            </a:pPr>
            <a:r>
              <a:rPr lang="en-GB" b="0" i="0" dirty="0">
                <a:effectLst/>
                <a:latin typeface=".SFUI-Regular"/>
              </a:rPr>
              <a:t>•Date breaching</a:t>
            </a:r>
            <a:endParaRPr lang="en-GB" dirty="0">
              <a:effectLst/>
              <a:latin typeface=".AppleSystemUIFont"/>
            </a:endParaRPr>
          </a:p>
          <a:p>
            <a:pPr marL="0" indent="0">
              <a:buNone/>
            </a:pPr>
            <a:r>
              <a:rPr lang="en-GB" b="0" i="0" dirty="0">
                <a:effectLst/>
                <a:latin typeface=".SFUI-Regular"/>
              </a:rPr>
              <a:t>•Cybercrime</a:t>
            </a:r>
            <a:endParaRPr lang="en-GB" dirty="0">
              <a:effectLst/>
              <a:latin typeface=".AppleSystemUIFont"/>
            </a:endParaRPr>
          </a:p>
          <a:p>
            <a:pPr marL="0" indent="0">
              <a:buNone/>
            </a:pPr>
            <a:r>
              <a:rPr lang="en-GB" b="0" i="0" dirty="0">
                <a:effectLst/>
                <a:latin typeface=".SFUI-Regular"/>
              </a:rPr>
              <a:t>•Broken technology devices </a:t>
            </a:r>
          </a:p>
          <a:p>
            <a:r>
              <a:rPr lang="en-GB" b="1" dirty="0">
                <a:effectLst/>
                <a:latin typeface=".AppleSystemUIFont"/>
              </a:rPr>
              <a:t>Legal factors: L</a:t>
            </a:r>
            <a:r>
              <a:rPr lang="en-GB" dirty="0">
                <a:effectLst/>
                <a:latin typeface=".AppleSystemUIFont"/>
              </a:rPr>
              <a:t>: </a:t>
            </a:r>
            <a:r>
              <a:rPr lang="en-GB" b="0" i="0" dirty="0">
                <a:effectLst/>
                <a:latin typeface=".SFUI-Regular"/>
              </a:rPr>
              <a:t>Certain laws that employees do not feel satisfied with and stress about is</a:t>
            </a:r>
            <a:endParaRPr lang="en-GB" dirty="0">
              <a:latin typeface=".AppleSystemUIFont"/>
            </a:endParaRPr>
          </a:p>
          <a:p>
            <a:pPr marL="0" indent="0">
              <a:buNone/>
            </a:pPr>
            <a:r>
              <a:rPr lang="en-GB" b="0" i="0" dirty="0">
                <a:effectLst/>
                <a:latin typeface=".SFUI-Regular"/>
              </a:rPr>
              <a:t>•Health and safety laws</a:t>
            </a:r>
            <a:endParaRPr lang="en-GB" dirty="0">
              <a:effectLst/>
              <a:latin typeface=".AppleSystemUIFont"/>
            </a:endParaRPr>
          </a:p>
          <a:p>
            <a:pPr marL="0" indent="0">
              <a:buNone/>
            </a:pPr>
            <a:r>
              <a:rPr lang="en-GB" b="0" i="0" dirty="0">
                <a:effectLst/>
                <a:latin typeface=".SFUI-Regular"/>
              </a:rPr>
              <a:t>•Employment laws</a:t>
            </a:r>
            <a:endParaRPr lang="en-GB" dirty="0">
              <a:effectLst/>
              <a:latin typeface=".AppleSystemUIFont"/>
            </a:endParaRPr>
          </a:p>
          <a:p>
            <a:pPr marL="0" indent="0">
              <a:buNone/>
            </a:pPr>
            <a:r>
              <a:rPr lang="en-GB" b="0" i="0" dirty="0">
                <a:effectLst/>
                <a:latin typeface=".SFUI-Regular"/>
              </a:rPr>
              <a:t>•Tax policies </a:t>
            </a:r>
            <a:endParaRPr lang="en-GB" dirty="0">
              <a:effectLst/>
              <a:latin typeface=".AppleSystemUIFont"/>
            </a:endParaRPr>
          </a:p>
        </p:txBody>
      </p:sp>
    </p:spTree>
    <p:extLst>
      <p:ext uri="{BB962C8B-B14F-4D97-AF65-F5344CB8AC3E}">
        <p14:creationId xmlns:p14="http://schemas.microsoft.com/office/powerpoint/2010/main" val="40424209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4AB1030-3F5D-6843-B234-DC0F23C0B353}"/>
              </a:ext>
            </a:extLst>
          </p:cNvPr>
          <p:cNvSpPr>
            <a:spLocks noGrp="1"/>
          </p:cNvSpPr>
          <p:nvPr>
            <p:ph type="title"/>
          </p:nvPr>
        </p:nvSpPr>
        <p:spPr/>
        <p:txBody>
          <a:bodyPr/>
          <a:lstStyle/>
          <a:p>
            <a:r>
              <a:rPr lang="en-GB" dirty="0"/>
              <a:t>PESTLE Analysis</a:t>
            </a:r>
            <a:endParaRPr lang="x-none" dirty="0"/>
          </a:p>
        </p:txBody>
      </p:sp>
      <p:sp>
        <p:nvSpPr>
          <p:cNvPr id="3" name="Content Placeholder 2">
            <a:extLst>
              <a:ext uri="{FF2B5EF4-FFF2-40B4-BE49-F238E27FC236}">
                <a16:creationId xmlns:a16="http://schemas.microsoft.com/office/drawing/2014/main" xmlns="" id="{6930527F-EF39-3442-87F2-56B632258704}"/>
              </a:ext>
            </a:extLst>
          </p:cNvPr>
          <p:cNvSpPr>
            <a:spLocks noGrp="1"/>
          </p:cNvSpPr>
          <p:nvPr>
            <p:ph idx="1"/>
          </p:nvPr>
        </p:nvSpPr>
        <p:spPr/>
        <p:txBody>
          <a:bodyPr/>
          <a:lstStyle/>
          <a:p>
            <a:pPr marL="457200" indent="-457200">
              <a:buFont typeface="+mj-lt"/>
              <a:buAutoNum type="arabicPeriod"/>
            </a:pPr>
            <a:r>
              <a:rPr lang="en-GB" b="1" dirty="0"/>
              <a:t>Environmental factors: E: </a:t>
            </a:r>
          </a:p>
          <a:p>
            <a:pPr marL="0" indent="0">
              <a:buNone/>
            </a:pPr>
            <a:r>
              <a:rPr lang="en-GB" b="0" i="0" dirty="0">
                <a:effectLst/>
                <a:latin typeface=".SFUI-Regular"/>
              </a:rPr>
              <a:t>•Poor workplace condition</a:t>
            </a:r>
            <a:endParaRPr lang="en-GB" dirty="0">
              <a:effectLst/>
              <a:latin typeface=".AppleSystemUIFont"/>
            </a:endParaRPr>
          </a:p>
          <a:p>
            <a:pPr marL="0" indent="0">
              <a:buNone/>
            </a:pPr>
            <a:r>
              <a:rPr lang="en-GB" b="0" i="0" dirty="0">
                <a:effectLst/>
                <a:latin typeface=".SFUI-Regular"/>
              </a:rPr>
              <a:t>•Waste at work</a:t>
            </a:r>
            <a:endParaRPr lang="en-GB" dirty="0">
              <a:effectLst/>
              <a:latin typeface=".AppleSystemUIFont"/>
            </a:endParaRPr>
          </a:p>
          <a:p>
            <a:pPr marL="0" indent="0">
              <a:buNone/>
            </a:pPr>
            <a:r>
              <a:rPr lang="en-GB" b="0" i="0" dirty="0">
                <a:effectLst/>
                <a:latin typeface=".SFUI-Regular"/>
              </a:rPr>
              <a:t>•Bad ventilations</a:t>
            </a:r>
            <a:endParaRPr lang="en-GB" dirty="0">
              <a:effectLst/>
              <a:latin typeface=".AppleSystemUIFont"/>
            </a:endParaRPr>
          </a:p>
          <a:p>
            <a:pPr marL="0" indent="0">
              <a:buNone/>
            </a:pPr>
            <a:endParaRPr lang="x-none" dirty="0"/>
          </a:p>
        </p:txBody>
      </p:sp>
    </p:spTree>
    <p:extLst>
      <p:ext uri="{BB962C8B-B14F-4D97-AF65-F5344CB8AC3E}">
        <p14:creationId xmlns:p14="http://schemas.microsoft.com/office/powerpoint/2010/main" val="13108383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3A9CBB5-7606-C843-B67B-4260A21AF75E}"/>
              </a:ext>
            </a:extLst>
          </p:cNvPr>
          <p:cNvSpPr>
            <a:spLocks noGrp="1"/>
          </p:cNvSpPr>
          <p:nvPr>
            <p:ph type="title"/>
          </p:nvPr>
        </p:nvSpPr>
        <p:spPr/>
        <p:txBody>
          <a:bodyPr/>
          <a:lstStyle/>
          <a:p>
            <a:r>
              <a:rPr lang="en-GB" dirty="0"/>
              <a:t>Solutions for work related stress</a:t>
            </a:r>
            <a:endParaRPr lang="x-none" dirty="0"/>
          </a:p>
        </p:txBody>
      </p:sp>
      <p:sp>
        <p:nvSpPr>
          <p:cNvPr id="3" name="Content Placeholder 2">
            <a:extLst>
              <a:ext uri="{FF2B5EF4-FFF2-40B4-BE49-F238E27FC236}">
                <a16:creationId xmlns:a16="http://schemas.microsoft.com/office/drawing/2014/main" xmlns="" id="{55AAF5C2-3A66-C14C-9A78-C329D0E80580}"/>
              </a:ext>
            </a:extLst>
          </p:cNvPr>
          <p:cNvSpPr>
            <a:spLocks noGrp="1"/>
          </p:cNvSpPr>
          <p:nvPr>
            <p:ph idx="1"/>
          </p:nvPr>
        </p:nvSpPr>
        <p:spPr/>
        <p:txBody>
          <a:bodyPr/>
          <a:lstStyle/>
          <a:p>
            <a:r>
              <a:rPr lang="en-GB" b="1" dirty="0"/>
              <a:t>Open communication</a:t>
            </a:r>
          </a:p>
          <a:p>
            <a:r>
              <a:rPr lang="en-GB" b="1" dirty="0"/>
              <a:t>Taking time</a:t>
            </a:r>
          </a:p>
          <a:p>
            <a:r>
              <a:rPr lang="en-GB" b="1" dirty="0"/>
              <a:t>Coping strategies</a:t>
            </a:r>
          </a:p>
          <a:p>
            <a:r>
              <a:rPr lang="en-GB" b="1" dirty="0"/>
              <a:t>Support</a:t>
            </a:r>
            <a:endParaRPr lang="x-none" b="1" dirty="0"/>
          </a:p>
        </p:txBody>
      </p:sp>
    </p:spTree>
    <p:extLst>
      <p:ext uri="{BB962C8B-B14F-4D97-AF65-F5344CB8AC3E}">
        <p14:creationId xmlns:p14="http://schemas.microsoft.com/office/powerpoint/2010/main" val="1267675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F297423-AC88-4E48-BB58-ABE659E2B1EB}"/>
              </a:ext>
            </a:extLst>
          </p:cNvPr>
          <p:cNvSpPr>
            <a:spLocks noGrp="1"/>
          </p:cNvSpPr>
          <p:nvPr>
            <p:ph type="title"/>
          </p:nvPr>
        </p:nvSpPr>
        <p:spPr/>
        <p:txBody>
          <a:bodyPr/>
          <a:lstStyle/>
          <a:p>
            <a:r>
              <a:rPr lang="en-GB" dirty="0"/>
              <a:t>PMI chart for alternative solutions </a:t>
            </a:r>
            <a:endParaRPr lang="x-none" dirty="0"/>
          </a:p>
        </p:txBody>
      </p:sp>
      <p:graphicFrame>
        <p:nvGraphicFramePr>
          <p:cNvPr id="4" name="Table 4">
            <a:extLst>
              <a:ext uri="{FF2B5EF4-FFF2-40B4-BE49-F238E27FC236}">
                <a16:creationId xmlns:a16="http://schemas.microsoft.com/office/drawing/2014/main" xmlns="" id="{2C05B885-C299-3F40-BB48-03498F643D96}"/>
              </a:ext>
            </a:extLst>
          </p:cNvPr>
          <p:cNvGraphicFramePr>
            <a:graphicFrameLocks noGrp="1"/>
          </p:cNvGraphicFramePr>
          <p:nvPr>
            <p:ph idx="1"/>
            <p:extLst>
              <p:ext uri="{D42A27DB-BD31-4B8C-83A1-F6EECF244321}">
                <p14:modId xmlns:p14="http://schemas.microsoft.com/office/powerpoint/2010/main" val="910856054"/>
              </p:ext>
            </p:extLst>
          </p:nvPr>
        </p:nvGraphicFramePr>
        <p:xfrm>
          <a:off x="1295400" y="2133600"/>
          <a:ext cx="9601197" cy="3230991"/>
        </p:xfrm>
        <a:graphic>
          <a:graphicData uri="http://schemas.openxmlformats.org/drawingml/2006/table">
            <a:tbl>
              <a:tblPr firstRow="1" bandRow="1">
                <a:tableStyleId>{5C22544A-7EE6-4342-B048-85BDC9FD1C3A}</a:tableStyleId>
              </a:tblPr>
              <a:tblGrid>
                <a:gridCol w="3200399">
                  <a:extLst>
                    <a:ext uri="{9D8B030D-6E8A-4147-A177-3AD203B41FA5}">
                      <a16:colId xmlns:a16="http://schemas.microsoft.com/office/drawing/2014/main" xmlns="" val="2899141439"/>
                    </a:ext>
                  </a:extLst>
                </a:gridCol>
                <a:gridCol w="3200399">
                  <a:extLst>
                    <a:ext uri="{9D8B030D-6E8A-4147-A177-3AD203B41FA5}">
                      <a16:colId xmlns:a16="http://schemas.microsoft.com/office/drawing/2014/main" xmlns="" val="199254944"/>
                    </a:ext>
                  </a:extLst>
                </a:gridCol>
                <a:gridCol w="3200399">
                  <a:extLst>
                    <a:ext uri="{9D8B030D-6E8A-4147-A177-3AD203B41FA5}">
                      <a16:colId xmlns:a16="http://schemas.microsoft.com/office/drawing/2014/main" xmlns="" val="4130692741"/>
                    </a:ext>
                  </a:extLst>
                </a:gridCol>
              </a:tblGrid>
              <a:tr h="772197">
                <a:tc>
                  <a:txBody>
                    <a:bodyPr/>
                    <a:lstStyle/>
                    <a:p>
                      <a:r>
                        <a:rPr lang="en-GB" sz="2600" dirty="0"/>
                        <a:t>Plus</a:t>
                      </a:r>
                      <a:endParaRPr lang="x-none" sz="2600" dirty="0"/>
                    </a:p>
                  </a:txBody>
                  <a:tcPr/>
                </a:tc>
                <a:tc>
                  <a:txBody>
                    <a:bodyPr/>
                    <a:lstStyle/>
                    <a:p>
                      <a:r>
                        <a:rPr lang="en-GB" sz="2600" dirty="0"/>
                        <a:t>Minus</a:t>
                      </a:r>
                      <a:endParaRPr lang="x-none" sz="2600" dirty="0"/>
                    </a:p>
                  </a:txBody>
                  <a:tcPr/>
                </a:tc>
                <a:tc>
                  <a:txBody>
                    <a:bodyPr/>
                    <a:lstStyle/>
                    <a:p>
                      <a:r>
                        <a:rPr lang="en-GB" sz="2600" dirty="0"/>
                        <a:t>Interesting </a:t>
                      </a:r>
                      <a:endParaRPr lang="x-none" sz="2600" dirty="0"/>
                    </a:p>
                  </a:txBody>
                  <a:tcPr/>
                </a:tc>
                <a:extLst>
                  <a:ext uri="{0D108BD9-81ED-4DB2-BD59-A6C34878D82A}">
                    <a16:rowId xmlns:a16="http://schemas.microsoft.com/office/drawing/2014/main" xmlns="" val="354364813"/>
                  </a:ext>
                </a:extLst>
              </a:tr>
              <a:tr h="772197">
                <a:tc>
                  <a:txBody>
                    <a:bodyPr/>
                    <a:lstStyle/>
                    <a:p>
                      <a:r>
                        <a:rPr lang="en-GB" dirty="0"/>
                        <a:t>Effective communication with employers about work </a:t>
                      </a:r>
                      <a:r>
                        <a:rPr lang="en-GB" dirty="0" smtClean="0"/>
                        <a:t>stress    +5</a:t>
                      </a:r>
                      <a:endParaRPr lang="x-none" dirty="0"/>
                    </a:p>
                  </a:txBody>
                  <a:tcPr/>
                </a:tc>
                <a:tc>
                  <a:txBody>
                    <a:bodyPr/>
                    <a:lstStyle/>
                    <a:p>
                      <a:r>
                        <a:rPr lang="en-GB" dirty="0"/>
                        <a:t>It can be misunderstood and leading to more </a:t>
                      </a:r>
                      <a:r>
                        <a:rPr lang="en-GB" dirty="0" smtClean="0"/>
                        <a:t>stress -2</a:t>
                      </a:r>
                      <a:endParaRPr lang="x-none" dirty="0"/>
                    </a:p>
                  </a:txBody>
                  <a:tcPr/>
                </a:tc>
                <a:tc>
                  <a:txBody>
                    <a:bodyPr/>
                    <a:lstStyle/>
                    <a:p>
                      <a:r>
                        <a:rPr lang="en-GB" dirty="0"/>
                        <a:t>Employers hosting weekly communication to remove the </a:t>
                      </a:r>
                      <a:r>
                        <a:rPr lang="en-GB" dirty="0" smtClean="0"/>
                        <a:t>barrier              +3</a:t>
                      </a:r>
                      <a:endParaRPr lang="x-none" dirty="0"/>
                    </a:p>
                  </a:txBody>
                  <a:tcPr/>
                </a:tc>
                <a:extLst>
                  <a:ext uri="{0D108BD9-81ED-4DB2-BD59-A6C34878D82A}">
                    <a16:rowId xmlns:a16="http://schemas.microsoft.com/office/drawing/2014/main" xmlns="" val="3503505219"/>
                  </a:ext>
                </a:extLst>
              </a:tr>
              <a:tr h="772197">
                <a:tc>
                  <a:txBody>
                    <a:bodyPr/>
                    <a:lstStyle/>
                    <a:p>
                      <a:r>
                        <a:rPr lang="en-GB" dirty="0"/>
                        <a:t>Taking time to relief work related </a:t>
                      </a:r>
                      <a:r>
                        <a:rPr lang="en-GB" dirty="0" smtClean="0"/>
                        <a:t>stress                                       +5</a:t>
                      </a:r>
                      <a:endParaRPr lang="x-none" dirty="0"/>
                    </a:p>
                  </a:txBody>
                  <a:tcPr/>
                </a:tc>
                <a:tc>
                  <a:txBody>
                    <a:bodyPr/>
                    <a:lstStyle/>
                    <a:p>
                      <a:r>
                        <a:rPr lang="en-GB" dirty="0"/>
                        <a:t>Causes more employee absenteeism </a:t>
                      </a:r>
                      <a:r>
                        <a:rPr lang="en-GB" dirty="0" smtClean="0"/>
                        <a:t>-2</a:t>
                      </a:r>
                      <a:endParaRPr lang="x-none" dirty="0"/>
                    </a:p>
                  </a:txBody>
                  <a:tcPr/>
                </a:tc>
                <a:tc>
                  <a:txBody>
                    <a:bodyPr/>
                    <a:lstStyle/>
                    <a:p>
                      <a:r>
                        <a:rPr lang="en-GB" dirty="0"/>
                        <a:t>Allowing flexible working to avoid less input by </a:t>
                      </a:r>
                      <a:r>
                        <a:rPr lang="en-GB" dirty="0" smtClean="0"/>
                        <a:t>employees +3</a:t>
                      </a:r>
                      <a:endParaRPr lang="x-none" dirty="0"/>
                    </a:p>
                  </a:txBody>
                  <a:tcPr/>
                </a:tc>
                <a:extLst>
                  <a:ext uri="{0D108BD9-81ED-4DB2-BD59-A6C34878D82A}">
                    <a16:rowId xmlns:a16="http://schemas.microsoft.com/office/drawing/2014/main" xmlns="" val="1092115447"/>
                  </a:ext>
                </a:extLst>
              </a:tr>
              <a:tr h="772197">
                <a:tc>
                  <a:txBody>
                    <a:bodyPr/>
                    <a:lstStyle/>
                    <a:p>
                      <a:r>
                        <a:rPr lang="en-GB" dirty="0"/>
                        <a:t>Coming up with coping strategies for related </a:t>
                      </a:r>
                      <a:r>
                        <a:rPr lang="en-GB" dirty="0" smtClean="0"/>
                        <a:t>stress                      +3</a:t>
                      </a:r>
                      <a:endParaRPr lang="en-GB" dirty="0"/>
                    </a:p>
                  </a:txBody>
                  <a:tcPr/>
                </a:tc>
                <a:tc>
                  <a:txBody>
                    <a:bodyPr/>
                    <a:lstStyle/>
                    <a:p>
                      <a:r>
                        <a:rPr lang="en-GB" dirty="0"/>
                        <a:t>Some strategies can be unhealthy or negative for </a:t>
                      </a:r>
                      <a:r>
                        <a:rPr lang="en-GB" dirty="0" smtClean="0"/>
                        <a:t>others -2</a:t>
                      </a:r>
                      <a:endParaRPr lang="x-none" dirty="0"/>
                    </a:p>
                  </a:txBody>
                  <a:tcPr/>
                </a:tc>
                <a:tc>
                  <a:txBody>
                    <a:bodyPr/>
                    <a:lstStyle/>
                    <a:p>
                      <a:r>
                        <a:rPr lang="en-GB" dirty="0"/>
                        <a:t>Practicing activities that positive impact on everyone </a:t>
                      </a:r>
                      <a:r>
                        <a:rPr lang="en-GB" baseline="0" dirty="0" smtClean="0"/>
                        <a:t>  +3</a:t>
                      </a:r>
                      <a:endParaRPr lang="x-none" dirty="0"/>
                    </a:p>
                  </a:txBody>
                  <a:tcPr/>
                </a:tc>
                <a:extLst>
                  <a:ext uri="{0D108BD9-81ED-4DB2-BD59-A6C34878D82A}">
                    <a16:rowId xmlns:a16="http://schemas.microsoft.com/office/drawing/2014/main" xmlns="" val="856009969"/>
                  </a:ext>
                </a:extLst>
              </a:tr>
            </a:tbl>
          </a:graphicData>
        </a:graphic>
      </p:graphicFrame>
      <p:sp>
        <p:nvSpPr>
          <p:cNvPr id="3" name="Rectangle 2"/>
          <p:cNvSpPr/>
          <p:nvPr/>
        </p:nvSpPr>
        <p:spPr>
          <a:xfrm>
            <a:off x="1295400" y="5486400"/>
            <a:ext cx="9677400" cy="457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en-US" dirty="0" smtClean="0"/>
              <a:t>The calculation stands as 13 (-6) + 9=16</a:t>
            </a:r>
            <a:endParaRPr lang="ur-PK" dirty="0"/>
          </a:p>
        </p:txBody>
      </p:sp>
    </p:spTree>
    <p:extLst>
      <p:ext uri="{BB962C8B-B14F-4D97-AF65-F5344CB8AC3E}">
        <p14:creationId xmlns:p14="http://schemas.microsoft.com/office/powerpoint/2010/main" val="14653017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9053695-3838-7E41-A258-461E949B9A27}"/>
              </a:ext>
            </a:extLst>
          </p:cNvPr>
          <p:cNvSpPr>
            <a:spLocks noGrp="1"/>
          </p:cNvSpPr>
          <p:nvPr>
            <p:ph type="title"/>
          </p:nvPr>
        </p:nvSpPr>
        <p:spPr/>
        <p:txBody>
          <a:bodyPr/>
          <a:lstStyle/>
          <a:p>
            <a:r>
              <a:rPr lang="en-GB" dirty="0"/>
              <a:t>Solutions for work related stress</a:t>
            </a:r>
            <a:endParaRPr lang="x-none" dirty="0"/>
          </a:p>
        </p:txBody>
      </p:sp>
      <p:sp>
        <p:nvSpPr>
          <p:cNvPr id="3" name="Content Placeholder 2">
            <a:extLst>
              <a:ext uri="{FF2B5EF4-FFF2-40B4-BE49-F238E27FC236}">
                <a16:creationId xmlns:a16="http://schemas.microsoft.com/office/drawing/2014/main" xmlns="" id="{E3CB5094-69B3-6441-A588-6B52E8207B29}"/>
              </a:ext>
            </a:extLst>
          </p:cNvPr>
          <p:cNvSpPr>
            <a:spLocks noGrp="1"/>
          </p:cNvSpPr>
          <p:nvPr>
            <p:ph idx="1"/>
          </p:nvPr>
        </p:nvSpPr>
        <p:spPr/>
        <p:txBody>
          <a:bodyPr/>
          <a:lstStyle/>
          <a:p>
            <a:r>
              <a:rPr lang="en-GB" b="1" dirty="0"/>
              <a:t>Most effective solution: </a:t>
            </a:r>
            <a:r>
              <a:rPr lang="en-GB" b="0" i="0" dirty="0">
                <a:effectLst/>
                <a:latin typeface=".SFUI-Regular"/>
              </a:rPr>
              <a:t>Most effective solution for job related stress is taking all measures and coping strategies to overcome it. If employees know how go identify their stressors, they can work on it one by one by having optimistic approach, asking for help, calling out unfair behaviour of mangers, improving relationship with other employees and having sentiments for your job.  </a:t>
            </a:r>
            <a:endParaRPr lang="en-GB" dirty="0">
              <a:effectLst/>
              <a:latin typeface=".AppleSystemUIFont"/>
            </a:endParaRPr>
          </a:p>
          <a:p>
            <a:endParaRPr lang="x-none" dirty="0"/>
          </a:p>
        </p:txBody>
      </p:sp>
    </p:spTree>
    <p:extLst>
      <p:ext uri="{BB962C8B-B14F-4D97-AF65-F5344CB8AC3E}">
        <p14:creationId xmlns:p14="http://schemas.microsoft.com/office/powerpoint/2010/main" val="181050284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xmlns=""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148</TotalTime>
  <Words>710</Words>
  <Application>Microsoft Office PowerPoint</Application>
  <PresentationFormat>Custom</PresentationFormat>
  <Paragraphs>96</Paragraphs>
  <Slides>15</Slides>
  <Notes>1</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Organic</vt:lpstr>
      <vt:lpstr>Problem solving and decision making </vt:lpstr>
      <vt:lpstr>Introduction</vt:lpstr>
      <vt:lpstr>Nature of work-related stress</vt:lpstr>
      <vt:lpstr>Impact of work-related stress</vt:lpstr>
      <vt:lpstr>Impact of work-related stress</vt:lpstr>
      <vt:lpstr>PowerPoint Presentation</vt:lpstr>
      <vt:lpstr>Causes of work related stress</vt:lpstr>
      <vt:lpstr>Causes of work related stress</vt:lpstr>
      <vt:lpstr>PESTLE Analysis</vt:lpstr>
      <vt:lpstr>PESTLE Analysis</vt:lpstr>
      <vt:lpstr>PESTLE Analysis</vt:lpstr>
      <vt:lpstr>PESTLE Analysis</vt:lpstr>
      <vt:lpstr>Solutions for work related stress</vt:lpstr>
      <vt:lpstr>PMI chart for alternative solutions </vt:lpstr>
      <vt:lpstr>Solutions for work related stress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iraj waheed</dc:creator>
  <cp:lastModifiedBy>mahrukh waheed</cp:lastModifiedBy>
  <cp:revision>12</cp:revision>
  <dcterms:created xsi:type="dcterms:W3CDTF">2021-10-30T16:28:48Z</dcterms:created>
  <dcterms:modified xsi:type="dcterms:W3CDTF">2021-11-08T11:58:59Z</dcterms:modified>
</cp:coreProperties>
</file>