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518" r:id="rId11"/>
    <p:sldId id="517" r:id="rId12"/>
    <p:sldId id="570" r:id="rId13"/>
    <p:sldId id="408" r:id="rId14"/>
    <p:sldId id="409" r:id="rId15"/>
    <p:sldId id="571" r:id="rId16"/>
    <p:sldId id="572" r:id="rId17"/>
    <p:sldId id="573" r:id="rId18"/>
    <p:sldId id="580" r:id="rId19"/>
    <p:sldId id="587" r:id="rId20"/>
    <p:sldId id="588" r:id="rId21"/>
    <p:sldId id="574" r:id="rId22"/>
    <p:sldId id="581" r:id="rId23"/>
    <p:sldId id="582" r:id="rId24"/>
    <p:sldId id="583" r:id="rId25"/>
    <p:sldId id="584" r:id="rId26"/>
    <p:sldId id="585" r:id="rId27"/>
    <p:sldId id="589" r:id="rId28"/>
    <p:sldId id="590" r:id="rId29"/>
    <p:sldId id="591" r:id="rId30"/>
    <p:sldId id="405" r:id="rId31"/>
    <p:sldId id="43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4148" autoAdjust="0"/>
  </p:normalViewPr>
  <p:slideViewPr>
    <p:cSldViewPr snapToGrid="0">
      <p:cViewPr varScale="1">
        <p:scale>
          <a:sx n="81" d="100"/>
          <a:sy n="81" d="100"/>
        </p:scale>
        <p:origin x="1494" y="9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1D22EB29-E8C5-40DC-A7E3-8E4C36D29848}"/>
    <pc:docChg chg="undo custSel addSld delSld modSld sldOrd">
      <pc:chgData name="Nitheesh Kaliyamurthy" userId="2821ebda-f4ac-4963-9a4e-a836dfc45829" providerId="ADAL" clId="{1D22EB29-E8C5-40DC-A7E3-8E4C36D29848}" dt="2023-10-31T05:45:36.755" v="908" actId="20577"/>
      <pc:docMkLst>
        <pc:docMk/>
      </pc:docMkLst>
      <pc:sldChg chg="modNotesTx">
        <pc:chgData name="Nitheesh Kaliyamurthy" userId="2821ebda-f4ac-4963-9a4e-a836dfc45829" providerId="ADAL" clId="{1D22EB29-E8C5-40DC-A7E3-8E4C36D29848}" dt="2023-10-24T06:08:36.580" v="0" actId="6549"/>
        <pc:sldMkLst>
          <pc:docMk/>
          <pc:sldMk cId="2902312421" sldId="571"/>
        </pc:sldMkLst>
      </pc:sldChg>
      <pc:sldChg chg="modNotesTx">
        <pc:chgData name="Nitheesh Kaliyamurthy" userId="2821ebda-f4ac-4963-9a4e-a836dfc45829" providerId="ADAL" clId="{1D22EB29-E8C5-40DC-A7E3-8E4C36D29848}" dt="2023-10-24T06:08:38.822" v="1" actId="6549"/>
        <pc:sldMkLst>
          <pc:docMk/>
          <pc:sldMk cId="239935176" sldId="572"/>
        </pc:sldMkLst>
      </pc:sldChg>
      <pc:sldChg chg="modNotesTx">
        <pc:chgData name="Nitheesh Kaliyamurthy" userId="2821ebda-f4ac-4963-9a4e-a836dfc45829" providerId="ADAL" clId="{1D22EB29-E8C5-40DC-A7E3-8E4C36D29848}" dt="2023-10-24T06:08:40.900" v="2" actId="6549"/>
        <pc:sldMkLst>
          <pc:docMk/>
          <pc:sldMk cId="1683983035" sldId="573"/>
        </pc:sldMkLst>
      </pc:sldChg>
      <pc:sldChg chg="modNotesTx">
        <pc:chgData name="Nitheesh Kaliyamurthy" userId="2821ebda-f4ac-4963-9a4e-a836dfc45829" providerId="ADAL" clId="{1D22EB29-E8C5-40DC-A7E3-8E4C36D29848}" dt="2023-10-24T06:08:49.725" v="6" actId="6549"/>
        <pc:sldMkLst>
          <pc:docMk/>
          <pc:sldMk cId="3605482706" sldId="574"/>
        </pc:sldMkLst>
      </pc:sldChg>
      <pc:sldChg chg="modNotesTx">
        <pc:chgData name="Nitheesh Kaliyamurthy" userId="2821ebda-f4ac-4963-9a4e-a836dfc45829" providerId="ADAL" clId="{1D22EB29-E8C5-40DC-A7E3-8E4C36D29848}" dt="2023-10-24T06:08:42.899" v="3" actId="6549"/>
        <pc:sldMkLst>
          <pc:docMk/>
          <pc:sldMk cId="1497889026" sldId="580"/>
        </pc:sldMkLst>
      </pc:sldChg>
      <pc:sldChg chg="modNotesTx">
        <pc:chgData name="Nitheesh Kaliyamurthy" userId="2821ebda-f4ac-4963-9a4e-a836dfc45829" providerId="ADAL" clId="{1D22EB29-E8C5-40DC-A7E3-8E4C36D29848}" dt="2023-10-24T06:08:52.110" v="7" actId="6549"/>
        <pc:sldMkLst>
          <pc:docMk/>
          <pc:sldMk cId="753718529" sldId="581"/>
        </pc:sldMkLst>
      </pc:sldChg>
      <pc:sldChg chg="modNotesTx">
        <pc:chgData name="Nitheesh Kaliyamurthy" userId="2821ebda-f4ac-4963-9a4e-a836dfc45829" providerId="ADAL" clId="{1D22EB29-E8C5-40DC-A7E3-8E4C36D29848}" dt="2023-10-24T06:08:54.084" v="8" actId="6549"/>
        <pc:sldMkLst>
          <pc:docMk/>
          <pc:sldMk cId="2936921209" sldId="582"/>
        </pc:sldMkLst>
      </pc:sldChg>
      <pc:sldChg chg="modNotesTx">
        <pc:chgData name="Nitheesh Kaliyamurthy" userId="2821ebda-f4ac-4963-9a4e-a836dfc45829" providerId="ADAL" clId="{1D22EB29-E8C5-40DC-A7E3-8E4C36D29848}" dt="2023-10-24T06:08:56.297" v="9" actId="6549"/>
        <pc:sldMkLst>
          <pc:docMk/>
          <pc:sldMk cId="2899271619" sldId="583"/>
        </pc:sldMkLst>
      </pc:sldChg>
      <pc:sldChg chg="modNotesTx">
        <pc:chgData name="Nitheesh Kaliyamurthy" userId="2821ebda-f4ac-4963-9a4e-a836dfc45829" providerId="ADAL" clId="{1D22EB29-E8C5-40DC-A7E3-8E4C36D29848}" dt="2023-10-24T06:08:59.658" v="10" actId="6549"/>
        <pc:sldMkLst>
          <pc:docMk/>
          <pc:sldMk cId="4285637809" sldId="585"/>
        </pc:sldMkLst>
      </pc:sldChg>
      <pc:sldChg chg="del">
        <pc:chgData name="Nitheesh Kaliyamurthy" userId="2821ebda-f4ac-4963-9a4e-a836dfc45829" providerId="ADAL" clId="{1D22EB29-E8C5-40DC-A7E3-8E4C36D29848}" dt="2023-10-24T06:09:14.175" v="13" actId="47"/>
        <pc:sldMkLst>
          <pc:docMk/>
          <pc:sldMk cId="2550280748" sldId="586"/>
        </pc:sldMkLst>
      </pc:sldChg>
      <pc:sldChg chg="modNotesTx">
        <pc:chgData name="Nitheesh Kaliyamurthy" userId="2821ebda-f4ac-4963-9a4e-a836dfc45829" providerId="ADAL" clId="{1D22EB29-E8C5-40DC-A7E3-8E4C36D29848}" dt="2023-10-24T06:08:45.251" v="4" actId="6549"/>
        <pc:sldMkLst>
          <pc:docMk/>
          <pc:sldMk cId="4115679991" sldId="587"/>
        </pc:sldMkLst>
      </pc:sldChg>
      <pc:sldChg chg="modNotesTx">
        <pc:chgData name="Nitheesh Kaliyamurthy" userId="2821ebda-f4ac-4963-9a4e-a836dfc45829" providerId="ADAL" clId="{1D22EB29-E8C5-40DC-A7E3-8E4C36D29848}" dt="2023-10-24T06:08:47.629" v="5" actId="6549"/>
        <pc:sldMkLst>
          <pc:docMk/>
          <pc:sldMk cId="766714744" sldId="588"/>
        </pc:sldMkLst>
      </pc:sldChg>
      <pc:sldChg chg="modNotesTx">
        <pc:chgData name="Nitheesh Kaliyamurthy" userId="2821ebda-f4ac-4963-9a4e-a836dfc45829" providerId="ADAL" clId="{1D22EB29-E8C5-40DC-A7E3-8E4C36D29848}" dt="2023-10-24T06:09:01.829" v="11" actId="6549"/>
        <pc:sldMkLst>
          <pc:docMk/>
          <pc:sldMk cId="3603299454" sldId="589"/>
        </pc:sldMkLst>
      </pc:sldChg>
      <pc:sldChg chg="modNotesTx">
        <pc:chgData name="Nitheesh Kaliyamurthy" userId="2821ebda-f4ac-4963-9a4e-a836dfc45829" providerId="ADAL" clId="{1D22EB29-E8C5-40DC-A7E3-8E4C36D29848}" dt="2023-10-24T06:09:04.273" v="12" actId="6549"/>
        <pc:sldMkLst>
          <pc:docMk/>
          <pc:sldMk cId="265129733" sldId="590"/>
        </pc:sldMkLst>
      </pc:sldChg>
      <pc:sldChg chg="modSp add mod ord">
        <pc:chgData name="Nitheesh Kaliyamurthy" userId="2821ebda-f4ac-4963-9a4e-a836dfc45829" providerId="ADAL" clId="{1D22EB29-E8C5-40DC-A7E3-8E4C36D29848}" dt="2023-10-31T05:45:36.755" v="908" actId="20577"/>
        <pc:sldMkLst>
          <pc:docMk/>
          <pc:sldMk cId="1839718840" sldId="591"/>
        </pc:sldMkLst>
        <pc:spChg chg="mod">
          <ac:chgData name="Nitheesh Kaliyamurthy" userId="2821ebda-f4ac-4963-9a4e-a836dfc45829" providerId="ADAL" clId="{1D22EB29-E8C5-40DC-A7E3-8E4C36D29848}" dt="2023-10-31T05:39:22.218" v="40" actId="20577"/>
          <ac:spMkLst>
            <pc:docMk/>
            <pc:sldMk cId="1839718840" sldId="591"/>
            <ac:spMk id="2" creationId="{ACF345C3-FFD8-49AE-B7D0-A4DDA1E5B355}"/>
          </ac:spMkLst>
        </pc:spChg>
        <pc:spChg chg="mod">
          <ac:chgData name="Nitheesh Kaliyamurthy" userId="2821ebda-f4ac-4963-9a4e-a836dfc45829" providerId="ADAL" clId="{1D22EB29-E8C5-40DC-A7E3-8E4C36D29848}" dt="2023-10-31T05:45:36.755" v="908" actId="20577"/>
          <ac:spMkLst>
            <pc:docMk/>
            <pc:sldMk cId="1839718840" sldId="591"/>
            <ac:spMk id="14" creationId="{6038C314-1B60-4775-8E3E-37DE4F26EA4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E4FD4C-36A2-4AED-BE7C-CAF95D4A4ADE}" type="doc">
      <dgm:prSet loTypeId="urn:microsoft.com/office/officeart/2008/layout/LinedList" loCatId="hierarchy" qsTypeId="urn:microsoft.com/office/officeart/2005/8/quickstyle/simple1" qsCatId="simple" csTypeId="urn:microsoft.com/office/officeart/2005/8/colors/accent1_2" csCatId="accent1" phldr="1"/>
      <dgm:spPr/>
      <dgm:t>
        <a:bodyPr/>
        <a:lstStyle/>
        <a:p>
          <a:endParaRPr lang="en-GB"/>
        </a:p>
      </dgm:t>
    </dgm:pt>
    <dgm:pt modelId="{E20FDB05-81CA-4231-B6BA-F3410DA3CD7B}">
      <dgm:prSet phldrT="[Text]"/>
      <dgm:spPr/>
      <dgm:t>
        <a:bodyPr/>
        <a:lstStyle/>
        <a:p>
          <a:r>
            <a:rPr lang="en-GB" dirty="0"/>
            <a:t>Report</a:t>
          </a:r>
        </a:p>
      </dgm:t>
    </dgm:pt>
    <dgm:pt modelId="{9E4078D9-D991-4437-A99B-B3BCA1A0493F}" type="parTrans" cxnId="{F764A8FE-6794-49C7-A0CA-B59241A9DB22}">
      <dgm:prSet/>
      <dgm:spPr/>
      <dgm:t>
        <a:bodyPr/>
        <a:lstStyle/>
        <a:p>
          <a:endParaRPr lang="en-GB"/>
        </a:p>
      </dgm:t>
    </dgm:pt>
    <dgm:pt modelId="{088CB48C-68CE-40FB-A01D-D1E7D1A609E3}" type="sibTrans" cxnId="{F764A8FE-6794-49C7-A0CA-B59241A9DB22}">
      <dgm:prSet/>
      <dgm:spPr/>
      <dgm:t>
        <a:bodyPr/>
        <a:lstStyle/>
        <a:p>
          <a:endParaRPr lang="en-GB"/>
        </a:p>
      </dgm:t>
    </dgm:pt>
    <dgm:pt modelId="{6C09A7A0-8FFB-45CF-B795-7F8898203F56}">
      <dgm:prSet phldrT="[Text]" custT="1"/>
      <dgm:spPr/>
      <dgm:t>
        <a:bodyPr/>
        <a:lstStyle/>
        <a:p>
          <a:r>
            <a:rPr lang="en-GB" sz="3200" dirty="0"/>
            <a:t>Information on Scan</a:t>
          </a:r>
        </a:p>
      </dgm:t>
    </dgm:pt>
    <dgm:pt modelId="{6C38EA05-3531-4542-8852-233E16CE9CC2}" type="parTrans" cxnId="{4EC0DCD5-10EB-4657-93F9-E4F2DFD04C23}">
      <dgm:prSet/>
      <dgm:spPr/>
      <dgm:t>
        <a:bodyPr/>
        <a:lstStyle/>
        <a:p>
          <a:endParaRPr lang="en-GB"/>
        </a:p>
      </dgm:t>
    </dgm:pt>
    <dgm:pt modelId="{F5913B73-195F-456C-BE09-38061E339755}" type="sibTrans" cxnId="{4EC0DCD5-10EB-4657-93F9-E4F2DFD04C23}">
      <dgm:prSet/>
      <dgm:spPr/>
      <dgm:t>
        <a:bodyPr/>
        <a:lstStyle/>
        <a:p>
          <a:endParaRPr lang="en-GB"/>
        </a:p>
      </dgm:t>
    </dgm:pt>
    <dgm:pt modelId="{D9BA7592-E65C-4D30-A694-110FA6078B61}">
      <dgm:prSet phldrT="[Text]" custT="1"/>
      <dgm:spPr/>
      <dgm:t>
        <a:bodyPr/>
        <a:lstStyle/>
        <a:p>
          <a:r>
            <a:rPr lang="en-GB" sz="3200" dirty="0"/>
            <a:t>Information on Target</a:t>
          </a:r>
        </a:p>
      </dgm:t>
    </dgm:pt>
    <dgm:pt modelId="{BEECD8C2-80BD-4D79-9182-6843B8940ADA}" type="parTrans" cxnId="{40E2CB53-EFEF-4FB5-9981-2FC03F6EED2F}">
      <dgm:prSet/>
      <dgm:spPr/>
      <dgm:t>
        <a:bodyPr/>
        <a:lstStyle/>
        <a:p>
          <a:endParaRPr lang="en-GB"/>
        </a:p>
      </dgm:t>
    </dgm:pt>
    <dgm:pt modelId="{F593B3E8-654C-4069-871C-5F875277B914}" type="sibTrans" cxnId="{40E2CB53-EFEF-4FB5-9981-2FC03F6EED2F}">
      <dgm:prSet/>
      <dgm:spPr/>
      <dgm:t>
        <a:bodyPr/>
        <a:lstStyle/>
        <a:p>
          <a:endParaRPr lang="en-GB"/>
        </a:p>
      </dgm:t>
    </dgm:pt>
    <dgm:pt modelId="{73101E15-C9F0-490D-B822-957AB3A4E92B}">
      <dgm:prSet phldrT="[Text]" custT="1"/>
      <dgm:spPr/>
      <dgm:t>
        <a:bodyPr/>
        <a:lstStyle/>
        <a:p>
          <a:r>
            <a:rPr lang="en-GB" sz="3200" dirty="0"/>
            <a:t>Results</a:t>
          </a:r>
        </a:p>
      </dgm:t>
    </dgm:pt>
    <dgm:pt modelId="{F05404D4-64DC-4A0E-9792-70665320C58F}" type="parTrans" cxnId="{CD65AD28-76E3-45DA-B257-6B2E6BDC3D6D}">
      <dgm:prSet/>
      <dgm:spPr/>
      <dgm:t>
        <a:bodyPr/>
        <a:lstStyle/>
        <a:p>
          <a:endParaRPr lang="en-GB"/>
        </a:p>
      </dgm:t>
    </dgm:pt>
    <dgm:pt modelId="{81C43A8A-ACFB-45C4-B378-9556C40BE80F}" type="sibTrans" cxnId="{CD65AD28-76E3-45DA-B257-6B2E6BDC3D6D}">
      <dgm:prSet/>
      <dgm:spPr/>
      <dgm:t>
        <a:bodyPr/>
        <a:lstStyle/>
        <a:p>
          <a:endParaRPr lang="en-GB"/>
        </a:p>
      </dgm:t>
    </dgm:pt>
    <dgm:pt modelId="{57D89ABA-D73E-4E12-9B66-07D8F1CF40C0}" type="pres">
      <dgm:prSet presAssocID="{93E4FD4C-36A2-4AED-BE7C-CAF95D4A4ADE}" presName="vert0" presStyleCnt="0">
        <dgm:presLayoutVars>
          <dgm:dir/>
          <dgm:animOne val="branch"/>
          <dgm:animLvl val="lvl"/>
        </dgm:presLayoutVars>
      </dgm:prSet>
      <dgm:spPr/>
    </dgm:pt>
    <dgm:pt modelId="{E1D61A02-5F23-4CFC-B858-FA94FAD37771}" type="pres">
      <dgm:prSet presAssocID="{E20FDB05-81CA-4231-B6BA-F3410DA3CD7B}" presName="thickLine" presStyleLbl="alignNode1" presStyleIdx="0" presStyleCnt="1"/>
      <dgm:spPr/>
    </dgm:pt>
    <dgm:pt modelId="{46F98CD9-3FE3-4B6E-B444-D15615BA5AFD}" type="pres">
      <dgm:prSet presAssocID="{E20FDB05-81CA-4231-B6BA-F3410DA3CD7B}" presName="horz1" presStyleCnt="0"/>
      <dgm:spPr/>
    </dgm:pt>
    <dgm:pt modelId="{F28E850A-D943-4AB0-A4E2-242EBADDCCEF}" type="pres">
      <dgm:prSet presAssocID="{E20FDB05-81CA-4231-B6BA-F3410DA3CD7B}" presName="tx1" presStyleLbl="revTx" presStyleIdx="0" presStyleCnt="4"/>
      <dgm:spPr/>
    </dgm:pt>
    <dgm:pt modelId="{351D2340-2778-48CE-9022-792A298993C2}" type="pres">
      <dgm:prSet presAssocID="{E20FDB05-81CA-4231-B6BA-F3410DA3CD7B}" presName="vert1" presStyleCnt="0"/>
      <dgm:spPr/>
    </dgm:pt>
    <dgm:pt modelId="{5771F3B3-64F2-4926-88E9-B23478BE6B45}" type="pres">
      <dgm:prSet presAssocID="{6C09A7A0-8FFB-45CF-B795-7F8898203F56}" presName="vertSpace2a" presStyleCnt="0"/>
      <dgm:spPr/>
    </dgm:pt>
    <dgm:pt modelId="{D43DA4B9-8802-4C76-A390-3CCC39CA46A5}" type="pres">
      <dgm:prSet presAssocID="{6C09A7A0-8FFB-45CF-B795-7F8898203F56}" presName="horz2" presStyleCnt="0"/>
      <dgm:spPr/>
    </dgm:pt>
    <dgm:pt modelId="{B77DB6E2-2F46-4D0E-ABA1-FF2680444118}" type="pres">
      <dgm:prSet presAssocID="{6C09A7A0-8FFB-45CF-B795-7F8898203F56}" presName="horzSpace2" presStyleCnt="0"/>
      <dgm:spPr/>
    </dgm:pt>
    <dgm:pt modelId="{522C04B6-5C9B-4414-9158-3460DA6314A1}" type="pres">
      <dgm:prSet presAssocID="{6C09A7A0-8FFB-45CF-B795-7F8898203F56}" presName="tx2" presStyleLbl="revTx" presStyleIdx="1" presStyleCnt="4"/>
      <dgm:spPr/>
    </dgm:pt>
    <dgm:pt modelId="{E61675E2-05BE-4C5A-A690-3541211DC9DC}" type="pres">
      <dgm:prSet presAssocID="{6C09A7A0-8FFB-45CF-B795-7F8898203F56}" presName="vert2" presStyleCnt="0"/>
      <dgm:spPr/>
    </dgm:pt>
    <dgm:pt modelId="{0F3193EF-65DD-441F-BD01-B14434F09099}" type="pres">
      <dgm:prSet presAssocID="{6C09A7A0-8FFB-45CF-B795-7F8898203F56}" presName="thinLine2b" presStyleLbl="callout" presStyleIdx="0" presStyleCnt="3"/>
      <dgm:spPr/>
    </dgm:pt>
    <dgm:pt modelId="{5886B47C-CEEE-4DF8-B006-FEC01C4E8A99}" type="pres">
      <dgm:prSet presAssocID="{6C09A7A0-8FFB-45CF-B795-7F8898203F56}" presName="vertSpace2b" presStyleCnt="0"/>
      <dgm:spPr/>
    </dgm:pt>
    <dgm:pt modelId="{18E5243E-C72A-4223-8053-C1F2993111B9}" type="pres">
      <dgm:prSet presAssocID="{D9BA7592-E65C-4D30-A694-110FA6078B61}" presName="horz2" presStyleCnt="0"/>
      <dgm:spPr/>
    </dgm:pt>
    <dgm:pt modelId="{129B3EAA-8779-4547-B77E-FD4D54AD8F07}" type="pres">
      <dgm:prSet presAssocID="{D9BA7592-E65C-4D30-A694-110FA6078B61}" presName="horzSpace2" presStyleCnt="0"/>
      <dgm:spPr/>
    </dgm:pt>
    <dgm:pt modelId="{91903D58-4FDC-4072-B575-16EC2D8BEAB0}" type="pres">
      <dgm:prSet presAssocID="{D9BA7592-E65C-4D30-A694-110FA6078B61}" presName="tx2" presStyleLbl="revTx" presStyleIdx="2" presStyleCnt="4"/>
      <dgm:spPr/>
    </dgm:pt>
    <dgm:pt modelId="{D86F99D6-1E74-48FD-B15A-BA8B554F5C74}" type="pres">
      <dgm:prSet presAssocID="{D9BA7592-E65C-4D30-A694-110FA6078B61}" presName="vert2" presStyleCnt="0"/>
      <dgm:spPr/>
    </dgm:pt>
    <dgm:pt modelId="{D6C59EE1-C689-454C-9826-D2FD5BB8CC68}" type="pres">
      <dgm:prSet presAssocID="{D9BA7592-E65C-4D30-A694-110FA6078B61}" presName="thinLine2b" presStyleLbl="callout" presStyleIdx="1" presStyleCnt="3"/>
      <dgm:spPr/>
    </dgm:pt>
    <dgm:pt modelId="{3407CD73-5911-491A-83E5-E4DF0F8BB945}" type="pres">
      <dgm:prSet presAssocID="{D9BA7592-E65C-4D30-A694-110FA6078B61}" presName="vertSpace2b" presStyleCnt="0"/>
      <dgm:spPr/>
    </dgm:pt>
    <dgm:pt modelId="{70E2DF71-12F7-4994-BC6F-A6E041A4A0B8}" type="pres">
      <dgm:prSet presAssocID="{73101E15-C9F0-490D-B822-957AB3A4E92B}" presName="horz2" presStyleCnt="0"/>
      <dgm:spPr/>
    </dgm:pt>
    <dgm:pt modelId="{2CAE9183-163D-452A-92A2-F8708F34CB11}" type="pres">
      <dgm:prSet presAssocID="{73101E15-C9F0-490D-B822-957AB3A4E92B}" presName="horzSpace2" presStyleCnt="0"/>
      <dgm:spPr/>
    </dgm:pt>
    <dgm:pt modelId="{EF585FDC-38C8-450D-86D7-109C24C1EDA9}" type="pres">
      <dgm:prSet presAssocID="{73101E15-C9F0-490D-B822-957AB3A4E92B}" presName="tx2" presStyleLbl="revTx" presStyleIdx="3" presStyleCnt="4"/>
      <dgm:spPr/>
    </dgm:pt>
    <dgm:pt modelId="{D1E5F7C0-DC5A-47A0-8D35-13D0329C58A4}" type="pres">
      <dgm:prSet presAssocID="{73101E15-C9F0-490D-B822-957AB3A4E92B}" presName="vert2" presStyleCnt="0"/>
      <dgm:spPr/>
    </dgm:pt>
    <dgm:pt modelId="{65CA295D-F3A8-4A8C-B9C4-71907BA2C7C4}" type="pres">
      <dgm:prSet presAssocID="{73101E15-C9F0-490D-B822-957AB3A4E92B}" presName="thinLine2b" presStyleLbl="callout" presStyleIdx="2" presStyleCnt="3"/>
      <dgm:spPr/>
    </dgm:pt>
    <dgm:pt modelId="{E838FEE4-1EDF-4779-A555-A9B90713A2D1}" type="pres">
      <dgm:prSet presAssocID="{73101E15-C9F0-490D-B822-957AB3A4E92B}" presName="vertSpace2b" presStyleCnt="0"/>
      <dgm:spPr/>
    </dgm:pt>
  </dgm:ptLst>
  <dgm:cxnLst>
    <dgm:cxn modelId="{CD65AD28-76E3-45DA-B257-6B2E6BDC3D6D}" srcId="{E20FDB05-81CA-4231-B6BA-F3410DA3CD7B}" destId="{73101E15-C9F0-490D-B822-957AB3A4E92B}" srcOrd="2" destOrd="0" parTransId="{F05404D4-64DC-4A0E-9792-70665320C58F}" sibTransId="{81C43A8A-ACFB-45C4-B378-9556C40BE80F}"/>
    <dgm:cxn modelId="{015D8E3E-72E2-424A-97C7-FE9E5B6C6D82}" type="presOf" srcId="{6C09A7A0-8FFB-45CF-B795-7F8898203F56}" destId="{522C04B6-5C9B-4414-9158-3460DA6314A1}" srcOrd="0" destOrd="0" presId="urn:microsoft.com/office/officeart/2008/layout/LinedList"/>
    <dgm:cxn modelId="{9E6FDE66-530E-4E10-97B3-DC40DD8E18C4}" type="presOf" srcId="{93E4FD4C-36A2-4AED-BE7C-CAF95D4A4ADE}" destId="{57D89ABA-D73E-4E12-9B66-07D8F1CF40C0}" srcOrd="0" destOrd="0" presId="urn:microsoft.com/office/officeart/2008/layout/LinedList"/>
    <dgm:cxn modelId="{40E2CB53-EFEF-4FB5-9981-2FC03F6EED2F}" srcId="{E20FDB05-81CA-4231-B6BA-F3410DA3CD7B}" destId="{D9BA7592-E65C-4D30-A694-110FA6078B61}" srcOrd="1" destOrd="0" parTransId="{BEECD8C2-80BD-4D79-9182-6843B8940ADA}" sibTransId="{F593B3E8-654C-4069-871C-5F875277B914}"/>
    <dgm:cxn modelId="{B407D954-93F2-4ECD-9CBC-4EC1A2FE412C}" type="presOf" srcId="{E20FDB05-81CA-4231-B6BA-F3410DA3CD7B}" destId="{F28E850A-D943-4AB0-A4E2-242EBADDCCEF}" srcOrd="0" destOrd="0" presId="urn:microsoft.com/office/officeart/2008/layout/LinedList"/>
    <dgm:cxn modelId="{F87510B4-0309-468B-AD87-52571AC306F7}" type="presOf" srcId="{D9BA7592-E65C-4D30-A694-110FA6078B61}" destId="{91903D58-4FDC-4072-B575-16EC2D8BEAB0}" srcOrd="0" destOrd="0" presId="urn:microsoft.com/office/officeart/2008/layout/LinedList"/>
    <dgm:cxn modelId="{4EC0DCD5-10EB-4657-93F9-E4F2DFD04C23}" srcId="{E20FDB05-81CA-4231-B6BA-F3410DA3CD7B}" destId="{6C09A7A0-8FFB-45CF-B795-7F8898203F56}" srcOrd="0" destOrd="0" parTransId="{6C38EA05-3531-4542-8852-233E16CE9CC2}" sibTransId="{F5913B73-195F-456C-BE09-38061E339755}"/>
    <dgm:cxn modelId="{515332DD-89DA-4CCD-AB87-B070FA6D15E7}" type="presOf" srcId="{73101E15-C9F0-490D-B822-957AB3A4E92B}" destId="{EF585FDC-38C8-450D-86D7-109C24C1EDA9}" srcOrd="0" destOrd="0" presId="urn:microsoft.com/office/officeart/2008/layout/LinedList"/>
    <dgm:cxn modelId="{F764A8FE-6794-49C7-A0CA-B59241A9DB22}" srcId="{93E4FD4C-36A2-4AED-BE7C-CAF95D4A4ADE}" destId="{E20FDB05-81CA-4231-B6BA-F3410DA3CD7B}" srcOrd="0" destOrd="0" parTransId="{9E4078D9-D991-4437-A99B-B3BCA1A0493F}" sibTransId="{088CB48C-68CE-40FB-A01D-D1E7D1A609E3}"/>
    <dgm:cxn modelId="{D0AE8506-0789-4FE0-A312-BB3C58AF3AE3}" type="presParOf" srcId="{57D89ABA-D73E-4E12-9B66-07D8F1CF40C0}" destId="{E1D61A02-5F23-4CFC-B858-FA94FAD37771}" srcOrd="0" destOrd="0" presId="urn:microsoft.com/office/officeart/2008/layout/LinedList"/>
    <dgm:cxn modelId="{9616D60E-6FC8-4178-B693-1A24110A72F4}" type="presParOf" srcId="{57D89ABA-D73E-4E12-9B66-07D8F1CF40C0}" destId="{46F98CD9-3FE3-4B6E-B444-D15615BA5AFD}" srcOrd="1" destOrd="0" presId="urn:microsoft.com/office/officeart/2008/layout/LinedList"/>
    <dgm:cxn modelId="{1222593F-81A2-4EA5-94BB-46A741AC21FB}" type="presParOf" srcId="{46F98CD9-3FE3-4B6E-B444-D15615BA5AFD}" destId="{F28E850A-D943-4AB0-A4E2-242EBADDCCEF}" srcOrd="0" destOrd="0" presId="urn:microsoft.com/office/officeart/2008/layout/LinedList"/>
    <dgm:cxn modelId="{0B3BB2F1-C4E7-4AEC-9E23-C0F71A2A3535}" type="presParOf" srcId="{46F98CD9-3FE3-4B6E-B444-D15615BA5AFD}" destId="{351D2340-2778-48CE-9022-792A298993C2}" srcOrd="1" destOrd="0" presId="urn:microsoft.com/office/officeart/2008/layout/LinedList"/>
    <dgm:cxn modelId="{CFEF1950-D495-4B52-B328-50387BAB3F90}" type="presParOf" srcId="{351D2340-2778-48CE-9022-792A298993C2}" destId="{5771F3B3-64F2-4926-88E9-B23478BE6B45}" srcOrd="0" destOrd="0" presId="urn:microsoft.com/office/officeart/2008/layout/LinedList"/>
    <dgm:cxn modelId="{471421B7-B3D2-4B36-954C-1A3A9ECCF92D}" type="presParOf" srcId="{351D2340-2778-48CE-9022-792A298993C2}" destId="{D43DA4B9-8802-4C76-A390-3CCC39CA46A5}" srcOrd="1" destOrd="0" presId="urn:microsoft.com/office/officeart/2008/layout/LinedList"/>
    <dgm:cxn modelId="{302B69DC-66C7-490E-8B90-4023F665B04B}" type="presParOf" srcId="{D43DA4B9-8802-4C76-A390-3CCC39CA46A5}" destId="{B77DB6E2-2F46-4D0E-ABA1-FF2680444118}" srcOrd="0" destOrd="0" presId="urn:microsoft.com/office/officeart/2008/layout/LinedList"/>
    <dgm:cxn modelId="{563C4EA1-2D74-4F9B-A40E-03B9EC307065}" type="presParOf" srcId="{D43DA4B9-8802-4C76-A390-3CCC39CA46A5}" destId="{522C04B6-5C9B-4414-9158-3460DA6314A1}" srcOrd="1" destOrd="0" presId="urn:microsoft.com/office/officeart/2008/layout/LinedList"/>
    <dgm:cxn modelId="{3A191F1F-D583-4737-8AA5-61219DE381A2}" type="presParOf" srcId="{D43DA4B9-8802-4C76-A390-3CCC39CA46A5}" destId="{E61675E2-05BE-4C5A-A690-3541211DC9DC}" srcOrd="2" destOrd="0" presId="urn:microsoft.com/office/officeart/2008/layout/LinedList"/>
    <dgm:cxn modelId="{86DBBA91-8D89-4D18-8B9F-68AA70C1B106}" type="presParOf" srcId="{351D2340-2778-48CE-9022-792A298993C2}" destId="{0F3193EF-65DD-441F-BD01-B14434F09099}" srcOrd="2" destOrd="0" presId="urn:microsoft.com/office/officeart/2008/layout/LinedList"/>
    <dgm:cxn modelId="{EEF8DAA6-FA48-485F-AC4C-1E33A4BB0A50}" type="presParOf" srcId="{351D2340-2778-48CE-9022-792A298993C2}" destId="{5886B47C-CEEE-4DF8-B006-FEC01C4E8A99}" srcOrd="3" destOrd="0" presId="urn:microsoft.com/office/officeart/2008/layout/LinedList"/>
    <dgm:cxn modelId="{8079FC34-DEA6-4D72-A59E-C7252C320C0C}" type="presParOf" srcId="{351D2340-2778-48CE-9022-792A298993C2}" destId="{18E5243E-C72A-4223-8053-C1F2993111B9}" srcOrd="4" destOrd="0" presId="urn:microsoft.com/office/officeart/2008/layout/LinedList"/>
    <dgm:cxn modelId="{5BF29A78-FE58-40F2-B3D9-B9084F5206C8}" type="presParOf" srcId="{18E5243E-C72A-4223-8053-C1F2993111B9}" destId="{129B3EAA-8779-4547-B77E-FD4D54AD8F07}" srcOrd="0" destOrd="0" presId="urn:microsoft.com/office/officeart/2008/layout/LinedList"/>
    <dgm:cxn modelId="{F7FA4BAA-F643-461B-AFBC-C1D396424305}" type="presParOf" srcId="{18E5243E-C72A-4223-8053-C1F2993111B9}" destId="{91903D58-4FDC-4072-B575-16EC2D8BEAB0}" srcOrd="1" destOrd="0" presId="urn:microsoft.com/office/officeart/2008/layout/LinedList"/>
    <dgm:cxn modelId="{13EAD38A-91C9-4006-AD89-8ABCF320FD1B}" type="presParOf" srcId="{18E5243E-C72A-4223-8053-C1F2993111B9}" destId="{D86F99D6-1E74-48FD-B15A-BA8B554F5C74}" srcOrd="2" destOrd="0" presId="urn:microsoft.com/office/officeart/2008/layout/LinedList"/>
    <dgm:cxn modelId="{00D5D3BA-A464-4A93-BC4C-B779D6142080}" type="presParOf" srcId="{351D2340-2778-48CE-9022-792A298993C2}" destId="{D6C59EE1-C689-454C-9826-D2FD5BB8CC68}" srcOrd="5" destOrd="0" presId="urn:microsoft.com/office/officeart/2008/layout/LinedList"/>
    <dgm:cxn modelId="{D196F1F4-08E1-4035-ADD3-C0B9676672C3}" type="presParOf" srcId="{351D2340-2778-48CE-9022-792A298993C2}" destId="{3407CD73-5911-491A-83E5-E4DF0F8BB945}" srcOrd="6" destOrd="0" presId="urn:microsoft.com/office/officeart/2008/layout/LinedList"/>
    <dgm:cxn modelId="{F293B359-D0AE-44FD-8011-6066AF80E90B}" type="presParOf" srcId="{351D2340-2778-48CE-9022-792A298993C2}" destId="{70E2DF71-12F7-4994-BC6F-A6E041A4A0B8}" srcOrd="7" destOrd="0" presId="urn:microsoft.com/office/officeart/2008/layout/LinedList"/>
    <dgm:cxn modelId="{D705FF3B-0223-4798-B62B-F6864F5A72B3}" type="presParOf" srcId="{70E2DF71-12F7-4994-BC6F-A6E041A4A0B8}" destId="{2CAE9183-163D-452A-92A2-F8708F34CB11}" srcOrd="0" destOrd="0" presId="urn:microsoft.com/office/officeart/2008/layout/LinedList"/>
    <dgm:cxn modelId="{D3ACE177-9E2A-4089-B54E-0909DF676B48}" type="presParOf" srcId="{70E2DF71-12F7-4994-BC6F-A6E041A4A0B8}" destId="{EF585FDC-38C8-450D-86D7-109C24C1EDA9}" srcOrd="1" destOrd="0" presId="urn:microsoft.com/office/officeart/2008/layout/LinedList"/>
    <dgm:cxn modelId="{B5A466B0-2CEB-43DA-BECF-F665C3063A5D}" type="presParOf" srcId="{70E2DF71-12F7-4994-BC6F-A6E041A4A0B8}" destId="{D1E5F7C0-DC5A-47A0-8D35-13D0329C58A4}" srcOrd="2" destOrd="0" presId="urn:microsoft.com/office/officeart/2008/layout/LinedList"/>
    <dgm:cxn modelId="{14BDE129-AE91-46BC-92EE-FB4A86B743E3}" type="presParOf" srcId="{351D2340-2778-48CE-9022-792A298993C2}" destId="{65CA295D-F3A8-4A8C-B9C4-71907BA2C7C4}" srcOrd="8" destOrd="0" presId="urn:microsoft.com/office/officeart/2008/layout/LinedList"/>
    <dgm:cxn modelId="{DB358746-D7F3-4E40-BA7B-3C9BF2062C45}" type="presParOf" srcId="{351D2340-2778-48CE-9022-792A298993C2}" destId="{E838FEE4-1EDF-4779-A555-A9B90713A2D1}"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61A02-5F23-4CFC-B858-FA94FAD37771}">
      <dsp:nvSpPr>
        <dsp:cNvPr id="0" name=""/>
        <dsp:cNvSpPr/>
      </dsp:nvSpPr>
      <dsp:spPr>
        <a:xfrm>
          <a:off x="0" y="0"/>
          <a:ext cx="65974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8E850A-D943-4AB0-A4E2-242EBADDCCEF}">
      <dsp:nvSpPr>
        <dsp:cNvPr id="0" name=""/>
        <dsp:cNvSpPr/>
      </dsp:nvSpPr>
      <dsp:spPr>
        <a:xfrm>
          <a:off x="0" y="0"/>
          <a:ext cx="1319480" cy="4012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Report</a:t>
          </a:r>
        </a:p>
      </dsp:txBody>
      <dsp:txXfrm>
        <a:off x="0" y="0"/>
        <a:ext cx="1319480" cy="4012651"/>
      </dsp:txXfrm>
    </dsp:sp>
    <dsp:sp modelId="{522C04B6-5C9B-4414-9158-3460DA6314A1}">
      <dsp:nvSpPr>
        <dsp:cNvPr id="0" name=""/>
        <dsp:cNvSpPr/>
      </dsp:nvSpPr>
      <dsp:spPr>
        <a:xfrm>
          <a:off x="1418441" y="62697"/>
          <a:ext cx="5178961" cy="125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Information on Scan</a:t>
          </a:r>
        </a:p>
      </dsp:txBody>
      <dsp:txXfrm>
        <a:off x="1418441" y="62697"/>
        <a:ext cx="5178961" cy="1253953"/>
      </dsp:txXfrm>
    </dsp:sp>
    <dsp:sp modelId="{0F3193EF-65DD-441F-BD01-B14434F09099}">
      <dsp:nvSpPr>
        <dsp:cNvPr id="0" name=""/>
        <dsp:cNvSpPr/>
      </dsp:nvSpPr>
      <dsp:spPr>
        <a:xfrm>
          <a:off x="1319480" y="1316651"/>
          <a:ext cx="527792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903D58-4FDC-4072-B575-16EC2D8BEAB0}">
      <dsp:nvSpPr>
        <dsp:cNvPr id="0" name=""/>
        <dsp:cNvSpPr/>
      </dsp:nvSpPr>
      <dsp:spPr>
        <a:xfrm>
          <a:off x="1418441" y="1379348"/>
          <a:ext cx="5178961" cy="125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Information on Target</a:t>
          </a:r>
        </a:p>
      </dsp:txBody>
      <dsp:txXfrm>
        <a:off x="1418441" y="1379348"/>
        <a:ext cx="5178961" cy="1253953"/>
      </dsp:txXfrm>
    </dsp:sp>
    <dsp:sp modelId="{D6C59EE1-C689-454C-9826-D2FD5BB8CC68}">
      <dsp:nvSpPr>
        <dsp:cNvPr id="0" name=""/>
        <dsp:cNvSpPr/>
      </dsp:nvSpPr>
      <dsp:spPr>
        <a:xfrm>
          <a:off x="1319480" y="2633302"/>
          <a:ext cx="527792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585FDC-38C8-450D-86D7-109C24C1EDA9}">
      <dsp:nvSpPr>
        <dsp:cNvPr id="0" name=""/>
        <dsp:cNvSpPr/>
      </dsp:nvSpPr>
      <dsp:spPr>
        <a:xfrm>
          <a:off x="1418441" y="2695999"/>
          <a:ext cx="5178961" cy="125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Results</a:t>
          </a:r>
        </a:p>
      </dsp:txBody>
      <dsp:txXfrm>
        <a:off x="1418441" y="2695999"/>
        <a:ext cx="5178961" cy="1253953"/>
      </dsp:txXfrm>
    </dsp:sp>
    <dsp:sp modelId="{65CA295D-F3A8-4A8C-B9C4-71907BA2C7C4}">
      <dsp:nvSpPr>
        <dsp:cNvPr id="0" name=""/>
        <dsp:cNvSpPr/>
      </dsp:nvSpPr>
      <dsp:spPr>
        <a:xfrm>
          <a:off x="1319480" y="3949953"/>
          <a:ext cx="5277922"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31/10/2023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2633875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77565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3499005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1928378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7010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ü"/>
            </a:pPr>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340344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39981306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7583933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40521659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3142872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26418691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22043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GB" sz="12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9867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20638437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From 30…./ Recon - Ref</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10/31/2023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sv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hyperlink" Target="https://pixabay.com/en/quiz-time-quiz-time-answer-sign-2453148/"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Assessing Vulnerabilities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a:t>
            </a:r>
          </a:p>
          <a:p>
            <a:r>
              <a:rPr lang="en-GB" i="1" dirty="0"/>
              <a:t>(ACCB6000)</a:t>
            </a:r>
            <a:br>
              <a:rPr lang="en-GB" i="1" dirty="0"/>
            </a:br>
            <a:endParaRPr lang="en-GB" i="1" dirty="0"/>
          </a:p>
          <a:p>
            <a:r>
              <a:rPr lang="en-GB" dirty="0"/>
              <a:t>Applied Computing - WISA</a:t>
            </a:r>
          </a:p>
        </p:txBody>
      </p:sp>
      <p:pic>
        <p:nvPicPr>
          <p:cNvPr id="5" name="Graphic 4" descr="Afraid face">
            <a:extLst>
              <a:ext uri="{FF2B5EF4-FFF2-40B4-BE49-F238E27FC236}">
                <a16:creationId xmlns:a16="http://schemas.microsoft.com/office/drawing/2014/main" id="{840AB604-D905-4458-BA14-63EE8F0A5E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25626" y="2877312"/>
            <a:ext cx="1641920" cy="1501184"/>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07863" y="585256"/>
            <a:ext cx="5152571" cy="4247317"/>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In continuation, we discussed Footprinting concepts focusing on different methodologies like Search Engines, Google Hacking Techniques etc. giving a walkthrough on Website Footprinting, Email Footprinting, Competitive Intelligence, Network Footprinting etc.</a:t>
            </a:r>
          </a:p>
          <a:p>
            <a:pPr algn="just">
              <a:spcBef>
                <a:spcPts val="0"/>
              </a:spcBef>
            </a:pPr>
            <a:endParaRPr lang="en-US" i="1" dirty="0">
              <a:solidFill>
                <a:schemeClr val="tx1">
                  <a:lumMod val="50000"/>
                </a:schemeClr>
              </a:solidFill>
            </a:endParaRPr>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477875"/>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Information Security, Risks involved, assessing, managing and monitoring Risks, Cyber risk resilience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Purpose and role of Hackers, Penetration Testing, Various Laws and Standards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Footprinting and Reconnaissance Concepts, Methodology.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Using various Tools, Taking Countermeasures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Tree>
    <p:extLst>
      <p:ext uri="{BB962C8B-B14F-4D97-AF65-F5344CB8AC3E}">
        <p14:creationId xmlns:p14="http://schemas.microsoft.com/office/powerpoint/2010/main" val="2987612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2862322"/>
          </a:xfrm>
          <a:prstGeom prst="rect">
            <a:avLst/>
          </a:prstGeom>
        </p:spPr>
        <p:txBody>
          <a:bodyPr wrap="square">
            <a:spAutoFit/>
          </a:bodyPr>
          <a:lstStyle/>
          <a:p>
            <a:pPr algn="just">
              <a:spcBef>
                <a:spcPts val="0"/>
              </a:spcBef>
            </a:pPr>
            <a:r>
              <a:rPr lang="en-US" i="1" dirty="0">
                <a:solidFill>
                  <a:schemeClr val="tx1">
                    <a:lumMod val="50000"/>
                  </a:schemeClr>
                </a:solidFill>
              </a:rPr>
              <a:t>Continuing the earlier lecturers, we discussed on Network Scanning, different tools and methodologies used like Banner Grabbing and mitigation methods etc. following that enumeration concepts, its different tools and techniques were discussed.</a:t>
            </a:r>
          </a:p>
          <a:p>
            <a:pPr algn="just">
              <a:spcBef>
                <a:spcPts val="0"/>
              </a:spcBef>
            </a:pPr>
            <a:endParaRPr lang="en-US" i="1" dirty="0">
              <a:solidFill>
                <a:schemeClr val="tx1">
                  <a:lumMod val="50000"/>
                </a:schemeClr>
              </a:solidFill>
            </a:endParaRPr>
          </a:p>
          <a:p>
            <a:pPr algn="just">
              <a:spcBef>
                <a:spcPts val="0"/>
              </a:spcBef>
            </a:pPr>
            <a:r>
              <a:rPr lang="en-US" b="1" i="1" dirty="0">
                <a:solidFill>
                  <a:schemeClr val="tx1">
                    <a:lumMod val="50000"/>
                  </a:schemeClr>
                </a:solidFill>
              </a:rPr>
              <a:t>During the tutorials, under isolated lab environment you might have practiced </a:t>
            </a:r>
            <a:r>
              <a:rPr lang="en-US" i="1" dirty="0">
                <a:solidFill>
                  <a:schemeClr val="tx1">
                    <a:lumMod val="50000"/>
                  </a:schemeClr>
                </a:solidFill>
              </a:rPr>
              <a:t>different Footprinting, scanning and enumerating methods using various tools.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166916"/>
            <a:ext cx="5670997" cy="2862322"/>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a:tabLst>
                <a:tab pos="4308475" algn="l"/>
                <a:tab pos="4391025" algn="l"/>
              </a:tabLst>
            </a:pPr>
            <a:r>
              <a:rPr lang="en-GB" sz="2000" b="1" i="1" dirty="0">
                <a:solidFill>
                  <a:schemeClr val="bg1"/>
                </a:solidFill>
              </a:rPr>
              <a:t>Scanning and Enumeration</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Network Scanning, Tools and Techniques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Banner Grabbing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Scanning – </a:t>
            </a:r>
            <a:r>
              <a:rPr lang="en-GB" sz="2000" b="1" i="1" dirty="0" err="1">
                <a:solidFill>
                  <a:schemeClr val="bg1"/>
                </a:solidFill>
              </a:rPr>
              <a:t>PenTesting</a:t>
            </a:r>
            <a:endParaRPr lang="en-GB" sz="2000" b="1" i="1" dirty="0">
              <a:solidFill>
                <a:schemeClr val="bg1"/>
              </a:solidFill>
            </a:endParaRPr>
          </a:p>
          <a:p>
            <a:pPr>
              <a:tabLst>
                <a:tab pos="4308475" algn="l"/>
                <a:tab pos="4391025" algn="l"/>
              </a:tabLst>
            </a:pPr>
            <a:r>
              <a:rPr lang="en-GB" sz="2000" b="1" i="1" dirty="0">
                <a:solidFill>
                  <a:schemeClr val="bg1"/>
                </a:solidFill>
              </a:rPr>
              <a:t>Enumeration </a:t>
            </a:r>
          </a:p>
          <a:p>
            <a:pPr marL="450850" lvl="1" indent="-450850">
              <a:buFont typeface="Wingdings" panose="05000000000000000000" pitchFamily="2" charset="2"/>
              <a:buChar char="Ø"/>
              <a:tabLst>
                <a:tab pos="4308475" algn="l"/>
                <a:tab pos="4391025" algn="l"/>
              </a:tabLst>
            </a:pPr>
            <a:r>
              <a:rPr lang="en-GB" sz="2000" b="1" i="1" dirty="0">
                <a:solidFill>
                  <a:schemeClr val="bg1"/>
                </a:solidFill>
              </a:rPr>
              <a:t>Concepts, Techniques</a:t>
            </a:r>
          </a:p>
          <a:p>
            <a:pPr marL="450850" lvl="1" indent="-450850">
              <a:buFont typeface="Wingdings" panose="05000000000000000000" pitchFamily="2" charset="2"/>
              <a:buChar char="Ø"/>
              <a:tabLst>
                <a:tab pos="4308475" algn="l"/>
                <a:tab pos="4391025" algn="l"/>
              </a:tabLst>
            </a:pPr>
            <a:r>
              <a:rPr lang="en-GB" sz="2000" b="1" i="1" dirty="0">
                <a:solidFill>
                  <a:schemeClr val="bg1"/>
                </a:solidFill>
              </a:rPr>
              <a:t>Countermeasures</a:t>
            </a:r>
          </a:p>
          <a:p>
            <a:pPr marL="450850" indent="-45085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211534" y="3752239"/>
            <a:ext cx="5393371" cy="163121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Download and Setup your Lab.</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Coursework Description.</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1, 2 (Gathering Information) </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3 (Scanning and Enumeration)</a:t>
            </a:r>
          </a:p>
        </p:txBody>
      </p:sp>
    </p:spTree>
    <p:extLst>
      <p:ext uri="{BB962C8B-B14F-4D97-AF65-F5344CB8AC3E}">
        <p14:creationId xmlns:p14="http://schemas.microsoft.com/office/powerpoint/2010/main" val="180608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During this week, with applied knowledge and understanding on Footprinting, Network Scanning, and Enumeration, we shall move forward focusing on assessing vulnerabilities within a network (either it is our target to attack or defend), different tools used to assess and techniques</a:t>
            </a:r>
          </a:p>
          <a:p>
            <a:pPr algn="just">
              <a:spcBef>
                <a:spcPts val="0"/>
              </a:spcBef>
            </a:pP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b="1" i="1" dirty="0">
                <a:solidFill>
                  <a:schemeClr val="tx1">
                    <a:lumMod val="50000"/>
                  </a:schemeClr>
                </a:solidFill>
              </a:rPr>
              <a:t>During the tutorials, under isolated lab environment you will be using different tools to assess, manage and report vulnerabilities.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631216"/>
          </a:xfrm>
          <a:prstGeom prst="rect">
            <a:avLst/>
          </a:prstGeom>
        </p:spPr>
        <p:txBody>
          <a:bodyPr wrap="square">
            <a:spAutoFit/>
          </a:bodyPr>
          <a:lstStyle/>
          <a:p>
            <a:pPr>
              <a:tabLst>
                <a:tab pos="4308475" algn="l"/>
                <a:tab pos="4391025" algn="l"/>
              </a:tabLst>
            </a:pPr>
            <a:r>
              <a:rPr lang="en-GB" sz="2000" b="1" i="1" dirty="0">
                <a:solidFill>
                  <a:schemeClr val="bg1"/>
                </a:solidFill>
              </a:rPr>
              <a:t>Understanding and Assessing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What is Vulnerability? How is it classified?</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Assessing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Managing Vulnerabilities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4 – VA.</a:t>
            </a:r>
          </a:p>
        </p:txBody>
      </p:sp>
    </p:spTree>
    <p:extLst>
      <p:ext uri="{BB962C8B-B14F-4D97-AF65-F5344CB8AC3E}">
        <p14:creationId xmlns:p14="http://schemas.microsoft.com/office/powerpoint/2010/main" val="4099914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2079751" y="14955"/>
            <a:ext cx="7164493" cy="1325563"/>
          </a:xfrm>
        </p:spPr>
        <p:txBody>
          <a:bodyPr vert="horz" lIns="91440" tIns="45720" rIns="91440" bIns="45720" rtlCol="0" anchor="ctr">
            <a:normAutofit/>
          </a:bodyPr>
          <a:lstStyle/>
          <a:p>
            <a:r>
              <a:rPr lang="en-US" kern="1200" dirty="0">
                <a:solidFill>
                  <a:schemeClr val="tx1"/>
                </a:solidFill>
                <a:latin typeface="+mj-lt"/>
                <a:ea typeface="+mj-ea"/>
                <a:cs typeface="+mj-cs"/>
              </a:rPr>
              <a:t>Vulnerability </a:t>
            </a:r>
          </a:p>
        </p:txBody>
      </p:sp>
      <p:pic>
        <p:nvPicPr>
          <p:cNvPr id="4" name="Graphic 3" descr="Afraid face">
            <a:extLst>
              <a:ext uri="{FF2B5EF4-FFF2-40B4-BE49-F238E27FC236}">
                <a16:creationId xmlns:a16="http://schemas.microsoft.com/office/drawing/2014/main" id="{F10CD70B-DC38-49CF-A977-537EC47CC4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0060" y="1862608"/>
            <a:ext cx="3425957" cy="3132303"/>
          </a:xfrm>
          <a:prstGeom prst="rect">
            <a:avLst/>
          </a:prstGeom>
        </p:spPr>
      </p:pic>
      <p:sp>
        <p:nvSpPr>
          <p:cNvPr id="10" name="TextBox 9">
            <a:extLst>
              <a:ext uri="{FF2B5EF4-FFF2-40B4-BE49-F238E27FC236}">
                <a16:creationId xmlns:a16="http://schemas.microsoft.com/office/drawing/2014/main" id="{4F4029D3-B2F6-499C-A301-9F81071BF534}"/>
              </a:ext>
            </a:extLst>
          </p:cNvPr>
          <p:cNvSpPr txBox="1"/>
          <p:nvPr/>
        </p:nvSpPr>
        <p:spPr>
          <a:xfrm>
            <a:off x="4366145" y="1690688"/>
            <a:ext cx="7161017" cy="4154361"/>
          </a:xfrm>
          <a:prstGeom prst="rect">
            <a:avLst/>
          </a:prstGeom>
        </p:spPr>
        <p:txBody>
          <a:bodyPr vert="horz" lIns="91440" tIns="45720" rIns="91440" bIns="45720" rtlCol="0">
            <a:normAutofit/>
          </a:bodyPr>
          <a:lstStyle/>
          <a:p>
            <a:pPr marL="342900" indent="-228600" algn="just">
              <a:lnSpc>
                <a:spcPct val="90000"/>
              </a:lnSpc>
              <a:spcAft>
                <a:spcPts val="600"/>
              </a:spcAft>
              <a:buFont typeface="Arial" panose="020B0604020202020204" pitchFamily="34" charset="0"/>
              <a:buChar char="•"/>
            </a:pPr>
            <a:r>
              <a:rPr lang="en-US" dirty="0"/>
              <a:t>So far, we discussed different tools and techniques to look for information (</a:t>
            </a:r>
            <a:r>
              <a:rPr lang="en-US" b="1" dirty="0"/>
              <a:t>Reconnaissance &amp; Footprinting)</a:t>
            </a:r>
            <a:r>
              <a:rPr lang="en-US" dirty="0"/>
              <a:t>. </a:t>
            </a:r>
          </a:p>
          <a:p>
            <a:pPr marL="342900" indent="-228600" algn="just">
              <a:lnSpc>
                <a:spcPct val="90000"/>
              </a:lnSpc>
              <a:spcAft>
                <a:spcPts val="600"/>
              </a:spcAft>
              <a:buFont typeface="Arial" panose="020B0604020202020204" pitchFamily="34" charset="0"/>
              <a:buChar char="•"/>
            </a:pPr>
            <a:r>
              <a:rPr lang="en-US" dirty="0"/>
              <a:t>With the available information we tried to scan the target and identify potential attack vectors &amp; vulnerabilities. </a:t>
            </a:r>
          </a:p>
          <a:p>
            <a:pPr marL="342900" indent="-228600" algn="just">
              <a:lnSpc>
                <a:spcPct val="90000"/>
              </a:lnSpc>
              <a:spcAft>
                <a:spcPts val="600"/>
              </a:spcAft>
              <a:buFont typeface="Arial" panose="020B0604020202020204" pitchFamily="34" charset="0"/>
              <a:buChar char="•"/>
            </a:pPr>
            <a:r>
              <a:rPr lang="en-US" dirty="0"/>
              <a:t>To identify attack vectors and vulnerabilities, we need to first know what is in the target’s network. So, we started identifying hosts, ports and services. (</a:t>
            </a:r>
            <a:r>
              <a:rPr lang="en-US" b="1" dirty="0"/>
              <a:t>Network scanning)</a:t>
            </a:r>
            <a:endParaRPr lang="en-US" dirty="0"/>
          </a:p>
          <a:p>
            <a:pPr marL="342900" indent="-228600" algn="just">
              <a:lnSpc>
                <a:spcPct val="90000"/>
              </a:lnSpc>
              <a:spcAft>
                <a:spcPts val="600"/>
              </a:spcAft>
              <a:buFont typeface="Arial" panose="020B0604020202020204" pitchFamily="34" charset="0"/>
              <a:buChar char="•"/>
            </a:pPr>
            <a:r>
              <a:rPr lang="en-US" dirty="0"/>
              <a:t>Using the identified hosts, ports and services, we tried to connect to the system to deliberately confirm more details. (</a:t>
            </a:r>
            <a:r>
              <a:rPr lang="en-US" b="1" dirty="0"/>
              <a:t>Enumeration)</a:t>
            </a:r>
          </a:p>
          <a:p>
            <a:pPr marL="342900" indent="-228600" algn="just">
              <a:lnSpc>
                <a:spcPct val="90000"/>
              </a:lnSpc>
              <a:spcAft>
                <a:spcPts val="600"/>
              </a:spcAft>
              <a:buFont typeface="Arial" panose="020B0604020202020204" pitchFamily="34" charset="0"/>
              <a:buChar char="•"/>
            </a:pPr>
            <a:r>
              <a:rPr lang="en-US" b="1" dirty="0"/>
              <a:t>Now What? By deliberately confirming details, we now have the privilege to find out/ identify the vulnerabilities. </a:t>
            </a:r>
            <a:r>
              <a:rPr lang="en-US" b="1" dirty="0" err="1"/>
              <a:t>i.e</a:t>
            </a:r>
            <a:r>
              <a:rPr lang="en-US" b="1" dirty="0"/>
              <a:t>: Look for any flaws in the design, configurations etc., in the Operating Systems, Installed Applications etc.,  that could help us to attack.</a:t>
            </a:r>
            <a:endParaRPr lang="en-US" dirty="0"/>
          </a:p>
        </p:txBody>
      </p:sp>
    </p:spTree>
    <p:extLst>
      <p:ext uri="{BB962C8B-B14F-4D97-AF65-F5344CB8AC3E}">
        <p14:creationId xmlns:p14="http://schemas.microsoft.com/office/powerpoint/2010/main" val="371995078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 Classification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Vulnerabilities could be classified based on their </a:t>
            </a:r>
            <a:r>
              <a:rPr lang="en-US" sz="1800" b="1" i="1" u="sng" dirty="0">
                <a:solidFill>
                  <a:srgbClr val="333333"/>
                </a:solidFill>
                <a:latin typeface="Calibri"/>
                <a:ea typeface="Source Sans Pro"/>
                <a:cs typeface="Calibri"/>
              </a:rPr>
              <a:t>SEVERITY and EXPLOIT Range.</a:t>
            </a:r>
          </a:p>
          <a:p>
            <a:pPr marL="901700" indent="-365125" algn="just">
              <a:buFont typeface="Wingdings" panose="05000000000000000000" pitchFamily="2" charset="2"/>
              <a:buChar char="ü"/>
            </a:pPr>
            <a:r>
              <a:rPr lang="en-US" sz="1800" dirty="0">
                <a:solidFill>
                  <a:srgbClr val="333333"/>
                </a:solidFill>
                <a:latin typeface="Calibri"/>
                <a:cs typeface="Calibri"/>
              </a:rPr>
              <a:t>SEVERITY (Low, Medium, High) </a:t>
            </a:r>
          </a:p>
          <a:p>
            <a:pPr marL="901700" indent="-365125" algn="just">
              <a:buFont typeface="Wingdings" panose="05000000000000000000" pitchFamily="2" charset="2"/>
              <a:buChar char="ü"/>
            </a:pPr>
            <a:r>
              <a:rPr lang="en-US" sz="1800" dirty="0">
                <a:solidFill>
                  <a:srgbClr val="333333"/>
                </a:solidFill>
                <a:latin typeface="Calibri"/>
                <a:cs typeface="Calibri"/>
              </a:rPr>
              <a:t>EXPLOIT Range (Local, Remote)</a:t>
            </a:r>
          </a:p>
          <a:p>
            <a:pPr marL="536575" indent="0" algn="just">
              <a:buNone/>
            </a:pPr>
            <a:endParaRPr lang="en-US" sz="1800" dirty="0">
              <a:solidFill>
                <a:srgbClr val="333333"/>
              </a:solidFill>
              <a:latin typeface="Calibri"/>
              <a:cs typeface="Calibri"/>
            </a:endParaRPr>
          </a:p>
          <a:p>
            <a:pPr algn="just">
              <a:buFont typeface="Courier New" panose="02070309020205020404" pitchFamily="49" charset="0"/>
              <a:buChar char="o"/>
            </a:pPr>
            <a:r>
              <a:rPr lang="en-US" sz="1800" b="1" i="1" u="sng" dirty="0">
                <a:solidFill>
                  <a:srgbClr val="333333"/>
                </a:solidFill>
                <a:latin typeface="Calibri"/>
                <a:ea typeface="Source Sans Pro" panose="020B0604020202020204" pitchFamily="34" charset="0"/>
                <a:cs typeface="Calibri"/>
              </a:rPr>
              <a:t>As a Security Professional, you need to assess vulnerability for</a:t>
            </a:r>
          </a:p>
          <a:p>
            <a:pPr marL="901700" indent="-365125"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Identify weaknesses before an attack</a:t>
            </a:r>
          </a:p>
          <a:p>
            <a:pPr marL="901700" indent="-365125"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Gather Information to prevent an attack</a:t>
            </a:r>
          </a:p>
          <a:p>
            <a:pPr marL="901700" indent="-365125"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Recover from an attack</a:t>
            </a:r>
          </a:p>
          <a:p>
            <a:pPr marL="901700" indent="-365125" algn="just">
              <a:buFont typeface="Wingdings" panose="05000000000000000000" pitchFamily="2" charset="2"/>
              <a:buChar char="ü"/>
            </a:pPr>
            <a:r>
              <a:rPr lang="en-US" sz="1800" dirty="0">
                <a:solidFill>
                  <a:srgbClr val="333333"/>
                </a:solidFill>
                <a:latin typeface="Calibri"/>
                <a:ea typeface="Source Sans Pro" panose="020B0604020202020204" pitchFamily="34" charset="0"/>
                <a:cs typeface="Calibri"/>
              </a:rPr>
              <a:t>Keep updated on recent security trends, threats and attacks</a:t>
            </a:r>
          </a:p>
          <a:p>
            <a:pPr algn="just">
              <a:buFont typeface="Courier New" panose="02070309020205020404" pitchFamily="49" charset="0"/>
              <a:buChar char="o"/>
            </a:pPr>
            <a:endParaRPr lang="en-US" sz="1800" b="1" i="1" u="sng" dirty="0">
              <a:solidFill>
                <a:srgbClr val="333333"/>
              </a:solidFill>
              <a:latin typeface="Calibri"/>
              <a:ea typeface="Source Sans Pro" panose="020B0604020202020204" pitchFamily="34" charset="0"/>
              <a:cs typeface="Calibri" panose="020F0502020204030204" pitchFamily="34" charset="0"/>
            </a:endParaRPr>
          </a:p>
        </p:txBody>
      </p:sp>
      <p:pic>
        <p:nvPicPr>
          <p:cNvPr id="4" name="Graphic 3" descr="Bar graph with downward trend with solid fill">
            <a:extLst>
              <a:ext uri="{FF2B5EF4-FFF2-40B4-BE49-F238E27FC236}">
                <a16:creationId xmlns:a16="http://schemas.microsoft.com/office/drawing/2014/main" id="{DF895962-82F9-4585-9B87-80DA589CB64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77072" y="1619060"/>
            <a:ext cx="2651760" cy="2651760"/>
          </a:xfrm>
          <a:prstGeom prst="rect">
            <a:avLst/>
          </a:prstGeom>
        </p:spPr>
      </p:pic>
    </p:spTree>
    <p:extLst>
      <p:ext uri="{BB962C8B-B14F-4D97-AF65-F5344CB8AC3E}">
        <p14:creationId xmlns:p14="http://schemas.microsoft.com/office/powerpoint/2010/main" val="340132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 Classification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Look for </a:t>
            </a:r>
          </a:p>
        </p:txBody>
      </p:sp>
      <p:grpSp>
        <p:nvGrpSpPr>
          <p:cNvPr id="4" name="Group 3">
            <a:extLst>
              <a:ext uri="{FF2B5EF4-FFF2-40B4-BE49-F238E27FC236}">
                <a16:creationId xmlns:a16="http://schemas.microsoft.com/office/drawing/2014/main" id="{3BDAD889-1A46-4672-8C0F-82BDE05E19D5}"/>
              </a:ext>
            </a:extLst>
          </p:cNvPr>
          <p:cNvGrpSpPr/>
          <p:nvPr/>
        </p:nvGrpSpPr>
        <p:grpSpPr>
          <a:xfrm>
            <a:off x="2579101" y="551656"/>
            <a:ext cx="8746425" cy="4908911"/>
            <a:chOff x="140701" y="1134991"/>
            <a:chExt cx="8746425" cy="4908911"/>
          </a:xfrm>
        </p:grpSpPr>
        <p:grpSp>
          <p:nvGrpSpPr>
            <p:cNvPr id="5" name="Group 4">
              <a:extLst>
                <a:ext uri="{FF2B5EF4-FFF2-40B4-BE49-F238E27FC236}">
                  <a16:creationId xmlns:a16="http://schemas.microsoft.com/office/drawing/2014/main" id="{2FA4BE42-5B66-44D5-B8E5-0A475A4E97A6}"/>
                </a:ext>
              </a:extLst>
            </p:cNvPr>
            <p:cNvGrpSpPr/>
            <p:nvPr/>
          </p:nvGrpSpPr>
          <p:grpSpPr>
            <a:xfrm>
              <a:off x="3584015" y="2262414"/>
              <a:ext cx="1524000" cy="2971800"/>
              <a:chOff x="3584015" y="2262414"/>
              <a:chExt cx="1524000" cy="2971800"/>
            </a:xfrm>
          </p:grpSpPr>
          <p:sp>
            <p:nvSpPr>
              <p:cNvPr id="26" name="Rectangle: Rounded Corners 13">
                <a:extLst>
                  <a:ext uri="{FF2B5EF4-FFF2-40B4-BE49-F238E27FC236}">
                    <a16:creationId xmlns:a16="http://schemas.microsoft.com/office/drawing/2014/main" id="{DE9340F8-3002-4479-B2F2-AEE2AE9E9FD4}"/>
                  </a:ext>
                </a:extLst>
              </p:cNvPr>
              <p:cNvSpPr/>
              <p:nvPr/>
            </p:nvSpPr>
            <p:spPr>
              <a:xfrm>
                <a:off x="3584015" y="2262414"/>
                <a:ext cx="15240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grpSp>
            <p:nvGrpSpPr>
              <p:cNvPr id="27" name="Group 26">
                <a:extLst>
                  <a:ext uri="{FF2B5EF4-FFF2-40B4-BE49-F238E27FC236}">
                    <a16:creationId xmlns:a16="http://schemas.microsoft.com/office/drawing/2014/main" id="{7A41FBA5-2923-4233-8676-EED464F40EF7}"/>
                  </a:ext>
                </a:extLst>
              </p:cNvPr>
              <p:cNvGrpSpPr/>
              <p:nvPr/>
            </p:nvGrpSpPr>
            <p:grpSpPr>
              <a:xfrm>
                <a:off x="3863643" y="2514600"/>
                <a:ext cx="943429" cy="2467428"/>
                <a:chOff x="3857171" y="2500086"/>
                <a:chExt cx="943429" cy="2467428"/>
              </a:xfrm>
            </p:grpSpPr>
            <p:pic>
              <p:nvPicPr>
                <p:cNvPr id="28" name="Graphic 9" descr="Layers Design">
                  <a:extLst>
                    <a:ext uri="{FF2B5EF4-FFF2-40B4-BE49-F238E27FC236}">
                      <a16:creationId xmlns:a16="http://schemas.microsoft.com/office/drawing/2014/main" id="{1D961144-F589-461D-8964-0287747BB182}"/>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6200" y="2500086"/>
                  <a:ext cx="914400" cy="914400"/>
                </a:xfrm>
                <a:prstGeom prst="rect">
                  <a:avLst/>
                </a:prstGeom>
              </p:spPr>
            </p:pic>
            <p:pic>
              <p:nvPicPr>
                <p:cNvPr id="29" name="Graphic 10" descr="Layers Design">
                  <a:extLst>
                    <a:ext uri="{FF2B5EF4-FFF2-40B4-BE49-F238E27FC236}">
                      <a16:creationId xmlns:a16="http://schemas.microsoft.com/office/drawing/2014/main" id="{30C4621F-8D32-4F9D-8C6D-CB648A7B8476}"/>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86200" y="3276600"/>
                  <a:ext cx="914400" cy="914400"/>
                </a:xfrm>
                <a:prstGeom prst="rect">
                  <a:avLst/>
                </a:prstGeom>
              </p:spPr>
            </p:pic>
            <p:pic>
              <p:nvPicPr>
                <p:cNvPr id="30" name="Graphic 11" descr="Layers Design">
                  <a:extLst>
                    <a:ext uri="{FF2B5EF4-FFF2-40B4-BE49-F238E27FC236}">
                      <a16:creationId xmlns:a16="http://schemas.microsoft.com/office/drawing/2014/main" id="{E27DD685-72E8-4881-8AE9-A2680DBDE853}"/>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57171" y="4053114"/>
                  <a:ext cx="914400" cy="914400"/>
                </a:xfrm>
                <a:prstGeom prst="rect">
                  <a:avLst/>
                </a:prstGeom>
              </p:spPr>
            </p:pic>
          </p:grpSp>
        </p:grpSp>
        <p:pic>
          <p:nvPicPr>
            <p:cNvPr id="6" name="Picture 5" descr="Angry Max The Husky">
              <a:extLst>
                <a:ext uri="{FF2B5EF4-FFF2-40B4-BE49-F238E27FC236}">
                  <a16:creationId xmlns:a16="http://schemas.microsoft.com/office/drawing/2014/main" id="{9CECC288-2140-4469-B446-4E58C66731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7165523" y="3209514"/>
              <a:ext cx="1721603" cy="1524000"/>
            </a:xfrm>
            <a:prstGeom prst="rect">
              <a:avLst/>
            </a:prstGeom>
          </p:spPr>
        </p:pic>
        <p:pic>
          <p:nvPicPr>
            <p:cNvPr id="7" name="Picture 6" descr="Sad Bee">
              <a:extLst>
                <a:ext uri="{FF2B5EF4-FFF2-40B4-BE49-F238E27FC236}">
                  <a16:creationId xmlns:a16="http://schemas.microsoft.com/office/drawing/2014/main" id="{0D8663C0-644C-4BE3-8858-44439405378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40701" y="2637615"/>
              <a:ext cx="1310388" cy="1310388"/>
            </a:xfrm>
            <a:prstGeom prst="rect">
              <a:avLst/>
            </a:prstGeom>
          </p:spPr>
        </p:pic>
        <p:pic>
          <p:nvPicPr>
            <p:cNvPr id="8" name="Picture 7" descr="Stop Bee">
              <a:extLst>
                <a:ext uri="{FF2B5EF4-FFF2-40B4-BE49-F238E27FC236}">
                  <a16:creationId xmlns:a16="http://schemas.microsoft.com/office/drawing/2014/main" id="{782FC8F6-7288-4AD9-B103-9A47244B7F6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1767233" y="1196006"/>
              <a:ext cx="1523999" cy="1556100"/>
            </a:xfrm>
            <a:prstGeom prst="rect">
              <a:avLst/>
            </a:prstGeom>
          </p:spPr>
        </p:pic>
        <p:pic>
          <p:nvPicPr>
            <p:cNvPr id="9" name="Picture 8" descr="Well Bee">
              <a:extLst>
                <a:ext uri="{FF2B5EF4-FFF2-40B4-BE49-F238E27FC236}">
                  <a16:creationId xmlns:a16="http://schemas.microsoft.com/office/drawing/2014/main" id="{7EF664E1-30E3-407B-8633-F38E1BEC3E6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91769" y="4733514"/>
              <a:ext cx="1310388" cy="1310388"/>
            </a:xfrm>
            <a:prstGeom prst="rect">
              <a:avLst/>
            </a:prstGeom>
          </p:spPr>
        </p:pic>
        <p:pic>
          <p:nvPicPr>
            <p:cNvPr id="10" name="Picture 9" descr="Eating Cat">
              <a:extLst>
                <a:ext uri="{FF2B5EF4-FFF2-40B4-BE49-F238E27FC236}">
                  <a16:creationId xmlns:a16="http://schemas.microsoft.com/office/drawing/2014/main" id="{FD49ACEF-D140-42BC-B03F-9E1C52BBBB5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520300" y="1134991"/>
              <a:ext cx="1937431" cy="1937431"/>
            </a:xfrm>
            <a:prstGeom prst="rect">
              <a:avLst/>
            </a:prstGeom>
          </p:spPr>
        </p:pic>
        <p:sp>
          <p:nvSpPr>
            <p:cNvPr id="12" name="Arrow: Notched Right 36">
              <a:extLst>
                <a:ext uri="{FF2B5EF4-FFF2-40B4-BE49-F238E27FC236}">
                  <a16:creationId xmlns:a16="http://schemas.microsoft.com/office/drawing/2014/main" id="{E2A3767F-2417-4794-8C87-D7467E29636A}"/>
                </a:ext>
              </a:extLst>
            </p:cNvPr>
            <p:cNvSpPr/>
            <p:nvPr/>
          </p:nvSpPr>
          <p:spPr>
            <a:xfrm>
              <a:off x="1454815" y="254180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3" name="Arrow: Notched Right 37">
              <a:extLst>
                <a:ext uri="{FF2B5EF4-FFF2-40B4-BE49-F238E27FC236}">
                  <a16:creationId xmlns:a16="http://schemas.microsoft.com/office/drawing/2014/main" id="{4FB291C6-8AF5-487A-90A1-DDB51CAEB041}"/>
                </a:ext>
              </a:extLst>
            </p:cNvPr>
            <p:cNvSpPr/>
            <p:nvPr/>
          </p:nvSpPr>
          <p:spPr>
            <a:xfrm>
              <a:off x="377223" y="3756495"/>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5" name="Arrow: Notched Right 39">
              <a:extLst>
                <a:ext uri="{FF2B5EF4-FFF2-40B4-BE49-F238E27FC236}">
                  <a16:creationId xmlns:a16="http://schemas.microsoft.com/office/drawing/2014/main" id="{080ED556-1DA5-4931-991F-99F25FBE1734}"/>
                </a:ext>
              </a:extLst>
            </p:cNvPr>
            <p:cNvSpPr/>
            <p:nvPr/>
          </p:nvSpPr>
          <p:spPr>
            <a:xfrm>
              <a:off x="1430619" y="4662064"/>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6" name="Arrow: Notched Right 41">
              <a:extLst>
                <a:ext uri="{FF2B5EF4-FFF2-40B4-BE49-F238E27FC236}">
                  <a16:creationId xmlns:a16="http://schemas.microsoft.com/office/drawing/2014/main" id="{AD59A802-F55E-47C2-9598-61119FD0B1ED}"/>
                </a:ext>
              </a:extLst>
            </p:cNvPr>
            <p:cNvSpPr/>
            <p:nvPr/>
          </p:nvSpPr>
          <p:spPr>
            <a:xfrm rot="10800000">
              <a:off x="6201132" y="254034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7" name="Arrow: Notched Right 42">
              <a:extLst>
                <a:ext uri="{FF2B5EF4-FFF2-40B4-BE49-F238E27FC236}">
                  <a16:creationId xmlns:a16="http://schemas.microsoft.com/office/drawing/2014/main" id="{FF964F35-B501-4710-AFC6-19501CB78DFE}"/>
                </a:ext>
              </a:extLst>
            </p:cNvPr>
            <p:cNvSpPr/>
            <p:nvPr/>
          </p:nvSpPr>
          <p:spPr>
            <a:xfrm rot="10800000">
              <a:off x="5123540" y="3755040"/>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8" name="Arrow: Notched Right 43">
              <a:extLst>
                <a:ext uri="{FF2B5EF4-FFF2-40B4-BE49-F238E27FC236}">
                  <a16:creationId xmlns:a16="http://schemas.microsoft.com/office/drawing/2014/main" id="{39625717-8BD1-48BD-A780-374314F9436F}"/>
                </a:ext>
              </a:extLst>
            </p:cNvPr>
            <p:cNvSpPr/>
            <p:nvPr/>
          </p:nvSpPr>
          <p:spPr>
            <a:xfrm rot="10800000">
              <a:off x="6176936" y="4660609"/>
              <a:ext cx="2106792" cy="642838"/>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BW"/>
            </a:p>
          </p:txBody>
        </p:sp>
        <p:sp>
          <p:nvSpPr>
            <p:cNvPr id="19" name="TextBox 18">
              <a:extLst>
                <a:ext uri="{FF2B5EF4-FFF2-40B4-BE49-F238E27FC236}">
                  <a16:creationId xmlns:a16="http://schemas.microsoft.com/office/drawing/2014/main" id="{5648BDC0-2981-443E-80D5-B384AEACECC3}"/>
                </a:ext>
              </a:extLst>
            </p:cNvPr>
            <p:cNvSpPr txBox="1"/>
            <p:nvPr/>
          </p:nvSpPr>
          <p:spPr>
            <a:xfrm>
              <a:off x="3465893" y="4872666"/>
              <a:ext cx="1924608" cy="369332"/>
            </a:xfrm>
            <a:prstGeom prst="rect">
              <a:avLst/>
            </a:prstGeom>
            <a:noFill/>
          </p:spPr>
          <p:txBody>
            <a:bodyPr wrap="square">
              <a:spAutoFit/>
            </a:bodyPr>
            <a:lstStyle/>
            <a:p>
              <a:pPr algn="ctr"/>
              <a:r>
                <a:rPr lang="en-GB" b="1" dirty="0"/>
                <a:t>SDN Arc.</a:t>
              </a:r>
              <a:endParaRPr lang="en-BW" b="1" dirty="0"/>
            </a:p>
          </p:txBody>
        </p:sp>
        <p:sp>
          <p:nvSpPr>
            <p:cNvPr id="20" name="TextBox 19">
              <a:extLst>
                <a:ext uri="{FF2B5EF4-FFF2-40B4-BE49-F238E27FC236}">
                  <a16:creationId xmlns:a16="http://schemas.microsoft.com/office/drawing/2014/main" id="{BB4263D8-A2BB-41C5-8A75-B354E626A30D}"/>
                </a:ext>
              </a:extLst>
            </p:cNvPr>
            <p:cNvSpPr txBox="1"/>
            <p:nvPr/>
          </p:nvSpPr>
          <p:spPr>
            <a:xfrm>
              <a:off x="1383432" y="4786520"/>
              <a:ext cx="1924608" cy="369332"/>
            </a:xfrm>
            <a:prstGeom prst="rect">
              <a:avLst/>
            </a:prstGeom>
            <a:noFill/>
          </p:spPr>
          <p:txBody>
            <a:bodyPr wrap="square">
              <a:spAutoFit/>
            </a:bodyPr>
            <a:lstStyle/>
            <a:p>
              <a:pPr algn="ctr"/>
              <a:r>
                <a:rPr lang="en-GB" b="1" dirty="0"/>
                <a:t>Open Services</a:t>
              </a:r>
              <a:endParaRPr lang="en-BW" b="1" dirty="0"/>
            </a:p>
          </p:txBody>
        </p:sp>
        <p:sp>
          <p:nvSpPr>
            <p:cNvPr id="21" name="TextBox 20">
              <a:extLst>
                <a:ext uri="{FF2B5EF4-FFF2-40B4-BE49-F238E27FC236}">
                  <a16:creationId xmlns:a16="http://schemas.microsoft.com/office/drawing/2014/main" id="{412D1ED3-32CA-4EB6-93B1-3BD1A1D59B0E}"/>
                </a:ext>
              </a:extLst>
            </p:cNvPr>
            <p:cNvSpPr txBox="1"/>
            <p:nvPr/>
          </p:nvSpPr>
          <p:spPr>
            <a:xfrm>
              <a:off x="313072" y="3891793"/>
              <a:ext cx="1924608" cy="369332"/>
            </a:xfrm>
            <a:prstGeom prst="rect">
              <a:avLst/>
            </a:prstGeom>
            <a:noFill/>
          </p:spPr>
          <p:txBody>
            <a:bodyPr wrap="square">
              <a:spAutoFit/>
            </a:bodyPr>
            <a:lstStyle/>
            <a:p>
              <a:pPr algn="ctr"/>
              <a:r>
                <a:rPr lang="en-GB" b="1" dirty="0"/>
                <a:t>Flaws </a:t>
              </a:r>
              <a:endParaRPr lang="en-BW" b="1" dirty="0"/>
            </a:p>
          </p:txBody>
        </p:sp>
        <p:sp>
          <p:nvSpPr>
            <p:cNvPr id="22" name="TextBox 21">
              <a:extLst>
                <a:ext uri="{FF2B5EF4-FFF2-40B4-BE49-F238E27FC236}">
                  <a16:creationId xmlns:a16="http://schemas.microsoft.com/office/drawing/2014/main" id="{0DCBCA68-BCE9-4E5D-A41C-30382A667FED}"/>
                </a:ext>
              </a:extLst>
            </p:cNvPr>
            <p:cNvSpPr txBox="1"/>
            <p:nvPr/>
          </p:nvSpPr>
          <p:spPr>
            <a:xfrm>
              <a:off x="1504392" y="2678668"/>
              <a:ext cx="1924608" cy="369332"/>
            </a:xfrm>
            <a:prstGeom prst="rect">
              <a:avLst/>
            </a:prstGeom>
            <a:noFill/>
          </p:spPr>
          <p:txBody>
            <a:bodyPr wrap="square">
              <a:spAutoFit/>
            </a:bodyPr>
            <a:lstStyle/>
            <a:p>
              <a:pPr algn="ctr"/>
              <a:r>
                <a:rPr lang="en-GB" b="1" dirty="0"/>
                <a:t>Buffer Overflows</a:t>
              </a:r>
              <a:endParaRPr lang="en-BW" b="1" dirty="0"/>
            </a:p>
          </p:txBody>
        </p:sp>
        <p:sp>
          <p:nvSpPr>
            <p:cNvPr id="23" name="TextBox 22">
              <a:extLst>
                <a:ext uri="{FF2B5EF4-FFF2-40B4-BE49-F238E27FC236}">
                  <a16:creationId xmlns:a16="http://schemas.microsoft.com/office/drawing/2014/main" id="{96D6B5F9-19A5-48B5-AD7A-4874160CD105}"/>
                </a:ext>
              </a:extLst>
            </p:cNvPr>
            <p:cNvSpPr txBox="1"/>
            <p:nvPr/>
          </p:nvSpPr>
          <p:spPr>
            <a:xfrm>
              <a:off x="6277051" y="4811579"/>
              <a:ext cx="1924608" cy="369332"/>
            </a:xfrm>
            <a:prstGeom prst="rect">
              <a:avLst/>
            </a:prstGeom>
            <a:noFill/>
          </p:spPr>
          <p:txBody>
            <a:bodyPr wrap="square">
              <a:spAutoFit/>
            </a:bodyPr>
            <a:lstStyle/>
            <a:p>
              <a:pPr algn="ctr"/>
              <a:r>
                <a:rPr lang="en-GB" b="1" dirty="0"/>
                <a:t>Default Settings</a:t>
              </a:r>
              <a:endParaRPr lang="en-BW" b="1" dirty="0"/>
            </a:p>
          </p:txBody>
        </p:sp>
        <p:sp>
          <p:nvSpPr>
            <p:cNvPr id="24" name="TextBox 23">
              <a:extLst>
                <a:ext uri="{FF2B5EF4-FFF2-40B4-BE49-F238E27FC236}">
                  <a16:creationId xmlns:a16="http://schemas.microsoft.com/office/drawing/2014/main" id="{9A949823-C70E-4401-9696-3894BB252449}"/>
                </a:ext>
              </a:extLst>
            </p:cNvPr>
            <p:cNvSpPr txBox="1"/>
            <p:nvPr/>
          </p:nvSpPr>
          <p:spPr>
            <a:xfrm>
              <a:off x="5314392" y="3905149"/>
              <a:ext cx="1924608" cy="369332"/>
            </a:xfrm>
            <a:prstGeom prst="rect">
              <a:avLst/>
            </a:prstGeom>
            <a:noFill/>
          </p:spPr>
          <p:txBody>
            <a:bodyPr wrap="square">
              <a:spAutoFit/>
            </a:bodyPr>
            <a:lstStyle/>
            <a:p>
              <a:pPr algn="ctr"/>
              <a:r>
                <a:rPr lang="en-GB" b="1" dirty="0"/>
                <a:t>Malicious Apps</a:t>
              </a:r>
              <a:endParaRPr lang="en-BW" b="1" dirty="0"/>
            </a:p>
          </p:txBody>
        </p:sp>
        <p:sp>
          <p:nvSpPr>
            <p:cNvPr id="25" name="TextBox 24">
              <a:extLst>
                <a:ext uri="{FF2B5EF4-FFF2-40B4-BE49-F238E27FC236}">
                  <a16:creationId xmlns:a16="http://schemas.microsoft.com/office/drawing/2014/main" id="{04212A9F-EB70-4EBF-AD5F-B79DF9883789}"/>
                </a:ext>
              </a:extLst>
            </p:cNvPr>
            <p:cNvSpPr txBox="1"/>
            <p:nvPr/>
          </p:nvSpPr>
          <p:spPr>
            <a:xfrm>
              <a:off x="6172200" y="2678668"/>
              <a:ext cx="2099943" cy="369332"/>
            </a:xfrm>
            <a:prstGeom prst="rect">
              <a:avLst/>
            </a:prstGeom>
            <a:noFill/>
          </p:spPr>
          <p:txBody>
            <a:bodyPr wrap="square">
              <a:spAutoFit/>
            </a:bodyPr>
            <a:lstStyle/>
            <a:p>
              <a:pPr algn="ctr"/>
              <a:r>
                <a:rPr lang="en-GB" b="1" dirty="0"/>
                <a:t>Misconfigurations</a:t>
              </a:r>
              <a:endParaRPr lang="en-BW" b="1" dirty="0"/>
            </a:p>
          </p:txBody>
        </p:sp>
      </p:grpSp>
    </p:spTree>
    <p:extLst>
      <p:ext uri="{BB962C8B-B14F-4D97-AF65-F5344CB8AC3E}">
        <p14:creationId xmlns:p14="http://schemas.microsoft.com/office/powerpoint/2010/main" val="2902312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Assessing Infrastructure</a:t>
            </a:r>
          </a:p>
          <a:p>
            <a:pPr lvl="1" algn="just">
              <a:buFont typeface="Courier New" panose="02070309020205020404" pitchFamily="49" charset="0"/>
              <a:buChar char="o"/>
            </a:pPr>
            <a:r>
              <a:rPr lang="en-US" sz="1800" dirty="0">
                <a:solidFill>
                  <a:srgbClr val="333333"/>
                </a:solidFill>
                <a:latin typeface="Calibri"/>
                <a:ea typeface="Source Sans Pro"/>
                <a:cs typeface="Calibri"/>
              </a:rPr>
              <a:t>VA is testing the security aspects of the system/ application recognizing and classifying the weaknesses.</a:t>
            </a:r>
          </a:p>
          <a:p>
            <a:pPr lvl="2" algn="just">
              <a:buFont typeface="Courier New" panose="02070309020205020404" pitchFamily="49" charset="0"/>
              <a:buChar char="o"/>
            </a:pPr>
            <a:r>
              <a:rPr lang="en-US" sz="1800" dirty="0">
                <a:solidFill>
                  <a:srgbClr val="333333"/>
                </a:solidFill>
                <a:latin typeface="Calibri"/>
                <a:ea typeface="Source Sans Pro"/>
                <a:cs typeface="Calibri"/>
              </a:rPr>
              <a:t>Identify weaknesses that could be exploited</a:t>
            </a:r>
          </a:p>
          <a:p>
            <a:pPr lvl="2" algn="just">
              <a:buFont typeface="Courier New" panose="02070309020205020404" pitchFamily="49" charset="0"/>
              <a:buChar char="o"/>
            </a:pPr>
            <a:r>
              <a:rPr lang="en-US" sz="1800" dirty="0">
                <a:solidFill>
                  <a:srgbClr val="333333"/>
                </a:solidFill>
                <a:latin typeface="Calibri"/>
                <a:ea typeface="Source Sans Pro"/>
                <a:cs typeface="Calibri"/>
              </a:rPr>
              <a:t>Test the efficiency of the existing security implementations.  </a:t>
            </a:r>
          </a:p>
          <a:p>
            <a:pPr lvl="2"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VA can be done using various tools/ scanners. These scanners gather and classify information like</a:t>
            </a:r>
          </a:p>
          <a:p>
            <a:pPr lvl="2" algn="just">
              <a:buFont typeface="Courier New" panose="02070309020205020404" pitchFamily="49" charset="0"/>
              <a:buChar char="o"/>
            </a:pPr>
            <a:r>
              <a:rPr lang="en-US" sz="1800" dirty="0">
                <a:solidFill>
                  <a:srgbClr val="333333"/>
                </a:solidFill>
                <a:latin typeface="Calibri"/>
                <a:ea typeface="Source Sans Pro"/>
                <a:cs typeface="Calibri"/>
              </a:rPr>
              <a:t>Vulnerabilities within a network</a:t>
            </a:r>
          </a:p>
          <a:p>
            <a:pPr lvl="2" algn="just">
              <a:buFont typeface="Courier New" panose="02070309020205020404" pitchFamily="49" charset="0"/>
              <a:buChar char="o"/>
            </a:pPr>
            <a:r>
              <a:rPr lang="en-US" sz="1800" dirty="0">
                <a:solidFill>
                  <a:srgbClr val="333333"/>
                </a:solidFill>
                <a:latin typeface="Calibri"/>
                <a:ea typeface="Source Sans Pro"/>
                <a:cs typeface="Calibri"/>
              </a:rPr>
              <a:t>Port status (Open, Closed Ports and its associated services)</a:t>
            </a:r>
          </a:p>
          <a:p>
            <a:pPr lvl="2" algn="just">
              <a:buFont typeface="Courier New" panose="02070309020205020404" pitchFamily="49" charset="0"/>
              <a:buChar char="o"/>
            </a:pPr>
            <a:r>
              <a:rPr lang="en-US" sz="1800" dirty="0">
                <a:solidFill>
                  <a:srgbClr val="333333"/>
                </a:solidFill>
                <a:latin typeface="Calibri"/>
                <a:ea typeface="Source Sans Pro"/>
                <a:cs typeface="Calibri"/>
              </a:rPr>
              <a:t>Application Status (Its Services, vulnerabilities, configuration errors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a:t>
            </a:r>
            <a:endParaRPr lang="en-US" sz="1400" dirty="0">
              <a:solidFill>
                <a:srgbClr val="333333"/>
              </a:solidFill>
              <a:latin typeface="Calibri"/>
              <a:ea typeface="Source Sans Pro"/>
              <a:cs typeface="Calibri"/>
            </a:endParaRP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2" algn="just">
              <a:buFont typeface="Courier New" panose="02070309020205020404" pitchFamily="49" charset="0"/>
              <a:buChar char="o"/>
            </a:pPr>
            <a:r>
              <a:rPr lang="en-US" sz="1800" dirty="0">
                <a:solidFill>
                  <a:srgbClr val="333333"/>
                </a:solidFill>
                <a:latin typeface="Calibri"/>
                <a:ea typeface="Source Sans Pro"/>
                <a:cs typeface="Calibri"/>
              </a:rPr>
              <a:t>Active Assessment</a:t>
            </a:r>
          </a:p>
          <a:p>
            <a:pPr lvl="2" algn="just">
              <a:buFont typeface="Courier New" panose="02070309020205020404" pitchFamily="49" charset="0"/>
              <a:buChar char="o"/>
            </a:pPr>
            <a:r>
              <a:rPr lang="en-US" sz="1800" dirty="0">
                <a:solidFill>
                  <a:srgbClr val="333333"/>
                </a:solidFill>
                <a:latin typeface="Calibri"/>
                <a:ea typeface="Source Sans Pro"/>
                <a:cs typeface="Calibri"/>
              </a:rPr>
              <a:t>Passive Assessment</a:t>
            </a:r>
          </a:p>
          <a:p>
            <a:pPr lvl="2" algn="just">
              <a:buFont typeface="Courier New" panose="02070309020205020404" pitchFamily="49" charset="0"/>
              <a:buChar char="o"/>
            </a:pPr>
            <a:r>
              <a:rPr lang="en-US" sz="1800" dirty="0">
                <a:solidFill>
                  <a:srgbClr val="333333"/>
                </a:solidFill>
                <a:latin typeface="Calibri"/>
                <a:ea typeface="Source Sans Pro"/>
                <a:cs typeface="Calibri"/>
              </a:rPr>
              <a:t>External Assessment</a:t>
            </a:r>
          </a:p>
          <a:p>
            <a:pPr lvl="2" algn="just">
              <a:buFont typeface="Courier New" panose="02070309020205020404" pitchFamily="49" charset="0"/>
              <a:buChar char="o"/>
            </a:pPr>
            <a:r>
              <a:rPr lang="en-US" sz="1800" dirty="0">
                <a:solidFill>
                  <a:srgbClr val="333333"/>
                </a:solidFill>
                <a:latin typeface="Calibri"/>
                <a:ea typeface="Source Sans Pro"/>
                <a:cs typeface="Calibri"/>
              </a:rPr>
              <a:t>Internal Assessment</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marL="457200" lvl="1" indent="0" algn="just">
              <a:buNone/>
            </a:pPr>
            <a:endParaRPr lang="en-US" sz="1800" dirty="0">
              <a:solidFill>
                <a:srgbClr val="333333"/>
              </a:solidFill>
              <a:latin typeface="Calibri"/>
              <a:ea typeface="Source Sans Pro"/>
              <a:cs typeface="Calibri"/>
            </a:endParaRPr>
          </a:p>
        </p:txBody>
      </p:sp>
      <p:sp>
        <p:nvSpPr>
          <p:cNvPr id="11" name="TextBox 10">
            <a:extLst>
              <a:ext uri="{FF2B5EF4-FFF2-40B4-BE49-F238E27FC236}">
                <a16:creationId xmlns:a16="http://schemas.microsoft.com/office/drawing/2014/main" id="{23FCA11C-50C4-464B-9BB8-EB65B97F6475}"/>
              </a:ext>
            </a:extLst>
          </p:cNvPr>
          <p:cNvSpPr txBox="1"/>
          <p:nvPr/>
        </p:nvSpPr>
        <p:spPr>
          <a:xfrm>
            <a:off x="4184385" y="4227868"/>
            <a:ext cx="6175248" cy="1281889"/>
          </a:xfrm>
          <a:prstGeom prst="rect">
            <a:avLst/>
          </a:prstGeom>
          <a:noFill/>
        </p:spPr>
        <p:txBody>
          <a:bodyPr wrap="square">
            <a:spAutoFit/>
          </a:bodyPr>
          <a:lstStyle/>
          <a:p>
            <a:pPr marL="1143000" lvl="2" indent="-228600"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Host-based Assessment</a:t>
            </a:r>
          </a:p>
          <a:p>
            <a:pPr marL="1143000" lvl="2" indent="-228600"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Network Assessment</a:t>
            </a:r>
          </a:p>
          <a:p>
            <a:pPr marL="1143000" lvl="2" indent="-228600"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Application Assessment</a:t>
            </a:r>
          </a:p>
          <a:p>
            <a:pPr marL="1143000" lvl="2" indent="-228600" algn="just">
              <a:lnSpc>
                <a:spcPct val="90000"/>
              </a:lnSpc>
              <a:spcBef>
                <a:spcPts val="500"/>
              </a:spcBef>
              <a:buFont typeface="Courier New" panose="02070309020205020404" pitchFamily="49" charset="0"/>
              <a:buChar char="o"/>
            </a:pPr>
            <a:r>
              <a:rPr lang="en-US" dirty="0">
                <a:solidFill>
                  <a:srgbClr val="333333"/>
                </a:solidFill>
                <a:latin typeface="Calibri"/>
                <a:cs typeface="Calibri"/>
              </a:rPr>
              <a:t>Wireless Network Assessment</a:t>
            </a:r>
          </a:p>
        </p:txBody>
      </p:sp>
    </p:spTree>
    <p:extLst>
      <p:ext uri="{BB962C8B-B14F-4D97-AF65-F5344CB8AC3E}">
        <p14:creationId xmlns:p14="http://schemas.microsoft.com/office/powerpoint/2010/main" val="239935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Oval 32">
            <a:extLst>
              <a:ext uri="{FF2B5EF4-FFF2-40B4-BE49-F238E27FC236}">
                <a16:creationId xmlns:a16="http://schemas.microsoft.com/office/drawing/2014/main" id="{82D4294D-71B3-4C01-BDFE-E63D0A68855D}"/>
              </a:ext>
            </a:extLst>
          </p:cNvPr>
          <p:cNvSpPr/>
          <p:nvPr/>
        </p:nvSpPr>
        <p:spPr>
          <a:xfrm>
            <a:off x="2071591" y="2529937"/>
            <a:ext cx="1858964" cy="1595002"/>
          </a:xfrm>
          <a:prstGeom prst="ellipse">
            <a:avLst/>
          </a:prstGeom>
          <a:solidFill>
            <a:schemeClr val="accent3">
              <a:alpha val="50000"/>
            </a:schemeClr>
          </a:solidFill>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style>
          <a:lnRef idx="0">
            <a:scrgbClr r="0" g="0" b="0"/>
          </a:lnRef>
          <a:fillRef idx="0">
            <a:scrgbClr r="0" g="0" b="0"/>
          </a:fillRef>
          <a:effectRef idx="0">
            <a:scrgbClr r="0" g="0" b="0"/>
          </a:effectRef>
          <a:fontRef idx="minor">
            <a:schemeClr val="lt1"/>
          </a:fontRef>
        </p:style>
        <p:txBody>
          <a:bodyPr rtlCol="0" anchor="ctr"/>
          <a:lstStyle/>
          <a:p>
            <a:pPr algn="ctr"/>
            <a:r>
              <a:rPr lang="en-IN" dirty="0">
                <a:solidFill>
                  <a:schemeClr val="accent6">
                    <a:lumMod val="20000"/>
                    <a:lumOff val="80000"/>
                  </a:schemeClr>
                </a:solidFill>
              </a:rPr>
              <a:t>Pre-Assessment </a:t>
            </a: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Life Cycle</a:t>
            </a:r>
            <a:endParaRPr lang="en-GB" sz="3200" dirty="0"/>
          </a:p>
        </p:txBody>
      </p:sp>
      <p:sp>
        <p:nvSpPr>
          <p:cNvPr id="8" name="TextBox 7">
            <a:extLst>
              <a:ext uri="{FF2B5EF4-FFF2-40B4-BE49-F238E27FC236}">
                <a16:creationId xmlns:a16="http://schemas.microsoft.com/office/drawing/2014/main" id="{930071CA-81D1-4786-8649-678F8560FBA1}"/>
              </a:ext>
            </a:extLst>
          </p:cNvPr>
          <p:cNvSpPr txBox="1"/>
          <p:nvPr/>
        </p:nvSpPr>
        <p:spPr>
          <a:xfrm rot="16200000">
            <a:off x="9990028" y="2575568"/>
            <a:ext cx="461665" cy="3257430"/>
          </a:xfrm>
          <a:prstGeom prst="rect">
            <a:avLst/>
          </a:prstGeom>
          <a:noFill/>
        </p:spPr>
        <p:txBody>
          <a:bodyPr vert="eaVert" wrap="none" rtlCol="0">
            <a:spAutoFit/>
          </a:bodyPr>
          <a:lstStyle/>
          <a:p>
            <a:r>
              <a:rPr lang="en-GB" dirty="0"/>
              <a:t>Life Cycle to manage Vulnerability</a:t>
            </a:r>
          </a:p>
        </p:txBody>
      </p:sp>
      <p:sp>
        <p:nvSpPr>
          <p:cNvPr id="13" name="Rectangle 12">
            <a:extLst>
              <a:ext uri="{FF2B5EF4-FFF2-40B4-BE49-F238E27FC236}">
                <a16:creationId xmlns:a16="http://schemas.microsoft.com/office/drawing/2014/main" id="{0D1B8DF6-9AA6-4001-97E3-FF681A8E01F8}"/>
              </a:ext>
            </a:extLst>
          </p:cNvPr>
          <p:cNvSpPr/>
          <p:nvPr/>
        </p:nvSpPr>
        <p:spPr>
          <a:xfrm>
            <a:off x="9338152" y="1376702"/>
            <a:ext cx="2060448" cy="135636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Assess Risk, Mitigate, Test, Verify and Monitor</a:t>
            </a:r>
            <a:endParaRPr lang="en-IN" dirty="0">
              <a:solidFill>
                <a:schemeClr val="tx1"/>
              </a:solidFill>
            </a:endParaRPr>
          </a:p>
        </p:txBody>
      </p:sp>
      <p:sp>
        <p:nvSpPr>
          <p:cNvPr id="15" name="Rectangle 14">
            <a:extLst>
              <a:ext uri="{FF2B5EF4-FFF2-40B4-BE49-F238E27FC236}">
                <a16:creationId xmlns:a16="http://schemas.microsoft.com/office/drawing/2014/main" id="{5481D88C-3581-46B2-975B-C5E9FEEEEB3D}"/>
              </a:ext>
            </a:extLst>
          </p:cNvPr>
          <p:cNvSpPr/>
          <p:nvPr/>
        </p:nvSpPr>
        <p:spPr>
          <a:xfrm>
            <a:off x="4878928" y="1376702"/>
            <a:ext cx="2060448" cy="135636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Assess Vulnerability</a:t>
            </a:r>
            <a:endParaRPr lang="en-IN" dirty="0">
              <a:solidFill>
                <a:schemeClr val="tx1"/>
              </a:solidFill>
            </a:endParaRPr>
          </a:p>
        </p:txBody>
      </p:sp>
      <p:sp>
        <p:nvSpPr>
          <p:cNvPr id="16" name="Rectangle 15">
            <a:extLst>
              <a:ext uri="{FF2B5EF4-FFF2-40B4-BE49-F238E27FC236}">
                <a16:creationId xmlns:a16="http://schemas.microsoft.com/office/drawing/2014/main" id="{9A0E46F1-AD94-4E8A-8555-7BDE44281978}"/>
              </a:ext>
            </a:extLst>
          </p:cNvPr>
          <p:cNvSpPr/>
          <p:nvPr/>
        </p:nvSpPr>
        <p:spPr>
          <a:xfrm>
            <a:off x="419704" y="1376702"/>
            <a:ext cx="2060448" cy="135636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Create a Baseline</a:t>
            </a:r>
            <a:endParaRPr lang="en-IN" dirty="0">
              <a:solidFill>
                <a:schemeClr val="tx1"/>
              </a:solidFill>
            </a:endParaRPr>
          </a:p>
        </p:txBody>
      </p:sp>
      <p:cxnSp>
        <p:nvCxnSpPr>
          <p:cNvPr id="17" name="Straight Arrow Connector 16">
            <a:extLst>
              <a:ext uri="{FF2B5EF4-FFF2-40B4-BE49-F238E27FC236}">
                <a16:creationId xmlns:a16="http://schemas.microsoft.com/office/drawing/2014/main" id="{85B877BD-E4BB-487D-A47C-B0262CA97E81}"/>
              </a:ext>
            </a:extLst>
          </p:cNvPr>
          <p:cNvCxnSpPr>
            <a:cxnSpLocks/>
          </p:cNvCxnSpPr>
          <p:nvPr/>
        </p:nvCxnSpPr>
        <p:spPr>
          <a:xfrm>
            <a:off x="2480152" y="2060978"/>
            <a:ext cx="236099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54EEDEFE-F81B-4A5A-B4D9-DF755BBE8794}"/>
              </a:ext>
            </a:extLst>
          </p:cNvPr>
          <p:cNvCxnSpPr>
            <a:cxnSpLocks/>
          </p:cNvCxnSpPr>
          <p:nvPr/>
        </p:nvCxnSpPr>
        <p:spPr>
          <a:xfrm>
            <a:off x="6977159" y="2054882"/>
            <a:ext cx="236099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Oval 33">
            <a:extLst>
              <a:ext uri="{FF2B5EF4-FFF2-40B4-BE49-F238E27FC236}">
                <a16:creationId xmlns:a16="http://schemas.microsoft.com/office/drawing/2014/main" id="{67550BD6-DC71-491A-A0A5-8EAE9CEA8C32}"/>
              </a:ext>
            </a:extLst>
          </p:cNvPr>
          <p:cNvSpPr/>
          <p:nvPr/>
        </p:nvSpPr>
        <p:spPr>
          <a:xfrm>
            <a:off x="6329331" y="2529937"/>
            <a:ext cx="1858964" cy="1595002"/>
          </a:xfrm>
          <a:prstGeom prst="ellipse">
            <a:avLst/>
          </a:prstGeom>
          <a:solidFill>
            <a:schemeClr val="accent1">
              <a:alpha val="50000"/>
            </a:schemeClr>
          </a:solidFill>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style>
          <a:lnRef idx="0">
            <a:scrgbClr r="0" g="0" b="0"/>
          </a:lnRef>
          <a:fillRef idx="0">
            <a:scrgbClr r="0" g="0" b="0"/>
          </a:fillRef>
          <a:effectRef idx="0">
            <a:scrgbClr r="0" g="0" b="0"/>
          </a:effectRef>
          <a:fontRef idx="minor">
            <a:schemeClr val="lt1"/>
          </a:fontRef>
        </p:style>
        <p:txBody>
          <a:bodyPr rtlCol="0" anchor="ctr"/>
          <a:lstStyle/>
          <a:p>
            <a:pPr algn="ctr"/>
            <a:r>
              <a:rPr lang="en-IN" dirty="0">
                <a:solidFill>
                  <a:schemeClr val="accent6">
                    <a:lumMod val="20000"/>
                    <a:lumOff val="80000"/>
                  </a:schemeClr>
                </a:solidFill>
              </a:rPr>
              <a:t>Vuln. Assessment</a:t>
            </a:r>
          </a:p>
        </p:txBody>
      </p:sp>
      <p:sp>
        <p:nvSpPr>
          <p:cNvPr id="35" name="Oval 34">
            <a:extLst>
              <a:ext uri="{FF2B5EF4-FFF2-40B4-BE49-F238E27FC236}">
                <a16:creationId xmlns:a16="http://schemas.microsoft.com/office/drawing/2014/main" id="{255342F0-C533-4A86-886E-6EEAD50AF6CA}"/>
              </a:ext>
            </a:extLst>
          </p:cNvPr>
          <p:cNvSpPr/>
          <p:nvPr/>
        </p:nvSpPr>
        <p:spPr>
          <a:xfrm>
            <a:off x="10120409" y="2529937"/>
            <a:ext cx="1858964" cy="1595002"/>
          </a:xfrm>
          <a:prstGeom prst="ellipse">
            <a:avLst/>
          </a:prstGeom>
          <a:solidFill>
            <a:schemeClr val="accent6">
              <a:alpha val="50000"/>
            </a:schemeClr>
          </a:solidFill>
          <a:ln w="34925">
            <a:solidFill>
              <a:srgbClr val="FFFFFF"/>
            </a:solidFill>
          </a:ln>
          <a:effectLst>
            <a:outerShdw blurRad="317500" dir="2700000" algn="ctr">
              <a:srgbClr val="000000">
                <a:alpha val="43000"/>
              </a:srgbClr>
            </a:outerShdw>
          </a:effectLst>
          <a:scene3d>
            <a:camera prst="perspectiveFront" fov="2700000">
              <a:rot lat="19086000" lon="19067999" rev="3108000"/>
            </a:camera>
            <a:lightRig rig="threePt" dir="t">
              <a:rot lat="0" lon="0" rev="0"/>
            </a:lightRig>
          </a:scene3d>
          <a:sp3d extrusionH="38100" prstMaterial="clear">
            <a:bevelT w="260350" h="50800" prst="softRound"/>
            <a:bevelB prst="softRound"/>
          </a:sp3d>
        </p:spPr>
        <p:style>
          <a:lnRef idx="0">
            <a:scrgbClr r="0" g="0" b="0"/>
          </a:lnRef>
          <a:fillRef idx="0">
            <a:scrgbClr r="0" g="0" b="0"/>
          </a:fillRef>
          <a:effectRef idx="0">
            <a:scrgbClr r="0" g="0" b="0"/>
          </a:effectRef>
          <a:fontRef idx="minor">
            <a:schemeClr val="lt1"/>
          </a:fontRef>
        </p:style>
        <p:txBody>
          <a:bodyPr rtlCol="0" anchor="ctr"/>
          <a:lstStyle/>
          <a:p>
            <a:pPr algn="ctr"/>
            <a:r>
              <a:rPr lang="en-IN" dirty="0">
                <a:solidFill>
                  <a:schemeClr val="accent6">
                    <a:lumMod val="20000"/>
                    <a:lumOff val="80000"/>
                  </a:schemeClr>
                </a:solidFill>
              </a:rPr>
              <a:t>Post-Assessment </a:t>
            </a:r>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237931" y="4124939"/>
            <a:ext cx="11481847" cy="1546697"/>
          </a:xfrm>
        </p:spPr>
        <p:txBody>
          <a:bodyPr>
            <a:normAutofit lnSpcReduction="10000"/>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VA Approaches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Product Based Solutions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Service Based Solutions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Tree Based Assessment</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Inference Based Assessment</a:t>
            </a:r>
          </a:p>
        </p:txBody>
      </p:sp>
    </p:spTree>
    <p:extLst>
      <p:ext uri="{BB962C8B-B14F-4D97-AF65-F5344CB8AC3E}">
        <p14:creationId xmlns:p14="http://schemas.microsoft.com/office/powerpoint/2010/main" val="1683983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Product Based Solutions</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Internal Operation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Installed in Internal Network</a:t>
            </a:r>
          </a:p>
          <a:p>
            <a:pPr lvl="1" algn="just">
              <a:buFont typeface="Courier New" panose="02070309020205020404" pitchFamily="49" charset="0"/>
              <a:buChar char="o"/>
            </a:pPr>
            <a:r>
              <a:rPr lang="en-US" sz="1800" dirty="0">
                <a:solidFill>
                  <a:srgbClr val="333333"/>
                </a:solidFill>
                <a:latin typeface="Calibri"/>
                <a:ea typeface="Source Sans Pro"/>
                <a:cs typeface="Calibri"/>
              </a:rPr>
              <a:t>Private/ Non-routable Network</a:t>
            </a:r>
          </a:p>
          <a:p>
            <a:pPr lvl="1" algn="just">
              <a:buFont typeface="Courier New" panose="02070309020205020404" pitchFamily="49" charset="0"/>
              <a:buChar char="o"/>
            </a:pPr>
            <a:r>
              <a:rPr lang="en-US" sz="1800" dirty="0">
                <a:solidFill>
                  <a:srgbClr val="333333"/>
                </a:solidFill>
                <a:latin typeface="Calibri"/>
                <a:ea typeface="Source Sans Pro"/>
                <a:cs typeface="Calibri"/>
              </a:rPr>
              <a:t>Because, it is behind the firewall, detecting outside attacks is limited</a:t>
            </a:r>
          </a:p>
          <a:p>
            <a:pPr algn="just">
              <a:buFont typeface="Courier New" panose="02070309020205020404" pitchFamily="49" charset="0"/>
              <a:buChar char="o"/>
            </a:pPr>
            <a:r>
              <a:rPr lang="en-US" sz="1800" b="1" dirty="0">
                <a:solidFill>
                  <a:srgbClr val="333333"/>
                </a:solidFill>
                <a:latin typeface="Calibri"/>
                <a:ea typeface="Source Sans Pro"/>
                <a:cs typeface="Calibri"/>
              </a:rPr>
              <a:t>Service Based Solutions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Third Party Operation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Inside the network or outside the network</a:t>
            </a:r>
          </a:p>
          <a:p>
            <a:pPr lvl="1" algn="just">
              <a:buFont typeface="Courier New" panose="02070309020205020404" pitchFamily="49" charset="0"/>
              <a:buChar char="o"/>
            </a:pPr>
            <a:r>
              <a:rPr lang="en-US" sz="1800" dirty="0">
                <a:solidFill>
                  <a:srgbClr val="333333"/>
                </a:solidFill>
                <a:latin typeface="Calibri"/>
                <a:ea typeface="Source Sans Pro"/>
                <a:cs typeface="Calibri"/>
              </a:rPr>
              <a:t>Because, it is outside the network, this is exposed to the attackers</a:t>
            </a:r>
          </a:p>
          <a:p>
            <a:pPr algn="just">
              <a:buFont typeface="Courier New" panose="02070309020205020404" pitchFamily="49" charset="0"/>
              <a:buChar char="o"/>
            </a:pPr>
            <a:r>
              <a:rPr lang="en-US" sz="1800" b="1" dirty="0">
                <a:solidFill>
                  <a:srgbClr val="333333"/>
                </a:solidFill>
                <a:latin typeface="Calibri"/>
                <a:ea typeface="Source Sans Pro"/>
                <a:cs typeface="Calibri"/>
              </a:rPr>
              <a:t>Tree Based Assessment</a:t>
            </a:r>
          </a:p>
          <a:p>
            <a:pPr lvl="1" algn="just">
              <a:buFont typeface="Courier New" panose="02070309020205020404" pitchFamily="49" charset="0"/>
              <a:buChar char="o"/>
            </a:pPr>
            <a:r>
              <a:rPr lang="en-US" sz="1800" dirty="0">
                <a:solidFill>
                  <a:srgbClr val="333333"/>
                </a:solidFill>
                <a:latin typeface="Calibri"/>
                <a:ea typeface="Source Sans Pro"/>
                <a:cs typeface="Calibri"/>
              </a:rPr>
              <a:t>Different strategies are selected for individual component of the Information System</a:t>
            </a:r>
          </a:p>
          <a:p>
            <a:pPr algn="just">
              <a:buFont typeface="Courier New" panose="02070309020205020404" pitchFamily="49" charset="0"/>
              <a:buChar char="o"/>
            </a:pPr>
            <a:r>
              <a:rPr lang="en-US" sz="1800" b="1" dirty="0">
                <a:solidFill>
                  <a:srgbClr val="333333"/>
                </a:solidFill>
                <a:latin typeface="Calibri"/>
                <a:ea typeface="Source Sans Pro"/>
                <a:cs typeface="Calibri"/>
              </a:rPr>
              <a:t>Inference Based Assessment</a:t>
            </a:r>
          </a:p>
          <a:p>
            <a:pPr lvl="1" algn="just">
              <a:buFont typeface="Courier New" panose="02070309020205020404" pitchFamily="49" charset="0"/>
              <a:buChar char="o"/>
            </a:pPr>
            <a:r>
              <a:rPr lang="en-US" sz="1800" dirty="0">
                <a:solidFill>
                  <a:srgbClr val="333333"/>
                </a:solidFill>
                <a:latin typeface="Calibri"/>
                <a:ea typeface="Source Sans Pro"/>
                <a:cs typeface="Calibri"/>
              </a:rPr>
              <a:t>An inventory of protocols is identified. Based on the identified services, vulnerabilities are selected on each machine and executed.</a:t>
            </a:r>
          </a:p>
          <a:p>
            <a:pPr marL="457200" lvl="1" indent="0" algn="just">
              <a:buNone/>
            </a:pPr>
            <a:endParaRPr lang="en-US" sz="1800" dirty="0">
              <a:solidFill>
                <a:srgbClr val="333333"/>
              </a:solidFill>
              <a:latin typeface="Calibri"/>
              <a:ea typeface="Source Sans Pro"/>
              <a:cs typeface="Calibri"/>
            </a:endParaRPr>
          </a:p>
        </p:txBody>
      </p:sp>
      <p:grpSp>
        <p:nvGrpSpPr>
          <p:cNvPr id="6" name="Group 5">
            <a:extLst>
              <a:ext uri="{FF2B5EF4-FFF2-40B4-BE49-F238E27FC236}">
                <a16:creationId xmlns:a16="http://schemas.microsoft.com/office/drawing/2014/main" id="{180DF737-8B49-4445-990A-ABCBB4AFC387}"/>
              </a:ext>
            </a:extLst>
          </p:cNvPr>
          <p:cNvGrpSpPr/>
          <p:nvPr/>
        </p:nvGrpSpPr>
        <p:grpSpPr>
          <a:xfrm>
            <a:off x="4783792" y="57528"/>
            <a:ext cx="7231237" cy="3518519"/>
            <a:chOff x="4783792" y="57528"/>
            <a:chExt cx="7231237" cy="3518519"/>
          </a:xfrm>
        </p:grpSpPr>
        <p:grpSp>
          <p:nvGrpSpPr>
            <p:cNvPr id="4" name="Group 3">
              <a:extLst>
                <a:ext uri="{FF2B5EF4-FFF2-40B4-BE49-F238E27FC236}">
                  <a16:creationId xmlns:a16="http://schemas.microsoft.com/office/drawing/2014/main" id="{E647D529-653D-4659-BF4E-E1B346C1CFA9}"/>
                </a:ext>
              </a:extLst>
            </p:cNvPr>
            <p:cNvGrpSpPr/>
            <p:nvPr/>
          </p:nvGrpSpPr>
          <p:grpSpPr>
            <a:xfrm>
              <a:off x="4783792" y="91180"/>
              <a:ext cx="6815971" cy="3161253"/>
              <a:chOff x="4783792" y="91180"/>
              <a:chExt cx="6815971" cy="3161253"/>
            </a:xfrm>
          </p:grpSpPr>
          <p:sp>
            <p:nvSpPr>
              <p:cNvPr id="14" name="Rectangle 13">
                <a:extLst>
                  <a:ext uri="{FF2B5EF4-FFF2-40B4-BE49-F238E27FC236}">
                    <a16:creationId xmlns:a16="http://schemas.microsoft.com/office/drawing/2014/main" id="{13DA1D75-CAEC-49E9-836F-2EC64373FE29}"/>
                  </a:ext>
                </a:extLst>
              </p:cNvPr>
              <p:cNvSpPr/>
              <p:nvPr/>
            </p:nvSpPr>
            <p:spPr>
              <a:xfrm>
                <a:off x="6655315" y="1300003"/>
                <a:ext cx="3451835" cy="62939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Discover Services running</a:t>
                </a:r>
                <a:endParaRPr lang="en-IN" dirty="0">
                  <a:solidFill>
                    <a:schemeClr val="tx1"/>
                  </a:solidFill>
                </a:endParaRPr>
              </a:p>
            </p:txBody>
          </p:sp>
          <p:sp>
            <p:nvSpPr>
              <p:cNvPr id="18" name="Rectangle 17">
                <a:extLst>
                  <a:ext uri="{FF2B5EF4-FFF2-40B4-BE49-F238E27FC236}">
                    <a16:creationId xmlns:a16="http://schemas.microsoft.com/office/drawing/2014/main" id="{D151777D-8038-4BCC-8D80-58D54A501C3B}"/>
                  </a:ext>
                </a:extLst>
              </p:cNvPr>
              <p:cNvSpPr/>
              <p:nvPr/>
            </p:nvSpPr>
            <p:spPr>
              <a:xfrm>
                <a:off x="4783792" y="91180"/>
                <a:ext cx="2070265" cy="62939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Locate Nodes</a:t>
                </a:r>
                <a:endParaRPr lang="en-IN" dirty="0">
                  <a:solidFill>
                    <a:schemeClr val="tx1"/>
                  </a:solidFill>
                </a:endParaRPr>
              </a:p>
            </p:txBody>
          </p:sp>
          <p:sp>
            <p:nvSpPr>
              <p:cNvPr id="19" name="Rectangle 18">
                <a:extLst>
                  <a:ext uri="{FF2B5EF4-FFF2-40B4-BE49-F238E27FC236}">
                    <a16:creationId xmlns:a16="http://schemas.microsoft.com/office/drawing/2014/main" id="{C2F11CC2-CDE2-4E20-BDEE-37732AC72623}"/>
                  </a:ext>
                </a:extLst>
              </p:cNvPr>
              <p:cNvSpPr/>
              <p:nvPr/>
            </p:nvSpPr>
            <p:spPr>
              <a:xfrm>
                <a:off x="8876355" y="2623041"/>
                <a:ext cx="2723408" cy="62939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Test services for vuln.</a:t>
                </a:r>
                <a:endParaRPr lang="en-IN" dirty="0">
                  <a:solidFill>
                    <a:schemeClr val="tx1"/>
                  </a:solidFill>
                </a:endParaRPr>
              </a:p>
            </p:txBody>
          </p:sp>
          <p:cxnSp>
            <p:nvCxnSpPr>
              <p:cNvPr id="21" name="Straight Arrow Connector 20">
                <a:extLst>
                  <a:ext uri="{FF2B5EF4-FFF2-40B4-BE49-F238E27FC236}">
                    <a16:creationId xmlns:a16="http://schemas.microsoft.com/office/drawing/2014/main" id="{126C654A-99DB-4F2C-A2C5-623CF1E3461A}"/>
                  </a:ext>
                </a:extLst>
              </p:cNvPr>
              <p:cNvCxnSpPr>
                <a:cxnSpLocks/>
              </p:cNvCxnSpPr>
              <p:nvPr/>
            </p:nvCxnSpPr>
            <p:spPr>
              <a:xfrm>
                <a:off x="7052553" y="721064"/>
                <a:ext cx="347991" cy="4188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AFE5A134-2D68-4BD6-9A40-3907BDA25E99}"/>
                  </a:ext>
                </a:extLst>
              </p:cNvPr>
              <p:cNvCxnSpPr>
                <a:cxnSpLocks/>
              </p:cNvCxnSpPr>
              <p:nvPr/>
            </p:nvCxnSpPr>
            <p:spPr>
              <a:xfrm>
                <a:off x="9890068" y="2065814"/>
                <a:ext cx="347991" cy="4188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sp>
          <p:nvSpPr>
            <p:cNvPr id="5" name="Cloud 4">
              <a:extLst>
                <a:ext uri="{FF2B5EF4-FFF2-40B4-BE49-F238E27FC236}">
                  <a16:creationId xmlns:a16="http://schemas.microsoft.com/office/drawing/2014/main" id="{C5B6EE30-34E8-4072-892F-56A77E23958B}"/>
                </a:ext>
              </a:extLst>
            </p:cNvPr>
            <p:cNvSpPr/>
            <p:nvPr/>
          </p:nvSpPr>
          <p:spPr>
            <a:xfrm>
              <a:off x="6655315" y="2299427"/>
              <a:ext cx="2124961" cy="127662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Findings &amp; </a:t>
              </a:r>
              <a:r>
                <a:rPr lang="en-GB" sz="1200" dirty="0"/>
                <a:t>Recommendations</a:t>
              </a:r>
              <a:endParaRPr lang="en-GB" dirty="0"/>
            </a:p>
          </p:txBody>
        </p:sp>
        <p:sp>
          <p:nvSpPr>
            <p:cNvPr id="24" name="Cloud 23">
              <a:extLst>
                <a:ext uri="{FF2B5EF4-FFF2-40B4-BE49-F238E27FC236}">
                  <a16:creationId xmlns:a16="http://schemas.microsoft.com/office/drawing/2014/main" id="{8E68281C-5789-4064-8F0C-C10D8BEDD889}"/>
                </a:ext>
              </a:extLst>
            </p:cNvPr>
            <p:cNvSpPr/>
            <p:nvPr/>
          </p:nvSpPr>
          <p:spPr>
            <a:xfrm>
              <a:off x="9890068" y="57528"/>
              <a:ext cx="2124961" cy="127662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Term of References</a:t>
              </a:r>
            </a:p>
          </p:txBody>
        </p:sp>
      </p:grpSp>
    </p:spTree>
    <p:extLst>
      <p:ext uri="{BB962C8B-B14F-4D97-AF65-F5344CB8AC3E}">
        <p14:creationId xmlns:p14="http://schemas.microsoft.com/office/powerpoint/2010/main" val="1497889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Vulnerability Assessment</a:t>
            </a: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11727" y="931341"/>
            <a:ext cx="6615546" cy="5704986"/>
          </a:xfrm>
        </p:spPr>
        <p:txBody>
          <a:bodyPr vert="horz" lIns="91440" tIns="45720" rIns="91440" bIns="45720" rtlCol="0">
            <a:normAutofit/>
          </a:bodyPr>
          <a:lstStyle/>
          <a:p>
            <a:pPr marL="0" indent="0">
              <a:buNone/>
            </a:pPr>
            <a:r>
              <a:rPr lang="en-GB" sz="2000" b="1" dirty="0"/>
              <a:t>What are vulnerabilities in the context of cybersecurity?</a:t>
            </a:r>
          </a:p>
          <a:p>
            <a:pPr marL="0" indent="0">
              <a:buNone/>
            </a:pPr>
            <a:r>
              <a:rPr lang="en-GB" sz="2000" dirty="0"/>
              <a:t>A) Vulnerable devices and systems on a network.</a:t>
            </a:r>
          </a:p>
          <a:p>
            <a:pPr marL="0" indent="0">
              <a:buNone/>
            </a:pPr>
            <a:r>
              <a:rPr lang="en-GB" sz="2000" dirty="0"/>
              <a:t>B) Weaknesses or flaws in systems or applications that can be exploited by attackers.</a:t>
            </a:r>
          </a:p>
          <a:p>
            <a:pPr marL="0" indent="0">
              <a:buNone/>
            </a:pPr>
            <a:r>
              <a:rPr lang="en-GB" sz="2000" dirty="0"/>
              <a:t>C) Secure configurations that prevent all potential threats.</a:t>
            </a:r>
          </a:p>
          <a:p>
            <a:pPr marL="0" indent="0">
              <a:buNone/>
            </a:pPr>
            <a:r>
              <a:rPr lang="en-GB" sz="2000" dirty="0"/>
              <a:t>D) Malicious software used by cybercriminals.</a:t>
            </a:r>
          </a:p>
          <a:p>
            <a:pPr marL="0" indent="0">
              <a:buNone/>
            </a:pPr>
            <a:endParaRPr lang="en-GB" sz="2000" dirty="0"/>
          </a:p>
          <a:p>
            <a:pPr marL="0" indent="0">
              <a:buNone/>
            </a:pPr>
            <a:r>
              <a:rPr lang="en-GB" sz="2000" b="1" dirty="0"/>
              <a:t>How are vulnerabilities typically classified in cybersecurity?</a:t>
            </a:r>
          </a:p>
          <a:p>
            <a:pPr marL="0" indent="0">
              <a:buNone/>
            </a:pPr>
            <a:r>
              <a:rPr lang="en-GB" sz="2000" dirty="0"/>
              <a:t>A) Based on their age, whether they are old or new vulnerabilities.</a:t>
            </a:r>
          </a:p>
          <a:p>
            <a:pPr marL="0" indent="0">
              <a:buNone/>
            </a:pPr>
            <a:r>
              <a:rPr lang="en-GB" sz="2000" dirty="0"/>
              <a:t>B) By their level of complexity, such as simple or complex vulnerabilities.</a:t>
            </a:r>
          </a:p>
          <a:p>
            <a:pPr marL="0" indent="0">
              <a:buNone/>
            </a:pPr>
            <a:r>
              <a:rPr lang="en-GB" sz="2000" dirty="0"/>
              <a:t>C) According to the Common Vulnerability Scoring System (CVSS) and their characteristics.</a:t>
            </a:r>
          </a:p>
          <a:p>
            <a:pPr marL="0" indent="0">
              <a:buNone/>
            </a:pPr>
            <a:r>
              <a:rPr lang="en-GB" sz="2000" dirty="0"/>
              <a:t>D) They are not classified; vulnerabilities are all the same.</a:t>
            </a: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5679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Vulnerability Assessment</a:t>
            </a: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11727" y="931341"/>
            <a:ext cx="6444546" cy="5704986"/>
          </a:xfrm>
        </p:spPr>
        <p:txBody>
          <a:bodyPr vert="horz" lIns="91440" tIns="45720" rIns="91440" bIns="45720" rtlCol="0">
            <a:normAutofit lnSpcReduction="10000"/>
          </a:bodyPr>
          <a:lstStyle/>
          <a:p>
            <a:pPr marL="0" indent="0" algn="just">
              <a:buNone/>
            </a:pPr>
            <a:r>
              <a:rPr lang="en-GB" sz="2000" b="1" dirty="0"/>
              <a:t>What is the primary goal of vulnerability assessment in cybersecurity?</a:t>
            </a:r>
          </a:p>
          <a:p>
            <a:pPr marL="0" indent="0" algn="just">
              <a:buNone/>
            </a:pPr>
            <a:r>
              <a:rPr lang="en-GB" sz="2000" dirty="0"/>
              <a:t>A) To develop secure coding practices for software development.</a:t>
            </a:r>
          </a:p>
          <a:p>
            <a:pPr marL="0" indent="0" algn="just">
              <a:buNone/>
            </a:pPr>
            <a:r>
              <a:rPr lang="en-GB" sz="2000" dirty="0"/>
              <a:t>B) To identify and prioritize security weaknesses and vulnerabilities in an organization's systems and network.</a:t>
            </a:r>
          </a:p>
          <a:p>
            <a:pPr marL="0" indent="0" algn="just">
              <a:buNone/>
            </a:pPr>
            <a:r>
              <a:rPr lang="en-GB" sz="2000" dirty="0"/>
              <a:t>C) To establish secure VPN connections for remote access.</a:t>
            </a:r>
          </a:p>
          <a:p>
            <a:pPr marL="0" indent="0" algn="just">
              <a:buNone/>
            </a:pPr>
            <a:r>
              <a:rPr lang="en-GB" sz="2000" dirty="0"/>
              <a:t>D) To conduct penetration testing on external systems.</a:t>
            </a:r>
          </a:p>
          <a:p>
            <a:pPr marL="0" indent="0" algn="just">
              <a:buNone/>
            </a:pPr>
            <a:endParaRPr lang="en-GB" sz="2000" dirty="0"/>
          </a:p>
          <a:p>
            <a:pPr marL="0" indent="0" algn="just">
              <a:buNone/>
            </a:pPr>
            <a:r>
              <a:rPr lang="en-GB" sz="2000" b="1" dirty="0"/>
              <a:t>Which type of vulnerability assessment is focused on simulating real-world cyberattacks and exploiting vulnerabilities to assess a system's security?</a:t>
            </a:r>
          </a:p>
          <a:p>
            <a:pPr marL="0" indent="0" algn="just">
              <a:buNone/>
            </a:pPr>
            <a:r>
              <a:rPr lang="en-GB" sz="2000" dirty="0"/>
              <a:t>A) Passive Vulnerability Assessment.</a:t>
            </a:r>
          </a:p>
          <a:p>
            <a:pPr marL="0" indent="0" algn="just">
              <a:buNone/>
            </a:pPr>
            <a:r>
              <a:rPr lang="en-GB" sz="2000" dirty="0"/>
              <a:t>B) External Vulnerability Assessment.</a:t>
            </a:r>
          </a:p>
          <a:p>
            <a:pPr marL="0" indent="0" algn="just">
              <a:buNone/>
            </a:pPr>
            <a:r>
              <a:rPr lang="en-GB" sz="2000" dirty="0"/>
              <a:t>C) Penetration Testing.</a:t>
            </a:r>
          </a:p>
          <a:p>
            <a:pPr marL="0" indent="0" algn="just">
              <a:buNone/>
            </a:pPr>
            <a:r>
              <a:rPr lang="en-GB" sz="2000" dirty="0"/>
              <a:t>D) Risk-Based Vulnerability Assessment.</a:t>
            </a: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6714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 Tools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lvl="1" algn="just">
              <a:buFont typeface="Courier New" panose="02070309020205020404" pitchFamily="49" charset="0"/>
              <a:buChar char="o"/>
            </a:pPr>
            <a:r>
              <a:rPr lang="en-US" sz="1800" dirty="0">
                <a:solidFill>
                  <a:srgbClr val="333333"/>
                </a:solidFill>
                <a:latin typeface="Calibri"/>
                <a:ea typeface="Source Sans Pro"/>
                <a:cs typeface="Calibri"/>
              </a:rPr>
              <a:t>Host Based Vulnerability Assessment Tools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Application Layer Vulnerability Assessment Tools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Depth Assessment Tools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Scope Assessment Tools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lvl="1" algn="just">
              <a:buFont typeface="Courier New" panose="02070309020205020404" pitchFamily="49" charset="0"/>
              <a:buChar char="o"/>
            </a:pPr>
            <a:r>
              <a:rPr lang="en-US" sz="1800" dirty="0">
                <a:solidFill>
                  <a:srgbClr val="333333"/>
                </a:solidFill>
                <a:latin typeface="Calibri"/>
                <a:ea typeface="Source Sans Pro"/>
                <a:cs typeface="Calibri"/>
              </a:rPr>
              <a:t>Active/ Passive Tools</a:t>
            </a:r>
          </a:p>
          <a:p>
            <a:pPr lvl="1" algn="just">
              <a:buFont typeface="Courier New" panose="02070309020205020404" pitchFamily="49" charset="0"/>
              <a:buChar char="o"/>
            </a:pPr>
            <a:r>
              <a:rPr lang="en-US" sz="1800" dirty="0">
                <a:solidFill>
                  <a:srgbClr val="333333"/>
                </a:solidFill>
                <a:latin typeface="Calibri"/>
                <a:ea typeface="Source Sans Pro"/>
                <a:cs typeface="Calibri"/>
              </a:rPr>
              <a:t>Location/ Data Examined Tools</a:t>
            </a:r>
          </a:p>
        </p:txBody>
      </p:sp>
    </p:spTree>
    <p:extLst>
      <p:ext uri="{BB962C8B-B14F-4D97-AF65-F5344CB8AC3E}">
        <p14:creationId xmlns:p14="http://schemas.microsoft.com/office/powerpoint/2010/main" val="3605482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 Tools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Characteristics of a Good Vulnerability Assessment Solution: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Reliable Outcomes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Inference Based Approach</a:t>
            </a:r>
          </a:p>
          <a:p>
            <a:pPr lvl="1" algn="just">
              <a:buFont typeface="Courier New" panose="02070309020205020404" pitchFamily="49" charset="0"/>
              <a:buChar char="o"/>
            </a:pPr>
            <a:r>
              <a:rPr lang="en-US" sz="1800" dirty="0">
                <a:solidFill>
                  <a:srgbClr val="333333"/>
                </a:solidFill>
                <a:latin typeface="Calibri"/>
                <a:ea typeface="Source Sans Pro"/>
                <a:cs typeface="Calibri"/>
              </a:rPr>
              <a:t>Classify vulnerabilities based on severity level</a:t>
            </a:r>
          </a:p>
          <a:p>
            <a:pPr lvl="1" algn="just">
              <a:buFont typeface="Courier New" panose="02070309020205020404" pitchFamily="49" charset="0"/>
              <a:buChar char="o"/>
            </a:pPr>
            <a:r>
              <a:rPr lang="en-US" sz="1800" dirty="0">
                <a:solidFill>
                  <a:srgbClr val="333333"/>
                </a:solidFill>
                <a:latin typeface="Calibri"/>
                <a:ea typeface="Source Sans Pro"/>
                <a:cs typeface="Calibri"/>
              </a:rPr>
              <a:t>Supports Multiple Networks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Gives adequate solutions</a:t>
            </a:r>
          </a:p>
          <a:p>
            <a:pPr algn="just">
              <a:buFont typeface="Courier New" panose="02070309020205020404" pitchFamily="49" charset="0"/>
              <a:buChar char="o"/>
            </a:pPr>
            <a:r>
              <a:rPr lang="en-US" sz="1800" b="1" dirty="0">
                <a:solidFill>
                  <a:srgbClr val="333333"/>
                </a:solidFill>
                <a:latin typeface="Calibri"/>
                <a:ea typeface="Source Sans Pro"/>
                <a:cs typeface="Calibri"/>
              </a:rPr>
              <a:t>Selecting Tools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Test a wide range of vulnerabilities.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Has different attack signatures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Fits your infrastructure</a:t>
            </a:r>
          </a:p>
          <a:p>
            <a:pPr lvl="1" algn="just">
              <a:buFont typeface="Courier New" panose="02070309020205020404" pitchFamily="49" charset="0"/>
              <a:buChar char="o"/>
            </a:pPr>
            <a:r>
              <a:rPr lang="en-US" sz="1800" dirty="0">
                <a:solidFill>
                  <a:srgbClr val="333333"/>
                </a:solidFill>
                <a:latin typeface="Calibri"/>
                <a:ea typeface="Source Sans Pro"/>
                <a:cs typeface="Calibri"/>
              </a:rPr>
              <a:t>Updated scripts</a:t>
            </a:r>
          </a:p>
          <a:p>
            <a:pPr lvl="1" algn="just">
              <a:buFont typeface="Courier New" panose="02070309020205020404" pitchFamily="49" charset="0"/>
              <a:buChar char="o"/>
            </a:pPr>
            <a:r>
              <a:rPr lang="en-US" sz="1800" dirty="0">
                <a:solidFill>
                  <a:srgbClr val="333333"/>
                </a:solidFill>
                <a:latin typeface="Calibri"/>
                <a:ea typeface="Source Sans Pro"/>
                <a:cs typeface="Calibri"/>
              </a:rPr>
              <a:t>Report Generation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Efficient and Accurate scanning results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Smart Search Capabilities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Logging Options</a:t>
            </a:r>
          </a:p>
        </p:txBody>
      </p:sp>
      <p:sp>
        <p:nvSpPr>
          <p:cNvPr id="4" name="Content Placeholder 2">
            <a:extLst>
              <a:ext uri="{FF2B5EF4-FFF2-40B4-BE49-F238E27FC236}">
                <a16:creationId xmlns:a16="http://schemas.microsoft.com/office/drawing/2014/main" id="{93741EE4-925D-4568-8041-1CB267910459}"/>
              </a:ext>
            </a:extLst>
          </p:cNvPr>
          <p:cNvSpPr txBox="1">
            <a:spLocks/>
          </p:cNvSpPr>
          <p:nvPr/>
        </p:nvSpPr>
        <p:spPr>
          <a:xfrm>
            <a:off x="6935372" y="2926913"/>
            <a:ext cx="4721196" cy="15466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spTree>
    <p:extLst>
      <p:ext uri="{BB962C8B-B14F-4D97-AF65-F5344CB8AC3E}">
        <p14:creationId xmlns:p14="http://schemas.microsoft.com/office/powerpoint/2010/main" val="753718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653780AE-3589-4041-AA02-F9BE221E4C31}"/>
              </a:ext>
            </a:extLst>
          </p:cNvPr>
          <p:cNvSpPr>
            <a:spLocks noGrp="1"/>
          </p:cNvSpPr>
          <p:nvPr>
            <p:ph idx="1"/>
          </p:nvPr>
        </p:nvSpPr>
        <p:spPr>
          <a:xfrm>
            <a:off x="164022" y="828611"/>
            <a:ext cx="8114346" cy="3590925"/>
          </a:xfrm>
        </p:spPr>
        <p:txBody>
          <a:bodyPr vert="horz" lIns="91440" tIns="45720" rIns="91440" bIns="45720" rtlCol="0">
            <a:normAutofit/>
          </a:bodyPr>
          <a:lstStyle/>
          <a:p>
            <a:pPr marL="0" indent="0" algn="just">
              <a:buNone/>
            </a:pPr>
            <a:r>
              <a:rPr lang="en-US" sz="1800" b="1" dirty="0"/>
              <a:t>CVSS</a:t>
            </a:r>
          </a:p>
          <a:p>
            <a:pPr algn="just">
              <a:buFont typeface="Courier New" panose="02070309020205020404" pitchFamily="49" charset="0"/>
              <a:buChar char="o"/>
            </a:pPr>
            <a:r>
              <a:rPr lang="en-US" sz="1800" dirty="0"/>
              <a:t>Open Framework for communicating the characteristics and impacts of IT Vulnerabilities. </a:t>
            </a:r>
          </a:p>
          <a:p>
            <a:pPr algn="just">
              <a:buFont typeface="Courier New" panose="02070309020205020404" pitchFamily="49" charset="0"/>
              <a:buChar char="o"/>
            </a:pPr>
            <a:r>
              <a:rPr lang="en-US" sz="1800" dirty="0"/>
              <a:t>CVSS is designed to give accurate measurement, enabling users to see the underlying vulnerability characteristics that were used to generate the scores.</a:t>
            </a:r>
          </a:p>
          <a:p>
            <a:pPr marL="0" indent="0" algn="just">
              <a:buNone/>
            </a:pPr>
            <a:endParaRPr lang="en-US" sz="1800" dirty="0"/>
          </a:p>
        </p:txBody>
      </p:sp>
      <p:pic>
        <p:nvPicPr>
          <p:cNvPr id="4" name="Content Placeholder 3" descr="Close-up of wooden white and yellow ruler">
            <a:extLst>
              <a:ext uri="{FF2B5EF4-FFF2-40B4-BE49-F238E27FC236}">
                <a16:creationId xmlns:a16="http://schemas.microsoft.com/office/drawing/2014/main" id="{AE0D9921-4771-4D4A-8973-59CB2353ED7E}"/>
              </a:ext>
            </a:extLst>
          </p:cNvPr>
          <p:cNvPicPr>
            <a:picLocks noChangeAspect="1"/>
          </p:cNvPicPr>
          <p:nvPr/>
        </p:nvPicPr>
        <p:blipFill rotWithShape="1">
          <a:blip r:embed="rId3">
            <a:extLst>
              <a:ext uri="{28A0092B-C50C-407E-A947-70E740481C1C}">
                <a14:useLocalDpi xmlns:a14="http://schemas.microsoft.com/office/drawing/2010/main" val="0"/>
              </a:ext>
            </a:extLst>
          </a:blip>
          <a:srcRect l="4440" t="1" r="51189" b="16781"/>
          <a:stretch/>
        </p:blipFill>
        <p:spPr>
          <a:xfrm>
            <a:off x="8135552" y="0"/>
            <a:ext cx="4056448" cy="5705856"/>
          </a:xfrm>
          <a:custGeom>
            <a:avLst/>
            <a:gdLst/>
            <a:ahLst/>
            <a:cxnLst/>
            <a:rect l="l" t="t" r="r" b="b"/>
            <a:pathLst>
              <a:path w="6470464" h="6856412">
                <a:moveTo>
                  <a:pt x="0" y="0"/>
                </a:moveTo>
                <a:lnTo>
                  <a:pt x="6470464" y="0"/>
                </a:lnTo>
                <a:lnTo>
                  <a:pt x="6470464" y="6856412"/>
                </a:lnTo>
                <a:lnTo>
                  <a:pt x="753" y="6856412"/>
                </a:lnTo>
                <a:lnTo>
                  <a:pt x="83736" y="6682434"/>
                </a:lnTo>
                <a:cubicBezTo>
                  <a:pt x="534353" y="5654674"/>
                  <a:pt x="777103" y="4561946"/>
                  <a:pt x="777103" y="3428997"/>
                </a:cubicBezTo>
                <a:cubicBezTo>
                  <a:pt x="777103" y="2296047"/>
                  <a:pt x="534353" y="1203318"/>
                  <a:pt x="83736" y="175558"/>
                </a:cubicBezTo>
                <a:close/>
              </a:path>
            </a:pathLst>
          </a:cu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8680704" cy="590803"/>
          </a:xfrm>
        </p:spPr>
        <p:txBody>
          <a:bodyPr vert="horz" lIns="91440" tIns="45720" rIns="91440" bIns="45720" rtlCol="0" anchor="b">
            <a:normAutofit/>
          </a:bodyPr>
          <a:lstStyle/>
          <a:p>
            <a:r>
              <a:rPr lang="en-US" sz="3600" dirty="0"/>
              <a:t>Vulnerability - Scoring System</a:t>
            </a:r>
          </a:p>
        </p:txBody>
      </p:sp>
      <p:pic>
        <p:nvPicPr>
          <p:cNvPr id="5" name="Picture 4" descr="Graphical user interface, text, application&#10;&#10;Description automatically generated">
            <a:extLst>
              <a:ext uri="{FF2B5EF4-FFF2-40B4-BE49-F238E27FC236}">
                <a16:creationId xmlns:a16="http://schemas.microsoft.com/office/drawing/2014/main" id="{F9258E0E-55A0-4CCD-B367-96B4FD3FCD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0883" y="2593529"/>
            <a:ext cx="5396344" cy="2892885"/>
          </a:xfrm>
          <a:prstGeom prst="rect">
            <a:avLst/>
          </a:prstGeom>
        </p:spPr>
      </p:pic>
      <p:pic>
        <p:nvPicPr>
          <p:cNvPr id="6" name="Picture 5" descr="Text&#10;&#10;Description automatically generated">
            <a:extLst>
              <a:ext uri="{FF2B5EF4-FFF2-40B4-BE49-F238E27FC236}">
                <a16:creationId xmlns:a16="http://schemas.microsoft.com/office/drawing/2014/main" id="{6773EA12-212B-471D-96A4-5F51630A70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0" y="2593529"/>
            <a:ext cx="5707303" cy="2045117"/>
          </a:xfrm>
          <a:prstGeom prst="rect">
            <a:avLst/>
          </a:prstGeom>
        </p:spPr>
      </p:pic>
    </p:spTree>
    <p:extLst>
      <p:ext uri="{BB962C8B-B14F-4D97-AF65-F5344CB8AC3E}">
        <p14:creationId xmlns:p14="http://schemas.microsoft.com/office/powerpoint/2010/main" val="2936921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550F5B9-399F-4FAD-AE6C-ED65F9A43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41248" y="510047"/>
            <a:ext cx="3300984" cy="1645920"/>
          </a:xfrm>
        </p:spPr>
        <p:txBody>
          <a:bodyPr vert="horz" lIns="91440" tIns="45720" rIns="91440" bIns="45720" rtlCol="0" anchor="ctr">
            <a:normAutofit/>
          </a:bodyPr>
          <a:lstStyle/>
          <a:p>
            <a:r>
              <a:rPr lang="en-US" sz="3200" dirty="0"/>
              <a:t>Vulnerability - Scoring System</a:t>
            </a:r>
          </a:p>
        </p:txBody>
      </p:sp>
      <p:sp>
        <p:nvSpPr>
          <p:cNvPr id="21" name="Rectangle 20">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653780AE-3589-4041-AA02-F9BE221E4C31}"/>
              </a:ext>
            </a:extLst>
          </p:cNvPr>
          <p:cNvSpPr>
            <a:spLocks noGrp="1"/>
          </p:cNvSpPr>
          <p:nvPr>
            <p:ph idx="1"/>
          </p:nvPr>
        </p:nvSpPr>
        <p:spPr>
          <a:xfrm>
            <a:off x="4581144" y="510047"/>
            <a:ext cx="6858000" cy="1645920"/>
          </a:xfrm>
        </p:spPr>
        <p:txBody>
          <a:bodyPr vert="horz" lIns="91440" tIns="45720" rIns="91440" bIns="45720" rtlCol="0" anchor="ctr">
            <a:normAutofit/>
          </a:bodyPr>
          <a:lstStyle/>
          <a:p>
            <a:pPr marL="0" indent="0">
              <a:buNone/>
            </a:pPr>
            <a:r>
              <a:rPr lang="en-US" sz="1800" b="1" dirty="0"/>
              <a:t>CVE</a:t>
            </a:r>
          </a:p>
          <a:p>
            <a:r>
              <a:rPr lang="en-US" sz="1800" dirty="0"/>
              <a:t>Common Vulnerabilities and Exposures is a public/ free to use list of standardized identifiers for commonly found vulnerabilities and its exposures. </a:t>
            </a:r>
          </a:p>
          <a:p>
            <a:pPr marL="0"/>
            <a:endParaRPr lang="en-US" sz="1800" dirty="0"/>
          </a:p>
        </p:txBody>
      </p:sp>
      <p:pic>
        <p:nvPicPr>
          <p:cNvPr id="12" name="Picture 11" descr="Graphical user interface, text, application&#10;&#10;Description automatically generated">
            <a:extLst>
              <a:ext uri="{FF2B5EF4-FFF2-40B4-BE49-F238E27FC236}">
                <a16:creationId xmlns:a16="http://schemas.microsoft.com/office/drawing/2014/main" id="{B2DDDDAC-B0D2-4E2F-9390-AEEC645A49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6652" y="1756778"/>
            <a:ext cx="5273318" cy="3849520"/>
          </a:xfrm>
          <a:prstGeom prst="rect">
            <a:avLst/>
          </a:prstGeom>
        </p:spPr>
      </p:pic>
      <p:pic>
        <p:nvPicPr>
          <p:cNvPr id="7" name="Picture 6" descr="Table&#10;&#10;Description automatically generated">
            <a:extLst>
              <a:ext uri="{FF2B5EF4-FFF2-40B4-BE49-F238E27FC236}">
                <a16:creationId xmlns:a16="http://schemas.microsoft.com/office/drawing/2014/main" id="{5611148F-56DB-4271-BD76-DB0D6112C7F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309" y="2377664"/>
            <a:ext cx="4068506" cy="2461445"/>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99F55251-5DAE-4DE9-9BAD-A33F7BF4585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70301" y="3681538"/>
            <a:ext cx="4884373" cy="3077155"/>
          </a:xfrm>
          <a:prstGeom prst="rect">
            <a:avLst/>
          </a:prstGeom>
        </p:spPr>
      </p:pic>
    </p:spTree>
    <p:extLst>
      <p:ext uri="{BB962C8B-B14F-4D97-AF65-F5344CB8AC3E}">
        <p14:creationId xmlns:p14="http://schemas.microsoft.com/office/powerpoint/2010/main" val="2899271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 Reports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32509" y="728473"/>
            <a:ext cx="11625943" cy="3439159"/>
          </a:xfrm>
        </p:spPr>
        <p:txBody>
          <a:bodyPr>
            <a:normAutofit/>
          </a:bodyPr>
          <a:lstStyle/>
          <a:p>
            <a:pPr algn="just">
              <a:buFont typeface="Courier New" panose="02070309020205020404" pitchFamily="49" charset="0"/>
              <a:buChar char="o"/>
            </a:pPr>
            <a:r>
              <a:rPr lang="en-US" sz="1800" i="1" dirty="0">
                <a:solidFill>
                  <a:srgbClr val="333333"/>
                </a:solidFill>
                <a:latin typeface="Calibri"/>
                <a:ea typeface="Source Sans Pro"/>
                <a:cs typeface="Calibri"/>
              </a:rPr>
              <a:t>The purpose of Vulnerability Assessment report is to give a </a:t>
            </a:r>
            <a:r>
              <a:rPr lang="en-US" sz="1800" b="1" i="1" u="sng" dirty="0">
                <a:solidFill>
                  <a:srgbClr val="333333"/>
                </a:solidFill>
                <a:latin typeface="Calibri"/>
                <a:ea typeface="Source Sans Pro"/>
                <a:cs typeface="Calibri"/>
              </a:rPr>
              <a:t>clear picture on the detected risks </a:t>
            </a:r>
            <a:r>
              <a:rPr lang="en-US" sz="1800" i="1" dirty="0">
                <a:solidFill>
                  <a:srgbClr val="333333"/>
                </a:solidFill>
                <a:latin typeface="Calibri"/>
                <a:ea typeface="Source Sans Pro"/>
                <a:cs typeface="Calibri"/>
              </a:rPr>
              <a:t>once a scan is completed.</a:t>
            </a:r>
          </a:p>
          <a:p>
            <a:pPr algn="just">
              <a:buFont typeface="Courier New" panose="02070309020205020404" pitchFamily="49" charset="0"/>
              <a:buChar char="o"/>
            </a:pPr>
            <a:r>
              <a:rPr lang="en-US" sz="1800" i="1" dirty="0">
                <a:solidFill>
                  <a:srgbClr val="333333"/>
                </a:solidFill>
                <a:latin typeface="Calibri"/>
                <a:ea typeface="Source Sans Pro"/>
                <a:cs typeface="Calibri"/>
              </a:rPr>
              <a:t>Based on the detected risks (reports), </a:t>
            </a:r>
            <a:r>
              <a:rPr lang="en-US" sz="1800" b="1" i="1" u="sng" dirty="0">
                <a:solidFill>
                  <a:srgbClr val="333333"/>
                </a:solidFill>
                <a:latin typeface="Calibri"/>
                <a:ea typeface="Source Sans Pro"/>
                <a:cs typeface="Calibri"/>
              </a:rPr>
              <a:t>adequate countermeasures to prevent the attacks/ mitigate the risks </a:t>
            </a:r>
            <a:r>
              <a:rPr lang="en-US" sz="1800" i="1" dirty="0">
                <a:solidFill>
                  <a:srgbClr val="333333"/>
                </a:solidFill>
                <a:latin typeface="Calibri"/>
                <a:ea typeface="Source Sans Pro"/>
                <a:cs typeface="Calibri"/>
              </a:rPr>
              <a:t>need to be proposed.</a:t>
            </a:r>
          </a:p>
        </p:txBody>
      </p:sp>
      <p:sp>
        <p:nvSpPr>
          <p:cNvPr id="4" name="Content Placeholder 2">
            <a:extLst>
              <a:ext uri="{FF2B5EF4-FFF2-40B4-BE49-F238E27FC236}">
                <a16:creationId xmlns:a16="http://schemas.microsoft.com/office/drawing/2014/main" id="{93741EE4-925D-4568-8041-1CB267910459}"/>
              </a:ext>
            </a:extLst>
          </p:cNvPr>
          <p:cNvSpPr txBox="1">
            <a:spLocks/>
          </p:cNvSpPr>
          <p:nvPr/>
        </p:nvSpPr>
        <p:spPr>
          <a:xfrm>
            <a:off x="6935372" y="2926913"/>
            <a:ext cx="4721196" cy="15466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graphicFrame>
        <p:nvGraphicFramePr>
          <p:cNvPr id="3" name="Diagram 2">
            <a:extLst>
              <a:ext uri="{FF2B5EF4-FFF2-40B4-BE49-F238E27FC236}">
                <a16:creationId xmlns:a16="http://schemas.microsoft.com/office/drawing/2014/main" id="{86185957-FC53-43B4-815F-92099BD6816B}"/>
              </a:ext>
            </a:extLst>
          </p:cNvPr>
          <p:cNvGraphicFramePr/>
          <p:nvPr>
            <p:extLst>
              <p:ext uri="{D42A27DB-BD31-4B8C-83A1-F6EECF244321}">
                <p14:modId xmlns:p14="http://schemas.microsoft.com/office/powerpoint/2010/main" val="2678409203"/>
              </p:ext>
            </p:extLst>
          </p:nvPr>
        </p:nvGraphicFramePr>
        <p:xfrm>
          <a:off x="5059165" y="1693935"/>
          <a:ext cx="6597403" cy="4012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73552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Vulnerability Assessment - Overview</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32509" y="728473"/>
            <a:ext cx="11625943" cy="3439159"/>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Vulnerability research is a process of finding out vulnerabilities and configuration mistakes that could lead to an attack.</a:t>
            </a:r>
          </a:p>
          <a:p>
            <a:pPr algn="just">
              <a:buFont typeface="Courier New" panose="02070309020205020404" pitchFamily="49" charset="0"/>
              <a:buChar char="o"/>
            </a:pPr>
            <a:r>
              <a:rPr lang="en-US" sz="1800" dirty="0">
                <a:solidFill>
                  <a:srgbClr val="333333"/>
                </a:solidFill>
                <a:latin typeface="Calibri"/>
                <a:ea typeface="Source Sans Pro"/>
                <a:cs typeface="Calibri"/>
              </a:rPr>
              <a:t>Vulnerabilities need to be classified based on severity levels and exploit range</a:t>
            </a:r>
          </a:p>
          <a:p>
            <a:pPr algn="just">
              <a:buFont typeface="Courier New" panose="02070309020205020404" pitchFamily="49" charset="0"/>
              <a:buChar char="o"/>
            </a:pPr>
            <a:r>
              <a:rPr lang="en-US" sz="1800" dirty="0">
                <a:solidFill>
                  <a:srgbClr val="333333"/>
                </a:solidFill>
                <a:latin typeface="Calibri"/>
                <a:ea typeface="Source Sans Pro"/>
                <a:cs typeface="Calibri"/>
              </a:rPr>
              <a:t>Vulnerability Assessment is to test the ability of the system.</a:t>
            </a:r>
          </a:p>
          <a:p>
            <a:pPr algn="just">
              <a:buFont typeface="Courier New" panose="02070309020205020404" pitchFamily="49" charset="0"/>
              <a:buChar char="o"/>
            </a:pPr>
            <a:r>
              <a:rPr lang="en-US" sz="1800" dirty="0">
                <a:solidFill>
                  <a:srgbClr val="333333"/>
                </a:solidFill>
                <a:latin typeface="Calibri"/>
                <a:ea typeface="Source Sans Pro"/>
                <a:cs typeface="Calibri"/>
              </a:rPr>
              <a:t>Tools are used to test the host/ application for any vulnerability.</a:t>
            </a:r>
          </a:p>
          <a:p>
            <a:pPr algn="just">
              <a:buFont typeface="Courier New" panose="02070309020205020404" pitchFamily="49" charset="0"/>
              <a:buChar char="o"/>
            </a:pPr>
            <a:r>
              <a:rPr lang="en-US" sz="1800" dirty="0">
                <a:solidFill>
                  <a:srgbClr val="333333"/>
                </a:solidFill>
                <a:latin typeface="Calibri"/>
                <a:ea typeface="Source Sans Pro"/>
                <a:cs typeface="Calibri"/>
              </a:rPr>
              <a:t>The Assessment Report helps in listing out the risks.</a:t>
            </a:r>
          </a:p>
        </p:txBody>
      </p:sp>
      <p:sp>
        <p:nvSpPr>
          <p:cNvPr id="4" name="Content Placeholder 2">
            <a:extLst>
              <a:ext uri="{FF2B5EF4-FFF2-40B4-BE49-F238E27FC236}">
                <a16:creationId xmlns:a16="http://schemas.microsoft.com/office/drawing/2014/main" id="{93741EE4-925D-4568-8041-1CB267910459}"/>
              </a:ext>
            </a:extLst>
          </p:cNvPr>
          <p:cNvSpPr txBox="1">
            <a:spLocks/>
          </p:cNvSpPr>
          <p:nvPr/>
        </p:nvSpPr>
        <p:spPr>
          <a:xfrm>
            <a:off x="6935372" y="2926913"/>
            <a:ext cx="4721196" cy="15466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spTree>
    <p:extLst>
      <p:ext uri="{BB962C8B-B14F-4D97-AF65-F5344CB8AC3E}">
        <p14:creationId xmlns:p14="http://schemas.microsoft.com/office/powerpoint/2010/main" val="4285637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Vulnerability Assessment</a:t>
            </a: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11727" y="931341"/>
            <a:ext cx="6444546" cy="5704986"/>
          </a:xfrm>
        </p:spPr>
        <p:txBody>
          <a:bodyPr vert="horz" lIns="91440" tIns="45720" rIns="91440" bIns="45720" rtlCol="0">
            <a:normAutofit/>
          </a:bodyPr>
          <a:lstStyle/>
          <a:p>
            <a:pPr marL="0" indent="0" algn="just">
              <a:buNone/>
            </a:pPr>
            <a:r>
              <a:rPr lang="en-GB" sz="2000" dirty="0"/>
              <a:t>Which of the following is a commonly used vulnerability assessment tool for scanning and identifying security vulnerabilities in a network or system?</a:t>
            </a:r>
          </a:p>
          <a:p>
            <a:pPr marL="0" indent="0" algn="just">
              <a:buNone/>
            </a:pPr>
            <a:r>
              <a:rPr lang="en-GB" sz="2000" dirty="0"/>
              <a:t>A) Wireshark</a:t>
            </a:r>
          </a:p>
          <a:p>
            <a:pPr marL="0" indent="0" algn="just">
              <a:buNone/>
            </a:pPr>
            <a:r>
              <a:rPr lang="en-GB" sz="2000" dirty="0"/>
              <a:t>B) OpenVAS</a:t>
            </a:r>
          </a:p>
          <a:p>
            <a:pPr marL="0" indent="0" algn="just">
              <a:buNone/>
            </a:pPr>
            <a:r>
              <a:rPr lang="en-GB" sz="2000" dirty="0"/>
              <a:t>C) Nessus</a:t>
            </a:r>
          </a:p>
          <a:p>
            <a:pPr marL="0" indent="0" algn="just">
              <a:buNone/>
            </a:pPr>
            <a:r>
              <a:rPr lang="en-GB" sz="2000" dirty="0"/>
              <a:t>D) </a:t>
            </a:r>
            <a:r>
              <a:rPr lang="en-GB" sz="2000" dirty="0" err="1"/>
              <a:t>nmap</a:t>
            </a:r>
            <a:endParaRPr lang="en-GB" sz="2000" dirty="0"/>
          </a:p>
          <a:p>
            <a:pPr marL="0" indent="0" algn="just">
              <a:buNone/>
            </a:pPr>
            <a:endParaRPr lang="en-GB" sz="2000" dirty="0"/>
          </a:p>
          <a:p>
            <a:pPr marL="0" indent="0" algn="just">
              <a:buNone/>
            </a:pPr>
            <a:r>
              <a:rPr lang="en-GB" sz="2000" dirty="0"/>
              <a:t>What does CVSS stand for in the context of vulnerability assessment?</a:t>
            </a:r>
          </a:p>
          <a:p>
            <a:pPr marL="0" indent="0" algn="just">
              <a:buNone/>
            </a:pPr>
            <a:r>
              <a:rPr lang="en-GB" sz="2000" dirty="0"/>
              <a:t>A) Common Vulnerability Scanning System</a:t>
            </a:r>
          </a:p>
          <a:p>
            <a:pPr marL="0" indent="0" algn="just">
              <a:buNone/>
            </a:pPr>
            <a:r>
              <a:rPr lang="en-GB" sz="2000" dirty="0"/>
              <a:t>B) Comprehensive Vulnerability Security Software</a:t>
            </a:r>
          </a:p>
          <a:p>
            <a:pPr marL="0" indent="0" algn="just">
              <a:buNone/>
            </a:pPr>
            <a:r>
              <a:rPr lang="en-GB" sz="2000" dirty="0"/>
              <a:t>C) Common Vulnerability Scoring System</a:t>
            </a:r>
          </a:p>
          <a:p>
            <a:pPr marL="0" indent="0" algn="just">
              <a:buNone/>
            </a:pPr>
            <a:r>
              <a:rPr lang="en-GB" sz="2000" dirty="0"/>
              <a:t>D) Cybersecurity Verification and Scoring System</a:t>
            </a: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32994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4371109" cy="662781"/>
          </a:xfrm>
        </p:spPr>
        <p:txBody>
          <a:bodyPr vert="horz" lIns="91440" tIns="45720" rIns="91440" bIns="45720" rtlCol="0" anchor="ctr">
            <a:normAutofit/>
          </a:bodyPr>
          <a:lstStyle/>
          <a:p>
            <a:r>
              <a:rPr lang="en-US" sz="3200" kern="1200" dirty="0">
                <a:solidFill>
                  <a:schemeClr val="tx1"/>
                </a:solidFill>
                <a:latin typeface="+mj-lt"/>
                <a:ea typeface="+mj-ea"/>
                <a:cs typeface="+mj-cs"/>
              </a:rPr>
              <a:t>Vulnerability Assessment</a:t>
            </a:r>
          </a:p>
        </p:txBody>
      </p:sp>
      <p:sp>
        <p:nvSpPr>
          <p:cNvPr id="21" name="Freeform: Shape 2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11727" y="931341"/>
            <a:ext cx="6444546" cy="5704986"/>
          </a:xfrm>
        </p:spPr>
        <p:txBody>
          <a:bodyPr vert="horz" lIns="91440" tIns="45720" rIns="91440" bIns="45720" rtlCol="0">
            <a:normAutofit lnSpcReduction="10000"/>
          </a:bodyPr>
          <a:lstStyle/>
          <a:p>
            <a:pPr marL="0" indent="0" algn="just">
              <a:buNone/>
            </a:pPr>
            <a:r>
              <a:rPr lang="en-GB" sz="2000" dirty="0"/>
              <a:t>What is the primary purpose of a vulnerability assessment report?</a:t>
            </a:r>
          </a:p>
          <a:p>
            <a:pPr marL="0" indent="0" algn="just">
              <a:buNone/>
            </a:pPr>
            <a:r>
              <a:rPr lang="en-GB" sz="2000" dirty="0"/>
              <a:t>A) To rank vulnerabilities based on their complexity.</a:t>
            </a:r>
          </a:p>
          <a:p>
            <a:pPr marL="0" indent="0" algn="just">
              <a:buNone/>
            </a:pPr>
            <a:r>
              <a:rPr lang="en-GB" sz="2000" dirty="0"/>
              <a:t>B) To identify potential threats in the network.</a:t>
            </a:r>
          </a:p>
          <a:p>
            <a:pPr marL="0" indent="0" algn="just">
              <a:buNone/>
            </a:pPr>
            <a:r>
              <a:rPr lang="en-GB" sz="2000" dirty="0"/>
              <a:t>C) To provide a detailed summary of discovered vulnerabilities, their severity, and recommendations for remediation.</a:t>
            </a:r>
          </a:p>
          <a:p>
            <a:pPr marL="0" indent="0" algn="just">
              <a:buNone/>
            </a:pPr>
            <a:r>
              <a:rPr lang="en-GB" sz="2000" dirty="0"/>
              <a:t>D) To list all security controls in place.</a:t>
            </a:r>
          </a:p>
          <a:p>
            <a:pPr marL="0" indent="0" algn="just">
              <a:buNone/>
            </a:pPr>
            <a:endParaRPr lang="en-GB" sz="2000" dirty="0"/>
          </a:p>
          <a:p>
            <a:pPr marL="0" indent="0" algn="just">
              <a:buNone/>
            </a:pPr>
            <a:r>
              <a:rPr lang="en-GB" sz="2000" dirty="0"/>
              <a:t>Which component of a vulnerability assessment report typically includes a description of each vulnerability, its risk level, and suggested actions for remediation?</a:t>
            </a:r>
          </a:p>
          <a:p>
            <a:pPr marL="0" indent="0" algn="just">
              <a:buNone/>
            </a:pPr>
            <a:r>
              <a:rPr lang="en-GB" sz="2000" dirty="0"/>
              <a:t>A) Executive Summary</a:t>
            </a:r>
          </a:p>
          <a:p>
            <a:pPr marL="0" indent="0" algn="just">
              <a:buNone/>
            </a:pPr>
            <a:r>
              <a:rPr lang="en-GB" sz="2000" dirty="0"/>
              <a:t>B) Methodology</a:t>
            </a:r>
          </a:p>
          <a:p>
            <a:pPr marL="0" indent="0" algn="just">
              <a:buNone/>
            </a:pPr>
            <a:r>
              <a:rPr lang="en-GB" sz="2000" dirty="0"/>
              <a:t>C) Appendices</a:t>
            </a:r>
          </a:p>
          <a:p>
            <a:pPr marL="0" indent="0" algn="just">
              <a:buNone/>
            </a:pPr>
            <a:r>
              <a:rPr lang="en-GB" sz="2000" dirty="0"/>
              <a:t>D) Findings and Recommendations</a:t>
            </a:r>
          </a:p>
        </p:txBody>
      </p:sp>
      <p:sp>
        <p:nvSpPr>
          <p:cNvPr id="23" name="Oval 2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2147569"/>
            <a:ext cx="3781051" cy="191888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5" name="Freeform: Shape 2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129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Activities &amp; Reminders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332509" y="728473"/>
            <a:ext cx="11625943" cy="4781678"/>
          </a:xfrm>
        </p:spPr>
        <p:txBody>
          <a:bodyPr>
            <a:normAutofit/>
          </a:bodyPr>
          <a:lstStyle/>
          <a:p>
            <a:pPr algn="just">
              <a:buFont typeface="Courier New" panose="02070309020205020404" pitchFamily="49" charset="0"/>
              <a:buChar char="o"/>
            </a:pPr>
            <a:r>
              <a:rPr lang="en-US" sz="2000" b="1" dirty="0">
                <a:solidFill>
                  <a:srgbClr val="333333"/>
                </a:solidFill>
                <a:latin typeface="Calibri"/>
                <a:ea typeface="Source Sans Pro"/>
                <a:cs typeface="Calibri"/>
              </a:rPr>
              <a:t>Demonstrate a simple Network Scan on your simulated environment, pick up a vulnerability and try to enumerate the vulnerability. </a:t>
            </a:r>
          </a:p>
          <a:p>
            <a:pPr lvl="1" algn="just">
              <a:buFont typeface="Courier New" panose="02070309020205020404" pitchFamily="49" charset="0"/>
              <a:buChar char="o"/>
            </a:pPr>
            <a:r>
              <a:rPr lang="en-US" sz="2000" dirty="0">
                <a:solidFill>
                  <a:srgbClr val="333333"/>
                </a:solidFill>
                <a:latin typeface="Calibri"/>
                <a:ea typeface="Source Sans Pro"/>
                <a:cs typeface="Calibri"/>
              </a:rPr>
              <a:t>Demonstration Time: 10 Minutes </a:t>
            </a:r>
          </a:p>
          <a:p>
            <a:pPr lvl="1" algn="just">
              <a:buFont typeface="Courier New" panose="02070309020205020404" pitchFamily="49" charset="0"/>
              <a:buChar char="o"/>
            </a:pPr>
            <a:r>
              <a:rPr lang="en-US" sz="2000" dirty="0">
                <a:solidFill>
                  <a:srgbClr val="333333"/>
                </a:solidFill>
                <a:latin typeface="Calibri"/>
                <a:ea typeface="Source Sans Pro"/>
                <a:cs typeface="Calibri"/>
              </a:rPr>
              <a:t>Do the scan in advance – Demo on what your scan picked up and your approach in detailing the vulnerabilities and enumerating them.</a:t>
            </a:r>
          </a:p>
          <a:p>
            <a:pPr lvl="1" algn="just">
              <a:buFont typeface="Courier New" panose="02070309020205020404" pitchFamily="49" charset="0"/>
              <a:buChar char="o"/>
            </a:pPr>
            <a:r>
              <a:rPr lang="en-US" sz="2000" dirty="0">
                <a:solidFill>
                  <a:srgbClr val="333333"/>
                </a:solidFill>
                <a:latin typeface="Calibri"/>
                <a:ea typeface="Source Sans Pro"/>
                <a:cs typeface="Calibri"/>
              </a:rPr>
              <a:t>Demonstration slot will be done by ChatGPT. Others will use the assignment link to submit their demonstration by recordings. </a:t>
            </a:r>
            <a:r>
              <a:rPr lang="en-US" sz="2000" b="1" i="1" dirty="0">
                <a:solidFill>
                  <a:srgbClr val="333333"/>
                </a:solidFill>
                <a:latin typeface="Calibri"/>
                <a:ea typeface="Source Sans Pro"/>
                <a:cs typeface="Calibri"/>
              </a:rPr>
              <a:t>Volunteers are welcome to do the demonstration.</a:t>
            </a:r>
          </a:p>
          <a:p>
            <a:pPr algn="just">
              <a:buFont typeface="Courier New" panose="02070309020205020404" pitchFamily="49" charset="0"/>
              <a:buChar char="o"/>
            </a:pPr>
            <a:r>
              <a:rPr lang="en-US" sz="2000" b="1" dirty="0">
                <a:solidFill>
                  <a:srgbClr val="333333"/>
                </a:solidFill>
                <a:latin typeface="Calibri"/>
                <a:ea typeface="Source Sans Pro"/>
                <a:cs typeface="Calibri"/>
              </a:rPr>
              <a:t>Coursework Requirement: Complete Ethical Hacker Course in Skillforall.com</a:t>
            </a:r>
          </a:p>
          <a:p>
            <a:pPr lvl="1" algn="just">
              <a:buFont typeface="Courier New" panose="02070309020205020404" pitchFamily="49" charset="0"/>
              <a:buChar char="o"/>
            </a:pPr>
            <a:r>
              <a:rPr lang="en-US" sz="2000" dirty="0">
                <a:solidFill>
                  <a:srgbClr val="333333"/>
                </a:solidFill>
                <a:latin typeface="Calibri"/>
                <a:ea typeface="Source Sans Pro"/>
                <a:cs typeface="Calibri"/>
              </a:rPr>
              <a:t>You are added in the course.</a:t>
            </a:r>
          </a:p>
          <a:p>
            <a:pPr lvl="1" algn="just">
              <a:buFont typeface="Courier New" panose="02070309020205020404" pitchFamily="49" charset="0"/>
              <a:buChar char="o"/>
            </a:pPr>
            <a:r>
              <a:rPr lang="en-US" sz="2000" b="1" i="1" dirty="0">
                <a:solidFill>
                  <a:srgbClr val="333333"/>
                </a:solidFill>
                <a:latin typeface="Calibri"/>
                <a:ea typeface="Source Sans Pro"/>
                <a:cs typeface="Calibri"/>
              </a:rPr>
              <a:t>If you have started the course already, continue with your enrollment. If you haven’t started use this course.</a:t>
            </a:r>
          </a:p>
          <a:p>
            <a:pPr lvl="1" algn="just">
              <a:buFont typeface="Courier New" panose="02070309020205020404" pitchFamily="49" charset="0"/>
              <a:buChar char="o"/>
            </a:pPr>
            <a:endParaRPr lang="en-US" sz="2000" b="1" i="1" dirty="0">
              <a:solidFill>
                <a:srgbClr val="333333"/>
              </a:solidFill>
              <a:latin typeface="Calibri"/>
              <a:ea typeface="Source Sans Pro"/>
              <a:cs typeface="Calibri"/>
            </a:endParaRPr>
          </a:p>
        </p:txBody>
      </p:sp>
      <p:sp>
        <p:nvSpPr>
          <p:cNvPr id="4" name="Content Placeholder 2">
            <a:extLst>
              <a:ext uri="{FF2B5EF4-FFF2-40B4-BE49-F238E27FC236}">
                <a16:creationId xmlns:a16="http://schemas.microsoft.com/office/drawing/2014/main" id="{93741EE4-925D-4568-8041-1CB267910459}"/>
              </a:ext>
            </a:extLst>
          </p:cNvPr>
          <p:cNvSpPr txBox="1">
            <a:spLocks/>
          </p:cNvSpPr>
          <p:nvPr/>
        </p:nvSpPr>
        <p:spPr>
          <a:xfrm>
            <a:off x="6935372" y="2926913"/>
            <a:ext cx="4721196" cy="15466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p:txBody>
      </p:sp>
    </p:spTree>
    <p:extLst>
      <p:ext uri="{BB962C8B-B14F-4D97-AF65-F5344CB8AC3E}">
        <p14:creationId xmlns:p14="http://schemas.microsoft.com/office/powerpoint/2010/main" val="1839718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Wikipedia</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Other website sources given in this presentation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 The intension of usage is for Educational Purpose Only</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1751</Words>
  <Application>Microsoft Office PowerPoint</Application>
  <PresentationFormat>Widescreen</PresentationFormat>
  <Paragraphs>262</Paragraphs>
  <Slides>24</Slides>
  <Notes>18</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24</vt:i4>
      </vt:variant>
    </vt:vector>
  </HeadingPairs>
  <TitlesOfParts>
    <vt:vector size="34"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Vulnerability </vt:lpstr>
      <vt:lpstr>Vulnerability - Classification</vt:lpstr>
      <vt:lpstr>Vulnerability - Classification</vt:lpstr>
      <vt:lpstr>Vulnerability Assessment</vt:lpstr>
      <vt:lpstr>Vulnerability Assessment– Life Cycle</vt:lpstr>
      <vt:lpstr>Vulnerability Assessment </vt:lpstr>
      <vt:lpstr>Vulnerability Assessment</vt:lpstr>
      <vt:lpstr>Vulnerability Assessment</vt:lpstr>
      <vt:lpstr>Vulnerability Assessment - Tools</vt:lpstr>
      <vt:lpstr>Vulnerability Assessment - Tools</vt:lpstr>
      <vt:lpstr>Vulnerability - Scoring System</vt:lpstr>
      <vt:lpstr>Vulnerability - Scoring System</vt:lpstr>
      <vt:lpstr>Vulnerability Assessment - Reports</vt:lpstr>
      <vt:lpstr>Vulnerability Assessment - Overview</vt:lpstr>
      <vt:lpstr>Vulnerability Assessment</vt:lpstr>
      <vt:lpstr>Vulnerability Assessment</vt:lpstr>
      <vt:lpstr>Activities &amp; Reminders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61</cp:revision>
  <dcterms:created xsi:type="dcterms:W3CDTF">2021-03-05T06:07:01Z</dcterms:created>
  <dcterms:modified xsi:type="dcterms:W3CDTF">2023-10-31T05:45:43Z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