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81" r:id="rId3"/>
    <p:sldId id="295" r:id="rId4"/>
    <p:sldId id="296" r:id="rId5"/>
    <p:sldId id="297" r:id="rId6"/>
    <p:sldId id="298" r:id="rId7"/>
    <p:sldId id="299" r:id="rId8"/>
    <p:sldId id="29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698"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EC5300-482B-4620-8F2E-855693983C47}" type="datetimeFigureOut">
              <a:rPr lang="en-GB" smtClean="0"/>
              <a:t>02/02/2021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A663D-86D2-4653-9BD8-A94A8BFA906E}" type="slidenum">
              <a:rPr lang="en-GB" smtClean="0"/>
              <a:t>‹#›</a:t>
            </a:fld>
            <a:endParaRPr lang="en-GB"/>
          </a:p>
        </p:txBody>
      </p:sp>
    </p:spTree>
    <p:extLst>
      <p:ext uri="{BB962C8B-B14F-4D97-AF65-F5344CB8AC3E}">
        <p14:creationId xmlns:p14="http://schemas.microsoft.com/office/powerpoint/2010/main" val="425438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02/02/2021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vlebooks-com.ezproxy.uwtsd.ac.uk/Vleweb/Product/Index/2009305?page=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800" b="1" dirty="0"/>
              <a:t>ECSS6001 </a:t>
            </a:r>
            <a:r>
              <a:rPr lang="en-GB" sz="2800" b="1" dirty="0"/>
              <a:t>Diversity of Language</a:t>
            </a:r>
            <a:br>
              <a:rPr lang="en-GB" sz="2800" b="1" dirty="0"/>
            </a:br>
            <a:r>
              <a:rPr lang="en-US" sz="2800" b="1" dirty="0"/>
              <a:t>Theme </a:t>
            </a:r>
            <a:r>
              <a:rPr lang="en-US" sz="2800" b="1" dirty="0" smtClean="0"/>
              <a:t>5: </a:t>
            </a:r>
            <a:r>
              <a:rPr lang="en-US" sz="2800" b="1" dirty="0"/>
              <a:t>Language Acquisition </a:t>
            </a:r>
            <a:r>
              <a:rPr lang="en-US" sz="2800" b="1" dirty="0" smtClean="0"/>
              <a:t>(</a:t>
            </a:r>
            <a:r>
              <a:rPr lang="en-US" sz="2800" b="1" dirty="0" smtClean="0"/>
              <a:t>Vygotsky</a:t>
            </a:r>
            <a:r>
              <a:rPr lang="en-US" sz="2800" b="1" dirty="0" smtClean="0"/>
              <a:t>)</a:t>
            </a:r>
            <a:endParaRPr lang="en-US" sz="2800" b="1" dirty="0"/>
          </a:p>
        </p:txBody>
      </p:sp>
      <p:sp>
        <p:nvSpPr>
          <p:cNvPr id="9" name="Rectangle 8"/>
          <p:cNvSpPr/>
          <p:nvPr/>
        </p:nvSpPr>
        <p:spPr>
          <a:xfrm>
            <a:off x="3723509"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484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96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6981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67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2154941" y="2599569"/>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2241433"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59C4C4E-AAEE-457B-A79F-95EF82B5212E}"/>
              </a:ext>
            </a:extLst>
          </p:cNvPr>
          <p:cNvPicPr>
            <a:picLocks noChangeAspect="1"/>
          </p:cNvPicPr>
          <p:nvPr/>
        </p:nvPicPr>
        <p:blipFill>
          <a:blip r:embed="rId3"/>
          <a:stretch>
            <a:fillRect/>
          </a:stretch>
        </p:blipFill>
        <p:spPr>
          <a:xfrm>
            <a:off x="3836311" y="525322"/>
            <a:ext cx="2895972" cy="1838223"/>
          </a:xfrm>
          <a:prstGeom prst="rect">
            <a:avLst/>
          </a:prstGeom>
        </p:spPr>
      </p:pic>
      <p:pic>
        <p:nvPicPr>
          <p:cNvPr id="5" name="Picture 4">
            <a:extLst>
              <a:ext uri="{FF2B5EF4-FFF2-40B4-BE49-F238E27FC236}">
                <a16:creationId xmlns:a16="http://schemas.microsoft.com/office/drawing/2014/main" id="{0FF4FFC5-E704-4F10-B373-02E057CBCBEF}"/>
              </a:ext>
            </a:extLst>
          </p:cNvPr>
          <p:cNvPicPr>
            <a:picLocks noChangeAspect="1"/>
          </p:cNvPicPr>
          <p:nvPr/>
        </p:nvPicPr>
        <p:blipFill>
          <a:blip r:embed="rId4"/>
          <a:stretch>
            <a:fillRect/>
          </a:stretch>
        </p:blipFill>
        <p:spPr>
          <a:xfrm>
            <a:off x="5676082" y="2697738"/>
            <a:ext cx="3000375" cy="1773646"/>
          </a:xfrm>
          <a:prstGeom prst="rect">
            <a:avLst/>
          </a:prstGeom>
        </p:spPr>
      </p:pic>
      <p:pic>
        <p:nvPicPr>
          <p:cNvPr id="6" name="Picture 5">
            <a:extLst>
              <a:ext uri="{FF2B5EF4-FFF2-40B4-BE49-F238E27FC236}">
                <a16:creationId xmlns:a16="http://schemas.microsoft.com/office/drawing/2014/main" id="{F888FE0E-2EE2-49AA-AD7F-921E6E863AE2}"/>
              </a:ext>
            </a:extLst>
          </p:cNvPr>
          <p:cNvPicPr>
            <a:picLocks noChangeAspect="1"/>
          </p:cNvPicPr>
          <p:nvPr/>
        </p:nvPicPr>
        <p:blipFill>
          <a:blip r:embed="rId5"/>
          <a:stretch>
            <a:fillRect/>
          </a:stretch>
        </p:blipFill>
        <p:spPr>
          <a:xfrm>
            <a:off x="561255" y="3293156"/>
            <a:ext cx="2949712" cy="9986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432" y="101921"/>
            <a:ext cx="7429499" cy="662783"/>
          </a:xfrm>
        </p:spPr>
        <p:txBody>
          <a:bodyPr>
            <a:normAutofit fontScale="90000"/>
          </a:bodyPr>
          <a:lstStyle/>
          <a:p>
            <a:r>
              <a:rPr lang="en-GB" dirty="0" smtClean="0"/>
              <a:t>Lev Vygotsky</a:t>
            </a:r>
            <a:endParaRPr lang="en-GB" dirty="0"/>
          </a:p>
        </p:txBody>
      </p:sp>
      <p:sp>
        <p:nvSpPr>
          <p:cNvPr id="3" name="Content Placeholder 2"/>
          <p:cNvSpPr>
            <a:spLocks noGrp="1"/>
          </p:cNvSpPr>
          <p:nvPr>
            <p:ph idx="1"/>
          </p:nvPr>
        </p:nvSpPr>
        <p:spPr>
          <a:xfrm>
            <a:off x="247701" y="1196752"/>
            <a:ext cx="8640960" cy="3860074"/>
          </a:xfrm>
        </p:spPr>
        <p:txBody>
          <a:bodyPr>
            <a:noAutofit/>
          </a:bodyPr>
          <a:lstStyle/>
          <a:p>
            <a:r>
              <a:rPr lang="en-GB" sz="2400" dirty="0"/>
              <a:t>Worked the same time as Piaget (20’s - 30’s)</a:t>
            </a:r>
          </a:p>
          <a:p>
            <a:r>
              <a:rPr lang="en-GB" sz="2400" dirty="0"/>
              <a:t>Worked to research and reform education</a:t>
            </a:r>
          </a:p>
          <a:p>
            <a:r>
              <a:rPr lang="en-GB" sz="2400" dirty="0"/>
              <a:t>Instituted special education in Soviet schools</a:t>
            </a:r>
          </a:p>
          <a:p>
            <a:r>
              <a:rPr lang="en-GB" sz="2400" dirty="0"/>
              <a:t>Developed theories of cognitive</a:t>
            </a:r>
          </a:p>
          <a:p>
            <a:r>
              <a:rPr lang="en-GB" sz="2400" dirty="0"/>
              <a:t>development</a:t>
            </a:r>
          </a:p>
          <a:p>
            <a:r>
              <a:rPr lang="en-GB" sz="2400" dirty="0" smtClean="0"/>
              <a:t>Focused </a:t>
            </a:r>
            <a:r>
              <a:rPr lang="en-GB" sz="2400" dirty="0"/>
              <a:t>on child </a:t>
            </a:r>
            <a:r>
              <a:rPr lang="en-GB" sz="2400" dirty="0" smtClean="0"/>
              <a:t>development, education</a:t>
            </a:r>
            <a:r>
              <a:rPr lang="en-GB" sz="2400" dirty="0"/>
              <a:t> </a:t>
            </a:r>
            <a:r>
              <a:rPr lang="en-GB" sz="2400" dirty="0" smtClean="0"/>
              <a:t>and </a:t>
            </a:r>
            <a:r>
              <a:rPr lang="en-GB" sz="2400" dirty="0"/>
              <a:t>language development</a:t>
            </a:r>
          </a:p>
          <a:p>
            <a:r>
              <a:rPr lang="en-GB" sz="2400" dirty="0"/>
              <a:t>Writings were eventually translated and brought to U.S. in 1960’s; not much attention paid until late 70’s</a:t>
            </a:r>
          </a:p>
          <a:p>
            <a:r>
              <a:rPr lang="en-GB" sz="2400" dirty="0"/>
              <a:t>Theories very popular today; large influence on schools</a:t>
            </a:r>
            <a:endParaRPr lang="en-GB" sz="2400" dirty="0"/>
          </a:p>
        </p:txBody>
      </p:sp>
    </p:spTree>
    <p:extLst>
      <p:ext uri="{BB962C8B-B14F-4D97-AF65-F5344CB8AC3E}">
        <p14:creationId xmlns:p14="http://schemas.microsoft.com/office/powerpoint/2010/main" val="45711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432" y="101921"/>
            <a:ext cx="7429499" cy="662783"/>
          </a:xfrm>
        </p:spPr>
        <p:txBody>
          <a:bodyPr>
            <a:normAutofit fontScale="90000"/>
          </a:bodyPr>
          <a:lstStyle/>
          <a:p>
            <a:r>
              <a:rPr lang="en-GB" dirty="0" smtClean="0"/>
              <a:t>Lev Vygotsky</a:t>
            </a:r>
            <a:endParaRPr lang="en-GB" dirty="0"/>
          </a:p>
        </p:txBody>
      </p:sp>
      <p:sp>
        <p:nvSpPr>
          <p:cNvPr id="3" name="Content Placeholder 2"/>
          <p:cNvSpPr>
            <a:spLocks noGrp="1"/>
          </p:cNvSpPr>
          <p:nvPr>
            <p:ph idx="1"/>
          </p:nvPr>
        </p:nvSpPr>
        <p:spPr>
          <a:xfrm>
            <a:off x="247701" y="836712"/>
            <a:ext cx="8640960" cy="3860074"/>
          </a:xfrm>
        </p:spPr>
        <p:txBody>
          <a:bodyPr>
            <a:noAutofit/>
          </a:bodyPr>
          <a:lstStyle/>
          <a:p>
            <a:r>
              <a:rPr lang="en-GB" sz="2200" dirty="0"/>
              <a:t>All learning is </a:t>
            </a:r>
            <a:r>
              <a:rPr lang="en-GB" sz="2200" dirty="0" smtClean="0"/>
              <a:t>social, it relies on interactions with others</a:t>
            </a:r>
            <a:endParaRPr lang="en-GB" sz="2200" dirty="0"/>
          </a:p>
          <a:p>
            <a:r>
              <a:rPr lang="en-GB" sz="2200" dirty="0"/>
              <a:t>Knowledge is always socially </a:t>
            </a:r>
            <a:r>
              <a:rPr lang="en-GB" sz="2200" dirty="0" smtClean="0"/>
              <a:t>constructed, we learn what is around us</a:t>
            </a:r>
            <a:endParaRPr lang="en-GB" sz="2200" dirty="0"/>
          </a:p>
          <a:p>
            <a:r>
              <a:rPr lang="en-GB" sz="2200" dirty="0"/>
              <a:t>Culture shapes our learning &amp; cognitive development</a:t>
            </a:r>
          </a:p>
          <a:p>
            <a:r>
              <a:rPr lang="en-GB" sz="2200" dirty="0"/>
              <a:t>Culture ensures each new generation learns from the previous</a:t>
            </a:r>
          </a:p>
          <a:p>
            <a:r>
              <a:rPr lang="en-GB" sz="2200" dirty="0"/>
              <a:t>Provides lens through which we see and make sense of world</a:t>
            </a:r>
          </a:p>
          <a:p>
            <a:r>
              <a:rPr lang="en-GB" sz="2200" dirty="0"/>
              <a:t>What is valued in one culture may not be in another</a:t>
            </a:r>
          </a:p>
          <a:p>
            <a:r>
              <a:rPr lang="en-GB" sz="2200" dirty="0"/>
              <a:t>Learning is tied to the culture and situation where it was learned</a:t>
            </a:r>
          </a:p>
          <a:p>
            <a:r>
              <a:rPr lang="en-GB" sz="2200" dirty="0"/>
              <a:t>Challenge is important to learning</a:t>
            </a:r>
          </a:p>
          <a:p>
            <a:r>
              <a:rPr lang="en-GB" sz="2200" dirty="0"/>
              <a:t>Learning happens best within our </a:t>
            </a:r>
            <a:r>
              <a:rPr lang="en-GB" sz="2200" dirty="0" smtClean="0"/>
              <a:t>Zone of Proximal Development (ZPD)*</a:t>
            </a:r>
            <a:endParaRPr lang="en-GB" sz="2200" dirty="0"/>
          </a:p>
          <a:p>
            <a:r>
              <a:rPr lang="en-GB" sz="2200" dirty="0"/>
              <a:t>A more knowledgeable </a:t>
            </a:r>
            <a:r>
              <a:rPr lang="en-GB" sz="2200" dirty="0" smtClean="0"/>
              <a:t>other (e.g. parent / teacher) </a:t>
            </a:r>
            <a:r>
              <a:rPr lang="en-GB" sz="2200" dirty="0"/>
              <a:t>knows what will challenge us</a:t>
            </a:r>
          </a:p>
          <a:p>
            <a:r>
              <a:rPr lang="en-GB" sz="2200" dirty="0" smtClean="0"/>
              <a:t>Learning </a:t>
            </a:r>
            <a:r>
              <a:rPr lang="en-GB" sz="2200" dirty="0"/>
              <a:t>pushes us towards more advanced cognitive development</a:t>
            </a:r>
          </a:p>
          <a:p>
            <a:pPr marL="0" indent="0">
              <a:buNone/>
            </a:pPr>
            <a:endParaRPr lang="en-GB" sz="2200" dirty="0"/>
          </a:p>
        </p:txBody>
      </p:sp>
    </p:spTree>
    <p:extLst>
      <p:ext uri="{BB962C8B-B14F-4D97-AF65-F5344CB8AC3E}">
        <p14:creationId xmlns:p14="http://schemas.microsoft.com/office/powerpoint/2010/main" val="988294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432" y="101921"/>
            <a:ext cx="7429499" cy="662783"/>
          </a:xfrm>
        </p:spPr>
        <p:txBody>
          <a:bodyPr>
            <a:normAutofit fontScale="90000"/>
          </a:bodyPr>
          <a:lstStyle/>
          <a:p>
            <a:r>
              <a:rPr lang="en-GB" dirty="0" smtClean="0"/>
              <a:t>Lev Vygotsky</a:t>
            </a:r>
            <a:endParaRPr lang="en-GB" dirty="0"/>
          </a:p>
        </p:txBody>
      </p:sp>
      <p:sp>
        <p:nvSpPr>
          <p:cNvPr id="3" name="Content Placeholder 2"/>
          <p:cNvSpPr>
            <a:spLocks noGrp="1"/>
          </p:cNvSpPr>
          <p:nvPr>
            <p:ph idx="1"/>
          </p:nvPr>
        </p:nvSpPr>
        <p:spPr>
          <a:xfrm>
            <a:off x="247701" y="1124744"/>
            <a:ext cx="8640960" cy="3860074"/>
          </a:xfrm>
        </p:spPr>
        <p:txBody>
          <a:bodyPr>
            <a:noAutofit/>
          </a:bodyPr>
          <a:lstStyle/>
          <a:p>
            <a:r>
              <a:rPr lang="en-GB" sz="2400" dirty="0"/>
              <a:t>The zone of proximal development refers to the difference between what a learner can do without help and what he or she can achieve with guidance and encouragement from a skilled partner</a:t>
            </a:r>
            <a:r>
              <a:rPr lang="en-GB" sz="2400" dirty="0" smtClean="0"/>
              <a:t>.</a:t>
            </a:r>
            <a:endParaRPr lang="en-GB" sz="2400" dirty="0"/>
          </a:p>
          <a:p>
            <a:r>
              <a:rPr lang="en-GB" sz="2400" dirty="0"/>
              <a:t>Thus, the term “proximal” refers to those skills that the learner is “close” to mastering</a:t>
            </a:r>
            <a:r>
              <a:rPr lang="en-GB" sz="2400" dirty="0" smtClean="0"/>
              <a:t>.</a:t>
            </a:r>
          </a:p>
          <a:p>
            <a:r>
              <a:rPr lang="en-GB" sz="2400" dirty="0" smtClean="0"/>
              <a:t>​If we relate this back to the ideas of cognitive constraints then we can see that the learning and linguistic development happens best when we are ‘helped’ to the next stage of development</a:t>
            </a:r>
          </a:p>
          <a:p>
            <a:r>
              <a:rPr lang="en-GB" sz="2400" dirty="0" smtClean="0"/>
              <a:t>Rather than being forced to develop at a pace that doesn’t suit us.</a:t>
            </a:r>
            <a:endParaRPr lang="en-GB" sz="2400" dirty="0"/>
          </a:p>
        </p:txBody>
      </p:sp>
    </p:spTree>
    <p:extLst>
      <p:ext uri="{BB962C8B-B14F-4D97-AF65-F5344CB8AC3E}">
        <p14:creationId xmlns:p14="http://schemas.microsoft.com/office/powerpoint/2010/main" val="306018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432" y="101921"/>
            <a:ext cx="7429499" cy="662783"/>
          </a:xfrm>
        </p:spPr>
        <p:txBody>
          <a:bodyPr>
            <a:normAutofit fontScale="90000"/>
          </a:bodyPr>
          <a:lstStyle/>
          <a:p>
            <a:r>
              <a:rPr lang="en-GB" dirty="0" smtClean="0"/>
              <a:t>Lev Vygotsky</a:t>
            </a:r>
            <a:endParaRPr lang="en-GB" dirty="0"/>
          </a:p>
        </p:txBody>
      </p:sp>
      <p:sp>
        <p:nvSpPr>
          <p:cNvPr id="3" name="Content Placeholder 2"/>
          <p:cNvSpPr>
            <a:spLocks noGrp="1"/>
          </p:cNvSpPr>
          <p:nvPr>
            <p:ph idx="1"/>
          </p:nvPr>
        </p:nvSpPr>
        <p:spPr>
          <a:xfrm>
            <a:off x="247701" y="764704"/>
            <a:ext cx="8640960" cy="3860074"/>
          </a:xfrm>
        </p:spPr>
        <p:txBody>
          <a:bodyPr>
            <a:noAutofit/>
          </a:bodyPr>
          <a:lstStyle/>
          <a:p>
            <a:r>
              <a:rPr lang="en-GB" sz="2800" dirty="0"/>
              <a:t>Adults convey to children (formally &amp; informally) the ways their culture sees the world</a:t>
            </a:r>
          </a:p>
          <a:p>
            <a:r>
              <a:rPr lang="en-GB" sz="2800" dirty="0"/>
              <a:t>Adults share meanings they attach to objects, events (culture)</a:t>
            </a:r>
          </a:p>
          <a:p>
            <a:r>
              <a:rPr lang="en-GB" sz="2800" dirty="0"/>
              <a:t>Adults should describe discoveries of previous generations, help connect children to their history</a:t>
            </a:r>
          </a:p>
          <a:p>
            <a:r>
              <a:rPr lang="en-GB" sz="2800" dirty="0"/>
              <a:t>We don’t have to “discover” what those before us have learned</a:t>
            </a:r>
          </a:p>
          <a:p>
            <a:r>
              <a:rPr lang="en-GB" sz="2800" dirty="0"/>
              <a:t>Culture “shapes” our learning and development</a:t>
            </a:r>
          </a:p>
          <a:p>
            <a:r>
              <a:rPr lang="en-GB" sz="2800" dirty="0"/>
              <a:t>Learning is both social and culturally based and tied to the situation where it was </a:t>
            </a:r>
            <a:r>
              <a:rPr lang="en-GB" sz="2800" dirty="0" smtClean="0"/>
              <a:t>learned</a:t>
            </a:r>
          </a:p>
          <a:p>
            <a:endParaRPr lang="en-GB" sz="2800" dirty="0"/>
          </a:p>
          <a:p>
            <a:endParaRPr lang="en-GB" sz="2800" dirty="0"/>
          </a:p>
        </p:txBody>
      </p:sp>
    </p:spTree>
    <p:extLst>
      <p:ext uri="{BB962C8B-B14F-4D97-AF65-F5344CB8AC3E}">
        <p14:creationId xmlns:p14="http://schemas.microsoft.com/office/powerpoint/2010/main" val="147089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432" y="101921"/>
            <a:ext cx="7429499" cy="662783"/>
          </a:xfrm>
        </p:spPr>
        <p:txBody>
          <a:bodyPr>
            <a:normAutofit fontScale="90000"/>
          </a:bodyPr>
          <a:lstStyle/>
          <a:p>
            <a:r>
              <a:rPr lang="en-GB" dirty="0" smtClean="0"/>
              <a:t>Lev Vygotsky</a:t>
            </a:r>
            <a:endParaRPr lang="en-GB" dirty="0"/>
          </a:p>
        </p:txBody>
      </p:sp>
      <p:sp>
        <p:nvSpPr>
          <p:cNvPr id="3" name="Content Placeholder 2"/>
          <p:cNvSpPr>
            <a:spLocks noGrp="1"/>
          </p:cNvSpPr>
          <p:nvPr>
            <p:ph idx="1"/>
          </p:nvPr>
        </p:nvSpPr>
        <p:spPr>
          <a:xfrm>
            <a:off x="247701" y="764704"/>
            <a:ext cx="8640960" cy="3860074"/>
          </a:xfrm>
        </p:spPr>
        <p:txBody>
          <a:bodyPr>
            <a:noAutofit/>
          </a:bodyPr>
          <a:lstStyle/>
          <a:p>
            <a:r>
              <a:rPr lang="en-GB" sz="2800" dirty="0"/>
              <a:t>Every culture passes down physical and cognitive tools</a:t>
            </a:r>
          </a:p>
          <a:p>
            <a:r>
              <a:rPr lang="en-GB" sz="2800" dirty="0"/>
              <a:t>Physical Tools (pencil, scissors, computer</a:t>
            </a:r>
            <a:r>
              <a:rPr lang="en-GB" sz="2800" dirty="0" smtClean="0"/>
              <a:t>, abacus </a:t>
            </a:r>
            <a:r>
              <a:rPr lang="en-GB" sz="2800" dirty="0"/>
              <a:t>etc.) or cognitive (language, </a:t>
            </a:r>
            <a:r>
              <a:rPr lang="en-GB" sz="2800" dirty="0" smtClean="0"/>
              <a:t>maths, </a:t>
            </a:r>
            <a:r>
              <a:rPr lang="en-GB" sz="2800" dirty="0"/>
              <a:t>symbols, etc.)</a:t>
            </a:r>
          </a:p>
          <a:p>
            <a:r>
              <a:rPr lang="en-GB" sz="2800" dirty="0"/>
              <a:t>These should be passed on to children to make learning and development easier</a:t>
            </a:r>
          </a:p>
          <a:p>
            <a:r>
              <a:rPr lang="en-GB" sz="2800" dirty="0"/>
              <a:t>Again, see the social, cultural, and historic connection</a:t>
            </a:r>
          </a:p>
          <a:p>
            <a:r>
              <a:rPr lang="en-GB" sz="2800" dirty="0"/>
              <a:t>Learning is connected with these </a:t>
            </a:r>
            <a:r>
              <a:rPr lang="en-GB" sz="2800" dirty="0" smtClean="0"/>
              <a:t>tools</a:t>
            </a:r>
          </a:p>
          <a:p>
            <a:r>
              <a:rPr lang="en-GB" sz="2800" dirty="0"/>
              <a:t>For adults and older children, thought &amp; language are closely connected</a:t>
            </a:r>
          </a:p>
          <a:p>
            <a:r>
              <a:rPr lang="en-GB" sz="2800" dirty="0" smtClean="0"/>
              <a:t>A </a:t>
            </a:r>
            <a:r>
              <a:rPr lang="en-GB" sz="2800" dirty="0"/>
              <a:t>culture’s language is a tool passed on to new generation (cultural and historical connection)</a:t>
            </a:r>
          </a:p>
          <a:p>
            <a:r>
              <a:rPr lang="en-GB" sz="2800" dirty="0"/>
              <a:t>​</a:t>
            </a:r>
          </a:p>
          <a:p>
            <a:endParaRPr lang="en-GB" sz="2800" dirty="0"/>
          </a:p>
        </p:txBody>
      </p:sp>
    </p:spTree>
    <p:extLst>
      <p:ext uri="{BB962C8B-B14F-4D97-AF65-F5344CB8AC3E}">
        <p14:creationId xmlns:p14="http://schemas.microsoft.com/office/powerpoint/2010/main" val="19270848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432" y="101921"/>
            <a:ext cx="7429499" cy="662783"/>
          </a:xfrm>
        </p:spPr>
        <p:txBody>
          <a:bodyPr>
            <a:normAutofit fontScale="90000"/>
          </a:bodyPr>
          <a:lstStyle/>
          <a:p>
            <a:r>
              <a:rPr lang="en-GB" dirty="0" smtClean="0"/>
              <a:t>Vygotsky’s Theories in Practice</a:t>
            </a:r>
            <a:endParaRPr lang="en-GB" dirty="0"/>
          </a:p>
        </p:txBody>
      </p:sp>
      <p:sp>
        <p:nvSpPr>
          <p:cNvPr id="3" name="Content Placeholder 2"/>
          <p:cNvSpPr>
            <a:spLocks noGrp="1"/>
          </p:cNvSpPr>
          <p:nvPr>
            <p:ph idx="1"/>
          </p:nvPr>
        </p:nvSpPr>
        <p:spPr>
          <a:xfrm>
            <a:off x="247701" y="764704"/>
            <a:ext cx="8640960" cy="3860074"/>
          </a:xfrm>
        </p:spPr>
        <p:txBody>
          <a:bodyPr>
            <a:noAutofit/>
          </a:bodyPr>
          <a:lstStyle/>
          <a:p>
            <a:r>
              <a:rPr lang="en-GB" sz="2400" dirty="0"/>
              <a:t>Scaffolding – guidance or structure the more knowledgeable other provides to help the learner perform tasks in his/her ZPD</a:t>
            </a:r>
          </a:p>
          <a:p>
            <a:r>
              <a:rPr lang="en-GB" sz="2400" dirty="0"/>
              <a:t>Scaffolds should be used until leaner has internalized </a:t>
            </a:r>
            <a:r>
              <a:rPr lang="en-GB" sz="2400" dirty="0" smtClean="0"/>
              <a:t>behaviour </a:t>
            </a:r>
            <a:r>
              <a:rPr lang="en-GB" sz="2400" dirty="0"/>
              <a:t>than fade away</a:t>
            </a:r>
          </a:p>
          <a:p>
            <a:r>
              <a:rPr lang="en-GB" sz="2400" dirty="0"/>
              <a:t>Examples of scaffolding in school:</a:t>
            </a:r>
          </a:p>
          <a:p>
            <a:r>
              <a:rPr lang="en-GB" sz="2400" dirty="0"/>
              <a:t>Outlines, guidelines, checklist</a:t>
            </a:r>
          </a:p>
          <a:p>
            <a:r>
              <a:rPr lang="en-GB" sz="2400" dirty="0"/>
              <a:t>Hints, guiding questions, reminders</a:t>
            </a:r>
          </a:p>
          <a:p>
            <a:r>
              <a:rPr lang="en-GB" sz="2400" dirty="0"/>
              <a:t>Strategies, plans</a:t>
            </a:r>
          </a:p>
          <a:p>
            <a:r>
              <a:rPr lang="en-GB" sz="2400" dirty="0" err="1"/>
              <a:t>Modeling</a:t>
            </a:r>
            <a:r>
              <a:rPr lang="en-GB" sz="2400" dirty="0"/>
              <a:t>, demonstrating</a:t>
            </a:r>
          </a:p>
          <a:p>
            <a:r>
              <a:rPr lang="en-GB" sz="2400" dirty="0"/>
              <a:t>Tools: calculator, technology</a:t>
            </a:r>
          </a:p>
          <a:p>
            <a:r>
              <a:rPr lang="en-GB" sz="2400" dirty="0"/>
              <a:t>Feedback</a:t>
            </a:r>
          </a:p>
          <a:p>
            <a:r>
              <a:rPr lang="en-GB" sz="2400" dirty="0"/>
              <a:t>Attempts to focus attention </a:t>
            </a:r>
            <a:r>
              <a:rPr lang="en-GB" sz="2400" dirty="0" smtClean="0"/>
              <a:t>and motivate​ the learner</a:t>
            </a:r>
            <a:endParaRPr lang="en-GB" sz="2400" dirty="0"/>
          </a:p>
          <a:p>
            <a:endParaRPr lang="en-GB" sz="2400" dirty="0"/>
          </a:p>
        </p:txBody>
      </p:sp>
    </p:spTree>
    <p:extLst>
      <p:ext uri="{BB962C8B-B14F-4D97-AF65-F5344CB8AC3E}">
        <p14:creationId xmlns:p14="http://schemas.microsoft.com/office/powerpoint/2010/main" val="31311419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7" y="1166018"/>
            <a:ext cx="8229600" cy="4525963"/>
          </a:xfrm>
        </p:spPr>
        <p:txBody>
          <a:bodyPr>
            <a:normAutofit/>
          </a:bodyPr>
          <a:lstStyle/>
          <a:p>
            <a:pPr>
              <a:spcBef>
                <a:spcPts val="600"/>
              </a:spcBef>
              <a:spcAft>
                <a:spcPts val="600"/>
              </a:spcAft>
            </a:pPr>
            <a:r>
              <a:rPr lang="en-GB" sz="1800" dirty="0"/>
              <a:t>Miller, R., </a:t>
            </a:r>
            <a:r>
              <a:rPr lang="en-GB" sz="1800" dirty="0" smtClean="0"/>
              <a:t>(2011) </a:t>
            </a:r>
            <a:r>
              <a:rPr lang="en-GB" sz="1800" i="1" dirty="0"/>
              <a:t>Vygotsky in </a:t>
            </a:r>
            <a:r>
              <a:rPr lang="en-GB" sz="1800" i="1" dirty="0" smtClean="0"/>
              <a:t>perspective</a:t>
            </a:r>
            <a:r>
              <a:rPr lang="en-GB" sz="1800" dirty="0" smtClean="0"/>
              <a:t> </a:t>
            </a:r>
            <a:r>
              <a:rPr lang="en-GB" sz="1800" dirty="0"/>
              <a:t>Cambridge ; New York: Cambridge University Press. </a:t>
            </a:r>
            <a:r>
              <a:rPr lang="en-GB" sz="1800" dirty="0" err="1" smtClean="0"/>
              <a:t>Availavle</a:t>
            </a:r>
            <a:r>
              <a:rPr lang="en-GB" sz="1800" dirty="0"/>
              <a:t> at: </a:t>
            </a:r>
            <a:r>
              <a:rPr lang="en-GB" sz="1800" dirty="0">
                <a:hlinkClick r:id="rId2"/>
              </a:rPr>
              <a:t>https://</a:t>
            </a:r>
            <a:r>
              <a:rPr lang="en-GB" sz="1800" dirty="0" smtClean="0">
                <a:hlinkClick r:id="rId2"/>
              </a:rPr>
              <a:t>www-vlebooks-com.ezproxy.uwtsd.ac.uk/Vleweb/Product/Index/2009305?page=0</a:t>
            </a:r>
            <a:r>
              <a:rPr lang="en-GB" sz="1800" dirty="0" smtClean="0"/>
              <a:t> [Accessed 23/01/2021]</a:t>
            </a:r>
            <a:endParaRPr lang="en-GB" sz="1800" dirty="0"/>
          </a:p>
        </p:txBody>
      </p:sp>
    </p:spTree>
    <p:extLst>
      <p:ext uri="{BB962C8B-B14F-4D97-AF65-F5344CB8AC3E}">
        <p14:creationId xmlns:p14="http://schemas.microsoft.com/office/powerpoint/2010/main" val="1218475462"/>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1023</TotalTime>
  <Words>583</Words>
  <Application>Microsoft Office PowerPoint</Application>
  <PresentationFormat>On-screen Show (4:3)</PresentationFormat>
  <Paragraphs>57</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UWTSD PPT Template</vt:lpstr>
      <vt:lpstr>ECSS6001 Diversity of Language Theme 5: Language Acquisition (Vygotsky)</vt:lpstr>
      <vt:lpstr>Lev Vygotsky</vt:lpstr>
      <vt:lpstr>Lev Vygotsky</vt:lpstr>
      <vt:lpstr>Lev Vygotsky</vt:lpstr>
      <vt:lpstr>Lev Vygotsky</vt:lpstr>
      <vt:lpstr>Lev Vygotsky</vt:lpstr>
      <vt:lpstr>Vygotsky’s Theories in Practice</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94</cp:revision>
  <dcterms:created xsi:type="dcterms:W3CDTF">2016-09-29T11:33:04Z</dcterms:created>
  <dcterms:modified xsi:type="dcterms:W3CDTF">2021-02-02T13:50:52Z</dcterms:modified>
</cp:coreProperties>
</file>