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70" r:id="rId11"/>
    <p:sldId id="271" r:id="rId12"/>
    <p:sldId id="272" r:id="rId13"/>
    <p:sldId id="273" r:id="rId14"/>
    <p:sldId id="267" r:id="rId15"/>
    <p:sldId id="268" r:id="rId16"/>
    <p:sldId id="269" r:id="rId17"/>
    <p:sldId id="276" r:id="rId18"/>
    <p:sldId id="274" r:id="rId19"/>
    <p:sldId id="277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22363"/>
            <a:ext cx="9829800" cy="2387600"/>
          </a:xfrm>
        </p:spPr>
        <p:txBody>
          <a:bodyPr anchor="b">
            <a:normAutofit/>
          </a:bodyPr>
          <a:lstStyle>
            <a:lvl1pPr algn="l"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602038"/>
            <a:ext cx="9829800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9549D6DC-E1CB-4874-BF52-C3407230D20E}" type="datetime1">
              <a:rPr lang="en-US" smtClean="0"/>
              <a:t>7/2/2024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21426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13E51-B7F7-4C24-B8E3-5471755DC0E0}" type="datetime1">
              <a:rPr lang="en-US" smtClean="0"/>
              <a:t>7/2/2024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37342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1A59F-D956-4598-A3C1-AE72A5387751}" type="datetime1">
              <a:rPr lang="en-US" smtClean="0"/>
              <a:t>7/2/2024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18039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95847"/>
            <a:ext cx="5181600" cy="398111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95847"/>
            <a:ext cx="5181600" cy="398111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BBD69-7BD3-4731-8064-242619E92CBE}" type="datetime1">
              <a:rPr lang="en-US" smtClean="0"/>
              <a:t>7/2/2024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417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149131"/>
            <a:ext cx="5157787" cy="693696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10625"/>
            <a:ext cx="5157787" cy="310056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149131"/>
            <a:ext cx="5183188" cy="693696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10625"/>
            <a:ext cx="5183188" cy="310056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D77D9-239F-488B-9358-023C46BC7084}" type="datetime1">
              <a:rPr lang="en-US" smtClean="0"/>
              <a:t>7/2/2024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72917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3152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61C24-7140-4FDE-92F3-654C6E2D3C1C}" type="datetime1">
              <a:rPr lang="en-US" smtClean="0"/>
              <a:t>7/2/2024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94777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D6ACF-ECB9-4B5F-A429-08B8AC75E8EF}" type="datetime1">
              <a:rPr lang="en-US" smtClean="0"/>
              <a:t>7/2/2024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0189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3932237" cy="2346326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31521"/>
            <a:ext cx="6172200" cy="512953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429000"/>
            <a:ext cx="3932237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B429B-EE2A-486A-BDB9-0C848B4FAFDD}" type="datetime1">
              <a:rPr lang="en-US" smtClean="0"/>
              <a:t>7/2/2024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9925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3932237" cy="2341564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7257"/>
            <a:ext cx="6172200" cy="517379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5FE4A-CB8D-40AB-BFFC-AAF37EA071CB}" type="datetime1">
              <a:rPr lang="en-US" smtClean="0"/>
              <a:t>7/2/2024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43394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01D81-C4B9-4A87-89A7-22E29E6C9200}" type="datetime1">
              <a:rPr lang="en-US" smtClean="0"/>
              <a:t>7/2/2024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2037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731520"/>
            <a:ext cx="2628900" cy="537807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731520"/>
            <a:ext cx="7734300" cy="537807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07718-69F7-427E-95A3-C1246AF46913}" type="datetime1">
              <a:rPr lang="en-US" smtClean="0"/>
              <a:t>7/2/2024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5501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293296F-4C3A-4530-98F5-F83646ACE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89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3914D2BD-3C47-433D-81FE-DC6C39595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72" y="-1"/>
            <a:ext cx="12192000" cy="6857996"/>
            <a:chOff x="572" y="-1"/>
            <a:chExt cx="12192000" cy="6857996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D3DD55E4-EA4F-4874-8B5B-6E0EAF4BBFC4}"/>
                </a:ext>
              </a:extLst>
            </p:cNvPr>
            <p:cNvCxnSpPr>
              <a:cxnSpLocks/>
            </p:cNvCxnSpPr>
            <p:nvPr/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2950BAF-7673-4138-AEA2-DE7D368CC357}"/>
                </a:ext>
              </a:extLst>
            </p:cNvPr>
            <p:cNvCxnSpPr>
              <a:cxnSpLocks/>
            </p:cNvCxnSpPr>
            <p:nvPr/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BE3E2B5-EA1C-415A-941A-843C7EA148E1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087FA3A6-E398-4576-B6B8-3328028D84B2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Graphic 33">
              <a:extLst>
                <a:ext uri="{FF2B5EF4-FFF2-40B4-BE49-F238E27FC236}">
                  <a16:creationId xmlns:a16="http://schemas.microsoft.com/office/drawing/2014/main" id="{EFB597D7-65E0-476A-B9EB-3AA6ED33884C}"/>
                </a:ext>
              </a:extLst>
            </p:cNvPr>
            <p:cNvSpPr/>
            <p:nvPr/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" name="Graphic 33">
              <a:extLst>
                <a:ext uri="{FF2B5EF4-FFF2-40B4-BE49-F238E27FC236}">
                  <a16:creationId xmlns:a16="http://schemas.microsoft.com/office/drawing/2014/main" id="{11AA060A-BE0E-4687-8F9E-0E2955D9796D}"/>
                </a:ext>
              </a:extLst>
            </p:cNvPr>
            <p:cNvSpPr/>
            <p:nvPr/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732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89408"/>
            <a:ext cx="10515600" cy="38217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C0517C94-3B1E-4991-BED3-41F8B0158A00}" type="datetime1">
              <a:rPr lang="en-US" smtClean="0"/>
              <a:t>7/2/2024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3467" y="3246434"/>
            <a:ext cx="6285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273BAE12-D270-459D-897B-6833652BB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9487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55" r:id="rId6"/>
    <p:sldLayoutId id="2147483751" r:id="rId7"/>
    <p:sldLayoutId id="2147483752" r:id="rId8"/>
    <p:sldLayoutId id="2147483753" r:id="rId9"/>
    <p:sldLayoutId id="2147483754" r:id="rId10"/>
    <p:sldLayoutId id="2147483756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>
              <a:lumMod val="60000"/>
              <a:lumOff val="4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cslt.org/wp-content/uploads/media/docs/clinical-guidance/voice-position-statement.pdf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916F6374-2300-41FF-BA7E-22FADCD95D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79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90864D9E-0A0C-482E-86DE-9C4E729C3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38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299BE8-673E-3118-273D-6B5C694A75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7725" y="1110882"/>
            <a:ext cx="5960863" cy="303685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800" dirty="0"/>
              <a:t>How do Speech and Language Therapists Manage Muscle Tension Dysphonia?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8DF14-0426-767E-95BE-583B8E923A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7725" y="4736892"/>
            <a:ext cx="5960863" cy="1531946"/>
          </a:xfrm>
        </p:spPr>
        <p:txBody>
          <a:bodyPr>
            <a:normAutofit/>
          </a:bodyPr>
          <a:lstStyle/>
          <a:p>
            <a:r>
              <a:rPr lang="en-GB" dirty="0"/>
              <a:t>Helen Fracchia</a:t>
            </a:r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3FC3A38A-46EA-49A9-8AB5-B12C44DB54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33816" y="-6437"/>
            <a:ext cx="4133500" cy="6864437"/>
            <a:chOff x="7433816" y="-6437"/>
            <a:chExt cx="4133500" cy="6864437"/>
          </a:xfrm>
        </p:grpSpPr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3240F565-8757-49C0-9478-6BBC8F5356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433816" y="0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17B6C4B7-7133-494C-BFCF-CE23E9E54D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60990" y="-6437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0631A1DA-2B3D-48C2-AE6F-7C99195F7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434228" y="581337"/>
              <a:ext cx="4133088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0CFF3CF4-CC46-4697-8E56-81B723EED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434228" y="6276734"/>
              <a:ext cx="4133088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4" name="Picture 33" descr="An abstract burst of blue and pink">
            <a:extLst>
              <a:ext uri="{FF2B5EF4-FFF2-40B4-BE49-F238E27FC236}">
                <a16:creationId xmlns:a16="http://schemas.microsoft.com/office/drawing/2014/main" id="{0405FE46-9CDD-0D88-48FD-D02FE9F2B2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795" r="24205" b="2"/>
          <a:stretch/>
        </p:blipFill>
        <p:spPr>
          <a:xfrm>
            <a:off x="7434184" y="1110883"/>
            <a:ext cx="4132589" cy="4649105"/>
          </a:xfrm>
          <a:custGeom>
            <a:avLst/>
            <a:gdLst/>
            <a:ahLst/>
            <a:cxnLst/>
            <a:rect l="l" t="t" r="r" b="b"/>
            <a:pathLst>
              <a:path w="2694894" h="3031718">
                <a:moveTo>
                  <a:pt x="1347447" y="0"/>
                </a:moveTo>
                <a:cubicBezTo>
                  <a:pt x="2091622" y="0"/>
                  <a:pt x="2694894" y="603273"/>
                  <a:pt x="2694894" y="1347447"/>
                </a:cubicBezTo>
                <a:lnTo>
                  <a:pt x="2694894" y="1826792"/>
                </a:lnTo>
                <a:lnTo>
                  <a:pt x="2694894" y="3031718"/>
                </a:lnTo>
                <a:lnTo>
                  <a:pt x="0" y="3031718"/>
                </a:lnTo>
                <a:lnTo>
                  <a:pt x="0" y="2802403"/>
                </a:lnTo>
                <a:lnTo>
                  <a:pt x="0" y="1347447"/>
                </a:lnTo>
                <a:cubicBezTo>
                  <a:pt x="0" y="603273"/>
                  <a:pt x="603272" y="0"/>
                  <a:pt x="1347447" y="0"/>
                </a:cubicBezTo>
                <a:close/>
              </a:path>
            </a:pathLst>
          </a:custGeom>
          <a:ln w="12700">
            <a:solidFill>
              <a:schemeClr val="accent4"/>
            </a:solidFill>
          </a:ln>
        </p:spPr>
      </p:pic>
    </p:spTree>
    <p:extLst>
      <p:ext uri="{BB962C8B-B14F-4D97-AF65-F5344CB8AC3E}">
        <p14:creationId xmlns:p14="http://schemas.microsoft.com/office/powerpoint/2010/main" val="3671597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466D9-32C1-DCB4-20DB-293B9BFEA2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0B4473-D284-41AE-CB94-0E0152701E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UK Speech and Language Therapists (SLT) receive around 40,000 dysphonia referrals each year (Wilson, 1995).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30% of the population will experience dysphonia at some point across their lifespan (Roy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2005).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Muscle Tension Dysphonia is a complex and multifactorial diagnosis without an obvious cause (Tezcaner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2019).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SLT is considered to be the first line of treatment for MTD and has been shown to be effective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Lucchini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2018)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is no clear evidence base to support a particular approach or treatment course.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are no current core competencies for SLTs managing voice problems (RCSLT, 2019). </a:t>
            </a:r>
          </a:p>
        </p:txBody>
      </p:sp>
    </p:spTree>
    <p:extLst>
      <p:ext uri="{BB962C8B-B14F-4D97-AF65-F5344CB8AC3E}">
        <p14:creationId xmlns:p14="http://schemas.microsoft.com/office/powerpoint/2010/main" val="26182237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CC73C-3DDB-790D-0702-59B06C9504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Literature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E84E55-23F4-7AE9-9F4C-3AC982A729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Current literature supports a combined approach of direct and indirect intervention (Mackenzie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2001;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Ruotalainen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2008).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Most studies are quantitative and have been criticised for the ethical implications of withholding treatment, difficulties in controlling variables, inability to separate out treatment components (Madill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2021; Chan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2013).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Little consensus currently exists around who are the core team to support management of MTD (Craig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2015;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Kolbrunner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Seifert, 2017).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Chan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(2013) looked from the SLT perspective at how treatment decisions are made. 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Evidence base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evidence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Patient- centred decision making</a:t>
            </a:r>
          </a:p>
        </p:txBody>
      </p:sp>
    </p:spTree>
    <p:extLst>
      <p:ext uri="{BB962C8B-B14F-4D97-AF65-F5344CB8AC3E}">
        <p14:creationId xmlns:p14="http://schemas.microsoft.com/office/powerpoint/2010/main" val="9411133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0F895-6282-D615-811E-B2983419EB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Aims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9961A8-F200-B474-0D6D-6A18EF20F60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Research aims: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Investigate what approaches are used by SLTs to manage MTD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Why SLTs use the approaches they use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Who are the core members of the multidisciplinary team that SLTs feel are essential to the management of MTD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5F3DEB9-81BD-BEEC-04AF-59F76E2D350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Personal aims: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develop my knowledge on MTD management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develop my interview skills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develop my data analysis skills for analysing qualitative data</a:t>
            </a:r>
          </a:p>
        </p:txBody>
      </p:sp>
    </p:spTree>
    <p:extLst>
      <p:ext uri="{BB962C8B-B14F-4D97-AF65-F5344CB8AC3E}">
        <p14:creationId xmlns:p14="http://schemas.microsoft.com/office/powerpoint/2010/main" val="15073460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1DD38F4-ACBA-034C-B48A-C4A8BDFF1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2C3C7E-5518-B40F-4EC8-A3B6605634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Qualitative, phenomenological, inductive research.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Relativist ontology and constructionist epistemology, co-constructing theory between researcher and participants  (Braun and Clarke, 2022; Guba and Lincoln, 1994).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Semi-structured interviews with 6 participants via Zoom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Adeoya-Olatunde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2021)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Interviews were transcribed verbatim using Zoom’s transcription, researcher corrected and then member checked for accuracy.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Braun and Clarke’s (2006) 6 phase Reflexive Thematic Analysis was used for data analysis.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Insider researcher- allowed for greater depth of understanding of the data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Finefter-Rosenbluh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2017;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Hoffding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Martiny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2016) 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63678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7BA5A-662C-3620-033B-D35CF0D7A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7323"/>
            <a:ext cx="10515600" cy="1089805"/>
          </a:xfrm>
        </p:spPr>
        <p:txBody>
          <a:bodyPr/>
          <a:lstStyle/>
          <a:p>
            <a:r>
              <a:rPr lang="en-GB" dirty="0"/>
              <a:t>Participants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2D854-3820-9A51-055C-1F86980940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66631"/>
            <a:ext cx="10515600" cy="382177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Purposive sampling via Royal College of Speech and Language Therapists Clinical Excellence Network (Trent Voice CEN).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Participants self-selected by responding to advert.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Immediate colleagues were excluded (Bell, 2005).</a:t>
            </a:r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5B301D8-EB77-97A5-858C-4029595FB3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1449337"/>
              </p:ext>
            </p:extLst>
          </p:nvPr>
        </p:nvGraphicFramePr>
        <p:xfrm>
          <a:off x="2032000" y="3657215"/>
          <a:ext cx="8127999" cy="26806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57120">
                  <a:extLst>
                    <a:ext uri="{9D8B030D-6E8A-4147-A177-3AD203B41FA5}">
                      <a16:colId xmlns:a16="http://schemas.microsoft.com/office/drawing/2014/main" val="3404606833"/>
                    </a:ext>
                  </a:extLst>
                </a:gridCol>
                <a:gridCol w="3061546">
                  <a:extLst>
                    <a:ext uri="{9D8B030D-6E8A-4147-A177-3AD203B41FA5}">
                      <a16:colId xmlns:a16="http://schemas.microsoft.com/office/drawing/2014/main" val="2978151843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4168280398"/>
                    </a:ext>
                  </a:extLst>
                </a:gridCol>
              </a:tblGrid>
              <a:tr h="486065">
                <a:tc>
                  <a:txBody>
                    <a:bodyPr/>
                    <a:lstStyle/>
                    <a:p>
                      <a:r>
                        <a:rPr lang="en-GB" dirty="0"/>
                        <a:t>Participant 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Years Experience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Job role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156439"/>
                  </a:ext>
                </a:extLst>
              </a:tr>
              <a:tr h="336165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 years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0597238"/>
                  </a:ext>
                </a:extLst>
              </a:tr>
              <a:tr h="336165"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 years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968916"/>
                  </a:ext>
                </a:extLst>
              </a:tr>
              <a:tr h="336165"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22 years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NHS and academic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276772"/>
                  </a:ext>
                </a:extLst>
              </a:tr>
              <a:tr h="336165"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 years (20 years singing)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NHS and private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444113"/>
                  </a:ext>
                </a:extLst>
              </a:tr>
              <a:tr h="336165"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17 years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NHS and private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5294949"/>
                  </a:ext>
                </a:extLst>
              </a:tr>
              <a:tr h="336165"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 years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43921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573492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91F987-A519-D593-31BC-E70EA17BBF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3F6F23-A293-4043-C8D8-D1B8AEBEE0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Ethical approval granted by University of Wales Trinity St David.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Interviews were held online for the safety of both researcher and participants.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Interviewees gave informed consent via signed form and were aware that they could decline any questions and withdraw at any time.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Debriefing sessions were offered- no one has requested this.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14932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CF10C978-51B5-420C-9A05-C8F194EAC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" y="-597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28D34D1C-4E49-4D32-96F1-E49CEBBF8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89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6EDBC9C2-2A39-44A2-9D95-D1DE9E2B1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2" y="0"/>
            <a:ext cx="12192000" cy="6857912"/>
            <a:chOff x="572" y="0"/>
            <a:chExt cx="12192000" cy="6857912"/>
          </a:xfrm>
        </p:grpSpPr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793379BC-3088-4AE8-8EF7-59370D7EB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141DE74C-25AE-4959-99D5-0A77F1DFC8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3D9235EF-4E81-496D-ADA8-13EED901E9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F7241A77-6415-454C-B86E-F42A280267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D350B13-EDDA-454C-1B00-79C163779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7323"/>
            <a:ext cx="4933950" cy="159629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Data Analysis: 6 Phases of Reflexive Thematic Analysis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96F4D80F-032A-7E44-E014-FABEDFC3DA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196"/>
            <a:ext cx="4933950" cy="3430575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Phase 1: Familiarising with the data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Phase 2: Initial coding (manual coding alongside transcripts)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Phase 3: Initial Theme development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Phase 4: Developing and reviewing themes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Referring back to literature, interview raw data and codes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Thematic mapping and quote identification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Phase 5: Reviewing, defining and naming themes.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Phase 6: Writing </a:t>
            </a:r>
          </a:p>
          <a:p>
            <a:endParaRPr lang="en-GB" dirty="0"/>
          </a:p>
          <a:p>
            <a:pPr lvl="1"/>
            <a:endParaRPr lang="en-GB" dirty="0"/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E32B0B7D-C67A-4103-B2F0-ACE40BD56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091410" y="574154"/>
            <a:ext cx="4590" cy="5693884"/>
          </a:xfrm>
          <a:prstGeom prst="line">
            <a:avLst/>
          </a:prstGeom>
          <a:ln w="127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F80FF6D0-E9B0-10B5-7F5F-5443982D27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4696" y="727324"/>
            <a:ext cx="4364049" cy="245477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4CF747E-DB7A-B50D-CE5C-014A25B22E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5260" y="3240610"/>
            <a:ext cx="4353485" cy="3036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57163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8DF98-8F03-D794-C989-B66AE2D53B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EC1E87B-FC31-5B44-51FE-A76DF87E57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5196063"/>
              </p:ext>
            </p:extLst>
          </p:nvPr>
        </p:nvGraphicFramePr>
        <p:xfrm>
          <a:off x="838200" y="2189163"/>
          <a:ext cx="10515597" cy="39182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val="3761155271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994053127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518456109"/>
                    </a:ext>
                  </a:extLst>
                </a:gridCol>
              </a:tblGrid>
              <a:tr h="1327407">
                <a:tc gridSpan="3">
                  <a:txBody>
                    <a:bodyPr/>
                    <a:lstStyle/>
                    <a:p>
                      <a:r>
                        <a:rPr lang="en-GB" sz="2800" dirty="0">
                          <a:latin typeface="+mn-lt"/>
                        </a:rPr>
                        <a:t>Overarching Theme: </a:t>
                      </a:r>
                      <a:r>
                        <a:rPr lang="en-GB" sz="2800" b="1" i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patient is at the centre</a:t>
                      </a:r>
                    </a:p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Individualised, patient-centred care is applied to assessment and treatment planning, to the techniques chosen and the way they are communicated to the patient.</a:t>
                      </a:r>
                      <a:endParaRPr lang="en-GB" dirty="0">
                        <a:latin typeface="+mn-lt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2540667"/>
                  </a:ext>
                </a:extLst>
              </a:tr>
              <a:tr h="249448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Subtheme 1: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i="1" kern="10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No two patients are the same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endParaRPr lang="en-GB" sz="1800" kern="100" dirty="0">
                        <a:effectLst/>
                        <a:latin typeface="+mn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 deep understanding of each patient, their understanding of their condition, self-awareness and level of concern impacts the treatment decision process.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latin typeface="+mn-lt"/>
                        </a:rPr>
                        <a:t>Subtheme 2:</a:t>
                      </a:r>
                    </a:p>
                    <a:p>
                      <a:r>
                        <a:rPr lang="en-GB" b="1" i="1" dirty="0">
                          <a:latin typeface="+mn-lt"/>
                        </a:rPr>
                        <a:t>There is always an element of psychology in treatment</a:t>
                      </a:r>
                    </a:p>
                    <a:p>
                      <a:endParaRPr lang="en-GB" dirty="0">
                        <a:latin typeface="+mn-lt"/>
                      </a:endParaRPr>
                    </a:p>
                    <a:p>
                      <a:r>
                        <a:rPr lang="en-GB" dirty="0">
                          <a:latin typeface="+mn-lt"/>
                        </a:rPr>
                        <a:t>MTDs almost always have psychological factors contributing to onset or ongoing impact which need to be addressed in treatment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latin typeface="+mn-lt"/>
                        </a:rPr>
                        <a:t>Subtheme 3:</a:t>
                      </a:r>
                    </a:p>
                    <a:p>
                      <a:r>
                        <a:rPr lang="en-GB" b="1" i="1" dirty="0">
                          <a:latin typeface="+mn-lt"/>
                        </a:rPr>
                        <a:t>The multidisciplinary team is different for every patient.</a:t>
                      </a:r>
                    </a:p>
                    <a:p>
                      <a:endParaRPr lang="en-GB" dirty="0">
                        <a:latin typeface="+mn-lt"/>
                      </a:endParaRPr>
                    </a:p>
                    <a:p>
                      <a:r>
                        <a:rPr lang="en-GB" dirty="0">
                          <a:latin typeface="+mn-lt"/>
                        </a:rPr>
                        <a:t>SLT, laryngology, clinical psychology and physiotherapy are core members, but NHS constraints impact access to these and other professions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26922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14339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10834-8D27-14F1-1216-FF145EFF07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Overarching Theme:</a:t>
            </a:r>
            <a:br>
              <a:rPr lang="en-GB" dirty="0"/>
            </a:br>
            <a:r>
              <a:rPr lang="en-GB" dirty="0"/>
              <a:t>The patient is at the Centre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A0B996-B5BE-94D7-E61A-11B15C9A38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“</a:t>
            </a:r>
            <a:r>
              <a:rPr lang="en-GB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it's not a toolkit (that) just gets rolled out for everyone… It is so holistic; it is so unique how we treat people.”</a:t>
            </a:r>
          </a:p>
          <a:p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 patient centred approach is applied through assessment, goal setting, treatment selection and timing of appointments.</a:t>
            </a:r>
            <a:endParaRPr lang="en-GB" sz="1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SLT research into Person Centred Care is limited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Forsgren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2020)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Principles of Patient Centred Care (Scholl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2014;  Zill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2015)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Clinician- patient relationship and acknowledgement of individuality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Person centred communication and co-ordinated care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Reciprocal sharing of knowledge and shared decision making.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Evidence of PCC use in SLT but not it’s effectiveness (Burg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2015; Chan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2013) </a:t>
            </a:r>
          </a:p>
        </p:txBody>
      </p:sp>
    </p:spTree>
    <p:extLst>
      <p:ext uri="{BB962C8B-B14F-4D97-AF65-F5344CB8AC3E}">
        <p14:creationId xmlns:p14="http://schemas.microsoft.com/office/powerpoint/2010/main" val="19788793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F5F6F-64F8-A606-B722-C157D3D6B4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Subtheme 1:</a:t>
            </a:r>
            <a:br>
              <a:rPr lang="en-GB" dirty="0"/>
            </a:br>
            <a:r>
              <a:rPr lang="en-GB" dirty="0"/>
              <a:t>No two patients are the same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BFABCF-6B9B-07F3-144E-3944349D3A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i="1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“Something I've really enjoyed is working out who wants to go and deep dive into the anatomy of the voice and the people that really don't.” </a:t>
            </a:r>
          </a:p>
          <a:p>
            <a:pPr lvl="1"/>
            <a:r>
              <a:rPr lang="en-GB" dirty="0">
                <a:latin typeface="Arial" panose="020B0604020202020204" pitchFamily="34" charset="0"/>
              </a:rPr>
              <a:t>Individualised treatment based on patient awareness, motivation, understanding and success of therapy trials (Baker et al. 2021; Tezcaner et al. 2019; </a:t>
            </a:r>
            <a:r>
              <a:rPr lang="en-GB" dirty="0" err="1">
                <a:latin typeface="Arial" panose="020B0604020202020204" pitchFamily="34" charset="0"/>
              </a:rPr>
              <a:t>Kolbrunner</a:t>
            </a:r>
            <a:r>
              <a:rPr lang="en-GB" dirty="0">
                <a:latin typeface="Arial" panose="020B0604020202020204" pitchFamily="34" charset="0"/>
              </a:rPr>
              <a:t> and Seifert, 2017)</a:t>
            </a:r>
          </a:p>
          <a:p>
            <a:r>
              <a:rPr lang="en-GB" dirty="0">
                <a:latin typeface="Arial" panose="020B0604020202020204" pitchFamily="34" charset="0"/>
              </a:rPr>
              <a:t>The current research evidence presents challenges for this caseload due to the individuality of each presentation.</a:t>
            </a:r>
          </a:p>
          <a:p>
            <a:r>
              <a:rPr lang="en-GB" sz="1800" i="1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“one of the challenges with research in primary muscle tension dysphonia is the heterogeneity (of participants) … (there are) so many nuances and confounding variables in the aetiology and the muscle tension patterns”. </a:t>
            </a:r>
          </a:p>
          <a:p>
            <a:r>
              <a:rPr lang="en-GB" dirty="0">
                <a:latin typeface="Arial" panose="020B0604020202020204" pitchFamily="34" charset="0"/>
                <a:ea typeface="Aptos" panose="020B0004020202020204" pitchFamily="34" charset="0"/>
              </a:rPr>
              <a:t>The Rehabilitation Treatment Specification System (Van Stan et al. 2019) focusing on treatment targets rather than specific techniques. </a:t>
            </a:r>
            <a:endParaRPr lang="en-GB" dirty="0">
              <a:effectLst/>
              <a:latin typeface="Arial" panose="020B0604020202020204" pitchFamily="34" charset="0"/>
              <a:ea typeface="Aptos" panose="020B0004020202020204" pitchFamily="34" charset="0"/>
            </a:endParaRPr>
          </a:p>
          <a:p>
            <a:endParaRPr lang="en-GB" i="1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pPr lvl="1"/>
            <a:endParaRPr lang="en-GB" i="1" dirty="0">
              <a:latin typeface="Arial" panose="020B0604020202020204" pitchFamily="34" charset="0"/>
            </a:endParaRPr>
          </a:p>
          <a:p>
            <a:endParaRPr lang="en-GB" i="1" dirty="0">
              <a:latin typeface="Arial" panose="020B0604020202020204" pitchFamily="34" charset="0"/>
            </a:endParaRPr>
          </a:p>
          <a:p>
            <a:endParaRPr lang="en-GB" i="1" dirty="0">
              <a:latin typeface="Arial" panose="020B0604020202020204" pitchFamily="34" charset="0"/>
            </a:endParaRPr>
          </a:p>
          <a:p>
            <a:endParaRPr lang="en-GB" i="1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68900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749D6-4DDE-5252-C43F-5436B6FCF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Subtheme 2: There is always an element of psychology in treatment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E2E211-97C0-2462-79AF-692CFB070E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1"/>
            <a:r>
              <a:rPr lang="en-GB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“We know that there will be a level of psychological overlay or contributing factors with MTD to a greater or lesser extent” </a:t>
            </a: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– Participant 3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SLTs need psychological awareness in assessment and treatment (Andrea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2017;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Kolbrunner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Seifert, 2015)</a:t>
            </a:r>
          </a:p>
          <a:p>
            <a:pPr lvl="1"/>
            <a:r>
              <a:rPr lang="en-GB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“The rapport and how you make someone feel and how you manage the relationship has always been at the heart of my therapy practice.” </a:t>
            </a: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– Participant 4.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Rapport enables patients to explore their understanding of their voice and vocal technique, enabling active patient involvement in treatment (Baker, 2016; Scholl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(2014).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Key to rapport is language use- SLTs are “magpies”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More research required into the level of psychological expertise required for SLTs (Parkinson 2023), and the specific techniques that may be useful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Ouelette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2004;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Belhau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2023)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99030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51C21-9708-6DB5-0A97-DBEF190405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Subtheme 3: </a:t>
            </a:r>
            <a:br>
              <a:rPr lang="en-GB" dirty="0"/>
            </a:br>
            <a:r>
              <a:rPr lang="en-GB" dirty="0"/>
              <a:t>Every client needs a different MDT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29CC3A-2DDC-9F34-B7FD-EAB1359A63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1"/>
            <a:r>
              <a:rPr lang="en-GB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“It kind of depends, not everyone's going to need the same thing…And there's some I think you can treat perfectly well with just speech therapy and they never need to go anywhere near anyone else”- </a:t>
            </a: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Participant 3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Physiotherapy, Osteopathy and Clinical Psychology were the main professions felt to be essential (Craig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2015;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Ribiero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2017)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Access limited depending on local NHS provision (Sharpe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2017) 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Limited development and constraints on offering alternative or complimentary treatments, (nutritionists, gut health specialists, kinesiology, vocal coaches)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Further service development required to understand alternative treatments to support patient choices</a:t>
            </a:r>
          </a:p>
          <a:p>
            <a:pPr lvl="1"/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“I'd love to know what is ours to do as voice therapists…how far do we go and when do we need to signpost towards other (services).” 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– Participant 6.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8901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42DA1-4911-13AB-05EB-13F6E16E11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and Future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4696C7-1763-6FB6-9942-960C32E9C4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Short term project- single interview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Limited range of sampling- potential for wider sampling via questionnaire/ mixed methods approach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Further investigation of person-centred approach when applied to MTD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Implementation of Rehabilitation Treatment Specification System to MTD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Wider study of alternative and complimentary therapies which have benefit in MTD management</a:t>
            </a:r>
          </a:p>
        </p:txBody>
      </p:sp>
    </p:spTree>
    <p:extLst>
      <p:ext uri="{BB962C8B-B14F-4D97-AF65-F5344CB8AC3E}">
        <p14:creationId xmlns:p14="http://schemas.microsoft.com/office/powerpoint/2010/main" val="42026635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EDACD-1D17-90E5-F8A3-183728F36A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Reflections on the aims of this project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6D409B-29C4-9E89-A9F3-2493C0A3D6A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Research aims: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Investigate what approaches are used by SLTs to manage MTD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Why SLTs use the approaches they use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Who are the other members of the multidisciplinary team that SLTs feel are essential to the management of MTD</a:t>
            </a: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4073295-0D16-16FF-A7C6-168FFA14860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Personal aims: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develop my knowledge on MTD management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develop my interview skills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develop my data analysis skills for analysing qualitative data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50253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875C8-156A-AB5D-65FB-370B2B4DAC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87A96E-D90A-881B-E8BA-7DC95D7048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Adeoye-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Olatunde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O., Olenik, N. (2021) ‘Research and scholarly methods: Semi-structured interviews’,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Journal of the American College of Clinical Pharmacy,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4(10) pp. 1358-1367.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Andrea, M., Dias, O., Andrea, M.,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Figueira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M. (2017) ‘Functional Voice Disorders: The Importance of the Psychologist in Clinical Voice Assessment’,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Journal of Voice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31(4), pp. 507.e13-507.e22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Baker, J., Barnett, C., Cavalli, L., Dietrich, M., Dixon, L., Duffy, J.R., Elias, A., Fraser, D.E.,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Freeburn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J.L., Gregory, C.,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Mckenzie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K., Miller, N., Patterson, J., Roth, C., Roy, N., Short, J.,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Utianski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R., Van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Mersbergen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M.,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Vertigan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A., Carson, A., Stone, J. and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Mcwhirter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L. (2021a) ‘Management of functional communication, swallowing, cough and related disorders: consensus recommendations for speech and language therapy’. 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Journal of neurology, neurosurgery and psychiatry; 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92(10), pp. 1112-1125</a:t>
            </a:r>
          </a:p>
          <a:p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Bell, J. (2005)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Doing your Research Project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4</a:t>
            </a:r>
            <a:r>
              <a:rPr lang="en-GB" sz="1400" kern="1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Edition. England: Open University Press.</a:t>
            </a:r>
          </a:p>
          <a:p>
            <a:r>
              <a:rPr lang="en-GB" sz="14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Belhau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M., </a:t>
            </a:r>
            <a:r>
              <a:rPr lang="en-GB" sz="14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Madazio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G., Pacheco, C., Vaiano, T., </a:t>
            </a:r>
            <a:r>
              <a:rPr lang="en-GB" sz="14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Badaro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F., Barbara, M. (2023) ‘Coaching Strategies for Behavioural Voice Therapy and Training’,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Voice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32(2), 295.e1-295e.10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Braun, V. and Clarke, V. (2006) ‘Using Thematic analysis in Psychology’,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Qualitative Research in Psychology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3(2), pp. 77-101.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Braun, V. and Clarke, V. (2022)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Thematic Analysis. A practical Guide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London: Sage.</a:t>
            </a: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solidFill>
                <a:srgbClr val="000000"/>
              </a:solidFill>
              <a:effectLst/>
              <a:highlight>
                <a:srgbClr val="FFFFFF"/>
              </a:highlight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lang="en-GB" sz="1800" dirty="0">
              <a:effectLst/>
              <a:highlight>
                <a:srgbClr val="FFFFFF"/>
              </a:highlight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5617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5AFF3-2667-8A82-69A7-ABE77DA58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7323"/>
            <a:ext cx="10515600" cy="666762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EB269B-9219-0B7E-862F-E1C7F4A27B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73537"/>
            <a:ext cx="10515600" cy="4437649"/>
          </a:xfrm>
        </p:spPr>
        <p:txBody>
          <a:bodyPr>
            <a:normAutofit lnSpcReduction="10000"/>
          </a:bodyPr>
          <a:lstStyle/>
          <a:p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Burg, I., Meier, B., Nolte, K., </a:t>
            </a:r>
            <a:r>
              <a:rPr lang="en-GB" sz="14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Oppermann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T., </a:t>
            </a:r>
            <a:r>
              <a:rPr lang="en-GB" sz="14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Rogg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V., </a:t>
            </a:r>
            <a:r>
              <a:rPr lang="en-GB" sz="14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Beushausen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U. (2015) ‘Selection of Voice Therapy Methods: Results of an online Survey’,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Journal of Voice,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29(6), pp. 776e1-776e6.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Chan, A.,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Mccabe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P., Madill, C. (2013) ‘The Implementation of evidence-based practice in the management of adults with functional voice disorders: A national survey of speech-language pathologists’,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International Journal of Speech-Language Pathology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15(3), pp. 334-344.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Craig, J., Tomlinson C.,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Stevens,K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.,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Kotagal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K.,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Fornadley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J., Jacobson, B.,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Gaelyn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Garrett, C., Francis, D. (2015) ‘Combining Voice Therapy and Physical Therapy: A Novel Approach to Treatment Muscle Tension’,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Journal of Communication Disorders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58, pp. 169-178. </a:t>
            </a:r>
            <a:endParaRPr lang="en-GB" sz="1400" kern="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4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Finefter-Rosenbluh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I. (2017) ‘Incorporating Perspective Taking in Reflexivity: A Method to Enhance Insider Qualitative Research Process’,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International Journal of Qualitative Methods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16: pp. 1-11.</a:t>
            </a:r>
          </a:p>
          <a:p>
            <a:r>
              <a:rPr lang="en-GB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Forsgren</a:t>
            </a:r>
            <a:r>
              <a:rPr lang="en-GB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E., Ake, S., </a:t>
            </a:r>
            <a:r>
              <a:rPr lang="en-GB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Saldert</a:t>
            </a:r>
            <a:r>
              <a:rPr lang="en-GB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C. (2022) ‘Person-centred care in speech-language therapy research and practice for adults: A scoping review’, </a:t>
            </a:r>
            <a:r>
              <a:rPr lang="en-GB" sz="14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Journal of Language and Communication Disorders</a:t>
            </a:r>
            <a:r>
              <a:rPr lang="en-GB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57(2) pp. 381-402</a:t>
            </a:r>
          </a:p>
          <a:p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Guba, E.G., and Lincoln, Y.S. (1994)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Competing paradigms in qualitative research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In </a:t>
            </a:r>
            <a:r>
              <a:rPr lang="en-GB" sz="14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Denzon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N.K. and Lincoln, Y.S. (Eds) The Sage Handbook of Qualitative Research (2</a:t>
            </a:r>
            <a:r>
              <a:rPr lang="en-GB" sz="1400" kern="1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nd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Edition pp. 105-117) London: Sage. 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4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Hoffding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S., </a:t>
            </a:r>
            <a:r>
              <a:rPr lang="en-GB" sz="14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Martiny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K. (2016) ‘Framing a phenomenological interview: what, why and how’,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Phenomenology and the Cognitive Sciences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15(4), pp. 539-564.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29068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17C64-3202-B7F1-A1FD-A503A6919E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7323"/>
            <a:ext cx="10515600" cy="651341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4A76DC-8282-5976-200A-21B9E98DA9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8664"/>
            <a:ext cx="10515600" cy="4632521"/>
          </a:xfrm>
        </p:spPr>
        <p:txBody>
          <a:bodyPr>
            <a:normAutofit fontScale="92500" lnSpcReduction="10000"/>
          </a:bodyPr>
          <a:lstStyle/>
          <a:p>
            <a:r>
              <a:rPr lang="en-GB" sz="15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Kollbrunner</a:t>
            </a:r>
            <a:r>
              <a:rPr lang="en-GB" sz="15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J.Ü and Seifert, E. (2017) ‘Encouragement to Increase the Use of Psychosocial Skills in the Diagnosis and Therapy of Patients with Functional Dysphonia’, </a:t>
            </a:r>
            <a:r>
              <a:rPr lang="en-GB" sz="15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Journal of voice; </a:t>
            </a:r>
            <a:r>
              <a:rPr lang="en-GB" sz="15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31(1), pp. 132.e1-132.e7.</a:t>
            </a:r>
          </a:p>
          <a:p>
            <a:r>
              <a:rPr lang="en-GB" sz="15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Lucchini</a:t>
            </a:r>
            <a:r>
              <a:rPr lang="en-GB" sz="15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E., Ricci </a:t>
            </a:r>
            <a:r>
              <a:rPr lang="en-GB" sz="15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Maccarini</a:t>
            </a:r>
            <a:r>
              <a:rPr lang="en-GB" sz="15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A., </a:t>
            </a:r>
            <a:r>
              <a:rPr lang="en-GB" sz="15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Bissoni</a:t>
            </a:r>
            <a:r>
              <a:rPr lang="en-GB" sz="15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E., </a:t>
            </a:r>
            <a:r>
              <a:rPr lang="en-GB" sz="15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Borragan</a:t>
            </a:r>
            <a:r>
              <a:rPr lang="en-GB" sz="15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M., </a:t>
            </a:r>
            <a:r>
              <a:rPr lang="en-GB" sz="15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Agudo</a:t>
            </a:r>
            <a:r>
              <a:rPr lang="en-GB" sz="15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M., Gonzalez, M., </a:t>
            </a:r>
            <a:r>
              <a:rPr lang="en-GB" sz="15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Romizi</a:t>
            </a:r>
            <a:r>
              <a:rPr lang="en-GB" sz="15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V., Schindler, A., </a:t>
            </a:r>
            <a:r>
              <a:rPr lang="en-GB" sz="15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Belhau</a:t>
            </a:r>
            <a:r>
              <a:rPr lang="en-GB" sz="15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M., Marry, T., </a:t>
            </a:r>
            <a:r>
              <a:rPr lang="en-GB" sz="15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Borragan</a:t>
            </a:r>
            <a:r>
              <a:rPr lang="en-GB" sz="15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A. (2018) ‘Voice Improvement in Patients with Functional Dysphonia Treated with the Proprioceptive-Elastic (PROEL) Method’, </a:t>
            </a:r>
            <a:r>
              <a:rPr lang="en-GB" sz="15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Journal of Voice</a:t>
            </a:r>
            <a:r>
              <a:rPr lang="en-GB" sz="15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32(2) pp. 209-215.</a:t>
            </a:r>
            <a:endParaRPr lang="en-GB" sz="1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5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MacKenzie</a:t>
            </a:r>
            <a:r>
              <a:rPr lang="en-GB" sz="15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K., Millar, A., Wilson, J.A., Sellars, C., Deary, I.J. (2002) ‘Is Voice Therapy an effective Treatment for Dysphonia? A Randomised Controlled Trial’, </a:t>
            </a:r>
            <a:r>
              <a:rPr lang="en-GB" sz="15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British Medical Journal</a:t>
            </a:r>
            <a:r>
              <a:rPr lang="en-GB" sz="15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32, pp. 658-638. </a:t>
            </a:r>
          </a:p>
          <a:p>
            <a:r>
              <a:rPr lang="en-GB" sz="15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Madill, C., Chacon, A., Kirby, E., </a:t>
            </a:r>
            <a:r>
              <a:rPr lang="en-GB" sz="15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Novakovich</a:t>
            </a:r>
            <a:r>
              <a:rPr lang="en-GB" sz="15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D., Nguyen, D. (2021) ‘Active Ingredients of Voice therapy for muscle tension voice disorders: A retrospective data audit’, </a:t>
            </a:r>
            <a:r>
              <a:rPr lang="en-GB" sz="15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Journal of Clinical Medicine</a:t>
            </a:r>
            <a:r>
              <a:rPr lang="en-GB" sz="15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10, 4135.</a:t>
            </a:r>
          </a:p>
          <a:p>
            <a:r>
              <a:rPr lang="en-GB" sz="15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Oulette</a:t>
            </a:r>
            <a:r>
              <a:rPr lang="en-GB" sz="15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S.E. (2004) ‘Clinical Issues: Applications of Solution focused concepts to the </a:t>
            </a:r>
            <a:r>
              <a:rPr lang="en-GB" sz="15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Parctice</a:t>
            </a:r>
            <a:r>
              <a:rPr lang="en-GB" sz="15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of Speech and Language Pathology’, </a:t>
            </a:r>
            <a:r>
              <a:rPr lang="en-GB" sz="15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Perspectives of Language Learning and Education</a:t>
            </a:r>
            <a:r>
              <a:rPr lang="en-GB" sz="15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11(1) pp.8-14.</a:t>
            </a:r>
          </a:p>
          <a:p>
            <a:r>
              <a:rPr lang="en-GB" sz="15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Ribiero</a:t>
            </a:r>
            <a:r>
              <a:rPr lang="en-GB" sz="15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V., Pedrosa, V., Silverio C., </a:t>
            </a:r>
            <a:r>
              <a:rPr lang="en-GB" sz="15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Belhau</a:t>
            </a:r>
            <a:r>
              <a:rPr lang="en-GB" sz="15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Brazil, P. (2017) ‘Laryngeal Manual Therapies for behavioural Dysphonia: A systematic review and meta-analysis’ </a:t>
            </a:r>
            <a:r>
              <a:rPr lang="en-GB" sz="15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Journal of Voice</a:t>
            </a:r>
            <a:r>
              <a:rPr lang="en-GB" sz="15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32(5), pp. 553-563</a:t>
            </a:r>
            <a:endParaRPr lang="en-GB" sz="15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5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Royal College of Speech and Language Therapists (RCSLT) (2019) </a:t>
            </a:r>
            <a:r>
              <a:rPr lang="en-GB" sz="1500" u="sng" kern="1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voice-position-statement.pdf (rcslt.org)</a:t>
            </a:r>
            <a:r>
              <a:rPr lang="en-GB" sz="15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14.04.2024)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Roy, N.,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Merril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R.M., Gray, S.D., Smith, E.M. (2005) ‘Voice Disorders in the general Population: Prevalence, Risk Factors and Occupational Impact’,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Laryngoscope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115, pp. 1988-1955.</a:t>
            </a:r>
          </a:p>
          <a:p>
            <a:endParaRPr lang="en-GB" sz="1500" dirty="0">
              <a:solidFill>
                <a:srgbClr val="000000"/>
              </a:solidFill>
              <a:effectLst/>
              <a:highlight>
                <a:srgbClr val="FFFFFF"/>
              </a:highlight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lang="en-GB" sz="1800" dirty="0">
              <a:effectLst/>
              <a:highlight>
                <a:srgbClr val="FFFFFF"/>
              </a:highlight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63799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07909-C3E5-D6DA-A03B-93B662E7D2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7323"/>
            <a:ext cx="10515600" cy="591381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36F262-415C-6FF0-603C-F1F4CC110B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8704"/>
            <a:ext cx="10515600" cy="4692482"/>
          </a:xfrm>
        </p:spPr>
        <p:txBody>
          <a:bodyPr>
            <a:normAutofit/>
          </a:bodyPr>
          <a:lstStyle/>
          <a:p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Ruotsalainen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J.H,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Sellman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J.,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Lehto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L., Verbeek, J. (2008) ‘Systematic review of the treatment of functional dysphonia and prevention of voice disorders’,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Otolaryngology Head and Neck Surgery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138, pp. 557-565. 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Scholl, I., Zill, J.M.,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Harter,M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&amp;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Dirmaier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J. (2014) ‘An integrative model of patient-centredness- A systematic review and concept analysis’, </a:t>
            </a:r>
            <a:r>
              <a:rPr lang="en-GB" sz="1400" i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Plos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One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9(9), E107828.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Sharp, D.,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Lorenc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A., Little, P., Mercer. SW.,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Hollinghurst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S., Feder, G., Macpherson, H. (2018) ‘Complementary medicine and the NHS: Experiences of integration with primary care’,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European Journal of Integrative Medicine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24, pp. 8-16. 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Tezcaner, Z.Ç,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Gokmen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M.F., Yildirim, S. and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Dursun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G. (2019) ‘Clinical Features of Psychogenic Voice Disorder and the Efficiency of Voice Therapy and Psychological Evaluation’, 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Journal of voice; 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33(2), pp 250-254.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Van Stan, J.,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Dijkers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M., Whyte, J., Hart, T.,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Turkstra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L.,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Zanca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J., Chen, C. (2019) ‘The Rehabilitation Treatment Specification System: Implications for Improvements in Research Design, Reporting, Replication and Synthesis’,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Archives of Physical Medicine and Rehabilitation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100(1), pp. 146-155 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Wilson, J.A., Deary, I.J., Scott, S.,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MacKenzie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K., (1995) ‘Functional Dysphonia’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British Medical Journal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311 (7012), pp. 1039-40.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Zill, J.M., Scholl, I., Harter, M. &amp;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Dirmaier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J. (2015) ‘Which dimensions of patient-centredness matter? Results of a web-based expert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delphi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survey’, </a:t>
            </a:r>
            <a:r>
              <a:rPr lang="en-GB" sz="1400" i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Plos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One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10(11), E0141978.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0490922"/>
      </p:ext>
    </p:extLst>
  </p:cSld>
  <p:clrMapOvr>
    <a:masterClrMapping/>
  </p:clrMapOvr>
</p:sld>
</file>

<file path=ppt/theme/theme1.xml><?xml version="1.0" encoding="utf-8"?>
<a:theme xmlns:a="http://schemas.openxmlformats.org/drawingml/2006/main" name="ArchVTI">
  <a:themeElements>
    <a:clrScheme name="Custom 42">
      <a:dk1>
        <a:sysClr val="windowText" lastClr="000000"/>
      </a:dk1>
      <a:lt1>
        <a:sysClr val="window" lastClr="FFFFFF"/>
      </a:lt1>
      <a:dk2>
        <a:srgbClr val="642626"/>
      </a:dk2>
      <a:lt2>
        <a:srgbClr val="F3F0E9"/>
      </a:lt2>
      <a:accent1>
        <a:srgbClr val="556D6F"/>
      </a:accent1>
      <a:accent2>
        <a:srgbClr val="C05050"/>
      </a:accent2>
      <a:accent3>
        <a:srgbClr val="BF873A"/>
      </a:accent3>
      <a:accent4>
        <a:srgbClr val="D8897E"/>
      </a:accent4>
      <a:accent5>
        <a:srgbClr val="A4976B"/>
      </a:accent5>
      <a:accent6>
        <a:srgbClr val="D49D8C"/>
      </a:accent6>
      <a:hlink>
        <a:srgbClr val="D13D6E"/>
      </a:hlink>
      <a:folHlink>
        <a:srgbClr val="6C9D92"/>
      </a:folHlink>
    </a:clrScheme>
    <a:fontScheme name="Custom 16">
      <a:majorFont>
        <a:latin typeface="Footlight MT Ligh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VTI" id="{23FE938F-4DF0-4C94-8546-C2AC6D26660D}" vid="{62E62DA1-385F-4EE3-8841-58A87FAE206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9009</TotalTime>
  <Words>2893</Words>
  <Application>Microsoft Office PowerPoint</Application>
  <PresentationFormat>Widescreen</PresentationFormat>
  <Paragraphs>176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Aptos</vt:lpstr>
      <vt:lpstr>Arial</vt:lpstr>
      <vt:lpstr>Avenir Next LT Pro</vt:lpstr>
      <vt:lpstr>Footlight MT Light</vt:lpstr>
      <vt:lpstr>Times New Roman</vt:lpstr>
      <vt:lpstr>ArchVTI</vt:lpstr>
      <vt:lpstr>How do Speech and Language Therapists Manage Muscle Tension Dysphonia?</vt:lpstr>
      <vt:lpstr>Background</vt:lpstr>
      <vt:lpstr>Current Literature</vt:lpstr>
      <vt:lpstr>Project Aims</vt:lpstr>
      <vt:lpstr>Methodology</vt:lpstr>
      <vt:lpstr>Participants</vt:lpstr>
      <vt:lpstr>Ethical Considerations</vt:lpstr>
      <vt:lpstr>Data Analysis: 6 Phases of Reflexive Thematic Analysis</vt:lpstr>
      <vt:lpstr>Findings</vt:lpstr>
      <vt:lpstr>Overarching Theme: The patient is at the Centre</vt:lpstr>
      <vt:lpstr>Subtheme 1: No two patients are the same</vt:lpstr>
      <vt:lpstr>Subtheme 2: There is always an element of psychology in treatment</vt:lpstr>
      <vt:lpstr>Subtheme 3:  Every client needs a different MDT</vt:lpstr>
      <vt:lpstr>Limitations and Future Research</vt:lpstr>
      <vt:lpstr>Reflections on the aims of this project</vt:lpstr>
      <vt:lpstr>References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Helen Fracchia (2246291)</dc:creator>
  <cp:lastModifiedBy>Helen Fracchia</cp:lastModifiedBy>
  <cp:revision>12</cp:revision>
  <dcterms:created xsi:type="dcterms:W3CDTF">2024-07-02T10:06:00Z</dcterms:created>
  <dcterms:modified xsi:type="dcterms:W3CDTF">2024-07-08T18:02:16Z</dcterms:modified>
</cp:coreProperties>
</file>