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6"/>
  </p:notesMasterIdLst>
  <p:handoutMasterIdLst>
    <p:handoutMasterId r:id="rId17"/>
  </p:handoutMasterIdLst>
  <p:sldIdLst>
    <p:sldId id="256" r:id="rId5"/>
    <p:sldId id="282" r:id="rId6"/>
    <p:sldId id="274" r:id="rId7"/>
    <p:sldId id="276" r:id="rId8"/>
    <p:sldId id="275" r:id="rId9"/>
    <p:sldId id="268" r:id="rId10"/>
    <p:sldId id="281" r:id="rId11"/>
    <p:sldId id="279" r:id="rId12"/>
    <p:sldId id="283" r:id="rId13"/>
    <p:sldId id="277" r:id="rId14"/>
    <p:sldId id="27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800080"/>
    <a:srgbClr val="FF6600"/>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7463" autoAdjust="0"/>
  </p:normalViewPr>
  <p:slideViewPr>
    <p:cSldViewPr snapToGrid="0">
      <p:cViewPr varScale="1">
        <p:scale>
          <a:sx n="74" d="100"/>
          <a:sy n="74" d="100"/>
        </p:scale>
        <p:origin x="576" y="54"/>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1/11/2021</a:t>
            </a:fld>
            <a:endParaRPr lang="en-US"/>
          </a:p>
        </p:txBody>
      </p:sp>
      <p:sp>
        <p:nvSpPr>
          <p:cNvPr id="4" name="Footer Placeholder 3">
            <a:extLst>
              <a:ext uri="{FF2B5EF4-FFF2-40B4-BE49-F238E27FC236}">
                <a16:creationId xmlns=""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1/11/2021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17138850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1258195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dirty="0"/>
          </a:p>
        </p:txBody>
      </p:sp>
    </p:spTree>
    <p:extLst>
      <p:ext uri="{BB962C8B-B14F-4D97-AF65-F5344CB8AC3E}">
        <p14:creationId xmlns:p14="http://schemas.microsoft.com/office/powerpoint/2010/main" val="115556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dirty="0"/>
          </a:p>
        </p:txBody>
      </p:sp>
    </p:spTree>
    <p:extLst>
      <p:ext uri="{BB962C8B-B14F-4D97-AF65-F5344CB8AC3E}">
        <p14:creationId xmlns:p14="http://schemas.microsoft.com/office/powerpoint/2010/main" val="1524349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6</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7</a:t>
            </a:fld>
            <a:endParaRPr lang="en-US" dirty="0"/>
          </a:p>
        </p:txBody>
      </p:sp>
    </p:spTree>
    <p:extLst>
      <p:ext uri="{BB962C8B-B14F-4D97-AF65-F5344CB8AC3E}">
        <p14:creationId xmlns:p14="http://schemas.microsoft.com/office/powerpoint/2010/main" val="920471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8</a:t>
            </a:fld>
            <a:endParaRPr lang="en-US" dirty="0"/>
          </a:p>
        </p:txBody>
      </p:sp>
    </p:spTree>
    <p:extLst>
      <p:ext uri="{BB962C8B-B14F-4D97-AF65-F5344CB8AC3E}">
        <p14:creationId xmlns:p14="http://schemas.microsoft.com/office/powerpoint/2010/main" val="1617893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9</a:t>
            </a:fld>
            <a:endParaRPr lang="en-US" dirty="0"/>
          </a:p>
        </p:txBody>
      </p:sp>
    </p:spTree>
    <p:extLst>
      <p:ext uri="{BB962C8B-B14F-4D97-AF65-F5344CB8AC3E}">
        <p14:creationId xmlns:p14="http://schemas.microsoft.com/office/powerpoint/2010/main" val="26637988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10</a:t>
            </a:fld>
            <a:endParaRPr lang="en-US" dirty="0"/>
          </a:p>
        </p:txBody>
      </p:sp>
    </p:spTree>
    <p:extLst>
      <p:ext uri="{BB962C8B-B14F-4D97-AF65-F5344CB8AC3E}">
        <p14:creationId xmlns:p14="http://schemas.microsoft.com/office/powerpoint/2010/main" val="42585225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11</a:t>
            </a:fld>
            <a:endParaRPr lang="en-US" dirty="0"/>
          </a:p>
        </p:txBody>
      </p:sp>
    </p:spTree>
    <p:extLst>
      <p:ext uri="{BB962C8B-B14F-4D97-AF65-F5344CB8AC3E}">
        <p14:creationId xmlns:p14="http://schemas.microsoft.com/office/powerpoint/2010/main" val="37936043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5" name="Footer Placeholder 4">
            <a:extLst>
              <a:ext uri="{FF2B5EF4-FFF2-40B4-BE49-F238E27FC236}">
                <a16:creationId xmlns=""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86334F3-0709-471B-A734-C4B404F55B8E}"/>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AF795016-AF78-4708-9C5F-21110C197B03}"/>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5" name="Footer Placeholder 4">
            <a:extLst>
              <a:ext uri="{FF2B5EF4-FFF2-40B4-BE49-F238E27FC236}">
                <a16:creationId xmlns=""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5" name="Footer Placeholder 4">
            <a:extLst>
              <a:ext uri="{FF2B5EF4-FFF2-40B4-BE49-F238E27FC236}">
                <a16:creationId xmlns=""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60CAA11-CC97-44E5-AE4D-808FD741A066}"/>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6" name="Footer Placeholder 5">
            <a:extLst>
              <a:ext uri="{FF2B5EF4-FFF2-40B4-BE49-F238E27FC236}">
                <a16:creationId xmlns=""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8" name="Footer Placeholder 7">
            <a:extLst>
              <a:ext uri="{FF2B5EF4-FFF2-40B4-BE49-F238E27FC236}">
                <a16:creationId xmlns=""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19F68FC-5755-447A-8D7F-9ADED3E994A3}"/>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4" name="Footer Placeholder 3">
            <a:extLst>
              <a:ext uri="{FF2B5EF4-FFF2-40B4-BE49-F238E27FC236}">
                <a16:creationId xmlns=""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3" name="Footer Placeholder 2">
            <a:extLst>
              <a:ext uri="{FF2B5EF4-FFF2-40B4-BE49-F238E27FC236}">
                <a16:creationId xmlns=""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6" name="Footer Placeholder 5">
            <a:extLst>
              <a:ext uri="{FF2B5EF4-FFF2-40B4-BE49-F238E27FC236}">
                <a16:creationId xmlns=""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a:extLst>
              <a:ext uri="{FF2B5EF4-FFF2-40B4-BE49-F238E27FC236}">
                <a16:creationId xmlns=""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6" name="Footer Placeholder 5">
            <a:extLst>
              <a:ext uri="{FF2B5EF4-FFF2-40B4-BE49-F238E27FC236}">
                <a16:creationId xmlns=""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4A47D73-EDDA-49A6-BA12-1CA980DA9BC0}"/>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2189B82E-4CA1-47A5-B133-FBD4D8A83983}"/>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5" name="Footer Placeholder 4">
            <a:extLst>
              <a:ext uri="{FF2B5EF4-FFF2-40B4-BE49-F238E27FC236}">
                <a16:creationId xmlns=""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1/11/2021</a:t>
            </a:fld>
            <a:endParaRPr lang="en-US" dirty="0"/>
          </a:p>
        </p:txBody>
      </p:sp>
      <p:sp>
        <p:nvSpPr>
          <p:cNvPr id="5" name="Footer Placeholder 4">
            <a:extLst>
              <a:ext uri="{FF2B5EF4-FFF2-40B4-BE49-F238E27FC236}">
                <a16:creationId xmlns=""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1/11/2021</a:t>
            </a:fld>
            <a:endParaRPr lang="en-US" dirty="0"/>
          </a:p>
        </p:txBody>
      </p:sp>
      <p:sp>
        <p:nvSpPr>
          <p:cNvPr id="5" name="Footer Placeholder 4">
            <a:extLst>
              <a:ext uri="{FF2B5EF4-FFF2-40B4-BE49-F238E27FC236}">
                <a16:creationId xmlns=""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gif"/><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7" Type="http://schemas.microsoft.com/office/2007/relationships/hdphoto" Target="../media/hdphoto2.wdp"/><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7" Type="http://schemas.microsoft.com/office/2007/relationships/hdphoto" Target="../media/hdphoto2.wdp"/><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7" Type="http://schemas.microsoft.com/office/2007/relationships/hdphoto" Target="../media/hdphoto2.wdp"/><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7" Type="http://schemas.microsoft.com/office/2007/relationships/hdphoto" Target="../media/hdphoto2.wdp"/><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7" Type="http://schemas.microsoft.com/office/2007/relationships/hdphoto" Target="../media/hdphoto2.wdp"/><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9.png"/><Relationship Id="rId5" Type="http://schemas.microsoft.com/office/2007/relationships/hdphoto" Target="../media/hdphoto1.wdp"/><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561AC0E-7195-4ACF-AA0A-5E2923A987F7}"/>
              </a:ext>
            </a:extLst>
          </p:cNvPr>
          <p:cNvSpPr>
            <a:spLocks noGrp="1"/>
          </p:cNvSpPr>
          <p:nvPr>
            <p:ph type="ctrTitle"/>
          </p:nvPr>
        </p:nvSpPr>
        <p:spPr>
          <a:xfrm>
            <a:off x="4654295" y="4522156"/>
            <a:ext cx="5609222" cy="1363215"/>
          </a:xfrm>
        </p:spPr>
        <p:txBody>
          <a:bodyPr anchor="t">
            <a:normAutofit/>
          </a:bodyPr>
          <a:lstStyle/>
          <a:p>
            <a:pPr algn="l"/>
            <a:r>
              <a:rPr lang="en-US" sz="5400" dirty="0" smtClean="0">
                <a:latin typeface="Franklin Gothic Book" panose="020B0503020102020204" pitchFamily="34" charset="0"/>
                <a:cs typeface="Segoe UI" panose="020B0502040204020203" pitchFamily="34" charset="0"/>
              </a:rPr>
              <a:t>Numbers Count</a:t>
            </a:r>
            <a:endParaRPr lang="en-US" sz="5400" dirty="0">
              <a:latin typeface="Franklin Gothic Book" panose="020B0503020102020204" pitchFamily="34" charset="0"/>
              <a:cs typeface="Segoe UI" panose="020B0502040204020203" pitchFamily="34" charset="0"/>
            </a:endParaRPr>
          </a:p>
        </p:txBody>
      </p:sp>
      <p:sp>
        <p:nvSpPr>
          <p:cNvPr id="3" name="Subtitle 2">
            <a:extLst>
              <a:ext uri="{FF2B5EF4-FFF2-40B4-BE49-F238E27FC236}">
                <a16:creationId xmlns="" xmlns:a16="http://schemas.microsoft.com/office/drawing/2014/main" id="{814253EE-4FA2-4843-BE27-C7D5B08FFB81}"/>
              </a:ext>
            </a:extLst>
          </p:cNvPr>
          <p:cNvSpPr>
            <a:spLocks noGrp="1"/>
          </p:cNvSpPr>
          <p:nvPr>
            <p:ph type="subTitle" idx="1"/>
          </p:nvPr>
        </p:nvSpPr>
        <p:spPr>
          <a:xfrm>
            <a:off x="4664852" y="5359958"/>
            <a:ext cx="5609219" cy="576738"/>
          </a:xfrm>
        </p:spPr>
        <p:txBody>
          <a:bodyPr anchor="b">
            <a:normAutofit fontScale="85000" lnSpcReduction="20000"/>
          </a:bodyPr>
          <a:lstStyle/>
          <a:p>
            <a:pPr algn="l">
              <a:spcBef>
                <a:spcPts val="600"/>
              </a:spcBef>
            </a:pPr>
            <a:r>
              <a:rPr lang="en-US" sz="2000" dirty="0" smtClean="0">
                <a:latin typeface="Franklin Gothic Book" panose="020B0503020102020204" pitchFamily="34" charset="0"/>
              </a:rPr>
              <a:t>By Thomas Davies</a:t>
            </a:r>
          </a:p>
          <a:p>
            <a:pPr algn="l">
              <a:spcBef>
                <a:spcPts val="600"/>
              </a:spcBef>
            </a:pPr>
            <a:r>
              <a:rPr lang="en-US" sz="2000" dirty="0" smtClean="0">
                <a:latin typeface="Franklin Gothic Book" panose="020B0503020102020204" pitchFamily="34" charset="0"/>
              </a:rPr>
              <a:t>Student Number: 1912937  </a:t>
            </a:r>
            <a:endParaRPr lang="en-US" sz="2000" dirty="0">
              <a:latin typeface="Franklin Gothic Book" panose="020B0503020102020204" pitchFamily="34" charset="0"/>
            </a:endParaRPr>
          </a:p>
        </p:txBody>
      </p:sp>
      <p:sp>
        <p:nvSpPr>
          <p:cNvPr id="29" name="Freeform: Shape 28">
            <a:extLst>
              <a:ext uri="{FF2B5EF4-FFF2-40B4-BE49-F238E27FC236}">
                <a16:creationId xmlns="" xmlns:a16="http://schemas.microsoft.com/office/drawing/2014/main" id="{F6E384F5-137A-40B1-97F0-694CC6ECD59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 xmlns:a16="http://schemas.microsoft.com/office/drawing/2014/main" id="{EBA87361-6D30-46E4-834B-719CF59055E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 xmlns:a16="http://schemas.microsoft.com/office/drawing/2014/main" id="{9DBC4630-03DA-474F-BBCB-BA3AE6B317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 xmlns:a16="http://schemas.microsoft.com/office/drawing/2014/main" id="{D89DB1C0-FEEC-4CB6-88B2-F9C5562E09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 xmlns:a16="http://schemas.microsoft.com/office/drawing/2014/main" id="{78418A25-6EAC-4140-BFE6-284E1925B5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 xmlns:a16="http://schemas.microsoft.com/office/drawing/2014/main" id="{08163D1C-ED91-4D5F-A33B-CF1256B270D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 xmlns:a16="http://schemas.microsoft.com/office/drawing/2014/main" id="{31103AB2-C090-458F-B752-294F23AFA8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 xmlns:a16="http://schemas.microsoft.com/office/drawing/2014/main" id="{83D471F3-782A-4BA1-9CAB-FF5CDF0A75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p:cNvSpPr txBox="1"/>
          <p:nvPr/>
        </p:nvSpPr>
        <p:spPr>
          <a:xfrm rot="20902321">
            <a:off x="107554" y="2271606"/>
            <a:ext cx="1867437" cy="1938992"/>
          </a:xfrm>
          <a:prstGeom prst="rect">
            <a:avLst/>
          </a:prstGeom>
          <a:noFill/>
        </p:spPr>
        <p:txBody>
          <a:bodyPr wrap="square" rtlCol="0">
            <a:spAutoFit/>
            <a:scene3d>
              <a:camera prst="orthographicFront"/>
              <a:lightRig rig="threePt" dir="t"/>
            </a:scene3d>
            <a:sp3d extrusionH="57150">
              <a:bevelT w="38100" h="38100"/>
            </a:sp3d>
          </a:bodyPr>
          <a:lstStyle/>
          <a:p>
            <a:r>
              <a:rPr lang="en-GB" sz="12000" b="1" dirty="0" smtClean="0">
                <a:solidFill>
                  <a:srgbClr val="FF000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rPr>
              <a:t>5</a:t>
            </a:r>
            <a:endParaRPr lang="en-GB" sz="12000" b="1" dirty="0">
              <a:solidFill>
                <a:srgbClr val="FF000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endParaRPr>
          </a:p>
        </p:txBody>
      </p:sp>
      <p:sp>
        <p:nvSpPr>
          <p:cNvPr id="17" name="TextBox 16"/>
          <p:cNvSpPr txBox="1"/>
          <p:nvPr/>
        </p:nvSpPr>
        <p:spPr>
          <a:xfrm>
            <a:off x="1653553" y="3892097"/>
            <a:ext cx="1977946" cy="1569660"/>
          </a:xfrm>
          <a:prstGeom prst="rect">
            <a:avLst/>
          </a:prstGeom>
          <a:noFill/>
        </p:spPr>
        <p:txBody>
          <a:bodyPr wrap="square" rtlCol="0">
            <a:spAutoFit/>
            <a:scene3d>
              <a:camera prst="orthographicFront"/>
              <a:lightRig rig="threePt" dir="t"/>
            </a:scene3d>
            <a:sp3d extrusionH="57150">
              <a:bevelT w="38100" h="38100"/>
            </a:sp3d>
          </a:bodyPr>
          <a:lstStyle/>
          <a:p>
            <a:r>
              <a:rPr lang="en-GB" sz="9600" dirty="0" smtClean="0">
                <a:solidFill>
                  <a:srgbClr val="FFFF0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rPr>
              <a:t>12</a:t>
            </a:r>
            <a:endParaRPr lang="en-GB" sz="9600" dirty="0">
              <a:solidFill>
                <a:srgbClr val="FFFF0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endParaRPr>
          </a:p>
        </p:txBody>
      </p:sp>
      <p:sp>
        <p:nvSpPr>
          <p:cNvPr id="18" name="TextBox 17"/>
          <p:cNvSpPr txBox="1"/>
          <p:nvPr/>
        </p:nvSpPr>
        <p:spPr>
          <a:xfrm rot="840866">
            <a:off x="1552500" y="2847270"/>
            <a:ext cx="968581" cy="1200329"/>
          </a:xfrm>
          <a:prstGeom prst="rect">
            <a:avLst/>
          </a:prstGeom>
          <a:noFill/>
        </p:spPr>
        <p:txBody>
          <a:bodyPr wrap="square" rtlCol="0">
            <a:spAutoFit/>
            <a:scene3d>
              <a:camera prst="orthographicFront"/>
              <a:lightRig rig="threePt" dir="t"/>
            </a:scene3d>
            <a:sp3d extrusionH="57150">
              <a:bevelT w="38100" h="38100"/>
            </a:sp3d>
          </a:bodyPr>
          <a:lstStyle/>
          <a:p>
            <a:r>
              <a:rPr lang="en-GB" sz="7200" dirty="0" smtClean="0">
                <a:solidFill>
                  <a:srgbClr val="00FF0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rPr>
              <a:t>0</a:t>
            </a:r>
            <a:endParaRPr lang="en-GB" sz="7200" dirty="0">
              <a:solidFill>
                <a:srgbClr val="00FF0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endParaRPr>
          </a:p>
        </p:txBody>
      </p:sp>
      <p:sp>
        <p:nvSpPr>
          <p:cNvPr id="19" name="TextBox 18"/>
          <p:cNvSpPr txBox="1"/>
          <p:nvPr/>
        </p:nvSpPr>
        <p:spPr>
          <a:xfrm rot="887209">
            <a:off x="475849" y="4177579"/>
            <a:ext cx="1116802" cy="1631216"/>
          </a:xfrm>
          <a:prstGeom prst="rect">
            <a:avLst/>
          </a:prstGeom>
          <a:noFill/>
        </p:spPr>
        <p:txBody>
          <a:bodyPr wrap="square" rtlCol="0">
            <a:spAutoFit/>
            <a:scene3d>
              <a:camera prst="orthographicFront"/>
              <a:lightRig rig="threePt" dir="t"/>
            </a:scene3d>
            <a:sp3d extrusionH="57150">
              <a:bevelT w="38100" h="38100"/>
            </a:sp3d>
          </a:bodyPr>
          <a:lstStyle/>
          <a:p>
            <a:r>
              <a:rPr lang="en-GB" sz="10000" dirty="0" smtClean="0">
                <a:solidFill>
                  <a:srgbClr val="FF660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rPr>
              <a:t>7</a:t>
            </a:r>
            <a:endParaRPr lang="en-GB" sz="10000" dirty="0">
              <a:solidFill>
                <a:srgbClr val="FF660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endParaRPr>
          </a:p>
        </p:txBody>
      </p:sp>
      <p:sp>
        <p:nvSpPr>
          <p:cNvPr id="20" name="TextBox 19"/>
          <p:cNvSpPr txBox="1"/>
          <p:nvPr/>
        </p:nvSpPr>
        <p:spPr>
          <a:xfrm rot="20902321">
            <a:off x="86269" y="5719006"/>
            <a:ext cx="1219527" cy="1107996"/>
          </a:xfrm>
          <a:prstGeom prst="rect">
            <a:avLst/>
          </a:prstGeom>
          <a:noFill/>
        </p:spPr>
        <p:txBody>
          <a:bodyPr wrap="square" rtlCol="0">
            <a:spAutoFit/>
            <a:scene3d>
              <a:camera prst="orthographicFront"/>
              <a:lightRig rig="threePt" dir="t"/>
            </a:scene3d>
            <a:sp3d extrusionH="57150">
              <a:bevelT w="38100" h="38100"/>
            </a:sp3d>
          </a:bodyPr>
          <a:lstStyle/>
          <a:p>
            <a:r>
              <a:rPr lang="en-GB" sz="6600" dirty="0" smtClean="0">
                <a:solidFill>
                  <a:srgbClr val="80008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rPr>
              <a:t>33</a:t>
            </a:r>
            <a:endParaRPr lang="en-GB" sz="6600" dirty="0">
              <a:solidFill>
                <a:srgbClr val="800080"/>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endParaRPr>
          </a:p>
        </p:txBody>
      </p:sp>
      <p:sp>
        <p:nvSpPr>
          <p:cNvPr id="21" name="TextBox 20"/>
          <p:cNvSpPr txBox="1"/>
          <p:nvPr/>
        </p:nvSpPr>
        <p:spPr>
          <a:xfrm rot="860179">
            <a:off x="1534688" y="5372276"/>
            <a:ext cx="1977946" cy="1446550"/>
          </a:xfrm>
          <a:prstGeom prst="rect">
            <a:avLst/>
          </a:prstGeom>
          <a:noFill/>
        </p:spPr>
        <p:txBody>
          <a:bodyPr wrap="square" rtlCol="0">
            <a:spAutoFit/>
            <a:scene3d>
              <a:camera prst="orthographicFront"/>
              <a:lightRig rig="threePt" dir="t"/>
            </a:scene3d>
            <a:sp3d extrusionH="57150">
              <a:bevelT w="38100" h="38100"/>
            </a:sp3d>
          </a:bodyPr>
          <a:lstStyle/>
          <a:p>
            <a:r>
              <a:rPr lang="en-GB" sz="8800" dirty="0" smtClean="0">
                <a:solidFill>
                  <a:srgbClr val="0000FF"/>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rPr>
              <a:t>84</a:t>
            </a:r>
            <a:endParaRPr lang="en-GB" sz="8800" dirty="0">
              <a:solidFill>
                <a:srgbClr val="0000FF"/>
              </a:solidFill>
              <a:effectLst>
                <a:outerShdw blurRad="50800" dist="38100" dir="2700000" algn="tl" rotWithShape="0">
                  <a:prstClr val="black">
                    <a:alpha val="40000"/>
                  </a:prstClr>
                </a:outerShdw>
                <a:reflection blurRad="6350" stA="55000" endA="300" endPos="45500" dir="5400000" sy="-100000" algn="bl" rotWithShape="0"/>
              </a:effectLst>
              <a:latin typeface="Adobe Gothic Std B" panose="020B0800000000000000" pitchFamily="34" charset="-128"/>
              <a:ea typeface="Adobe Gothic Std B" panose="020B0800000000000000" pitchFamily="34" charset="-128"/>
            </a:endParaRPr>
          </a:p>
        </p:txBody>
      </p:sp>
      <p:pic>
        <p:nvPicPr>
          <p:cNvPr id="1026" name="Picture 2" descr="Free Numeracy Clipart, Download Free Clip Art, Free Clip Art on Clipart  Library"/>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489390" y="1202227"/>
            <a:ext cx="2609409" cy="216601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ree Geometry Cliparts, Download Free Clip Art, Free Clip Art on Clipart  Library"/>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653553" y="-274516"/>
            <a:ext cx="2946527" cy="239980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230278" y="3217126"/>
            <a:ext cx="1533625" cy="276999"/>
          </a:xfrm>
          <a:prstGeom prst="rect">
            <a:avLst/>
          </a:prstGeom>
        </p:spPr>
        <p:txBody>
          <a:bodyPr wrap="none">
            <a:prstTxWarp prst="textArchDown">
              <a:avLst/>
            </a:prstTxWarp>
            <a:spAutoFit/>
          </a:bodyPr>
          <a:lstStyle/>
          <a:p>
            <a:r>
              <a:rPr lang="en-GB" sz="1200" dirty="0">
                <a:solidFill>
                  <a:schemeClr val="bg1"/>
                </a:solidFill>
              </a:rPr>
              <a:t>Clipart Library (2018) </a:t>
            </a:r>
          </a:p>
        </p:txBody>
      </p:sp>
      <p:sp>
        <p:nvSpPr>
          <p:cNvPr id="26" name="Rectangle 25"/>
          <p:cNvSpPr/>
          <p:nvPr/>
        </p:nvSpPr>
        <p:spPr>
          <a:xfrm>
            <a:off x="2585276" y="1876241"/>
            <a:ext cx="1533625" cy="276999"/>
          </a:xfrm>
          <a:prstGeom prst="rect">
            <a:avLst/>
          </a:prstGeom>
        </p:spPr>
        <p:txBody>
          <a:bodyPr wrap="none">
            <a:prstTxWarp prst="textArchDown">
              <a:avLst/>
            </a:prstTxWarp>
            <a:spAutoFit/>
          </a:bodyPr>
          <a:lstStyle/>
          <a:p>
            <a:r>
              <a:rPr lang="en-GB" sz="1200" dirty="0">
                <a:solidFill>
                  <a:schemeClr val="bg1"/>
                </a:solidFill>
              </a:rPr>
              <a:t>Clipart Library (2018) </a:t>
            </a:r>
          </a:p>
        </p:txBody>
      </p:sp>
      <p:sp>
        <p:nvSpPr>
          <p:cNvPr id="10" name="Rectangle 9"/>
          <p:cNvSpPr/>
          <p:nvPr/>
        </p:nvSpPr>
        <p:spPr>
          <a:xfrm>
            <a:off x="10682963" y="3263601"/>
            <a:ext cx="1479892" cy="253916"/>
          </a:xfrm>
          <a:prstGeom prst="rect">
            <a:avLst/>
          </a:prstGeom>
        </p:spPr>
        <p:txBody>
          <a:bodyPr wrap="none">
            <a:spAutoFit/>
          </a:bodyPr>
          <a:lstStyle/>
          <a:p>
            <a:r>
              <a:rPr lang="en-GB" sz="1050" dirty="0" err="1" smtClean="0">
                <a:solidFill>
                  <a:schemeClr val="bg1"/>
                </a:solidFill>
              </a:rPr>
              <a:t>WebStockReview</a:t>
            </a:r>
            <a:r>
              <a:rPr lang="en-GB" sz="1050" dirty="0" smtClean="0">
                <a:solidFill>
                  <a:schemeClr val="bg1"/>
                </a:solidFill>
              </a:rPr>
              <a:t> (N.D) </a:t>
            </a:r>
            <a:endParaRPr lang="en-GB" sz="1050" dirty="0">
              <a:solidFill>
                <a:schemeClr val="bg1"/>
              </a:solidFill>
            </a:endParaRPr>
          </a:p>
        </p:txBody>
      </p:sp>
      <p:pic>
        <p:nvPicPr>
          <p:cNvPr id="1032" name="Picture 8" descr="Cash clipart pound, Cash pound Transparent FREE for download on  WebStockReview 2021"/>
          <p:cNvPicPr>
            <a:picLocks noChangeAspect="1" noChangeArrowheads="1"/>
          </p:cNvPicPr>
          <p:nvPr/>
        </p:nvPicPr>
        <p:blipFill>
          <a:blip r:embed="rId4"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0004318" y="1723136"/>
            <a:ext cx="2158537" cy="1589673"/>
          </a:xfrm>
          <a:prstGeom prst="rect">
            <a:avLst/>
          </a:prstGeom>
          <a:noFill/>
          <a:extLst>
            <a:ext uri="{909E8E84-426E-40DD-AFC4-6F175D3DCCD1}">
              <a14:hiddenFill xmlns:a14="http://schemas.microsoft.com/office/drawing/2010/main">
                <a:solidFill>
                  <a:srgbClr val="FFFFFF"/>
                </a:solidFill>
              </a14:hiddenFill>
            </a:ext>
          </a:extLst>
        </p:spPr>
      </p:pic>
      <p:sp>
        <p:nvSpPr>
          <p:cNvPr id="32" name="Rectangle 31"/>
          <p:cNvSpPr/>
          <p:nvPr/>
        </p:nvSpPr>
        <p:spPr>
          <a:xfrm>
            <a:off x="9106204" y="1737174"/>
            <a:ext cx="1366080" cy="253916"/>
          </a:xfrm>
          <a:prstGeom prst="rect">
            <a:avLst/>
          </a:prstGeom>
        </p:spPr>
        <p:txBody>
          <a:bodyPr wrap="none">
            <a:spAutoFit/>
          </a:bodyPr>
          <a:lstStyle/>
          <a:p>
            <a:r>
              <a:rPr lang="en-GB" sz="1050" dirty="0" smtClean="0">
                <a:solidFill>
                  <a:schemeClr val="bg1"/>
                </a:solidFill>
              </a:rPr>
              <a:t>Clipart Library (2019) </a:t>
            </a:r>
            <a:endParaRPr lang="en-GB" sz="1050" dirty="0">
              <a:solidFill>
                <a:schemeClr val="bg1"/>
              </a:solidFill>
            </a:endParaRPr>
          </a:p>
        </p:txBody>
      </p:sp>
      <p:pic>
        <p:nvPicPr>
          <p:cNvPr id="1036" name="Picture 12" descr="2 30 clock clipart - Clip Art Librar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057253" y="645358"/>
            <a:ext cx="1083790" cy="1079556"/>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Measuring Tape Clip Art, HD Png Download - kindpng"/>
          <p:cNvPicPr>
            <a:picLocks noChangeAspect="1" noChangeArrowheads="1"/>
          </p:cNvPicPr>
          <p:nvPr/>
        </p:nvPicPr>
        <p:blipFill>
          <a:blip r:embed="rId6" cstate="print">
            <a:clrChange>
              <a:clrFrom>
                <a:srgbClr val="F7F7F7"/>
              </a:clrFrom>
              <a:clrTo>
                <a:srgbClr val="F7F7F7">
                  <a:alpha val="0"/>
                </a:srgbClr>
              </a:clrTo>
            </a:clrChange>
            <a:extLst>
              <a:ext uri="{28A0092B-C50C-407E-A947-70E740481C1C}">
                <a14:useLocalDpi xmlns:a14="http://schemas.microsoft.com/office/drawing/2010/main" val="0"/>
              </a:ext>
            </a:extLst>
          </a:blip>
          <a:srcRect/>
          <a:stretch>
            <a:fillRect/>
          </a:stretch>
        </p:blipFill>
        <p:spPr bwMode="auto">
          <a:xfrm rot="1400253">
            <a:off x="10150864" y="115350"/>
            <a:ext cx="2333410" cy="1660520"/>
          </a:xfrm>
          <a:prstGeom prst="rect">
            <a:avLst/>
          </a:prstGeom>
          <a:noFill/>
          <a:extLst>
            <a:ext uri="{909E8E84-426E-40DD-AFC4-6F175D3DCCD1}">
              <a14:hiddenFill xmlns:a14="http://schemas.microsoft.com/office/drawing/2010/main">
                <a:solidFill>
                  <a:srgbClr val="FFFFFF"/>
                </a:solidFill>
              </a14:hiddenFill>
            </a:ext>
          </a:extLst>
        </p:spPr>
      </p:pic>
      <p:sp>
        <p:nvSpPr>
          <p:cNvPr id="36" name="Rectangle 35"/>
          <p:cNvSpPr/>
          <p:nvPr/>
        </p:nvSpPr>
        <p:spPr>
          <a:xfrm>
            <a:off x="11108049" y="29201"/>
            <a:ext cx="1083951" cy="253916"/>
          </a:xfrm>
          <a:prstGeom prst="rect">
            <a:avLst/>
          </a:prstGeom>
        </p:spPr>
        <p:txBody>
          <a:bodyPr wrap="none">
            <a:spAutoFit/>
          </a:bodyPr>
          <a:lstStyle/>
          <a:p>
            <a:r>
              <a:rPr lang="en-GB" sz="1050" dirty="0" smtClean="0">
                <a:solidFill>
                  <a:schemeClr val="bg1"/>
                </a:solidFill>
              </a:rPr>
              <a:t>Kind PNG(2019) </a:t>
            </a:r>
            <a:endParaRPr lang="en-GB" sz="1050" dirty="0">
              <a:solidFill>
                <a:schemeClr val="bg1"/>
              </a:solidFill>
            </a:endParaRPr>
          </a:p>
        </p:txBody>
      </p:sp>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extBox 1"/>
          <p:cNvSpPr txBox="1"/>
          <p:nvPr/>
        </p:nvSpPr>
        <p:spPr>
          <a:xfrm>
            <a:off x="11706895" y="6387921"/>
            <a:ext cx="296215" cy="461665"/>
          </a:xfrm>
          <a:prstGeom prst="rect">
            <a:avLst/>
          </a:prstGeom>
          <a:noFill/>
        </p:spPr>
        <p:txBody>
          <a:bodyPr wrap="square" rtlCol="0">
            <a:spAutoFit/>
          </a:bodyPr>
          <a:lstStyle/>
          <a:p>
            <a:r>
              <a:rPr lang="en-GB" sz="2400" dirty="0" smtClean="0"/>
              <a:t>2</a:t>
            </a:r>
            <a:endParaRPr lang="en-GB" sz="2400" dirty="0"/>
          </a:p>
        </p:txBody>
      </p:sp>
      <p:pic>
        <p:nvPicPr>
          <p:cNvPr id="28" name="Picture 27"/>
          <p:cNvPicPr>
            <a:picLocks noChangeAspect="1"/>
          </p:cNvPicPr>
          <p:nvPr/>
        </p:nvPicPr>
        <p:blipFill>
          <a:blip r:embed="rId3"/>
          <a:stretch>
            <a:fillRect/>
          </a:stretch>
        </p:blipFill>
        <p:spPr>
          <a:xfrm>
            <a:off x="4939022" y="4601885"/>
            <a:ext cx="1886782" cy="1978648"/>
          </a:xfrm>
          <a:prstGeom prst="rect">
            <a:avLst/>
          </a:prstGeom>
          <a:ln>
            <a:noFill/>
          </a:ln>
          <a:effectLst>
            <a:outerShdw blurRad="292100" dist="139700" dir="2700000" algn="tl" rotWithShape="0">
              <a:srgbClr val="333333">
                <a:alpha val="65000"/>
              </a:srgbClr>
            </a:outerShdw>
          </a:effectLst>
        </p:spPr>
      </p:pic>
      <p:sp>
        <p:nvSpPr>
          <p:cNvPr id="42" name="Rectangle 41"/>
          <p:cNvSpPr/>
          <p:nvPr/>
        </p:nvSpPr>
        <p:spPr>
          <a:xfrm>
            <a:off x="263776" y="124895"/>
            <a:ext cx="7031092"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Donaldson's Curriculum</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grpSp>
        <p:nvGrpSpPr>
          <p:cNvPr id="46" name="Group 45"/>
          <p:cNvGrpSpPr/>
          <p:nvPr/>
        </p:nvGrpSpPr>
        <p:grpSpPr>
          <a:xfrm>
            <a:off x="663022" y="1762932"/>
            <a:ext cx="10642986" cy="2576462"/>
            <a:chOff x="663022" y="1762932"/>
            <a:chExt cx="10642986" cy="2576462"/>
          </a:xfrm>
        </p:grpSpPr>
        <p:sp>
          <p:nvSpPr>
            <p:cNvPr id="39" name="Rounded Rectangle 38"/>
            <p:cNvSpPr/>
            <p:nvPr/>
          </p:nvSpPr>
          <p:spPr>
            <a:xfrm>
              <a:off x="8473699" y="1762932"/>
              <a:ext cx="2832309" cy="1049241"/>
            </a:xfrm>
            <a:prstGeom prst="roundRect">
              <a:avLst/>
            </a:prstGeom>
            <a:solidFill>
              <a:schemeClr val="bg1"/>
            </a:solidFill>
            <a:ln w="38100">
              <a:solidFill>
                <a:srgbClr val="FF0000"/>
              </a:solid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ounded Rectangle 39"/>
            <p:cNvSpPr/>
            <p:nvPr/>
          </p:nvSpPr>
          <p:spPr>
            <a:xfrm>
              <a:off x="4548540" y="3880067"/>
              <a:ext cx="2547468" cy="446450"/>
            </a:xfrm>
            <a:prstGeom prst="roundRect">
              <a:avLst/>
            </a:prstGeom>
            <a:solidFill>
              <a:schemeClr val="bg1"/>
            </a:solidFill>
            <a:ln w="38100">
              <a:solidFill>
                <a:srgbClr val="FF0000"/>
              </a:solid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ounded Rectangle 37"/>
            <p:cNvSpPr/>
            <p:nvPr/>
          </p:nvSpPr>
          <p:spPr>
            <a:xfrm>
              <a:off x="4470515" y="1762933"/>
              <a:ext cx="2832309" cy="1049241"/>
            </a:xfrm>
            <a:prstGeom prst="roundRect">
              <a:avLst/>
            </a:prstGeom>
            <a:solidFill>
              <a:schemeClr val="bg1"/>
            </a:solidFill>
            <a:ln w="38100">
              <a:solidFill>
                <a:srgbClr val="FF0000"/>
              </a:solid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ounded Rectangle 36"/>
            <p:cNvSpPr/>
            <p:nvPr/>
          </p:nvSpPr>
          <p:spPr>
            <a:xfrm>
              <a:off x="1028608" y="1808502"/>
              <a:ext cx="2547468" cy="874500"/>
            </a:xfrm>
            <a:prstGeom prst="roundRect">
              <a:avLst/>
            </a:prstGeom>
            <a:solidFill>
              <a:schemeClr val="bg1"/>
            </a:solidFill>
            <a:ln w="38100">
              <a:solidFill>
                <a:srgbClr val="FF0000"/>
              </a:solid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 xmlns:a16="http://schemas.microsoft.com/office/drawing/2014/main" id="{77B58AAC-920B-48B8-B18F-5197ADB0909E}"/>
                </a:ext>
              </a:extLst>
            </p:cNvPr>
            <p:cNvCxnSpPr/>
            <p:nvPr/>
          </p:nvCxnSpPr>
          <p:spPr>
            <a:xfrm>
              <a:off x="3641132" y="2346842"/>
              <a:ext cx="630201" cy="0"/>
            </a:xfrm>
            <a:prstGeom prst="straightConnector1">
              <a:avLst/>
            </a:prstGeom>
            <a:ln w="28575" cap="flat" cmpd="sng" algn="ctr">
              <a:solidFill>
                <a:srgbClr val="FF00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4" name="Straight Arrow Connector 13">
              <a:extLst>
                <a:ext uri="{FF2B5EF4-FFF2-40B4-BE49-F238E27FC236}">
                  <a16:creationId xmlns="" xmlns:a16="http://schemas.microsoft.com/office/drawing/2014/main" id="{AB99AA71-516E-42C5-830B-5003A2B2D3AD}"/>
                </a:ext>
              </a:extLst>
            </p:cNvPr>
            <p:cNvCxnSpPr/>
            <p:nvPr/>
          </p:nvCxnSpPr>
          <p:spPr>
            <a:xfrm>
              <a:off x="7382357" y="2346842"/>
              <a:ext cx="630201" cy="0"/>
            </a:xfrm>
            <a:prstGeom prst="straightConnector1">
              <a:avLst/>
            </a:prstGeom>
            <a:ln w="28575" cap="flat" cmpd="sng" algn="ctr">
              <a:solidFill>
                <a:srgbClr val="FF00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5" name="Connector: Curved 38">
              <a:extLst>
                <a:ext uri="{FF2B5EF4-FFF2-40B4-BE49-F238E27FC236}">
                  <a16:creationId xmlns="" xmlns:a16="http://schemas.microsoft.com/office/drawing/2014/main" id="{581E04A2-C703-48A6-95A9-950C9A4B0B5F}"/>
                </a:ext>
              </a:extLst>
            </p:cNvPr>
            <p:cNvCxnSpPr>
              <a:cxnSpLocks/>
            </p:cNvCxnSpPr>
            <p:nvPr/>
          </p:nvCxnSpPr>
          <p:spPr>
            <a:xfrm rot="10800000" flipV="1">
              <a:off x="8851024" y="3288409"/>
              <a:ext cx="591786" cy="322657"/>
            </a:xfrm>
            <a:prstGeom prst="curvedConnector3">
              <a:avLst>
                <a:gd name="adj1" fmla="val -31037"/>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 xmlns:a16="http://schemas.microsoft.com/office/drawing/2014/main" id="{44BB951D-A758-4B9A-90BB-E109272E0496}"/>
                </a:ext>
              </a:extLst>
            </p:cNvPr>
            <p:cNvCxnSpPr>
              <a:cxnSpLocks/>
            </p:cNvCxnSpPr>
            <p:nvPr/>
          </p:nvCxnSpPr>
          <p:spPr>
            <a:xfrm flipH="1">
              <a:off x="7305509" y="3616456"/>
              <a:ext cx="630201" cy="0"/>
            </a:xfrm>
            <a:prstGeom prst="straightConnector1">
              <a:avLst/>
            </a:prstGeom>
            <a:ln w="28575" cap="flat" cmpd="sng" algn="ctr">
              <a:solidFill>
                <a:srgbClr val="FF00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7" name="Straight Arrow Connector 16">
              <a:extLst>
                <a:ext uri="{FF2B5EF4-FFF2-40B4-BE49-F238E27FC236}">
                  <a16:creationId xmlns="" xmlns:a16="http://schemas.microsoft.com/office/drawing/2014/main" id="{3ED1129D-D1BB-492A-AC3C-A344ED22A0DA}"/>
                </a:ext>
              </a:extLst>
            </p:cNvPr>
            <p:cNvCxnSpPr>
              <a:cxnSpLocks/>
            </p:cNvCxnSpPr>
            <p:nvPr/>
          </p:nvCxnSpPr>
          <p:spPr>
            <a:xfrm flipH="1">
              <a:off x="5439510" y="3616456"/>
              <a:ext cx="630201" cy="0"/>
            </a:xfrm>
            <a:prstGeom prst="straightConnector1">
              <a:avLst/>
            </a:prstGeom>
            <a:ln w="28575" cap="flat" cmpd="sng" algn="ctr">
              <a:solidFill>
                <a:srgbClr val="FF00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8" name="Straight Arrow Connector 17">
              <a:extLst>
                <a:ext uri="{FF2B5EF4-FFF2-40B4-BE49-F238E27FC236}">
                  <a16:creationId xmlns="" xmlns:a16="http://schemas.microsoft.com/office/drawing/2014/main" id="{33AE5951-EFA9-46E4-B95F-9871974CF268}"/>
                </a:ext>
              </a:extLst>
            </p:cNvPr>
            <p:cNvCxnSpPr>
              <a:cxnSpLocks/>
            </p:cNvCxnSpPr>
            <p:nvPr/>
          </p:nvCxnSpPr>
          <p:spPr>
            <a:xfrm flipH="1">
              <a:off x="3591961" y="3616456"/>
              <a:ext cx="630201" cy="0"/>
            </a:xfrm>
            <a:prstGeom prst="straightConnector1">
              <a:avLst/>
            </a:prstGeom>
            <a:ln w="28575" cap="flat" cmpd="sng" algn="ctr">
              <a:solidFill>
                <a:srgbClr val="FF0000"/>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9" name="Connector: Curved 73">
              <a:extLst>
                <a:ext uri="{FF2B5EF4-FFF2-40B4-BE49-F238E27FC236}">
                  <a16:creationId xmlns="" xmlns:a16="http://schemas.microsoft.com/office/drawing/2014/main" id="{5D8839CB-6CF2-45ED-AC26-227CADBB3146}"/>
                </a:ext>
              </a:extLst>
            </p:cNvPr>
            <p:cNvCxnSpPr>
              <a:cxnSpLocks/>
            </p:cNvCxnSpPr>
            <p:nvPr/>
          </p:nvCxnSpPr>
          <p:spPr>
            <a:xfrm rot="10800000">
              <a:off x="2001061" y="3180890"/>
              <a:ext cx="591786" cy="322657"/>
            </a:xfrm>
            <a:prstGeom prst="curvedConnector3">
              <a:avLst>
                <a:gd name="adj1" fmla="val 102986"/>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663022" y="1900910"/>
              <a:ext cx="3244039" cy="769211"/>
            </a:xfrm>
            <a:prstGeom prst="rect">
              <a:avLst/>
            </a:prstGeom>
            <a:noFill/>
          </p:spPr>
          <p:txBody>
            <a:bodyPr wrap="square" rtlCol="0">
              <a:spAutoFit/>
            </a:bodyPr>
            <a:lstStyle/>
            <a:p>
              <a:pPr algn="ctr"/>
              <a:r>
                <a:rPr lang="en-GB" dirty="0" smtClean="0">
                  <a:latin typeface="Comic Sans MS" panose="030F0702030302020204" pitchFamily="66" charset="0"/>
                </a:rPr>
                <a:t>Identify your pupils greatest needs</a:t>
              </a:r>
              <a:endParaRPr lang="en-GB" dirty="0">
                <a:latin typeface="Comic Sans MS" panose="030F0702030302020204" pitchFamily="66" charset="0"/>
              </a:endParaRPr>
            </a:p>
          </p:txBody>
        </p:sp>
        <p:sp>
          <p:nvSpPr>
            <p:cNvPr id="30" name="TextBox 29"/>
            <p:cNvSpPr txBox="1"/>
            <p:nvPr/>
          </p:nvSpPr>
          <p:spPr>
            <a:xfrm>
              <a:off x="3641132" y="1828044"/>
              <a:ext cx="4449361" cy="923329"/>
            </a:xfrm>
            <a:prstGeom prst="rect">
              <a:avLst/>
            </a:prstGeom>
            <a:noFill/>
          </p:spPr>
          <p:txBody>
            <a:bodyPr wrap="square" rtlCol="0">
              <a:spAutoFit/>
            </a:bodyPr>
            <a:lstStyle/>
            <a:p>
              <a:pPr algn="ctr"/>
              <a:r>
                <a:rPr lang="en-GB" dirty="0" smtClean="0">
                  <a:latin typeface="Comic Sans MS" panose="030F0702030302020204" pitchFamily="66" charset="0"/>
                </a:rPr>
                <a:t>Match the need with the</a:t>
              </a:r>
            </a:p>
            <a:p>
              <a:pPr algn="ctr"/>
              <a:r>
                <a:rPr lang="en-GB" dirty="0">
                  <a:latin typeface="Comic Sans MS" panose="030F0702030302020204" pitchFamily="66" charset="0"/>
                </a:rPr>
                <a:t>m</a:t>
              </a:r>
              <a:r>
                <a:rPr lang="en-GB" dirty="0" smtClean="0">
                  <a:latin typeface="Comic Sans MS" panose="030F0702030302020204" pitchFamily="66" charset="0"/>
                </a:rPr>
                <a:t>ost appropriate </a:t>
              </a:r>
            </a:p>
            <a:p>
              <a:pPr algn="ctr"/>
              <a:r>
                <a:rPr lang="en-GB" dirty="0" smtClean="0">
                  <a:latin typeface="Comic Sans MS" panose="030F0702030302020204" pitchFamily="66" charset="0"/>
                </a:rPr>
                <a:t>Pedagogical approach</a:t>
              </a:r>
              <a:endParaRPr lang="en-GB" dirty="0">
                <a:latin typeface="Comic Sans MS" panose="030F0702030302020204" pitchFamily="66" charset="0"/>
              </a:endParaRPr>
            </a:p>
          </p:txBody>
        </p:sp>
        <p:sp>
          <p:nvSpPr>
            <p:cNvPr id="32" name="TextBox 31"/>
            <p:cNvSpPr txBox="1"/>
            <p:nvPr/>
          </p:nvSpPr>
          <p:spPr>
            <a:xfrm>
              <a:off x="3956232" y="3899845"/>
              <a:ext cx="3741225" cy="439549"/>
            </a:xfrm>
            <a:prstGeom prst="rect">
              <a:avLst/>
            </a:prstGeom>
            <a:noFill/>
          </p:spPr>
          <p:txBody>
            <a:bodyPr wrap="square" rtlCol="0">
              <a:spAutoFit/>
            </a:bodyPr>
            <a:lstStyle/>
            <a:p>
              <a:pPr algn="ctr"/>
              <a:r>
                <a:rPr lang="en-GB" dirty="0" smtClean="0">
                  <a:latin typeface="Comic Sans MS" panose="030F0702030302020204" pitchFamily="66" charset="0"/>
                </a:rPr>
                <a:t>Repeat the process</a:t>
              </a:r>
              <a:endParaRPr lang="en-GB" dirty="0">
                <a:latin typeface="Comic Sans MS" panose="030F0702030302020204" pitchFamily="66" charset="0"/>
              </a:endParaRPr>
            </a:p>
          </p:txBody>
        </p:sp>
        <p:sp>
          <p:nvSpPr>
            <p:cNvPr id="31" name="TextBox 30"/>
            <p:cNvSpPr txBox="1"/>
            <p:nvPr/>
          </p:nvSpPr>
          <p:spPr>
            <a:xfrm>
              <a:off x="8544044" y="1828044"/>
              <a:ext cx="2691617" cy="923330"/>
            </a:xfrm>
            <a:prstGeom prst="rect">
              <a:avLst/>
            </a:prstGeom>
            <a:noFill/>
          </p:spPr>
          <p:txBody>
            <a:bodyPr wrap="square" rtlCol="0">
              <a:spAutoFit/>
            </a:bodyPr>
            <a:lstStyle/>
            <a:p>
              <a:pPr algn="ctr"/>
              <a:r>
                <a:rPr lang="en-GB" dirty="0" smtClean="0">
                  <a:latin typeface="Comic Sans MS" panose="030F0702030302020204" pitchFamily="66" charset="0"/>
                </a:rPr>
                <a:t>Assess the impact of</a:t>
              </a:r>
            </a:p>
            <a:p>
              <a:pPr algn="ctr"/>
              <a:r>
                <a:rPr lang="en-GB" dirty="0">
                  <a:latin typeface="Comic Sans MS" panose="030F0702030302020204" pitchFamily="66" charset="0"/>
                </a:rPr>
                <a:t>t</a:t>
              </a:r>
              <a:r>
                <a:rPr lang="en-GB" dirty="0" smtClean="0">
                  <a:latin typeface="Comic Sans MS" panose="030F0702030302020204" pitchFamily="66" charset="0"/>
                </a:rPr>
                <a:t>he teaching approach </a:t>
              </a:r>
            </a:p>
            <a:p>
              <a:pPr algn="ctr"/>
              <a:r>
                <a:rPr lang="en-GB" dirty="0">
                  <a:latin typeface="Comic Sans MS" panose="030F0702030302020204" pitchFamily="66" charset="0"/>
                </a:rPr>
                <a:t>t</a:t>
              </a:r>
              <a:r>
                <a:rPr lang="en-GB" dirty="0" smtClean="0">
                  <a:latin typeface="Comic Sans MS" panose="030F0702030302020204" pitchFamily="66" charset="0"/>
                </a:rPr>
                <a:t>hough pupil progress</a:t>
              </a:r>
              <a:endParaRPr lang="en-GB" dirty="0">
                <a:latin typeface="Comic Sans MS" panose="030F0702030302020204" pitchFamily="66" charset="0"/>
              </a:endParaRPr>
            </a:p>
          </p:txBody>
        </p:sp>
      </p:grpSp>
    </p:spTree>
    <p:extLst>
      <p:ext uri="{BB962C8B-B14F-4D97-AF65-F5344CB8AC3E}">
        <p14:creationId xmlns:p14="http://schemas.microsoft.com/office/powerpoint/2010/main" val="297464421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par>
                          <p:cTn id="8" fill="hold">
                            <p:stCondLst>
                              <p:cond delay="500"/>
                            </p:stCondLst>
                            <p:childTnLst>
                              <p:par>
                                <p:cTn id="9" presetID="42" presetClass="entr" presetSubtype="0" fill="hold" nodeType="afterEffect">
                                  <p:stCondLst>
                                    <p:cond delay="750"/>
                                  </p:stCondLst>
                                  <p:childTnLst>
                                    <p:set>
                                      <p:cBhvr>
                                        <p:cTn id="10" dur="1" fill="hold">
                                          <p:stCondLst>
                                            <p:cond delay="0"/>
                                          </p:stCondLst>
                                        </p:cTn>
                                        <p:tgtEl>
                                          <p:spTgt spid="46"/>
                                        </p:tgtEl>
                                        <p:attrNameLst>
                                          <p:attrName>style.visibility</p:attrName>
                                        </p:attrNameLst>
                                      </p:cBhvr>
                                      <p:to>
                                        <p:strVal val="visible"/>
                                      </p:to>
                                    </p:set>
                                    <p:animEffect transition="in" filter="fade">
                                      <p:cBhvr>
                                        <p:cTn id="11" dur="2000"/>
                                        <p:tgtEl>
                                          <p:spTgt spid="46"/>
                                        </p:tgtEl>
                                      </p:cBhvr>
                                    </p:animEffect>
                                    <p:anim calcmode="lin" valueType="num">
                                      <p:cBhvr>
                                        <p:cTn id="12" dur="2000" fill="hold"/>
                                        <p:tgtEl>
                                          <p:spTgt spid="46"/>
                                        </p:tgtEl>
                                        <p:attrNameLst>
                                          <p:attrName>ppt_x</p:attrName>
                                        </p:attrNameLst>
                                      </p:cBhvr>
                                      <p:tavLst>
                                        <p:tav tm="0">
                                          <p:val>
                                            <p:strVal val="#ppt_x"/>
                                          </p:val>
                                        </p:tav>
                                        <p:tav tm="100000">
                                          <p:val>
                                            <p:strVal val="#ppt_x"/>
                                          </p:val>
                                        </p:tav>
                                      </p:tavLst>
                                    </p:anim>
                                    <p:anim calcmode="lin" valueType="num">
                                      <p:cBhvr>
                                        <p:cTn id="13" dur="2000" fill="hold"/>
                                        <p:tgtEl>
                                          <p:spTgt spid="46"/>
                                        </p:tgtEl>
                                        <p:attrNameLst>
                                          <p:attrName>ppt_y</p:attrName>
                                        </p:attrNameLst>
                                      </p:cBhvr>
                                      <p:tavLst>
                                        <p:tav tm="0">
                                          <p:val>
                                            <p:strVal val="#ppt_y+.1"/>
                                          </p:val>
                                        </p:tav>
                                        <p:tav tm="100000">
                                          <p:val>
                                            <p:strVal val="#ppt_y"/>
                                          </p:val>
                                        </p:tav>
                                      </p:tavLst>
                                    </p:anim>
                                  </p:childTnLst>
                                </p:cTn>
                              </p:par>
                            </p:childTnLst>
                          </p:cTn>
                        </p:par>
                        <p:par>
                          <p:cTn id="14" fill="hold">
                            <p:stCondLst>
                              <p:cond delay="3250"/>
                            </p:stCondLst>
                            <p:childTnLst>
                              <p:par>
                                <p:cTn id="15" presetID="42" presetClass="entr" presetSubtype="0" fill="hold" nodeType="afterEffect">
                                  <p:stCondLst>
                                    <p:cond delay="2000"/>
                                  </p:stCondLst>
                                  <p:childTnLst>
                                    <p:set>
                                      <p:cBhvr>
                                        <p:cTn id="16" dur="1" fill="hold">
                                          <p:stCondLst>
                                            <p:cond delay="0"/>
                                          </p:stCondLst>
                                        </p:cTn>
                                        <p:tgtEl>
                                          <p:spTgt spid="28"/>
                                        </p:tgtEl>
                                        <p:attrNameLst>
                                          <p:attrName>style.visibility</p:attrName>
                                        </p:attrNameLst>
                                      </p:cBhvr>
                                      <p:to>
                                        <p:strVal val="visible"/>
                                      </p:to>
                                    </p:set>
                                    <p:animEffect transition="in" filter="fade">
                                      <p:cBhvr>
                                        <p:cTn id="17" dur="1750"/>
                                        <p:tgtEl>
                                          <p:spTgt spid="28"/>
                                        </p:tgtEl>
                                      </p:cBhvr>
                                    </p:animEffect>
                                    <p:anim calcmode="lin" valueType="num">
                                      <p:cBhvr>
                                        <p:cTn id="18" dur="1750" fill="hold"/>
                                        <p:tgtEl>
                                          <p:spTgt spid="28"/>
                                        </p:tgtEl>
                                        <p:attrNameLst>
                                          <p:attrName>ppt_x</p:attrName>
                                        </p:attrNameLst>
                                      </p:cBhvr>
                                      <p:tavLst>
                                        <p:tav tm="0">
                                          <p:val>
                                            <p:strVal val="#ppt_x"/>
                                          </p:val>
                                        </p:tav>
                                        <p:tav tm="100000">
                                          <p:val>
                                            <p:strVal val="#ppt_x"/>
                                          </p:val>
                                        </p:tav>
                                      </p:tavLst>
                                    </p:anim>
                                    <p:anim calcmode="lin" valueType="num">
                                      <p:cBhvr>
                                        <p:cTn id="19" dur="175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3" name="TextBox 2"/>
          <p:cNvSpPr txBox="1"/>
          <p:nvPr/>
        </p:nvSpPr>
        <p:spPr>
          <a:xfrm>
            <a:off x="11706895" y="6387921"/>
            <a:ext cx="296215" cy="461665"/>
          </a:xfrm>
          <a:prstGeom prst="rect">
            <a:avLst/>
          </a:prstGeom>
          <a:noFill/>
        </p:spPr>
        <p:txBody>
          <a:bodyPr wrap="square" rtlCol="0">
            <a:spAutoFit/>
          </a:bodyPr>
          <a:lstStyle/>
          <a:p>
            <a:r>
              <a:rPr lang="en-GB" sz="2400" dirty="0" smtClean="0"/>
              <a:t>3</a:t>
            </a:r>
            <a:endParaRPr lang="en-GB" sz="2400" dirty="0"/>
          </a:p>
        </p:txBody>
      </p:sp>
      <p:grpSp>
        <p:nvGrpSpPr>
          <p:cNvPr id="39" name="Group 38"/>
          <p:cNvGrpSpPr/>
          <p:nvPr/>
        </p:nvGrpSpPr>
        <p:grpSpPr>
          <a:xfrm>
            <a:off x="7951958" y="1057406"/>
            <a:ext cx="2356501" cy="1628399"/>
            <a:chOff x="7900442" y="1167996"/>
            <a:chExt cx="2356501" cy="1628399"/>
          </a:xfrm>
        </p:grpSpPr>
        <p:sp>
          <p:nvSpPr>
            <p:cNvPr id="7" name="Rectangle: Rounded Corners 20">
              <a:extLst>
                <a:ext uri="{FF2B5EF4-FFF2-40B4-BE49-F238E27FC236}">
                  <a16:creationId xmlns="" xmlns:a16="http://schemas.microsoft.com/office/drawing/2014/main" id="{41347737-60FB-4F11-95EA-F79696F1B75F}"/>
                </a:ext>
              </a:extLst>
            </p:cNvPr>
            <p:cNvSpPr/>
            <p:nvPr/>
          </p:nvSpPr>
          <p:spPr>
            <a:xfrm rot="20916781">
              <a:off x="7963590" y="1167996"/>
              <a:ext cx="2253549" cy="1628399"/>
            </a:xfrm>
            <a:prstGeom prst="round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 xmlns:a16="http://schemas.microsoft.com/office/drawing/2014/main" id="{0378D871-8A03-4E75-BE59-118F7C7243DA}"/>
                </a:ext>
              </a:extLst>
            </p:cNvPr>
            <p:cNvSpPr/>
            <p:nvPr/>
          </p:nvSpPr>
          <p:spPr>
            <a:xfrm rot="20916781">
              <a:off x="7900442" y="1204512"/>
              <a:ext cx="2356501" cy="1422702"/>
            </a:xfrm>
            <a:prstGeom prst="rect">
              <a:avLst/>
            </a:prstGeom>
            <a:noFill/>
          </p:spPr>
          <p:txBody>
            <a:bodyPr wrap="none" lIns="91440" tIns="45720" rIns="91440" bIns="45720">
              <a:spAutoFit/>
              <a:scene3d>
                <a:camera prst="orthographicFront"/>
                <a:lightRig rig="threePt" dir="t"/>
              </a:scene3d>
              <a:sp3d extrusionH="57150">
                <a:bevelT w="38100" h="38100"/>
              </a:sp3d>
            </a:bodyPr>
            <a:lstStyle/>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Languages, </a:t>
              </a:r>
            </a:p>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Literacy</a:t>
              </a:r>
            </a:p>
            <a:p>
              <a:pPr algn="ctr"/>
              <a:r>
                <a:rPr lang="en-US" sz="2400" b="1"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And</a:t>
              </a:r>
            </a:p>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Communication</a:t>
              </a:r>
            </a:p>
          </p:txBody>
        </p:sp>
      </p:grpSp>
      <p:grpSp>
        <p:nvGrpSpPr>
          <p:cNvPr id="25" name="Group 24"/>
          <p:cNvGrpSpPr/>
          <p:nvPr/>
        </p:nvGrpSpPr>
        <p:grpSpPr>
          <a:xfrm rot="20916781">
            <a:off x="602014" y="3016235"/>
            <a:ext cx="2001083" cy="1628399"/>
            <a:chOff x="1266338" y="4664984"/>
            <a:chExt cx="2207784" cy="1796604"/>
          </a:xfrm>
        </p:grpSpPr>
        <p:sp>
          <p:nvSpPr>
            <p:cNvPr id="10" name="Rectangle 9">
              <a:extLst>
                <a:ext uri="{FF2B5EF4-FFF2-40B4-BE49-F238E27FC236}">
                  <a16:creationId xmlns="" xmlns:a16="http://schemas.microsoft.com/office/drawing/2014/main" id="{8BA58CE2-CBAA-49DD-884E-3D932F7DFB7E}"/>
                </a:ext>
              </a:extLst>
            </p:cNvPr>
            <p:cNvSpPr/>
            <p:nvPr/>
          </p:nvSpPr>
          <p:spPr>
            <a:xfrm>
              <a:off x="1472330" y="5094249"/>
              <a:ext cx="1818126" cy="830997"/>
            </a:xfrm>
            <a:prstGeom prst="rect">
              <a:avLst/>
            </a:prstGeom>
            <a:noFill/>
          </p:spPr>
          <p:txBody>
            <a:bodyPr wrap="none" lIns="91440" tIns="45720" rIns="91440" bIns="45720">
              <a:spAutoFit/>
              <a:scene3d>
                <a:camera prst="orthographicFront"/>
                <a:lightRig rig="threePt" dir="t"/>
              </a:scene3d>
              <a:sp3d extrusionH="57150">
                <a:bevelT w="38100" h="38100"/>
              </a:sp3d>
            </a:bodyPr>
            <a:lstStyle/>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Health and</a:t>
              </a:r>
            </a:p>
            <a:p>
              <a:pPr algn="ctr"/>
              <a:r>
                <a:rPr lang="en-US" sz="2400" b="1"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Wellbeing</a:t>
              </a:r>
              <a:endPar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sp>
          <p:nvSpPr>
            <p:cNvPr id="11" name="Rectangle: Rounded Corners 22">
              <a:extLst>
                <a:ext uri="{FF2B5EF4-FFF2-40B4-BE49-F238E27FC236}">
                  <a16:creationId xmlns="" xmlns:a16="http://schemas.microsoft.com/office/drawing/2014/main" id="{BE1FAC8B-D6BD-4439-95E0-59C903890903}"/>
                </a:ext>
              </a:extLst>
            </p:cNvPr>
            <p:cNvSpPr/>
            <p:nvPr/>
          </p:nvSpPr>
          <p:spPr>
            <a:xfrm>
              <a:off x="1266338" y="4664984"/>
              <a:ext cx="2207784" cy="1796604"/>
            </a:xfrm>
            <a:prstGeom prst="roundRect">
              <a:avLst/>
            </a:prstGeom>
            <a:noFill/>
            <a:ln w="762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4" name="Group 23"/>
          <p:cNvGrpSpPr/>
          <p:nvPr/>
        </p:nvGrpSpPr>
        <p:grpSpPr>
          <a:xfrm rot="20916781">
            <a:off x="623503" y="1016447"/>
            <a:ext cx="2001083" cy="1628399"/>
            <a:chOff x="458659" y="1962800"/>
            <a:chExt cx="2207784" cy="1796604"/>
          </a:xfrm>
        </p:grpSpPr>
        <p:sp>
          <p:nvSpPr>
            <p:cNvPr id="13" name="Rectangle 12">
              <a:extLst>
                <a:ext uri="{FF2B5EF4-FFF2-40B4-BE49-F238E27FC236}">
                  <a16:creationId xmlns="" xmlns:a16="http://schemas.microsoft.com/office/drawing/2014/main" id="{496A5F62-910A-40D0-B2B7-0B23745CA5C5}"/>
                </a:ext>
              </a:extLst>
            </p:cNvPr>
            <p:cNvSpPr/>
            <p:nvPr/>
          </p:nvSpPr>
          <p:spPr>
            <a:xfrm>
              <a:off x="667265" y="2408255"/>
              <a:ext cx="1747594" cy="830997"/>
            </a:xfrm>
            <a:prstGeom prst="rect">
              <a:avLst/>
            </a:prstGeom>
            <a:noFill/>
          </p:spPr>
          <p:txBody>
            <a:bodyPr wrap="none" lIns="91440" tIns="45720" rIns="91440" bIns="45720">
              <a:spAutoFit/>
              <a:scene3d>
                <a:camera prst="orthographicFront"/>
                <a:lightRig rig="threePt" dir="t"/>
              </a:scene3d>
              <a:sp3d extrusionH="57150">
                <a:bevelT w="38100" h="38100"/>
              </a:sp3d>
            </a:bodyPr>
            <a:lstStyle/>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Expressive</a:t>
              </a:r>
            </a:p>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Arts</a:t>
              </a:r>
            </a:p>
          </p:txBody>
        </p:sp>
        <p:sp>
          <p:nvSpPr>
            <p:cNvPr id="14" name="Rectangle: Rounded Corners 23">
              <a:extLst>
                <a:ext uri="{FF2B5EF4-FFF2-40B4-BE49-F238E27FC236}">
                  <a16:creationId xmlns="" xmlns:a16="http://schemas.microsoft.com/office/drawing/2014/main" id="{1CF670B7-0B2C-450D-9236-9AF8A744F162}"/>
                </a:ext>
              </a:extLst>
            </p:cNvPr>
            <p:cNvSpPr/>
            <p:nvPr/>
          </p:nvSpPr>
          <p:spPr>
            <a:xfrm>
              <a:off x="458659" y="1962800"/>
              <a:ext cx="2207784" cy="1796604"/>
            </a:xfrm>
            <a:prstGeom prst="round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grpSp>
      <p:grpSp>
        <p:nvGrpSpPr>
          <p:cNvPr id="2" name="Group 1"/>
          <p:cNvGrpSpPr/>
          <p:nvPr/>
        </p:nvGrpSpPr>
        <p:grpSpPr>
          <a:xfrm rot="20916781">
            <a:off x="3049112" y="1016447"/>
            <a:ext cx="2001083" cy="1628399"/>
            <a:chOff x="3378461" y="2606748"/>
            <a:chExt cx="2207784" cy="1796604"/>
          </a:xfrm>
        </p:grpSpPr>
        <p:sp>
          <p:nvSpPr>
            <p:cNvPr id="16" name="Rectangle 15">
              <a:extLst>
                <a:ext uri="{FF2B5EF4-FFF2-40B4-BE49-F238E27FC236}">
                  <a16:creationId xmlns="" xmlns:a16="http://schemas.microsoft.com/office/drawing/2014/main" id="{06F93812-6BF4-4640-98C9-6814DF1CC14C}"/>
                </a:ext>
              </a:extLst>
            </p:cNvPr>
            <p:cNvSpPr/>
            <p:nvPr/>
          </p:nvSpPr>
          <p:spPr>
            <a:xfrm>
              <a:off x="3592460" y="3182829"/>
              <a:ext cx="1790876" cy="461665"/>
            </a:xfrm>
            <a:prstGeom prst="rect">
              <a:avLst/>
            </a:prstGeom>
            <a:noFill/>
          </p:spPr>
          <p:txBody>
            <a:bodyPr wrap="none" lIns="91440" tIns="45720" rIns="91440" bIns="45720">
              <a:spAutoFit/>
              <a:scene3d>
                <a:camera prst="orthographicFront"/>
                <a:lightRig rig="threePt" dir="t"/>
              </a:scene3d>
              <a:sp3d extrusionH="57150">
                <a:bevelT w="38100" h="38100"/>
              </a:sp3d>
            </a:bodyPr>
            <a:lstStyle/>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Humanities</a:t>
              </a:r>
            </a:p>
          </p:txBody>
        </p:sp>
        <p:sp>
          <p:nvSpPr>
            <p:cNvPr id="17" name="Rectangle: Rounded Corners 24">
              <a:extLst>
                <a:ext uri="{FF2B5EF4-FFF2-40B4-BE49-F238E27FC236}">
                  <a16:creationId xmlns="" xmlns:a16="http://schemas.microsoft.com/office/drawing/2014/main" id="{A30CBA77-481E-44DD-8D8D-3F22714D1BEB}"/>
                </a:ext>
              </a:extLst>
            </p:cNvPr>
            <p:cNvSpPr/>
            <p:nvPr/>
          </p:nvSpPr>
          <p:spPr>
            <a:xfrm>
              <a:off x="3378461" y="2606748"/>
              <a:ext cx="2207784" cy="1796604"/>
            </a:xfrm>
            <a:prstGeom prst="roundRect">
              <a:avLst/>
            </a:prstGeom>
            <a:noFill/>
            <a:ln w="762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6" name="Group 25"/>
          <p:cNvGrpSpPr/>
          <p:nvPr/>
        </p:nvGrpSpPr>
        <p:grpSpPr>
          <a:xfrm rot="20916781">
            <a:off x="3049112" y="3016235"/>
            <a:ext cx="2001083" cy="1628399"/>
            <a:chOff x="4762007" y="4822149"/>
            <a:chExt cx="2207784" cy="1796604"/>
          </a:xfrm>
        </p:grpSpPr>
        <p:sp>
          <p:nvSpPr>
            <p:cNvPr id="19" name="Rectangle 18">
              <a:extLst>
                <a:ext uri="{FF2B5EF4-FFF2-40B4-BE49-F238E27FC236}">
                  <a16:creationId xmlns="" xmlns:a16="http://schemas.microsoft.com/office/drawing/2014/main" id="{AC0AAFE2-AAD4-4990-818B-F3F03957A681}"/>
                </a:ext>
              </a:extLst>
            </p:cNvPr>
            <p:cNvSpPr/>
            <p:nvPr/>
          </p:nvSpPr>
          <p:spPr>
            <a:xfrm>
              <a:off x="4827269" y="5122464"/>
              <a:ext cx="2071401" cy="1200329"/>
            </a:xfrm>
            <a:prstGeom prst="rect">
              <a:avLst/>
            </a:prstGeom>
            <a:noFill/>
          </p:spPr>
          <p:txBody>
            <a:bodyPr wrap="none" lIns="91440" tIns="45720" rIns="91440" bIns="45720">
              <a:spAutoFit/>
              <a:scene3d>
                <a:camera prst="orthographicFront"/>
                <a:lightRig rig="threePt" dir="t"/>
              </a:scene3d>
              <a:sp3d extrusionH="57150">
                <a:bevelT w="38100" h="38100"/>
              </a:sp3d>
            </a:bodyPr>
            <a:lstStyle/>
            <a:p>
              <a:pPr algn="ctr"/>
              <a:r>
                <a:rPr lang="en-US" sz="2400" b="1"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Mathematics</a:t>
              </a:r>
            </a:p>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And</a:t>
              </a:r>
            </a:p>
            <a:p>
              <a:pPr algn="ctr"/>
              <a:r>
                <a:rPr lang="en-US" sz="2400" b="1"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Numeracy</a:t>
              </a:r>
              <a:endPar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sp>
          <p:nvSpPr>
            <p:cNvPr id="20" name="Rectangle: Rounded Corners 25">
              <a:extLst>
                <a:ext uri="{FF2B5EF4-FFF2-40B4-BE49-F238E27FC236}">
                  <a16:creationId xmlns="" xmlns:a16="http://schemas.microsoft.com/office/drawing/2014/main" id="{84DF85C3-9370-425C-920C-E20FB7EA0AC7}"/>
                </a:ext>
              </a:extLst>
            </p:cNvPr>
            <p:cNvSpPr/>
            <p:nvPr/>
          </p:nvSpPr>
          <p:spPr>
            <a:xfrm>
              <a:off x="4762007" y="4822149"/>
              <a:ext cx="2207784" cy="1796604"/>
            </a:xfrm>
            <a:prstGeom prst="roundRect">
              <a:avLst/>
            </a:prstGeom>
            <a:noFill/>
            <a:ln w="76200">
              <a:solidFill>
                <a:srgbClr val="FF620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1" name="Group 20">
            <a:extLst>
              <a:ext uri="{FF2B5EF4-FFF2-40B4-BE49-F238E27FC236}">
                <a16:creationId xmlns="" xmlns:a16="http://schemas.microsoft.com/office/drawing/2014/main" id="{711780FF-BDFF-4F36-ABDC-D3C0FDF765F7}"/>
              </a:ext>
            </a:extLst>
          </p:cNvPr>
          <p:cNvGrpSpPr/>
          <p:nvPr/>
        </p:nvGrpSpPr>
        <p:grpSpPr>
          <a:xfrm rot="20916781">
            <a:off x="5500480" y="1016447"/>
            <a:ext cx="2001083" cy="1628399"/>
            <a:chOff x="8729799" y="2081563"/>
            <a:chExt cx="2207784" cy="1796604"/>
          </a:xfrm>
        </p:grpSpPr>
        <p:sp>
          <p:nvSpPr>
            <p:cNvPr id="22" name="Rectangle 21">
              <a:extLst>
                <a:ext uri="{FF2B5EF4-FFF2-40B4-BE49-F238E27FC236}">
                  <a16:creationId xmlns="" xmlns:a16="http://schemas.microsoft.com/office/drawing/2014/main" id="{E4E12CE1-0A5A-4E12-81A9-557BFAE69F53}"/>
                </a:ext>
              </a:extLst>
            </p:cNvPr>
            <p:cNvSpPr/>
            <p:nvPr/>
          </p:nvSpPr>
          <p:spPr>
            <a:xfrm>
              <a:off x="8939347" y="2373348"/>
              <a:ext cx="1811714" cy="1200329"/>
            </a:xfrm>
            <a:prstGeom prst="rect">
              <a:avLst/>
            </a:prstGeom>
            <a:noFill/>
          </p:spPr>
          <p:txBody>
            <a:bodyPr wrap="none" lIns="91440" tIns="45720" rIns="91440" bIns="45720">
              <a:spAutoFit/>
              <a:scene3d>
                <a:camera prst="orthographicFront"/>
                <a:lightRig rig="threePt" dir="t"/>
              </a:scene3d>
              <a:sp3d extrusionH="57150">
                <a:bevelT w="38100" h="38100"/>
              </a:sp3d>
            </a:bodyPr>
            <a:lstStyle/>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Science </a:t>
              </a:r>
            </a:p>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and</a:t>
              </a:r>
            </a:p>
            <a:p>
              <a:pPr algn="ctr"/>
              <a:r>
                <a:rPr lang="en-US" sz="2400" b="1"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rPr>
                <a:t>Technology</a:t>
              </a:r>
              <a:endPar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latin typeface="Comic Sans MS" panose="030F0702030302020204" pitchFamily="66" charset="0"/>
              </a:endParaRPr>
            </a:p>
          </p:txBody>
        </p:sp>
        <p:sp>
          <p:nvSpPr>
            <p:cNvPr id="23" name="Rectangle: Rounded Corners 26">
              <a:extLst>
                <a:ext uri="{FF2B5EF4-FFF2-40B4-BE49-F238E27FC236}">
                  <a16:creationId xmlns="" xmlns:a16="http://schemas.microsoft.com/office/drawing/2014/main" id="{FE6069D4-6CBB-4218-865D-536A928B5331}"/>
                </a:ext>
              </a:extLst>
            </p:cNvPr>
            <p:cNvSpPr/>
            <p:nvPr/>
          </p:nvSpPr>
          <p:spPr>
            <a:xfrm>
              <a:off x="8729799" y="2081563"/>
              <a:ext cx="2207784" cy="1796604"/>
            </a:xfrm>
            <a:prstGeom prst="roundRect">
              <a:avLst/>
            </a:prstGeom>
            <a:noFill/>
            <a:ln w="76200">
              <a:solidFill>
                <a:srgbClr val="A21CA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27" name="Group 26">
            <a:extLst>
              <a:ext uri="{FF2B5EF4-FFF2-40B4-BE49-F238E27FC236}">
                <a16:creationId xmlns="" xmlns:a16="http://schemas.microsoft.com/office/drawing/2014/main" id="{BB13B57D-4841-419D-882C-371D76A3E821}"/>
              </a:ext>
            </a:extLst>
          </p:cNvPr>
          <p:cNvGrpSpPr/>
          <p:nvPr/>
        </p:nvGrpSpPr>
        <p:grpSpPr>
          <a:xfrm>
            <a:off x="9834164" y="4986563"/>
            <a:ext cx="2067662" cy="1496746"/>
            <a:chOff x="1217726" y="2078710"/>
            <a:chExt cx="2630017" cy="1796604"/>
          </a:xfrm>
        </p:grpSpPr>
        <p:sp>
          <p:nvSpPr>
            <p:cNvPr id="28" name="Rectangle 27">
              <a:extLst>
                <a:ext uri="{FF2B5EF4-FFF2-40B4-BE49-F238E27FC236}">
                  <a16:creationId xmlns="" xmlns:a16="http://schemas.microsoft.com/office/drawing/2014/main" id="{40AA98AB-1812-43D1-AB9E-B097B7DEFD8F}"/>
                </a:ext>
              </a:extLst>
            </p:cNvPr>
            <p:cNvSpPr/>
            <p:nvPr/>
          </p:nvSpPr>
          <p:spPr>
            <a:xfrm>
              <a:off x="1217726" y="2524165"/>
              <a:ext cx="2630017" cy="997479"/>
            </a:xfrm>
            <a:prstGeom prst="rect">
              <a:avLst/>
            </a:prstGeom>
            <a:noFill/>
          </p:spPr>
          <p:txBody>
            <a:bodyPr wrap="none" lIns="91440" tIns="45720" rIns="91440" bIns="45720">
              <a:spAutoFit/>
              <a:scene3d>
                <a:camera prst="orthographicFront"/>
                <a:lightRig rig="threePt" dir="t"/>
              </a:scene3d>
              <a:sp3d extrusionH="57150">
                <a:bevelT w="38100" h="38100"/>
              </a:sp3d>
            </a:bodyPr>
            <a:lstStyle/>
            <a:p>
              <a:pPr algn="ctr"/>
              <a:r>
                <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rPr>
                <a:t>Digital</a:t>
              </a:r>
            </a:p>
            <a:p>
              <a:pPr algn="ctr"/>
              <a:r>
                <a:rPr lang="en-US" sz="2400" b="1" dirty="0">
                  <a:ln w="9525">
                    <a:noFill/>
                    <a:prstDash val="solid"/>
                  </a:ln>
                  <a:solidFill>
                    <a:srgbClr val="1500B0"/>
                  </a:solidFill>
                  <a:effectLst>
                    <a:outerShdw blurRad="12700" dist="38100" dir="2700000" algn="tl" rotWithShape="0">
                      <a:schemeClr val="accent5">
                        <a:lumMod val="60000"/>
                        <a:lumOff val="40000"/>
                      </a:schemeClr>
                    </a:outerShdw>
                  </a:effectLst>
                </a:rPr>
                <a:t>competency</a:t>
              </a:r>
              <a:endPar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endParaRPr>
            </a:p>
          </p:txBody>
        </p:sp>
        <p:sp>
          <p:nvSpPr>
            <p:cNvPr id="29" name="Rectangle: Rounded Corners 7">
              <a:extLst>
                <a:ext uri="{FF2B5EF4-FFF2-40B4-BE49-F238E27FC236}">
                  <a16:creationId xmlns="" xmlns:a16="http://schemas.microsoft.com/office/drawing/2014/main" id="{08DFBE22-7807-440A-8F2A-F6EE71383AA0}"/>
                </a:ext>
              </a:extLst>
            </p:cNvPr>
            <p:cNvSpPr/>
            <p:nvPr/>
          </p:nvSpPr>
          <p:spPr>
            <a:xfrm>
              <a:off x="1450331" y="2078710"/>
              <a:ext cx="2207784" cy="1796604"/>
            </a:xfrm>
            <a:prstGeom prst="round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FF00"/>
                </a:solidFill>
              </a:endParaRPr>
            </a:p>
          </p:txBody>
        </p:sp>
      </p:grpSp>
      <p:grpSp>
        <p:nvGrpSpPr>
          <p:cNvPr id="30" name="Group 29">
            <a:extLst>
              <a:ext uri="{FF2B5EF4-FFF2-40B4-BE49-F238E27FC236}">
                <a16:creationId xmlns="" xmlns:a16="http://schemas.microsoft.com/office/drawing/2014/main" id="{D86DFE22-DDE6-4D12-AF30-5001AA56D8C8}"/>
              </a:ext>
            </a:extLst>
          </p:cNvPr>
          <p:cNvGrpSpPr/>
          <p:nvPr/>
        </p:nvGrpSpPr>
        <p:grpSpPr>
          <a:xfrm>
            <a:off x="8162440" y="4986563"/>
            <a:ext cx="1463530" cy="1496746"/>
            <a:chOff x="1450331" y="2078710"/>
            <a:chExt cx="2207784" cy="1796604"/>
          </a:xfrm>
        </p:grpSpPr>
        <p:sp>
          <p:nvSpPr>
            <p:cNvPr id="31" name="Rectangle 30">
              <a:extLst>
                <a:ext uri="{FF2B5EF4-FFF2-40B4-BE49-F238E27FC236}">
                  <a16:creationId xmlns="" xmlns:a16="http://schemas.microsoft.com/office/drawing/2014/main" id="{3B455A82-C00D-4E92-B7A5-688D24FB5592}"/>
                </a:ext>
              </a:extLst>
            </p:cNvPr>
            <p:cNvSpPr/>
            <p:nvPr/>
          </p:nvSpPr>
          <p:spPr>
            <a:xfrm>
              <a:off x="1644487" y="2763413"/>
              <a:ext cx="1776494" cy="554155"/>
            </a:xfrm>
            <a:prstGeom prst="rect">
              <a:avLst/>
            </a:prstGeom>
            <a:noFill/>
            <a:ln>
              <a:noFill/>
            </a:ln>
          </p:spPr>
          <p:txBody>
            <a:bodyPr wrap="none" lIns="91440" tIns="45720" rIns="91440" bIns="45720">
              <a:spAutoFit/>
              <a:scene3d>
                <a:camera prst="orthographicFront"/>
                <a:lightRig rig="threePt" dir="t"/>
              </a:scene3d>
              <a:sp3d extrusionH="57150">
                <a:bevelT w="38100" h="38100"/>
              </a:sp3d>
            </a:bodyPr>
            <a:lstStyle/>
            <a:p>
              <a:pPr algn="ctr"/>
              <a:r>
                <a:rPr lang="en-US" sz="2400" b="1" dirty="0">
                  <a:ln w="9525">
                    <a:noFill/>
                    <a:prstDash val="solid"/>
                  </a:ln>
                  <a:solidFill>
                    <a:srgbClr val="1500B0"/>
                  </a:solidFill>
                  <a:effectLst>
                    <a:outerShdw blurRad="12700" dist="38100" dir="2700000" algn="tl" rotWithShape="0">
                      <a:schemeClr val="accent5">
                        <a:lumMod val="60000"/>
                        <a:lumOff val="40000"/>
                      </a:schemeClr>
                    </a:outerShdw>
                  </a:effectLst>
                </a:rPr>
                <a:t>Literacy</a:t>
              </a:r>
              <a:endPar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endParaRPr>
            </a:p>
          </p:txBody>
        </p:sp>
        <p:sp>
          <p:nvSpPr>
            <p:cNvPr id="32" name="Rectangle: Rounded Corners 10">
              <a:extLst>
                <a:ext uri="{FF2B5EF4-FFF2-40B4-BE49-F238E27FC236}">
                  <a16:creationId xmlns="" xmlns:a16="http://schemas.microsoft.com/office/drawing/2014/main" id="{A10AB060-E53B-4E19-9443-B3D9DA8DA254}"/>
                </a:ext>
              </a:extLst>
            </p:cNvPr>
            <p:cNvSpPr/>
            <p:nvPr/>
          </p:nvSpPr>
          <p:spPr>
            <a:xfrm>
              <a:off x="1450331" y="2078710"/>
              <a:ext cx="2207784" cy="1796604"/>
            </a:xfrm>
            <a:prstGeom prst="roundRect">
              <a:avLst/>
            </a:prstGeom>
            <a:noFill/>
            <a:ln w="76200">
              <a:solidFill>
                <a:srgbClr val="21E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grpSp>
      <p:grpSp>
        <p:nvGrpSpPr>
          <p:cNvPr id="33" name="Group 32">
            <a:extLst>
              <a:ext uri="{FF2B5EF4-FFF2-40B4-BE49-F238E27FC236}">
                <a16:creationId xmlns="" xmlns:a16="http://schemas.microsoft.com/office/drawing/2014/main" id="{D6B3959B-E0FC-480A-926D-3E34AFD72B1E}"/>
              </a:ext>
            </a:extLst>
          </p:cNvPr>
          <p:cNvGrpSpPr/>
          <p:nvPr/>
        </p:nvGrpSpPr>
        <p:grpSpPr>
          <a:xfrm>
            <a:off x="6156636" y="4986563"/>
            <a:ext cx="1485984" cy="1496746"/>
            <a:chOff x="1433394" y="2078710"/>
            <a:chExt cx="2241657" cy="1796604"/>
          </a:xfrm>
        </p:grpSpPr>
        <p:sp>
          <p:nvSpPr>
            <p:cNvPr id="34" name="Rectangle 33">
              <a:extLst>
                <a:ext uri="{FF2B5EF4-FFF2-40B4-BE49-F238E27FC236}">
                  <a16:creationId xmlns="" xmlns:a16="http://schemas.microsoft.com/office/drawing/2014/main" id="{B88F659C-0C90-4F1A-A0F8-2F8FD1CBEFE9}"/>
                </a:ext>
              </a:extLst>
            </p:cNvPr>
            <p:cNvSpPr/>
            <p:nvPr/>
          </p:nvSpPr>
          <p:spPr>
            <a:xfrm>
              <a:off x="1433394" y="2759090"/>
              <a:ext cx="2241657" cy="554155"/>
            </a:xfrm>
            <a:prstGeom prst="rect">
              <a:avLst/>
            </a:prstGeom>
            <a:noFill/>
          </p:spPr>
          <p:txBody>
            <a:bodyPr wrap="none" lIns="91440" tIns="45720" rIns="91440" bIns="45720">
              <a:spAutoFit/>
              <a:scene3d>
                <a:camera prst="orthographicFront"/>
                <a:lightRig rig="threePt" dir="t"/>
              </a:scene3d>
              <a:sp3d extrusionH="57150">
                <a:bevelT w="38100" h="38100"/>
              </a:sp3d>
            </a:bodyPr>
            <a:lstStyle/>
            <a:p>
              <a:pPr algn="ctr"/>
              <a:r>
                <a:rPr lang="en-US" sz="2400" b="1" dirty="0">
                  <a:ln w="9525">
                    <a:noFill/>
                    <a:prstDash val="solid"/>
                  </a:ln>
                  <a:solidFill>
                    <a:srgbClr val="1500B0"/>
                  </a:solidFill>
                  <a:effectLst>
                    <a:outerShdw blurRad="12700" dist="38100" dir="2700000" algn="tl" rotWithShape="0">
                      <a:schemeClr val="accent5">
                        <a:lumMod val="60000"/>
                        <a:lumOff val="40000"/>
                      </a:schemeClr>
                    </a:outerShdw>
                  </a:effectLst>
                </a:rPr>
                <a:t>Numeracy</a:t>
              </a:r>
              <a:endParaRPr lang="en-US" sz="2400" b="1" cap="none" spc="0" dirty="0">
                <a:ln w="9525">
                  <a:noFill/>
                  <a:prstDash val="solid"/>
                </a:ln>
                <a:solidFill>
                  <a:srgbClr val="1500B0"/>
                </a:solidFill>
                <a:effectLst>
                  <a:outerShdw blurRad="12700" dist="38100" dir="2700000" algn="tl" rotWithShape="0">
                    <a:schemeClr val="accent5">
                      <a:lumMod val="60000"/>
                      <a:lumOff val="40000"/>
                    </a:schemeClr>
                  </a:outerShdw>
                </a:effectLst>
              </a:endParaRPr>
            </a:p>
          </p:txBody>
        </p:sp>
        <p:sp>
          <p:nvSpPr>
            <p:cNvPr id="35" name="Rectangle: Rounded Corners 13">
              <a:extLst>
                <a:ext uri="{FF2B5EF4-FFF2-40B4-BE49-F238E27FC236}">
                  <a16:creationId xmlns="" xmlns:a16="http://schemas.microsoft.com/office/drawing/2014/main" id="{BBDF7601-DEED-4AAB-B5F1-AE5FD0DAC15C}"/>
                </a:ext>
              </a:extLst>
            </p:cNvPr>
            <p:cNvSpPr/>
            <p:nvPr/>
          </p:nvSpPr>
          <p:spPr>
            <a:xfrm>
              <a:off x="1450331" y="2078710"/>
              <a:ext cx="2207784" cy="1796604"/>
            </a:xfrm>
            <a:prstGeom prst="round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p:txBody>
        </p:sp>
      </p:grpSp>
      <p:sp>
        <p:nvSpPr>
          <p:cNvPr id="36" name="Rectangle 35"/>
          <p:cNvSpPr/>
          <p:nvPr/>
        </p:nvSpPr>
        <p:spPr>
          <a:xfrm>
            <a:off x="6108938" y="3796148"/>
            <a:ext cx="5939511" cy="830997"/>
          </a:xfrm>
          <a:prstGeom prst="rect">
            <a:avLst/>
          </a:prstGeom>
        </p:spPr>
        <p:txBody>
          <a:bodyPr wrap="none">
            <a:spAutoFit/>
          </a:bodyPr>
          <a:lstStyle/>
          <a:p>
            <a:pPr algn="ctr"/>
            <a:r>
              <a:rPr lang="en-US" sz="48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Three Responsibilities:</a:t>
            </a:r>
            <a:endParaRPr lang="en-US" sz="48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37" name="Rectangle 36"/>
          <p:cNvSpPr/>
          <p:nvPr/>
        </p:nvSpPr>
        <p:spPr>
          <a:xfrm>
            <a:off x="109686" y="-11474"/>
            <a:ext cx="7078669" cy="830997"/>
          </a:xfrm>
          <a:prstGeom prst="rect">
            <a:avLst/>
          </a:prstGeom>
        </p:spPr>
        <p:txBody>
          <a:bodyPr wrap="none">
            <a:spAutoFit/>
          </a:bodyPr>
          <a:lstStyle/>
          <a:p>
            <a:pPr algn="ctr"/>
            <a:r>
              <a:rPr lang="en-US" sz="48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The Curriculum – Six areas:</a:t>
            </a:r>
            <a:endParaRPr lang="en-US" sz="48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12183757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childTnLst>
                          </p:cTn>
                        </p:par>
                        <p:par>
                          <p:cTn id="8" fill="hold">
                            <p:stCondLst>
                              <p:cond delay="500"/>
                            </p:stCondLst>
                            <p:childTnLst>
                              <p:par>
                                <p:cTn id="9" presetID="21" presetClass="entr" presetSubtype="1" fill="hold" nodeType="afterEffect">
                                  <p:stCondLst>
                                    <p:cond delay="500"/>
                                  </p:stCondLst>
                                  <p:childTnLst>
                                    <p:set>
                                      <p:cBhvr>
                                        <p:cTn id="10" dur="1" fill="hold">
                                          <p:stCondLst>
                                            <p:cond delay="0"/>
                                          </p:stCondLst>
                                        </p:cTn>
                                        <p:tgtEl>
                                          <p:spTgt spid="24"/>
                                        </p:tgtEl>
                                        <p:attrNameLst>
                                          <p:attrName>style.visibility</p:attrName>
                                        </p:attrNameLst>
                                      </p:cBhvr>
                                      <p:to>
                                        <p:strVal val="visible"/>
                                      </p:to>
                                    </p:set>
                                    <p:animEffect transition="in" filter="wheel(1)">
                                      <p:cBhvr>
                                        <p:cTn id="11" dur="2000"/>
                                        <p:tgtEl>
                                          <p:spTgt spid="24"/>
                                        </p:tgtEl>
                                      </p:cBhvr>
                                    </p:animEffect>
                                  </p:childTnLst>
                                </p:cTn>
                              </p:par>
                            </p:childTnLst>
                          </p:cTn>
                        </p:par>
                        <p:par>
                          <p:cTn id="12" fill="hold">
                            <p:stCondLst>
                              <p:cond delay="3000"/>
                            </p:stCondLst>
                            <p:childTnLst>
                              <p:par>
                                <p:cTn id="13" presetID="21" presetClass="entr" presetSubtype="1" fill="hold" nodeType="afterEffect">
                                  <p:stCondLst>
                                    <p:cond delay="500"/>
                                  </p:stCondLst>
                                  <p:childTnLst>
                                    <p:set>
                                      <p:cBhvr>
                                        <p:cTn id="14" dur="1" fill="hold">
                                          <p:stCondLst>
                                            <p:cond delay="0"/>
                                          </p:stCondLst>
                                        </p:cTn>
                                        <p:tgtEl>
                                          <p:spTgt spid="2"/>
                                        </p:tgtEl>
                                        <p:attrNameLst>
                                          <p:attrName>style.visibility</p:attrName>
                                        </p:attrNameLst>
                                      </p:cBhvr>
                                      <p:to>
                                        <p:strVal val="visible"/>
                                      </p:to>
                                    </p:set>
                                    <p:animEffect transition="in" filter="wheel(1)">
                                      <p:cBhvr>
                                        <p:cTn id="15" dur="2000"/>
                                        <p:tgtEl>
                                          <p:spTgt spid="2"/>
                                        </p:tgtEl>
                                      </p:cBhvr>
                                    </p:animEffect>
                                  </p:childTnLst>
                                </p:cTn>
                              </p:par>
                            </p:childTnLst>
                          </p:cTn>
                        </p:par>
                        <p:par>
                          <p:cTn id="16" fill="hold">
                            <p:stCondLst>
                              <p:cond delay="5500"/>
                            </p:stCondLst>
                            <p:childTnLst>
                              <p:par>
                                <p:cTn id="17" presetID="21" presetClass="entr" presetSubtype="1" fill="hold" nodeType="afterEffect">
                                  <p:stCondLst>
                                    <p:cond delay="500"/>
                                  </p:stCondLst>
                                  <p:childTnLst>
                                    <p:set>
                                      <p:cBhvr>
                                        <p:cTn id="18" dur="1" fill="hold">
                                          <p:stCondLst>
                                            <p:cond delay="0"/>
                                          </p:stCondLst>
                                        </p:cTn>
                                        <p:tgtEl>
                                          <p:spTgt spid="21"/>
                                        </p:tgtEl>
                                        <p:attrNameLst>
                                          <p:attrName>style.visibility</p:attrName>
                                        </p:attrNameLst>
                                      </p:cBhvr>
                                      <p:to>
                                        <p:strVal val="visible"/>
                                      </p:to>
                                    </p:set>
                                    <p:animEffect transition="in" filter="wheel(1)">
                                      <p:cBhvr>
                                        <p:cTn id="19" dur="2000"/>
                                        <p:tgtEl>
                                          <p:spTgt spid="21"/>
                                        </p:tgtEl>
                                      </p:cBhvr>
                                    </p:animEffect>
                                  </p:childTnLst>
                                </p:cTn>
                              </p:par>
                            </p:childTnLst>
                          </p:cTn>
                        </p:par>
                        <p:par>
                          <p:cTn id="20" fill="hold">
                            <p:stCondLst>
                              <p:cond delay="8000"/>
                            </p:stCondLst>
                            <p:childTnLst>
                              <p:par>
                                <p:cTn id="21" presetID="21" presetClass="entr" presetSubtype="1" fill="hold" nodeType="afterEffect">
                                  <p:stCondLst>
                                    <p:cond delay="500"/>
                                  </p:stCondLst>
                                  <p:childTnLst>
                                    <p:set>
                                      <p:cBhvr>
                                        <p:cTn id="22" dur="1" fill="hold">
                                          <p:stCondLst>
                                            <p:cond delay="0"/>
                                          </p:stCondLst>
                                        </p:cTn>
                                        <p:tgtEl>
                                          <p:spTgt spid="39"/>
                                        </p:tgtEl>
                                        <p:attrNameLst>
                                          <p:attrName>style.visibility</p:attrName>
                                        </p:attrNameLst>
                                      </p:cBhvr>
                                      <p:to>
                                        <p:strVal val="visible"/>
                                      </p:to>
                                    </p:set>
                                    <p:animEffect transition="in" filter="wheel(1)">
                                      <p:cBhvr>
                                        <p:cTn id="23" dur="2000"/>
                                        <p:tgtEl>
                                          <p:spTgt spid="39"/>
                                        </p:tgtEl>
                                      </p:cBhvr>
                                    </p:animEffect>
                                  </p:childTnLst>
                                </p:cTn>
                              </p:par>
                            </p:childTnLst>
                          </p:cTn>
                        </p:par>
                        <p:par>
                          <p:cTn id="24" fill="hold">
                            <p:stCondLst>
                              <p:cond delay="10500"/>
                            </p:stCondLst>
                            <p:childTnLst>
                              <p:par>
                                <p:cTn id="25" presetID="21" presetClass="entr" presetSubtype="1" fill="hold" nodeType="afterEffect">
                                  <p:stCondLst>
                                    <p:cond delay="500"/>
                                  </p:stCondLst>
                                  <p:childTnLst>
                                    <p:set>
                                      <p:cBhvr>
                                        <p:cTn id="26" dur="1" fill="hold">
                                          <p:stCondLst>
                                            <p:cond delay="0"/>
                                          </p:stCondLst>
                                        </p:cTn>
                                        <p:tgtEl>
                                          <p:spTgt spid="25"/>
                                        </p:tgtEl>
                                        <p:attrNameLst>
                                          <p:attrName>style.visibility</p:attrName>
                                        </p:attrNameLst>
                                      </p:cBhvr>
                                      <p:to>
                                        <p:strVal val="visible"/>
                                      </p:to>
                                    </p:set>
                                    <p:animEffect transition="in" filter="wheel(1)">
                                      <p:cBhvr>
                                        <p:cTn id="27" dur="2000"/>
                                        <p:tgtEl>
                                          <p:spTgt spid="25"/>
                                        </p:tgtEl>
                                      </p:cBhvr>
                                    </p:animEffect>
                                  </p:childTnLst>
                                </p:cTn>
                              </p:par>
                            </p:childTnLst>
                          </p:cTn>
                        </p:par>
                        <p:par>
                          <p:cTn id="28" fill="hold">
                            <p:stCondLst>
                              <p:cond delay="13000"/>
                            </p:stCondLst>
                            <p:childTnLst>
                              <p:par>
                                <p:cTn id="29" presetID="21" presetClass="entr" presetSubtype="1" fill="hold" nodeType="afterEffect">
                                  <p:stCondLst>
                                    <p:cond delay="500"/>
                                  </p:stCondLst>
                                  <p:childTnLst>
                                    <p:set>
                                      <p:cBhvr>
                                        <p:cTn id="30" dur="1" fill="hold">
                                          <p:stCondLst>
                                            <p:cond delay="0"/>
                                          </p:stCondLst>
                                        </p:cTn>
                                        <p:tgtEl>
                                          <p:spTgt spid="26"/>
                                        </p:tgtEl>
                                        <p:attrNameLst>
                                          <p:attrName>style.visibility</p:attrName>
                                        </p:attrNameLst>
                                      </p:cBhvr>
                                      <p:to>
                                        <p:strVal val="visible"/>
                                      </p:to>
                                    </p:set>
                                    <p:animEffect transition="in" filter="wheel(1)">
                                      <p:cBhvr>
                                        <p:cTn id="31" dur="2000"/>
                                        <p:tgtEl>
                                          <p:spTgt spid="26"/>
                                        </p:tgtEl>
                                      </p:cBhvr>
                                    </p:animEffect>
                                  </p:childTnLst>
                                </p:cTn>
                              </p:par>
                            </p:childTnLst>
                          </p:cTn>
                        </p:par>
                        <p:par>
                          <p:cTn id="32" fill="hold">
                            <p:stCondLst>
                              <p:cond delay="15500"/>
                            </p:stCondLst>
                            <p:childTnLst>
                              <p:par>
                                <p:cTn id="33" presetID="10" presetClass="entr" presetSubtype="0" fill="hold" grpId="0" nodeType="afterEffect">
                                  <p:stCondLst>
                                    <p:cond delay="500"/>
                                  </p:stCondLst>
                                  <p:childTnLst>
                                    <p:set>
                                      <p:cBhvr>
                                        <p:cTn id="34" dur="1" fill="hold">
                                          <p:stCondLst>
                                            <p:cond delay="0"/>
                                          </p:stCondLst>
                                        </p:cTn>
                                        <p:tgtEl>
                                          <p:spTgt spid="36"/>
                                        </p:tgtEl>
                                        <p:attrNameLst>
                                          <p:attrName>style.visibility</p:attrName>
                                        </p:attrNameLst>
                                      </p:cBhvr>
                                      <p:to>
                                        <p:strVal val="visible"/>
                                      </p:to>
                                    </p:set>
                                    <p:animEffect transition="in" filter="fade">
                                      <p:cBhvr>
                                        <p:cTn id="35" dur="500"/>
                                        <p:tgtEl>
                                          <p:spTgt spid="36"/>
                                        </p:tgtEl>
                                      </p:cBhvr>
                                    </p:animEffect>
                                  </p:childTnLst>
                                </p:cTn>
                              </p:par>
                            </p:childTnLst>
                          </p:cTn>
                        </p:par>
                        <p:par>
                          <p:cTn id="36" fill="hold">
                            <p:stCondLst>
                              <p:cond delay="16500"/>
                            </p:stCondLst>
                            <p:childTnLst>
                              <p:par>
                                <p:cTn id="37" presetID="21" presetClass="entr" presetSubtype="1" fill="hold" nodeType="afterEffect">
                                  <p:stCondLst>
                                    <p:cond delay="500"/>
                                  </p:stCondLst>
                                  <p:childTnLst>
                                    <p:set>
                                      <p:cBhvr>
                                        <p:cTn id="38" dur="1" fill="hold">
                                          <p:stCondLst>
                                            <p:cond delay="0"/>
                                          </p:stCondLst>
                                        </p:cTn>
                                        <p:tgtEl>
                                          <p:spTgt spid="33"/>
                                        </p:tgtEl>
                                        <p:attrNameLst>
                                          <p:attrName>style.visibility</p:attrName>
                                        </p:attrNameLst>
                                      </p:cBhvr>
                                      <p:to>
                                        <p:strVal val="visible"/>
                                      </p:to>
                                    </p:set>
                                    <p:animEffect transition="in" filter="wheel(1)">
                                      <p:cBhvr>
                                        <p:cTn id="39" dur="2000"/>
                                        <p:tgtEl>
                                          <p:spTgt spid="33"/>
                                        </p:tgtEl>
                                      </p:cBhvr>
                                    </p:animEffect>
                                  </p:childTnLst>
                                </p:cTn>
                              </p:par>
                            </p:childTnLst>
                          </p:cTn>
                        </p:par>
                        <p:par>
                          <p:cTn id="40" fill="hold">
                            <p:stCondLst>
                              <p:cond delay="19000"/>
                            </p:stCondLst>
                            <p:childTnLst>
                              <p:par>
                                <p:cTn id="41" presetID="21" presetClass="entr" presetSubtype="1" fill="hold" nodeType="afterEffect">
                                  <p:stCondLst>
                                    <p:cond delay="500"/>
                                  </p:stCondLst>
                                  <p:childTnLst>
                                    <p:set>
                                      <p:cBhvr>
                                        <p:cTn id="42" dur="1" fill="hold">
                                          <p:stCondLst>
                                            <p:cond delay="0"/>
                                          </p:stCondLst>
                                        </p:cTn>
                                        <p:tgtEl>
                                          <p:spTgt spid="30"/>
                                        </p:tgtEl>
                                        <p:attrNameLst>
                                          <p:attrName>style.visibility</p:attrName>
                                        </p:attrNameLst>
                                      </p:cBhvr>
                                      <p:to>
                                        <p:strVal val="visible"/>
                                      </p:to>
                                    </p:set>
                                    <p:animEffect transition="in" filter="wheel(1)">
                                      <p:cBhvr>
                                        <p:cTn id="43" dur="2000"/>
                                        <p:tgtEl>
                                          <p:spTgt spid="30"/>
                                        </p:tgtEl>
                                      </p:cBhvr>
                                    </p:animEffect>
                                  </p:childTnLst>
                                </p:cTn>
                              </p:par>
                            </p:childTnLst>
                          </p:cTn>
                        </p:par>
                        <p:par>
                          <p:cTn id="44" fill="hold">
                            <p:stCondLst>
                              <p:cond delay="21500"/>
                            </p:stCondLst>
                            <p:childTnLst>
                              <p:par>
                                <p:cTn id="45" presetID="21" presetClass="entr" presetSubtype="1" fill="hold" nodeType="afterEffect">
                                  <p:stCondLst>
                                    <p:cond delay="500"/>
                                  </p:stCondLst>
                                  <p:childTnLst>
                                    <p:set>
                                      <p:cBhvr>
                                        <p:cTn id="46" dur="1" fill="hold">
                                          <p:stCondLst>
                                            <p:cond delay="0"/>
                                          </p:stCondLst>
                                        </p:cTn>
                                        <p:tgtEl>
                                          <p:spTgt spid="27"/>
                                        </p:tgtEl>
                                        <p:attrNameLst>
                                          <p:attrName>style.visibility</p:attrName>
                                        </p:attrNameLst>
                                      </p:cBhvr>
                                      <p:to>
                                        <p:strVal val="visible"/>
                                      </p:to>
                                    </p:set>
                                    <p:animEffect transition="in" filter="wheel(1)">
                                      <p:cBhvr>
                                        <p:cTn id="47"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extBox 1"/>
          <p:cNvSpPr txBox="1"/>
          <p:nvPr/>
        </p:nvSpPr>
        <p:spPr>
          <a:xfrm>
            <a:off x="11706895" y="6387921"/>
            <a:ext cx="296215" cy="461665"/>
          </a:xfrm>
          <a:prstGeom prst="rect">
            <a:avLst/>
          </a:prstGeom>
          <a:noFill/>
        </p:spPr>
        <p:txBody>
          <a:bodyPr wrap="square" rtlCol="0">
            <a:spAutoFit/>
          </a:bodyPr>
          <a:lstStyle/>
          <a:p>
            <a:r>
              <a:rPr lang="en-GB" sz="2400" dirty="0"/>
              <a:t>4</a:t>
            </a:r>
            <a:endParaRPr lang="en-GB" sz="2400" dirty="0"/>
          </a:p>
        </p:txBody>
      </p:sp>
      <p:grpSp>
        <p:nvGrpSpPr>
          <p:cNvPr id="19" name="Group 18"/>
          <p:cNvGrpSpPr/>
          <p:nvPr/>
        </p:nvGrpSpPr>
        <p:grpSpPr>
          <a:xfrm>
            <a:off x="836493" y="1380616"/>
            <a:ext cx="7829031" cy="2316027"/>
            <a:chOff x="836493" y="1612438"/>
            <a:chExt cx="7829031" cy="2316027"/>
          </a:xfrm>
        </p:grpSpPr>
        <p:sp>
          <p:nvSpPr>
            <p:cNvPr id="4" name="Rounded Rectangle 3"/>
            <p:cNvSpPr/>
            <p:nvPr/>
          </p:nvSpPr>
          <p:spPr>
            <a:xfrm rot="21189174">
              <a:off x="836493" y="1612438"/>
              <a:ext cx="7829031" cy="2316027"/>
            </a:xfrm>
            <a:prstGeom prst="roundRect">
              <a:avLst/>
            </a:prstGeom>
            <a:solidFill>
              <a:schemeClr val="bg1"/>
            </a:solidFill>
            <a:ln w="38100">
              <a:solidFill>
                <a:srgbClr val="FF0000"/>
              </a:solid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rot="21189174">
              <a:off x="1078643" y="1656375"/>
              <a:ext cx="7190705" cy="2246769"/>
            </a:xfrm>
            <a:prstGeom prst="rect">
              <a:avLst/>
            </a:prstGeom>
          </p:spPr>
          <p:txBody>
            <a:bodyPr wrap="square">
              <a:spAutoFit/>
            </a:bodyPr>
            <a:lstStyle/>
            <a:p>
              <a:pPr algn="just"/>
              <a:r>
                <a:rPr lang="en-GB" sz="2000" dirty="0">
                  <a:latin typeface="Comic Sans MS" panose="030F0702030302020204" pitchFamily="66" charset="0"/>
                </a:rPr>
                <a:t>Numeracy is an essential life skill and learners need to be able to apply this skill across the curriculum in different subject areas, and in real life contexts. It is also about identifying and applying numerical reasoning skills in order to solve a problem, and carrying out the numerical procedure which enable people to work out and show their solutions. </a:t>
              </a:r>
              <a:r>
                <a:rPr lang="en-GB" sz="1600" dirty="0" smtClean="0">
                  <a:latin typeface="Comic Sans MS" panose="030F0702030302020204" pitchFamily="66" charset="0"/>
                </a:rPr>
                <a:t>(</a:t>
              </a:r>
              <a:r>
                <a:rPr lang="en-GB" sz="1600" dirty="0">
                  <a:latin typeface="Comic Sans MS" panose="030F0702030302020204" pitchFamily="66" charset="0"/>
                </a:rPr>
                <a:t>School A Numeracy Policy, 2015).</a:t>
              </a:r>
              <a:endParaRPr lang="en-GB" sz="1600" dirty="0">
                <a:latin typeface="Comic Sans MS" panose="030F0702030302020204" pitchFamily="66" charset="0"/>
              </a:endParaRPr>
            </a:p>
          </p:txBody>
        </p:sp>
      </p:grpSp>
      <p:sp>
        <p:nvSpPr>
          <p:cNvPr id="6" name="Rectangle 5">
            <a:extLst>
              <a:ext uri="{FF2B5EF4-FFF2-40B4-BE49-F238E27FC236}">
                <a16:creationId xmlns="" xmlns:a16="http://schemas.microsoft.com/office/drawing/2014/main" id="{B833FC62-A37E-4A06-A4F4-708963DAF28E}"/>
              </a:ext>
            </a:extLst>
          </p:cNvPr>
          <p:cNvSpPr/>
          <p:nvPr/>
        </p:nvSpPr>
        <p:spPr>
          <a:xfrm>
            <a:off x="3383" y="35148"/>
            <a:ext cx="7259231" cy="923330"/>
          </a:xfrm>
          <a:prstGeom prst="rect">
            <a:avLst/>
          </a:prstGeom>
          <a:noFill/>
        </p:spPr>
        <p:txBody>
          <a:bodyPr wrap="none" lIns="91440" tIns="45720" rIns="91440" bIns="45720">
            <a:spAutoFit/>
            <a:scene3d>
              <a:camera prst="orthographicFront"/>
              <a:lightRig rig="threePt" dir="t"/>
            </a:scene3d>
            <a:sp3d extrusionH="57150">
              <a:bevelT w="38100" h="38100"/>
            </a:sp3d>
          </a:bodyPr>
          <a:lstStyle/>
          <a:p>
            <a:pPr algn="ctr"/>
            <a:r>
              <a:rPr lang="en-US" sz="54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Importance of numeracy</a:t>
            </a:r>
          </a:p>
        </p:txBody>
      </p:sp>
      <p:grpSp>
        <p:nvGrpSpPr>
          <p:cNvPr id="9" name="Group 8"/>
          <p:cNvGrpSpPr/>
          <p:nvPr/>
        </p:nvGrpSpPr>
        <p:grpSpPr>
          <a:xfrm rot="524179">
            <a:off x="6560224" y="3733246"/>
            <a:ext cx="5233000" cy="1213203"/>
            <a:chOff x="2906448" y="4363349"/>
            <a:chExt cx="5233000" cy="1213203"/>
          </a:xfrm>
        </p:grpSpPr>
        <p:sp>
          <p:nvSpPr>
            <p:cNvPr id="8" name="Rounded Rectangle 7"/>
            <p:cNvSpPr/>
            <p:nvPr/>
          </p:nvSpPr>
          <p:spPr>
            <a:xfrm>
              <a:off x="2906448" y="4363349"/>
              <a:ext cx="5233000" cy="1213203"/>
            </a:xfrm>
            <a:prstGeom prst="roundRect">
              <a:avLst/>
            </a:prstGeom>
            <a:solidFill>
              <a:schemeClr val="bg1"/>
            </a:solidFill>
            <a:ln w="38100">
              <a:solidFill>
                <a:srgbClr val="FF0000"/>
              </a:solid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035122" y="4498191"/>
              <a:ext cx="5001296" cy="923330"/>
            </a:xfrm>
            <a:prstGeom prst="rect">
              <a:avLst/>
            </a:prstGeom>
          </p:spPr>
          <p:txBody>
            <a:bodyPr wrap="square">
              <a:spAutoFit/>
            </a:bodyPr>
            <a:lstStyle/>
            <a:p>
              <a:r>
                <a:rPr lang="en-GB" kern="1400" dirty="0">
                  <a:latin typeface="Comic Sans MS" panose="030F0702030302020204" pitchFamily="66" charset="0"/>
                  <a:ea typeface="Times New Roman" panose="02020603050405020304" pitchFamily="18" charset="0"/>
                  <a:cs typeface="Calibri" panose="020F0502020204030204" pitchFamily="34" charset="0"/>
                </a:rPr>
                <a:t>‘Literacy and numeracy are universally acknowledged to be the essential foundations of education</a:t>
              </a:r>
              <a:r>
                <a:rPr lang="en-GB" kern="1400" dirty="0" smtClean="0">
                  <a:latin typeface="Comic Sans MS" panose="030F0702030302020204" pitchFamily="66" charset="0"/>
                  <a:ea typeface="Times New Roman" panose="02020603050405020304" pitchFamily="18" charset="0"/>
                  <a:cs typeface="Calibri" panose="020F0502020204030204" pitchFamily="34" charset="0"/>
                </a:rPr>
                <a:t>.’ </a:t>
              </a:r>
              <a:r>
                <a:rPr lang="en-GB" sz="1200" kern="1400" dirty="0" smtClean="0">
                  <a:latin typeface="Comic Sans MS" panose="030F0702030302020204" pitchFamily="66" charset="0"/>
                  <a:ea typeface="Times New Roman" panose="02020603050405020304" pitchFamily="18" charset="0"/>
                  <a:cs typeface="Calibri" panose="020F0502020204030204" pitchFamily="34" charset="0"/>
                </a:rPr>
                <a:t>(Successful Futures, 2015)</a:t>
              </a:r>
              <a:endParaRPr lang="en-GB" sz="1200" dirty="0"/>
            </a:p>
          </p:txBody>
        </p:sp>
      </p:grpSp>
      <p:grpSp>
        <p:nvGrpSpPr>
          <p:cNvPr id="20" name="Group 19"/>
          <p:cNvGrpSpPr/>
          <p:nvPr/>
        </p:nvGrpSpPr>
        <p:grpSpPr>
          <a:xfrm>
            <a:off x="1052468" y="4723247"/>
            <a:ext cx="6211215" cy="1484372"/>
            <a:chOff x="1052468" y="4723247"/>
            <a:chExt cx="6211215" cy="1484372"/>
          </a:xfrm>
        </p:grpSpPr>
        <p:sp>
          <p:nvSpPr>
            <p:cNvPr id="17" name="Rounded Rectangle 16"/>
            <p:cNvSpPr/>
            <p:nvPr/>
          </p:nvSpPr>
          <p:spPr>
            <a:xfrm rot="161922">
              <a:off x="1052468" y="4723247"/>
              <a:ext cx="6211215" cy="1484372"/>
            </a:xfrm>
            <a:prstGeom prst="roundRect">
              <a:avLst/>
            </a:prstGeom>
            <a:solidFill>
              <a:schemeClr val="bg1"/>
            </a:solidFill>
            <a:ln w="38100">
              <a:solidFill>
                <a:srgbClr val="FF0000"/>
              </a:solid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rot="161922">
              <a:off x="1166528" y="4868424"/>
              <a:ext cx="6096000" cy="1200329"/>
            </a:xfrm>
            <a:prstGeom prst="rect">
              <a:avLst/>
            </a:prstGeom>
          </p:spPr>
          <p:txBody>
            <a:bodyPr>
              <a:spAutoFit/>
            </a:bodyPr>
            <a:lstStyle/>
            <a:p>
              <a:r>
                <a:rPr lang="en-GB" dirty="0">
                  <a:latin typeface="Comic Sans MS" panose="030F0702030302020204" pitchFamily="66" charset="0"/>
                </a:rPr>
                <a:t>We use numeracy every day in all areas of our lives. Our confidence and ability with numbers impacts us financially, socially, and professionally. It even affects our health and wellbeing. </a:t>
              </a:r>
              <a:r>
                <a:rPr lang="en-GB" sz="1200" dirty="0" smtClean="0">
                  <a:latin typeface="Comic Sans MS" panose="030F0702030302020204" pitchFamily="66" charset="0"/>
                </a:rPr>
                <a:t>(National Numeracy, 2021)</a:t>
              </a:r>
              <a:endParaRPr lang="en-GB" dirty="0">
                <a:latin typeface="Comic Sans MS" panose="030F0702030302020204" pitchFamily="66" charset="0"/>
              </a:endParaRPr>
            </a:p>
          </p:txBody>
        </p:sp>
      </p:grpSp>
    </p:spTree>
    <p:extLst>
      <p:ext uri="{BB962C8B-B14F-4D97-AF65-F5344CB8AC3E}">
        <p14:creationId xmlns:p14="http://schemas.microsoft.com/office/powerpoint/2010/main" val="105925837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47" presetClass="entr" presetSubtype="0"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1000"/>
                                        <p:tgtEl>
                                          <p:spTgt spid="19"/>
                                        </p:tgtEl>
                                      </p:cBhvr>
                                    </p:animEffect>
                                    <p:anim calcmode="lin" valueType="num">
                                      <p:cBhvr>
                                        <p:cTn id="12" dur="1000" fill="hold"/>
                                        <p:tgtEl>
                                          <p:spTgt spid="19"/>
                                        </p:tgtEl>
                                        <p:attrNameLst>
                                          <p:attrName>ppt_x</p:attrName>
                                        </p:attrNameLst>
                                      </p:cBhvr>
                                      <p:tavLst>
                                        <p:tav tm="0">
                                          <p:val>
                                            <p:strVal val="#ppt_x"/>
                                          </p:val>
                                        </p:tav>
                                        <p:tav tm="100000">
                                          <p:val>
                                            <p:strVal val="#ppt_x"/>
                                          </p:val>
                                        </p:tav>
                                      </p:tavLst>
                                    </p:anim>
                                    <p:anim calcmode="lin" valueType="num">
                                      <p:cBhvr>
                                        <p:cTn id="13" dur="1000" fill="hold"/>
                                        <p:tgtEl>
                                          <p:spTgt spid="19"/>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7" presetClass="entr" presetSubtype="0" fill="hold" nodeType="afterEffect">
                                  <p:stCondLst>
                                    <p:cond delay="75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childTnLst>
                          </p:cTn>
                        </p:par>
                        <p:par>
                          <p:cTn id="20" fill="hold">
                            <p:stCondLst>
                              <p:cond delay="3250"/>
                            </p:stCondLst>
                            <p:childTnLst>
                              <p:par>
                                <p:cTn id="21" presetID="42" presetClass="entr" presetSubtype="0" fill="hold" nodeType="afterEffect">
                                  <p:stCondLst>
                                    <p:cond delay="75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1000"/>
                                        <p:tgtEl>
                                          <p:spTgt spid="20"/>
                                        </p:tgtEl>
                                      </p:cBhvr>
                                    </p:animEffect>
                                    <p:anim calcmode="lin" valueType="num">
                                      <p:cBhvr>
                                        <p:cTn id="24" dur="1000" fill="hold"/>
                                        <p:tgtEl>
                                          <p:spTgt spid="20"/>
                                        </p:tgtEl>
                                        <p:attrNameLst>
                                          <p:attrName>ppt_x</p:attrName>
                                        </p:attrNameLst>
                                      </p:cBhvr>
                                      <p:tavLst>
                                        <p:tav tm="0">
                                          <p:val>
                                            <p:strVal val="#ppt_x"/>
                                          </p:val>
                                        </p:tav>
                                        <p:tav tm="100000">
                                          <p:val>
                                            <p:strVal val="#ppt_x"/>
                                          </p:val>
                                        </p:tav>
                                      </p:tavLst>
                                    </p:anim>
                                    <p:anim calcmode="lin" valueType="num">
                                      <p:cBhvr>
                                        <p:cTn id="25"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4" name="TextBox 3"/>
          <p:cNvSpPr txBox="1"/>
          <p:nvPr/>
        </p:nvSpPr>
        <p:spPr>
          <a:xfrm>
            <a:off x="11706895" y="6387921"/>
            <a:ext cx="296215" cy="461665"/>
          </a:xfrm>
          <a:prstGeom prst="rect">
            <a:avLst/>
          </a:prstGeom>
          <a:noFill/>
        </p:spPr>
        <p:txBody>
          <a:bodyPr wrap="square" rtlCol="0">
            <a:spAutoFit/>
          </a:bodyPr>
          <a:lstStyle/>
          <a:p>
            <a:r>
              <a:rPr lang="en-GB" sz="2400" dirty="0"/>
              <a:t>5</a:t>
            </a:r>
            <a:endParaRPr lang="en-GB" sz="2400"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72709">
            <a:off x="5745053" y="503349"/>
            <a:ext cx="5884572" cy="5884572"/>
          </a:xfrm>
          <a:prstGeom prst="rect">
            <a:avLst/>
          </a:prstGeom>
          <a:ln>
            <a:noFill/>
          </a:ln>
          <a:effectLst>
            <a:outerShdw blurRad="190500" algn="tl" rotWithShape="0">
              <a:srgbClr val="000000">
                <a:alpha val="70000"/>
              </a:srgbClr>
            </a:outerShdw>
          </a:effectLst>
        </p:spPr>
      </p:pic>
      <p:pic>
        <p:nvPicPr>
          <p:cNvPr id="7" name="Picture 6"/>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910" b="60825" l="24136" r="66950">
                        <a14:foregroundMark x1="39600" y1="23287" x2="48636" y2="19163"/>
                      </a14:backgroundRemoval>
                    </a14:imgEffect>
                  </a14:imgLayer>
                </a14:imgProps>
              </a:ext>
              <a:ext uri="{28A0092B-C50C-407E-A947-70E740481C1C}">
                <a14:useLocalDpi xmlns:a14="http://schemas.microsoft.com/office/drawing/2010/main" val="0"/>
              </a:ext>
            </a:extLst>
          </a:blip>
          <a:srcRect l="24398" t="17653" r="32973" b="38967"/>
          <a:stretch/>
        </p:blipFill>
        <p:spPr>
          <a:xfrm>
            <a:off x="3013656" y="3522061"/>
            <a:ext cx="2575774" cy="2621162"/>
          </a:xfrm>
          <a:prstGeom prst="rect">
            <a:avLst/>
          </a:prstGeom>
          <a:ln>
            <a:noFill/>
          </a:ln>
          <a:effectLst>
            <a:outerShdw blurRad="190500" algn="tl" rotWithShape="0">
              <a:srgbClr val="000000">
                <a:alpha val="70000"/>
              </a:srgbClr>
            </a:outerShdw>
          </a:effectLst>
        </p:spPr>
      </p:pic>
      <p:sp>
        <p:nvSpPr>
          <p:cNvPr id="9" name="Rectangle 8"/>
          <p:cNvSpPr/>
          <p:nvPr/>
        </p:nvSpPr>
        <p:spPr>
          <a:xfrm>
            <a:off x="72822" y="124895"/>
            <a:ext cx="5712974"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Slides and Ladders!</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grpSp>
        <p:nvGrpSpPr>
          <p:cNvPr id="2" name="Group 1"/>
          <p:cNvGrpSpPr/>
          <p:nvPr/>
        </p:nvGrpSpPr>
        <p:grpSpPr>
          <a:xfrm>
            <a:off x="609420" y="3892261"/>
            <a:ext cx="1953476" cy="1986447"/>
            <a:chOff x="609420" y="3892261"/>
            <a:chExt cx="1953476" cy="1986447"/>
          </a:xfrm>
        </p:grpSpPr>
        <p:sp>
          <p:nvSpPr>
            <p:cNvPr id="11" name="Oval 10"/>
            <p:cNvSpPr/>
            <p:nvPr/>
          </p:nvSpPr>
          <p:spPr>
            <a:xfrm>
              <a:off x="687377" y="3950949"/>
              <a:ext cx="1735640" cy="167711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0" name="Picture 6" descr="Dice Clipart Large Red - Probability Die, HD Png Download -  633x600(#3715149) - PngFind"/>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3088" b="90000" l="15714" r="85000"/>
                      </a14:imgEffect>
                    </a14:imgLayer>
                  </a14:imgProps>
                </a:ext>
                <a:ext uri="{28A0092B-C50C-407E-A947-70E740481C1C}">
                  <a14:useLocalDpi xmlns:a14="http://schemas.microsoft.com/office/drawing/2010/main" val="0"/>
                </a:ext>
              </a:extLst>
            </a:blip>
            <a:srcRect l="16038" t="4161" r="15185" b="9445"/>
            <a:stretch/>
          </p:blipFill>
          <p:spPr bwMode="auto">
            <a:xfrm>
              <a:off x="609420" y="3892261"/>
              <a:ext cx="1953476" cy="198644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3" name="Group 2"/>
          <p:cNvGrpSpPr/>
          <p:nvPr/>
        </p:nvGrpSpPr>
        <p:grpSpPr>
          <a:xfrm>
            <a:off x="392516" y="1702060"/>
            <a:ext cx="5022760" cy="953018"/>
            <a:chOff x="392516" y="1702060"/>
            <a:chExt cx="5022760" cy="953018"/>
          </a:xfrm>
        </p:grpSpPr>
        <p:sp>
          <p:nvSpPr>
            <p:cNvPr id="14" name="Rounded Rectangle 13"/>
            <p:cNvSpPr/>
            <p:nvPr/>
          </p:nvSpPr>
          <p:spPr>
            <a:xfrm rot="21234993">
              <a:off x="392516" y="1702060"/>
              <a:ext cx="5022760" cy="953018"/>
            </a:xfrm>
            <a:prstGeom prst="roundRect">
              <a:avLst/>
            </a:prstGeom>
            <a:solidFill>
              <a:schemeClr val="bg1"/>
            </a:solidFill>
            <a:ln w="38100">
              <a:solidFill>
                <a:srgbClr val="FF0000"/>
              </a:solid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rot="21234993">
              <a:off x="469789" y="1754667"/>
              <a:ext cx="4829577" cy="861774"/>
            </a:xfrm>
            <a:prstGeom prst="rect">
              <a:avLst/>
            </a:prstGeom>
          </p:spPr>
          <p:txBody>
            <a:bodyPr wrap="square">
              <a:spAutoFit/>
            </a:bodyPr>
            <a:lstStyle/>
            <a:p>
              <a:r>
                <a:rPr lang="en-GB" kern="1400" dirty="0" smtClean="0">
                  <a:solidFill>
                    <a:srgbClr val="000000"/>
                  </a:solidFill>
                  <a:latin typeface="Comic Sans MS" panose="030F0702030302020204" pitchFamily="66" charset="0"/>
                  <a:ea typeface="Times New Roman" panose="02020603050405020304" pitchFamily="18" charset="0"/>
                  <a:cs typeface="Calibri" panose="020F0502020204030204" pitchFamily="34" charset="0"/>
                </a:rPr>
                <a:t>‘</a:t>
              </a:r>
              <a:r>
                <a:rPr lang="en-GB" dirty="0" err="1" smtClean="0">
                  <a:latin typeface="Comic Sans MS" panose="030F0702030302020204" pitchFamily="66" charset="0"/>
                </a:rPr>
                <a:t>Kinesthetic</a:t>
              </a:r>
              <a:r>
                <a:rPr lang="en-GB" dirty="0" smtClean="0">
                  <a:latin typeface="Comic Sans MS" panose="030F0702030302020204" pitchFamily="66" charset="0"/>
                </a:rPr>
                <a:t> </a:t>
              </a:r>
              <a:r>
                <a:rPr lang="en-GB" dirty="0">
                  <a:latin typeface="Comic Sans MS" panose="030F0702030302020204" pitchFamily="66" charset="0"/>
                </a:rPr>
                <a:t>learners can often grasp the "big picture" of a lesson or activity quickly</a:t>
              </a:r>
              <a:r>
                <a:rPr lang="en-GB" sz="1400" dirty="0" smtClean="0">
                  <a:latin typeface="Comic Sans MS" panose="030F0702030302020204" pitchFamily="66" charset="0"/>
                </a:rPr>
                <a:t>.</a:t>
              </a:r>
              <a:r>
                <a:rPr lang="en-GB" sz="1400" kern="1400" dirty="0" smtClean="0">
                  <a:solidFill>
                    <a:srgbClr val="000000"/>
                  </a:solidFill>
                  <a:latin typeface="Comic Sans MS" panose="030F0702030302020204" pitchFamily="66" charset="0"/>
                  <a:ea typeface="Times New Roman" panose="02020603050405020304" pitchFamily="18" charset="0"/>
                  <a:cs typeface="Calibri" panose="020F0502020204030204" pitchFamily="34" charset="0"/>
                </a:rPr>
                <a:t>’ (Success by Design, 2020)</a:t>
              </a:r>
              <a:endParaRPr lang="en-GB" sz="1400" dirty="0"/>
            </a:p>
          </p:txBody>
        </p:sp>
      </p:grpSp>
      <p:sp>
        <p:nvSpPr>
          <p:cNvPr id="16" name="TextBox 15"/>
          <p:cNvSpPr txBox="1"/>
          <p:nvPr/>
        </p:nvSpPr>
        <p:spPr>
          <a:xfrm>
            <a:off x="859411" y="5760259"/>
            <a:ext cx="1857740" cy="276999"/>
          </a:xfrm>
          <a:prstGeom prst="rect">
            <a:avLst/>
          </a:prstGeom>
          <a:noFill/>
        </p:spPr>
        <p:txBody>
          <a:bodyPr wrap="square" rtlCol="0">
            <a:spAutoFit/>
          </a:bodyPr>
          <a:lstStyle/>
          <a:p>
            <a:r>
              <a:rPr lang="en-GB" sz="1200" dirty="0" smtClean="0"/>
              <a:t>(</a:t>
            </a:r>
            <a:r>
              <a:rPr lang="en-GB" sz="1200" dirty="0" err="1" smtClean="0"/>
              <a:t>Pngfind</a:t>
            </a:r>
            <a:r>
              <a:rPr lang="en-GB" sz="1200" dirty="0" smtClean="0"/>
              <a:t>, 2020)</a:t>
            </a:r>
            <a:endParaRPr lang="en-GB" sz="1200" dirty="0"/>
          </a:p>
        </p:txBody>
      </p:sp>
    </p:spTree>
    <p:extLst>
      <p:ext uri="{BB962C8B-B14F-4D97-AF65-F5344CB8AC3E}">
        <p14:creationId xmlns:p14="http://schemas.microsoft.com/office/powerpoint/2010/main" val="3376389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42" presetClass="entr" presetSubtype="0" fill="hold" nodeType="afterEffect">
                                  <p:stCondLst>
                                    <p:cond delay="100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anim calcmode="lin" valueType="num">
                                      <p:cBhvr>
                                        <p:cTn id="12" dur="2000" fill="hold"/>
                                        <p:tgtEl>
                                          <p:spTgt spid="5"/>
                                        </p:tgtEl>
                                        <p:attrNameLst>
                                          <p:attrName>ppt_x</p:attrName>
                                        </p:attrNameLst>
                                      </p:cBhvr>
                                      <p:tavLst>
                                        <p:tav tm="0">
                                          <p:val>
                                            <p:strVal val="#ppt_x"/>
                                          </p:val>
                                        </p:tav>
                                        <p:tav tm="100000">
                                          <p:val>
                                            <p:strVal val="#ppt_x"/>
                                          </p:val>
                                        </p:tav>
                                      </p:tavLst>
                                    </p:anim>
                                    <p:anim calcmode="lin" valueType="num">
                                      <p:cBhvr>
                                        <p:cTn id="13" dur="2000" fill="hold"/>
                                        <p:tgtEl>
                                          <p:spTgt spid="5"/>
                                        </p:tgtEl>
                                        <p:attrNameLst>
                                          <p:attrName>ppt_y</p:attrName>
                                        </p:attrNameLst>
                                      </p:cBhvr>
                                      <p:tavLst>
                                        <p:tav tm="0">
                                          <p:val>
                                            <p:strVal val="#ppt_y+.1"/>
                                          </p:val>
                                        </p:tav>
                                        <p:tav tm="100000">
                                          <p:val>
                                            <p:strVal val="#ppt_y"/>
                                          </p:val>
                                        </p:tav>
                                      </p:tavLst>
                                    </p:anim>
                                  </p:childTnLst>
                                </p:cTn>
                              </p:par>
                            </p:childTnLst>
                          </p:cTn>
                        </p:par>
                        <p:par>
                          <p:cTn id="14" fill="hold">
                            <p:stCondLst>
                              <p:cond delay="3500"/>
                            </p:stCondLst>
                            <p:childTnLst>
                              <p:par>
                                <p:cTn id="15" presetID="42" presetClass="entr" presetSubtype="0" fill="hold" nodeType="afterEffect">
                                  <p:stCondLst>
                                    <p:cond delay="75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500"/>
                                        <p:tgtEl>
                                          <p:spTgt spid="7"/>
                                        </p:tgtEl>
                                      </p:cBhvr>
                                    </p:animEffect>
                                    <p:anim calcmode="lin" valueType="num">
                                      <p:cBhvr>
                                        <p:cTn id="18" dur="1500" fill="hold"/>
                                        <p:tgtEl>
                                          <p:spTgt spid="7"/>
                                        </p:tgtEl>
                                        <p:attrNameLst>
                                          <p:attrName>ppt_x</p:attrName>
                                        </p:attrNameLst>
                                      </p:cBhvr>
                                      <p:tavLst>
                                        <p:tav tm="0">
                                          <p:val>
                                            <p:strVal val="#ppt_x"/>
                                          </p:val>
                                        </p:tav>
                                        <p:tav tm="100000">
                                          <p:val>
                                            <p:strVal val="#ppt_x"/>
                                          </p:val>
                                        </p:tav>
                                      </p:tavLst>
                                    </p:anim>
                                    <p:anim calcmode="lin" valueType="num">
                                      <p:cBhvr>
                                        <p:cTn id="19" dur="1500" fill="hold"/>
                                        <p:tgtEl>
                                          <p:spTgt spid="7"/>
                                        </p:tgtEl>
                                        <p:attrNameLst>
                                          <p:attrName>ppt_y</p:attrName>
                                        </p:attrNameLst>
                                      </p:cBhvr>
                                      <p:tavLst>
                                        <p:tav tm="0">
                                          <p:val>
                                            <p:strVal val="#ppt_y+.1"/>
                                          </p:val>
                                        </p:tav>
                                        <p:tav tm="100000">
                                          <p:val>
                                            <p:strVal val="#ppt_y"/>
                                          </p:val>
                                        </p:tav>
                                      </p:tavLst>
                                    </p:anim>
                                  </p:childTnLst>
                                </p:cTn>
                              </p:par>
                            </p:childTnLst>
                          </p:cTn>
                        </p:par>
                        <p:par>
                          <p:cTn id="20" fill="hold">
                            <p:stCondLst>
                              <p:cond delay="5750"/>
                            </p:stCondLst>
                            <p:childTnLst>
                              <p:par>
                                <p:cTn id="21" presetID="42" presetClass="entr" presetSubtype="0" fill="hold" nodeType="afterEffect">
                                  <p:stCondLst>
                                    <p:cond delay="750"/>
                                  </p:stCondLst>
                                  <p:childTnLst>
                                    <p:set>
                                      <p:cBhvr>
                                        <p:cTn id="22" dur="1" fill="hold">
                                          <p:stCondLst>
                                            <p:cond delay="0"/>
                                          </p:stCondLst>
                                        </p:cTn>
                                        <p:tgtEl>
                                          <p:spTgt spid="2"/>
                                        </p:tgtEl>
                                        <p:attrNameLst>
                                          <p:attrName>style.visibility</p:attrName>
                                        </p:attrNameLst>
                                      </p:cBhvr>
                                      <p:to>
                                        <p:strVal val="visible"/>
                                      </p:to>
                                    </p:set>
                                    <p:animEffect transition="in" filter="fade">
                                      <p:cBhvr>
                                        <p:cTn id="23" dur="1500"/>
                                        <p:tgtEl>
                                          <p:spTgt spid="2"/>
                                        </p:tgtEl>
                                      </p:cBhvr>
                                    </p:animEffect>
                                    <p:anim calcmode="lin" valueType="num">
                                      <p:cBhvr>
                                        <p:cTn id="24" dur="1500" fill="hold"/>
                                        <p:tgtEl>
                                          <p:spTgt spid="2"/>
                                        </p:tgtEl>
                                        <p:attrNameLst>
                                          <p:attrName>ppt_x</p:attrName>
                                        </p:attrNameLst>
                                      </p:cBhvr>
                                      <p:tavLst>
                                        <p:tav tm="0">
                                          <p:val>
                                            <p:strVal val="#ppt_x"/>
                                          </p:val>
                                        </p:tav>
                                        <p:tav tm="100000">
                                          <p:val>
                                            <p:strVal val="#ppt_x"/>
                                          </p:val>
                                        </p:tav>
                                      </p:tavLst>
                                    </p:anim>
                                    <p:anim calcmode="lin" valueType="num">
                                      <p:cBhvr>
                                        <p:cTn id="25" dur="1500" fill="hold"/>
                                        <p:tgtEl>
                                          <p:spTgt spid="2"/>
                                        </p:tgtEl>
                                        <p:attrNameLst>
                                          <p:attrName>ppt_y</p:attrName>
                                        </p:attrNameLst>
                                      </p:cBhvr>
                                      <p:tavLst>
                                        <p:tav tm="0">
                                          <p:val>
                                            <p:strVal val="#ppt_y+.1"/>
                                          </p:val>
                                        </p:tav>
                                        <p:tav tm="100000">
                                          <p:val>
                                            <p:strVal val="#ppt_y"/>
                                          </p:val>
                                        </p:tav>
                                      </p:tavLst>
                                    </p:anim>
                                  </p:childTnLst>
                                </p:cTn>
                              </p:par>
                              <p:par>
                                <p:cTn id="26" presetID="42" presetClass="entr" presetSubtype="0" fill="hold" grpId="0" nodeType="withEffect">
                                  <p:stCondLst>
                                    <p:cond delay="50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500"/>
                                        <p:tgtEl>
                                          <p:spTgt spid="16"/>
                                        </p:tgtEl>
                                      </p:cBhvr>
                                    </p:animEffect>
                                    <p:anim calcmode="lin" valueType="num">
                                      <p:cBhvr>
                                        <p:cTn id="29" dur="1500" fill="hold"/>
                                        <p:tgtEl>
                                          <p:spTgt spid="16"/>
                                        </p:tgtEl>
                                        <p:attrNameLst>
                                          <p:attrName>ppt_x</p:attrName>
                                        </p:attrNameLst>
                                      </p:cBhvr>
                                      <p:tavLst>
                                        <p:tav tm="0">
                                          <p:val>
                                            <p:strVal val="#ppt_x"/>
                                          </p:val>
                                        </p:tav>
                                        <p:tav tm="100000">
                                          <p:val>
                                            <p:strVal val="#ppt_x"/>
                                          </p:val>
                                        </p:tav>
                                      </p:tavLst>
                                    </p:anim>
                                    <p:anim calcmode="lin" valueType="num">
                                      <p:cBhvr>
                                        <p:cTn id="30" dur="1500" fill="hold"/>
                                        <p:tgtEl>
                                          <p:spTgt spid="16"/>
                                        </p:tgtEl>
                                        <p:attrNameLst>
                                          <p:attrName>ppt_y</p:attrName>
                                        </p:attrNameLst>
                                      </p:cBhvr>
                                      <p:tavLst>
                                        <p:tav tm="0">
                                          <p:val>
                                            <p:strVal val="#ppt_y+.1"/>
                                          </p:val>
                                        </p:tav>
                                        <p:tav tm="100000">
                                          <p:val>
                                            <p:strVal val="#ppt_y"/>
                                          </p:val>
                                        </p:tav>
                                      </p:tavLst>
                                    </p:anim>
                                  </p:childTnLst>
                                </p:cTn>
                              </p:par>
                            </p:childTnLst>
                          </p:cTn>
                        </p:par>
                        <p:par>
                          <p:cTn id="31" fill="hold">
                            <p:stCondLst>
                              <p:cond delay="8000"/>
                            </p:stCondLst>
                            <p:childTnLst>
                              <p:par>
                                <p:cTn id="32" presetID="42" presetClass="entr" presetSubtype="0" fill="hold" nodeType="afterEffect">
                                  <p:stCondLst>
                                    <p:cond delay="500"/>
                                  </p:stCondLst>
                                  <p:childTnLst>
                                    <p:set>
                                      <p:cBhvr>
                                        <p:cTn id="33" dur="1" fill="hold">
                                          <p:stCondLst>
                                            <p:cond delay="0"/>
                                          </p:stCondLst>
                                        </p:cTn>
                                        <p:tgtEl>
                                          <p:spTgt spid="3"/>
                                        </p:tgtEl>
                                        <p:attrNameLst>
                                          <p:attrName>style.visibility</p:attrName>
                                        </p:attrNameLst>
                                      </p:cBhvr>
                                      <p:to>
                                        <p:strVal val="visible"/>
                                      </p:to>
                                    </p:set>
                                    <p:animEffect transition="in" filter="fade">
                                      <p:cBhvr>
                                        <p:cTn id="34" dur="1500"/>
                                        <p:tgtEl>
                                          <p:spTgt spid="3"/>
                                        </p:tgtEl>
                                      </p:cBhvr>
                                    </p:animEffect>
                                    <p:anim calcmode="lin" valueType="num">
                                      <p:cBhvr>
                                        <p:cTn id="35" dur="1500" fill="hold"/>
                                        <p:tgtEl>
                                          <p:spTgt spid="3"/>
                                        </p:tgtEl>
                                        <p:attrNameLst>
                                          <p:attrName>ppt_x</p:attrName>
                                        </p:attrNameLst>
                                      </p:cBhvr>
                                      <p:tavLst>
                                        <p:tav tm="0">
                                          <p:val>
                                            <p:strVal val="#ppt_x"/>
                                          </p:val>
                                        </p:tav>
                                        <p:tav tm="100000">
                                          <p:val>
                                            <p:strVal val="#ppt_x"/>
                                          </p:val>
                                        </p:tav>
                                      </p:tavLst>
                                    </p:anim>
                                    <p:anim calcmode="lin" valueType="num">
                                      <p:cBhvr>
                                        <p:cTn id="36" dur="15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extBox 1"/>
          <p:cNvSpPr txBox="1"/>
          <p:nvPr/>
        </p:nvSpPr>
        <p:spPr>
          <a:xfrm>
            <a:off x="11706895" y="6387921"/>
            <a:ext cx="296215" cy="461665"/>
          </a:xfrm>
          <a:prstGeom prst="rect">
            <a:avLst/>
          </a:prstGeom>
          <a:noFill/>
        </p:spPr>
        <p:txBody>
          <a:bodyPr wrap="square" rtlCol="0">
            <a:spAutoFit/>
          </a:bodyPr>
          <a:lstStyle/>
          <a:p>
            <a:r>
              <a:rPr lang="en-GB" sz="2400" dirty="0" smtClean="0"/>
              <a:t>6</a:t>
            </a:r>
            <a:endParaRPr lang="en-GB" sz="2400" dirty="0"/>
          </a:p>
        </p:txBody>
      </p:sp>
      <p:grpSp>
        <p:nvGrpSpPr>
          <p:cNvPr id="13" name="Group 12"/>
          <p:cNvGrpSpPr/>
          <p:nvPr/>
        </p:nvGrpSpPr>
        <p:grpSpPr>
          <a:xfrm>
            <a:off x="4037236" y="1376564"/>
            <a:ext cx="7854789" cy="1843152"/>
            <a:chOff x="3959962" y="1531112"/>
            <a:chExt cx="7854789" cy="1843152"/>
          </a:xfrm>
        </p:grpSpPr>
        <p:sp>
          <p:nvSpPr>
            <p:cNvPr id="3" name="Rounded Rectangle 2"/>
            <p:cNvSpPr/>
            <p:nvPr/>
          </p:nvSpPr>
          <p:spPr>
            <a:xfrm rot="334639">
              <a:off x="3959962" y="1531112"/>
              <a:ext cx="7829031" cy="1843152"/>
            </a:xfrm>
            <a:prstGeom prst="roundRect">
              <a:avLst/>
            </a:prstGeom>
            <a:solidFill>
              <a:schemeClr val="bg1"/>
            </a:solidFill>
            <a:ln w="38100">
              <a:solidFill>
                <a:srgbClr val="FF0000"/>
              </a:solidFill>
            </a:ln>
            <a:effectLst>
              <a:outerShdw blurRad="50800" dist="38100" dir="18900000" algn="b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rot="334639">
              <a:off x="4062650" y="1715563"/>
              <a:ext cx="7752101" cy="1477328"/>
            </a:xfrm>
            <a:prstGeom prst="rect">
              <a:avLst/>
            </a:prstGeom>
          </p:spPr>
          <p:txBody>
            <a:bodyPr wrap="square">
              <a:spAutoFit/>
            </a:bodyPr>
            <a:lstStyle/>
            <a:p>
              <a:r>
                <a:rPr lang="en-GB" kern="1400" dirty="0">
                  <a:solidFill>
                    <a:srgbClr val="000000"/>
                  </a:solidFill>
                  <a:latin typeface="Comic Sans MS" panose="030F0702030302020204" pitchFamily="66" charset="0"/>
                  <a:cs typeface="Calibri" panose="020F0502020204030204" pitchFamily="34" charset="0"/>
                </a:rPr>
                <a:t>‘</a:t>
              </a:r>
              <a:r>
                <a:rPr lang="en-GB" kern="1400" dirty="0" err="1">
                  <a:solidFill>
                    <a:srgbClr val="000000"/>
                  </a:solidFill>
                  <a:latin typeface="Comic Sans MS" panose="030F0702030302020204" pitchFamily="66" charset="0"/>
                  <a:cs typeface="Calibri" panose="020F0502020204030204" pitchFamily="34" charset="0"/>
                </a:rPr>
                <a:t>Kinesthetic</a:t>
              </a:r>
              <a:r>
                <a:rPr lang="en-GB" kern="1400" dirty="0">
                  <a:solidFill>
                    <a:srgbClr val="000000"/>
                  </a:solidFill>
                  <a:latin typeface="Comic Sans MS" panose="030F0702030302020204" pitchFamily="66" charset="0"/>
                  <a:cs typeface="Calibri" panose="020F0502020204030204" pitchFamily="34" charset="0"/>
                </a:rPr>
                <a:t> learners can often grasp the "big picture" of a lesson or activity quickly. Rather than thinking of a presentation as a chore or a task they completed at school, hands-on engagement means they will have a much easier time connecting that presentation to their everyday life</a:t>
              </a:r>
              <a:r>
                <a:rPr lang="en-GB" kern="1400" dirty="0" smtClean="0">
                  <a:solidFill>
                    <a:srgbClr val="000000"/>
                  </a:solidFill>
                  <a:latin typeface="Comic Sans MS" panose="030F0702030302020204" pitchFamily="66" charset="0"/>
                  <a:cs typeface="Calibri" panose="020F0502020204030204" pitchFamily="34" charset="0"/>
                </a:rPr>
                <a:t>.</a:t>
              </a:r>
              <a:r>
                <a:rPr lang="en-GB" sz="1400" kern="1400" dirty="0" smtClean="0">
                  <a:solidFill>
                    <a:srgbClr val="000000"/>
                  </a:solidFill>
                  <a:latin typeface="Comic Sans MS" panose="030F0702030302020204" pitchFamily="66" charset="0"/>
                  <a:ea typeface="Times New Roman" panose="02020603050405020304" pitchFamily="18" charset="0"/>
                  <a:cs typeface="Calibri" panose="020F0502020204030204" pitchFamily="34" charset="0"/>
                </a:rPr>
                <a:t>’ (Success by Design, 2020)</a:t>
              </a:r>
              <a:endParaRPr lang="en-GB" sz="1400" dirty="0"/>
            </a:p>
          </p:txBody>
        </p:sp>
      </p:grpSp>
      <p:sp>
        <p:nvSpPr>
          <p:cNvPr id="5" name="Rectangle 4"/>
          <p:cNvSpPr/>
          <p:nvPr/>
        </p:nvSpPr>
        <p:spPr>
          <a:xfrm>
            <a:off x="72822" y="124895"/>
            <a:ext cx="5712974"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Slides and Ladders!</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6" name="Rectangle 5"/>
          <p:cNvSpPr/>
          <p:nvPr/>
        </p:nvSpPr>
        <p:spPr>
          <a:xfrm>
            <a:off x="204814" y="3473140"/>
            <a:ext cx="5565388" cy="3170099"/>
          </a:xfrm>
          <a:prstGeom prst="rect">
            <a:avLst/>
          </a:prstGeom>
        </p:spPr>
        <p:txBody>
          <a:bodyPr wrap="square">
            <a:spAutoFit/>
          </a:bodyPr>
          <a:lstStyle/>
          <a:p>
            <a:pPr marL="285750" indent="-285750">
              <a:buFont typeface="Arial" panose="020B0604020202020204" pitchFamily="34" charset="0"/>
              <a:buChar char="•"/>
            </a:pPr>
            <a:r>
              <a:rPr lang="en-GB" sz="2000" dirty="0">
                <a:latin typeface="Comic Sans MS" panose="030F0702030302020204" pitchFamily="66" charset="0"/>
              </a:rPr>
              <a:t>A fun and interactive way of </a:t>
            </a:r>
            <a:r>
              <a:rPr lang="en-GB" sz="2000" dirty="0" smtClean="0">
                <a:latin typeface="Comic Sans MS" panose="030F0702030302020204" pitchFamily="66" charset="0"/>
              </a:rPr>
              <a:t>incorporating numeracy.</a:t>
            </a:r>
          </a:p>
          <a:p>
            <a:pPr marL="285750" indent="-285750">
              <a:buFont typeface="Arial" panose="020B0604020202020204" pitchFamily="34" charset="0"/>
              <a:buChar char="•"/>
            </a:pPr>
            <a:endParaRPr lang="en-GB" sz="2000" dirty="0" smtClean="0">
              <a:latin typeface="Comic Sans MS" panose="030F0702030302020204" pitchFamily="66" charset="0"/>
            </a:endParaRPr>
          </a:p>
          <a:p>
            <a:pPr marL="285750" indent="-285750">
              <a:buFont typeface="Arial" panose="020B0604020202020204" pitchFamily="34" charset="0"/>
              <a:buChar char="•"/>
            </a:pPr>
            <a:r>
              <a:rPr lang="en-GB" sz="2000" dirty="0" smtClean="0">
                <a:latin typeface="Comic Sans MS" panose="030F0702030302020204" pitchFamily="66" charset="0"/>
              </a:rPr>
              <a:t>Gain confidence with numbers.</a:t>
            </a:r>
          </a:p>
          <a:p>
            <a:pPr marL="285750" indent="-285750">
              <a:buFont typeface="Arial" panose="020B0604020202020204" pitchFamily="34" charset="0"/>
              <a:buChar char="•"/>
            </a:pPr>
            <a:endParaRPr lang="en-GB" sz="2000" dirty="0" smtClean="0">
              <a:latin typeface="Comic Sans MS" panose="030F0702030302020204" pitchFamily="66" charset="0"/>
            </a:endParaRPr>
          </a:p>
          <a:p>
            <a:pPr marL="285750" indent="-285750">
              <a:buFont typeface="Arial" panose="020B0604020202020204" pitchFamily="34" charset="0"/>
              <a:buChar char="•"/>
            </a:pPr>
            <a:r>
              <a:rPr lang="en-GB" sz="2000" dirty="0" smtClean="0">
                <a:latin typeface="Comic Sans MS" panose="030F0702030302020204" pitchFamily="66" charset="0"/>
              </a:rPr>
              <a:t>Improve </a:t>
            </a:r>
            <a:r>
              <a:rPr lang="en-GB" sz="2000" dirty="0">
                <a:latin typeface="Comic Sans MS" panose="030F0702030302020204" pitchFamily="66" charset="0"/>
              </a:rPr>
              <a:t>u</a:t>
            </a:r>
            <a:r>
              <a:rPr lang="en-GB" sz="2000" dirty="0" smtClean="0">
                <a:latin typeface="Comic Sans MS" panose="030F0702030302020204" pitchFamily="66" charset="0"/>
              </a:rPr>
              <a:t>nderstanding of key elements of the numeracy framework.</a:t>
            </a:r>
          </a:p>
          <a:p>
            <a:pPr marL="285750" indent="-285750">
              <a:buFont typeface="Arial" panose="020B0604020202020204" pitchFamily="34" charset="0"/>
              <a:buChar char="•"/>
            </a:pPr>
            <a:endParaRPr lang="en-GB" sz="2000" dirty="0" smtClean="0">
              <a:latin typeface="Comic Sans MS" panose="030F0702030302020204" pitchFamily="66" charset="0"/>
            </a:endParaRPr>
          </a:p>
          <a:p>
            <a:pPr marL="342900" indent="-342900">
              <a:buFont typeface="Arial" panose="020B0604020202020204" pitchFamily="34" charset="0"/>
              <a:buChar char="•"/>
            </a:pPr>
            <a:r>
              <a:rPr lang="en-GB" sz="2000" dirty="0" smtClean="0">
                <a:latin typeface="Comic Sans MS" panose="030F0702030302020204" pitchFamily="66" charset="0"/>
              </a:rPr>
              <a:t>Helps pupils understand the wording of numeracy questions.</a:t>
            </a:r>
            <a:endParaRPr lang="en-GB" sz="2000" dirty="0">
              <a:latin typeface="Comic Sans MS" panose="030F0702030302020204" pitchFamily="66" charset="0"/>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72709">
            <a:off x="8123370" y="4140404"/>
            <a:ext cx="2387506" cy="2387506"/>
          </a:xfrm>
          <a:prstGeom prst="rect">
            <a:avLst/>
          </a:prstGeom>
          <a:ln>
            <a:noFill/>
          </a:ln>
          <a:effectLst>
            <a:outerShdw blurRad="190500" algn="tl" rotWithShape="0">
              <a:srgbClr val="000000">
                <a:alpha val="70000"/>
              </a:srgbClr>
            </a:outerShdw>
          </a:effectLst>
        </p:spPr>
      </p:pic>
      <p:pic>
        <p:nvPicPr>
          <p:cNvPr id="8" name="Picture 7"/>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910" b="60825" l="24136" r="66950">
                        <a14:foregroundMark x1="39600" y1="23287" x2="48636" y2="19163"/>
                      </a14:backgroundRemoval>
                    </a14:imgEffect>
                  </a14:imgLayer>
                </a14:imgProps>
              </a:ext>
              <a:ext uri="{28A0092B-C50C-407E-A947-70E740481C1C}">
                <a14:useLocalDpi xmlns:a14="http://schemas.microsoft.com/office/drawing/2010/main" val="0"/>
              </a:ext>
            </a:extLst>
          </a:blip>
          <a:srcRect l="24398" t="17653" r="32973" b="38967"/>
          <a:stretch/>
        </p:blipFill>
        <p:spPr>
          <a:xfrm>
            <a:off x="6878924" y="5605657"/>
            <a:ext cx="995553" cy="1013096"/>
          </a:xfrm>
          <a:prstGeom prst="rect">
            <a:avLst/>
          </a:prstGeom>
          <a:ln>
            <a:noFill/>
          </a:ln>
          <a:effectLst>
            <a:outerShdw blurRad="190500" algn="tl" rotWithShape="0">
              <a:srgbClr val="000000">
                <a:alpha val="70000"/>
              </a:srgbClr>
            </a:outerShdw>
          </a:effectLst>
        </p:spPr>
      </p:pic>
      <p:grpSp>
        <p:nvGrpSpPr>
          <p:cNvPr id="12" name="Group 11"/>
          <p:cNvGrpSpPr/>
          <p:nvPr/>
        </p:nvGrpSpPr>
        <p:grpSpPr>
          <a:xfrm>
            <a:off x="5849225" y="5710412"/>
            <a:ext cx="871651" cy="886363"/>
            <a:chOff x="648057" y="4623514"/>
            <a:chExt cx="1133038" cy="1152162"/>
          </a:xfrm>
        </p:grpSpPr>
        <p:sp>
          <p:nvSpPr>
            <p:cNvPr id="9" name="Oval 8"/>
            <p:cNvSpPr/>
            <p:nvPr/>
          </p:nvSpPr>
          <p:spPr>
            <a:xfrm>
              <a:off x="687377" y="4655320"/>
              <a:ext cx="1006691" cy="97274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6" descr="Dice Clipart Large Red - Probability Die, HD Png Download -  633x600(#3715149) - PngFind"/>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3088" b="90000" l="15714" r="85000"/>
                      </a14:imgEffect>
                    </a14:imgLayer>
                  </a14:imgProps>
                </a:ext>
                <a:ext uri="{28A0092B-C50C-407E-A947-70E740481C1C}">
                  <a14:useLocalDpi xmlns:a14="http://schemas.microsoft.com/office/drawing/2010/main" val="0"/>
                </a:ext>
              </a:extLst>
            </a:blip>
            <a:srcRect l="16038" t="4161" r="15185" b="9445"/>
            <a:stretch/>
          </p:blipFill>
          <p:spPr bwMode="auto">
            <a:xfrm>
              <a:off x="648057" y="4623514"/>
              <a:ext cx="1133038" cy="1152162"/>
            </a:xfrm>
            <a:prstGeom prst="rect">
              <a:avLst/>
            </a:prstGeom>
            <a:noFill/>
            <a:extLst>
              <a:ext uri="{909E8E84-426E-40DD-AFC4-6F175D3DCCD1}">
                <a14:hiddenFill xmlns:a14="http://schemas.microsoft.com/office/drawing/2010/main">
                  <a:solidFill>
                    <a:srgbClr val="FFFFFF"/>
                  </a:solidFill>
                </a14:hiddenFill>
              </a:ext>
            </a:extLst>
          </p:spPr>
        </p:pic>
      </p:grpSp>
      <p:sp>
        <p:nvSpPr>
          <p:cNvPr id="11" name="TextBox 10"/>
          <p:cNvSpPr txBox="1"/>
          <p:nvPr/>
        </p:nvSpPr>
        <p:spPr>
          <a:xfrm>
            <a:off x="5560055" y="6572587"/>
            <a:ext cx="1239845" cy="276999"/>
          </a:xfrm>
          <a:prstGeom prst="rect">
            <a:avLst/>
          </a:prstGeom>
          <a:noFill/>
        </p:spPr>
        <p:txBody>
          <a:bodyPr wrap="square" rtlCol="0">
            <a:spAutoFit/>
          </a:bodyPr>
          <a:lstStyle/>
          <a:p>
            <a:r>
              <a:rPr lang="en-GB" sz="1200" dirty="0" smtClean="0"/>
              <a:t>(</a:t>
            </a:r>
            <a:r>
              <a:rPr lang="en-GB" sz="1200" dirty="0" err="1" smtClean="0"/>
              <a:t>Pngfind</a:t>
            </a:r>
            <a:r>
              <a:rPr lang="en-GB" sz="1200" dirty="0" smtClean="0"/>
              <a:t>, 2020)</a:t>
            </a:r>
            <a:endParaRPr lang="en-GB" sz="1200" dirty="0"/>
          </a:p>
        </p:txBody>
      </p:sp>
      <p:grpSp>
        <p:nvGrpSpPr>
          <p:cNvPr id="17" name="Group 16"/>
          <p:cNvGrpSpPr/>
          <p:nvPr/>
        </p:nvGrpSpPr>
        <p:grpSpPr>
          <a:xfrm>
            <a:off x="89433" y="1435952"/>
            <a:ext cx="4060609" cy="1538576"/>
            <a:chOff x="89433" y="1435952"/>
            <a:chExt cx="4060609" cy="1538576"/>
          </a:xfrm>
        </p:grpSpPr>
        <p:sp>
          <p:nvSpPr>
            <p:cNvPr id="16" name="Rounded Rectangle 15"/>
            <p:cNvSpPr/>
            <p:nvPr/>
          </p:nvSpPr>
          <p:spPr>
            <a:xfrm rot="20986152">
              <a:off x="89433" y="1435952"/>
              <a:ext cx="3917314" cy="1538576"/>
            </a:xfrm>
            <a:prstGeom prst="roundRect">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rot="21003558">
              <a:off x="204814" y="1437238"/>
              <a:ext cx="3945228" cy="1508105"/>
            </a:xfrm>
            <a:prstGeom prst="rect">
              <a:avLst/>
            </a:prstGeom>
          </p:spPr>
          <p:txBody>
            <a:bodyPr wrap="square">
              <a:spAutoFit/>
            </a:bodyPr>
            <a:lstStyle/>
            <a:p>
              <a:r>
                <a:rPr lang="en-GB" sz="1600" dirty="0">
                  <a:latin typeface="Comic Sans MS" panose="030F0702030302020204" pitchFamily="66" charset="0"/>
                </a:rPr>
                <a:t>Snakes &amp; Ladders is cited as an example of a good board game to play with children because the game encourages ‘counting on; rather than counting from one each time</a:t>
              </a:r>
              <a:r>
                <a:rPr lang="en-GB" sz="1600" dirty="0" smtClean="0">
                  <a:latin typeface="Comic Sans MS" panose="030F0702030302020204" pitchFamily="66" charset="0"/>
                </a:rPr>
                <a:t>.</a:t>
              </a:r>
            </a:p>
            <a:p>
              <a:r>
                <a:rPr lang="en-GB" sz="1200" dirty="0" smtClean="0">
                  <a:latin typeface="Comic Sans MS" panose="030F0702030302020204" pitchFamily="66" charset="0"/>
                </a:rPr>
                <a:t>(</a:t>
              </a:r>
              <a:r>
                <a:rPr lang="en-GB" sz="1200" dirty="0" err="1" smtClean="0">
                  <a:latin typeface="Comic Sans MS" panose="030F0702030302020204" pitchFamily="66" charset="0"/>
                </a:rPr>
                <a:t>Huntingford</a:t>
              </a:r>
              <a:r>
                <a:rPr lang="en-GB" sz="1200" dirty="0" smtClean="0">
                  <a:latin typeface="Comic Sans MS" panose="030F0702030302020204" pitchFamily="66" charset="0"/>
                </a:rPr>
                <a:t>, 2014)</a:t>
              </a:r>
              <a:endParaRPr lang="en-GB" sz="1600" dirty="0">
                <a:latin typeface="Comic Sans MS" panose="030F0702030302020204" pitchFamily="66" charset="0"/>
              </a:endParaRPr>
            </a:p>
          </p:txBody>
        </p:sp>
      </p:grpSp>
    </p:spTree>
    <p:extLst>
      <p:ext uri="{BB962C8B-B14F-4D97-AF65-F5344CB8AC3E}">
        <p14:creationId xmlns:p14="http://schemas.microsoft.com/office/powerpoint/2010/main" val="1534910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22" presetClass="entr" presetSubtype="8" fill="hold" nodeType="afterEffect">
                                  <p:stCondLst>
                                    <p:cond delay="50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1500"/>
                                        <p:tgtEl>
                                          <p:spTgt spid="13"/>
                                        </p:tgtEl>
                                      </p:cBhvr>
                                    </p:animEffect>
                                  </p:childTnLst>
                                </p:cTn>
                              </p:par>
                            </p:childTnLst>
                          </p:cTn>
                        </p:par>
                        <p:par>
                          <p:cTn id="12" fill="hold">
                            <p:stCondLst>
                              <p:cond delay="2500"/>
                            </p:stCondLst>
                            <p:childTnLst>
                              <p:par>
                                <p:cTn id="13" presetID="42" presetClass="entr" presetSubtype="0" fill="hold" nodeType="afterEffect">
                                  <p:stCondLst>
                                    <p:cond delay="50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500"/>
                                        <p:tgtEl>
                                          <p:spTgt spid="7"/>
                                        </p:tgtEl>
                                      </p:cBhvr>
                                    </p:animEffect>
                                    <p:anim calcmode="lin" valueType="num">
                                      <p:cBhvr>
                                        <p:cTn id="16" dur="1500" fill="hold"/>
                                        <p:tgtEl>
                                          <p:spTgt spid="7"/>
                                        </p:tgtEl>
                                        <p:attrNameLst>
                                          <p:attrName>ppt_x</p:attrName>
                                        </p:attrNameLst>
                                      </p:cBhvr>
                                      <p:tavLst>
                                        <p:tav tm="0">
                                          <p:val>
                                            <p:strVal val="#ppt_x"/>
                                          </p:val>
                                        </p:tav>
                                        <p:tav tm="100000">
                                          <p:val>
                                            <p:strVal val="#ppt_x"/>
                                          </p:val>
                                        </p:tav>
                                      </p:tavLst>
                                    </p:anim>
                                    <p:anim calcmode="lin" valueType="num">
                                      <p:cBhvr>
                                        <p:cTn id="17" dur="1500" fill="hold"/>
                                        <p:tgtEl>
                                          <p:spTgt spid="7"/>
                                        </p:tgtEl>
                                        <p:attrNameLst>
                                          <p:attrName>ppt_y</p:attrName>
                                        </p:attrNameLst>
                                      </p:cBhvr>
                                      <p:tavLst>
                                        <p:tav tm="0">
                                          <p:val>
                                            <p:strVal val="#ppt_y+.1"/>
                                          </p:val>
                                        </p:tav>
                                        <p:tav tm="100000">
                                          <p:val>
                                            <p:strVal val="#ppt_y"/>
                                          </p:val>
                                        </p:tav>
                                      </p:tavLst>
                                    </p:anim>
                                  </p:childTnLst>
                                </p:cTn>
                              </p:par>
                            </p:childTnLst>
                          </p:cTn>
                        </p:par>
                        <p:par>
                          <p:cTn id="18" fill="hold">
                            <p:stCondLst>
                              <p:cond delay="4500"/>
                            </p:stCondLst>
                            <p:childTnLst>
                              <p:par>
                                <p:cTn id="19" presetID="42" presetClass="entr" presetSubtype="0" fill="hold" nodeType="afterEffect">
                                  <p:stCondLst>
                                    <p:cond delay="50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500"/>
                                        <p:tgtEl>
                                          <p:spTgt spid="8"/>
                                        </p:tgtEl>
                                      </p:cBhvr>
                                    </p:animEffect>
                                    <p:anim calcmode="lin" valueType="num">
                                      <p:cBhvr>
                                        <p:cTn id="22" dur="1500" fill="hold"/>
                                        <p:tgtEl>
                                          <p:spTgt spid="8"/>
                                        </p:tgtEl>
                                        <p:attrNameLst>
                                          <p:attrName>ppt_x</p:attrName>
                                        </p:attrNameLst>
                                      </p:cBhvr>
                                      <p:tavLst>
                                        <p:tav tm="0">
                                          <p:val>
                                            <p:strVal val="#ppt_x"/>
                                          </p:val>
                                        </p:tav>
                                        <p:tav tm="100000">
                                          <p:val>
                                            <p:strVal val="#ppt_x"/>
                                          </p:val>
                                        </p:tav>
                                      </p:tavLst>
                                    </p:anim>
                                    <p:anim calcmode="lin" valueType="num">
                                      <p:cBhvr>
                                        <p:cTn id="23" dur="1500" fill="hold"/>
                                        <p:tgtEl>
                                          <p:spTgt spid="8"/>
                                        </p:tgtEl>
                                        <p:attrNameLst>
                                          <p:attrName>ppt_y</p:attrName>
                                        </p:attrNameLst>
                                      </p:cBhvr>
                                      <p:tavLst>
                                        <p:tav tm="0">
                                          <p:val>
                                            <p:strVal val="#ppt_y+.1"/>
                                          </p:val>
                                        </p:tav>
                                        <p:tav tm="100000">
                                          <p:val>
                                            <p:strVal val="#ppt_y"/>
                                          </p:val>
                                        </p:tav>
                                      </p:tavLst>
                                    </p:anim>
                                  </p:childTnLst>
                                </p:cTn>
                              </p:par>
                            </p:childTnLst>
                          </p:cTn>
                        </p:par>
                        <p:par>
                          <p:cTn id="24" fill="hold">
                            <p:stCondLst>
                              <p:cond delay="6500"/>
                            </p:stCondLst>
                            <p:childTnLst>
                              <p:par>
                                <p:cTn id="25" presetID="42" presetClass="entr" presetSubtype="0" fill="hold" nodeType="afterEffect">
                                  <p:stCondLst>
                                    <p:cond delay="50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1500"/>
                                        <p:tgtEl>
                                          <p:spTgt spid="12"/>
                                        </p:tgtEl>
                                      </p:cBhvr>
                                    </p:animEffect>
                                    <p:anim calcmode="lin" valueType="num">
                                      <p:cBhvr>
                                        <p:cTn id="28" dur="1500" fill="hold"/>
                                        <p:tgtEl>
                                          <p:spTgt spid="12"/>
                                        </p:tgtEl>
                                        <p:attrNameLst>
                                          <p:attrName>ppt_x</p:attrName>
                                        </p:attrNameLst>
                                      </p:cBhvr>
                                      <p:tavLst>
                                        <p:tav tm="0">
                                          <p:val>
                                            <p:strVal val="#ppt_x"/>
                                          </p:val>
                                        </p:tav>
                                        <p:tav tm="100000">
                                          <p:val>
                                            <p:strVal val="#ppt_x"/>
                                          </p:val>
                                        </p:tav>
                                      </p:tavLst>
                                    </p:anim>
                                    <p:anim calcmode="lin" valueType="num">
                                      <p:cBhvr>
                                        <p:cTn id="29" dur="1500" fill="hold"/>
                                        <p:tgtEl>
                                          <p:spTgt spid="12"/>
                                        </p:tgtEl>
                                        <p:attrNameLst>
                                          <p:attrName>ppt_y</p:attrName>
                                        </p:attrNameLst>
                                      </p:cBhvr>
                                      <p:tavLst>
                                        <p:tav tm="0">
                                          <p:val>
                                            <p:strVal val="#ppt_y+.1"/>
                                          </p:val>
                                        </p:tav>
                                        <p:tav tm="100000">
                                          <p:val>
                                            <p:strVal val="#ppt_y"/>
                                          </p:val>
                                        </p:tav>
                                      </p:tavLst>
                                    </p:anim>
                                  </p:childTnLst>
                                </p:cTn>
                              </p:par>
                            </p:childTnLst>
                          </p:cTn>
                        </p:par>
                        <p:par>
                          <p:cTn id="30" fill="hold">
                            <p:stCondLst>
                              <p:cond delay="8500"/>
                            </p:stCondLst>
                            <p:childTnLst>
                              <p:par>
                                <p:cTn id="31" presetID="42" presetClass="entr" presetSubtype="0" fill="hold" grpId="0" nodeType="afterEffect">
                                  <p:stCondLst>
                                    <p:cond delay="500"/>
                                  </p:stCondLst>
                                  <p:childTnLst>
                                    <p:set>
                                      <p:cBhvr>
                                        <p:cTn id="32" dur="1" fill="hold">
                                          <p:stCondLst>
                                            <p:cond delay="0"/>
                                          </p:stCondLst>
                                        </p:cTn>
                                        <p:tgtEl>
                                          <p:spTgt spid="11"/>
                                        </p:tgtEl>
                                        <p:attrNameLst>
                                          <p:attrName>style.visibility</p:attrName>
                                        </p:attrNameLst>
                                      </p:cBhvr>
                                      <p:to>
                                        <p:strVal val="visible"/>
                                      </p:to>
                                    </p:set>
                                    <p:animEffect transition="in" filter="fade">
                                      <p:cBhvr>
                                        <p:cTn id="33" dur="1500"/>
                                        <p:tgtEl>
                                          <p:spTgt spid="11"/>
                                        </p:tgtEl>
                                      </p:cBhvr>
                                    </p:animEffect>
                                    <p:anim calcmode="lin" valueType="num">
                                      <p:cBhvr>
                                        <p:cTn id="34" dur="1500" fill="hold"/>
                                        <p:tgtEl>
                                          <p:spTgt spid="11"/>
                                        </p:tgtEl>
                                        <p:attrNameLst>
                                          <p:attrName>ppt_x</p:attrName>
                                        </p:attrNameLst>
                                      </p:cBhvr>
                                      <p:tavLst>
                                        <p:tav tm="0">
                                          <p:val>
                                            <p:strVal val="#ppt_x"/>
                                          </p:val>
                                        </p:tav>
                                        <p:tav tm="100000">
                                          <p:val>
                                            <p:strVal val="#ppt_x"/>
                                          </p:val>
                                        </p:tav>
                                      </p:tavLst>
                                    </p:anim>
                                    <p:anim calcmode="lin" valueType="num">
                                      <p:cBhvr>
                                        <p:cTn id="35" dur="1500" fill="hold"/>
                                        <p:tgtEl>
                                          <p:spTgt spid="11"/>
                                        </p:tgtEl>
                                        <p:attrNameLst>
                                          <p:attrName>ppt_y</p:attrName>
                                        </p:attrNameLst>
                                      </p:cBhvr>
                                      <p:tavLst>
                                        <p:tav tm="0">
                                          <p:val>
                                            <p:strVal val="#ppt_y+.1"/>
                                          </p:val>
                                        </p:tav>
                                        <p:tav tm="100000">
                                          <p:val>
                                            <p:strVal val="#ppt_y"/>
                                          </p:val>
                                        </p:tav>
                                      </p:tavLst>
                                    </p:anim>
                                  </p:childTnLst>
                                </p:cTn>
                              </p:par>
                            </p:childTnLst>
                          </p:cTn>
                        </p:par>
                        <p:par>
                          <p:cTn id="36" fill="hold">
                            <p:stCondLst>
                              <p:cond delay="10500"/>
                            </p:stCondLst>
                            <p:childTnLst>
                              <p:par>
                                <p:cTn id="37" presetID="22" presetClass="entr" presetSubtype="8" fill="hold" grpId="0" nodeType="after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animEffect transition="in" filter="wipe(left)">
                                      <p:cBhvr>
                                        <p:cTn id="39" dur="1500"/>
                                        <p:tgtEl>
                                          <p:spTgt spid="6">
                                            <p:txEl>
                                              <p:pRg st="0" end="0"/>
                                            </p:txEl>
                                          </p:spTgt>
                                        </p:tgtEl>
                                      </p:cBhvr>
                                    </p:animEffect>
                                  </p:childTnLst>
                                </p:cTn>
                              </p:par>
                            </p:childTnLst>
                          </p:cTn>
                        </p:par>
                        <p:par>
                          <p:cTn id="40" fill="hold">
                            <p:stCondLst>
                              <p:cond delay="12000"/>
                            </p:stCondLst>
                            <p:childTnLst>
                              <p:par>
                                <p:cTn id="41" presetID="22" presetClass="entr" presetSubtype="8" fill="hold" grpId="0" nodeType="after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Effect transition="in" filter="wipe(left)">
                                      <p:cBhvr>
                                        <p:cTn id="43" dur="1500"/>
                                        <p:tgtEl>
                                          <p:spTgt spid="6">
                                            <p:txEl>
                                              <p:pRg st="2" end="2"/>
                                            </p:txEl>
                                          </p:spTgt>
                                        </p:tgtEl>
                                      </p:cBhvr>
                                    </p:animEffect>
                                  </p:childTnLst>
                                </p:cTn>
                              </p:par>
                            </p:childTnLst>
                          </p:cTn>
                        </p:par>
                        <p:par>
                          <p:cTn id="44" fill="hold">
                            <p:stCondLst>
                              <p:cond delay="13500"/>
                            </p:stCondLst>
                            <p:childTnLst>
                              <p:par>
                                <p:cTn id="45" presetID="22" presetClass="entr" presetSubtype="8" fill="hold" grpId="0" nodeType="after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wipe(left)">
                                      <p:cBhvr>
                                        <p:cTn id="47" dur="1500"/>
                                        <p:tgtEl>
                                          <p:spTgt spid="6">
                                            <p:txEl>
                                              <p:pRg st="4" end="4"/>
                                            </p:txEl>
                                          </p:spTgt>
                                        </p:tgtEl>
                                      </p:cBhvr>
                                    </p:animEffect>
                                  </p:childTnLst>
                                </p:cTn>
                              </p:par>
                            </p:childTnLst>
                          </p:cTn>
                        </p:par>
                        <p:par>
                          <p:cTn id="48" fill="hold">
                            <p:stCondLst>
                              <p:cond delay="15000"/>
                            </p:stCondLst>
                            <p:childTnLst>
                              <p:par>
                                <p:cTn id="49" presetID="22" presetClass="entr" presetSubtype="8" fill="hold" grpId="0" nodeType="afterEffect">
                                  <p:stCondLst>
                                    <p:cond delay="0"/>
                                  </p:stCondLst>
                                  <p:childTnLst>
                                    <p:set>
                                      <p:cBhvr>
                                        <p:cTn id="50" dur="1" fill="hold">
                                          <p:stCondLst>
                                            <p:cond delay="0"/>
                                          </p:stCondLst>
                                        </p:cTn>
                                        <p:tgtEl>
                                          <p:spTgt spid="6">
                                            <p:txEl>
                                              <p:pRg st="6" end="6"/>
                                            </p:txEl>
                                          </p:spTgt>
                                        </p:tgtEl>
                                        <p:attrNameLst>
                                          <p:attrName>style.visibility</p:attrName>
                                        </p:attrNameLst>
                                      </p:cBhvr>
                                      <p:to>
                                        <p:strVal val="visible"/>
                                      </p:to>
                                    </p:set>
                                    <p:animEffect transition="in" filter="wipe(left)">
                                      <p:cBhvr>
                                        <p:cTn id="51" dur="1500"/>
                                        <p:tgtEl>
                                          <p:spTgt spid="6">
                                            <p:txEl>
                                              <p:pRg st="6" end="6"/>
                                            </p:txEl>
                                          </p:spTgt>
                                        </p:tgtEl>
                                      </p:cBhvr>
                                    </p:animEffect>
                                  </p:childTnLst>
                                </p:cTn>
                              </p:par>
                            </p:childTnLst>
                          </p:cTn>
                        </p:par>
                        <p:par>
                          <p:cTn id="52" fill="hold">
                            <p:stCondLst>
                              <p:cond delay="16500"/>
                            </p:stCondLst>
                            <p:childTnLst>
                              <p:par>
                                <p:cTn id="53" presetID="22" presetClass="entr" presetSubtype="4" fill="hold" nodeType="afterEffect">
                                  <p:stCondLst>
                                    <p:cond delay="500"/>
                                  </p:stCondLst>
                                  <p:childTnLst>
                                    <p:set>
                                      <p:cBhvr>
                                        <p:cTn id="54" dur="1" fill="hold">
                                          <p:stCondLst>
                                            <p:cond delay="0"/>
                                          </p:stCondLst>
                                        </p:cTn>
                                        <p:tgtEl>
                                          <p:spTgt spid="17"/>
                                        </p:tgtEl>
                                        <p:attrNameLst>
                                          <p:attrName>style.visibility</p:attrName>
                                        </p:attrNameLst>
                                      </p:cBhvr>
                                      <p:to>
                                        <p:strVal val="visible"/>
                                      </p:to>
                                    </p:set>
                                    <p:animEffect transition="in" filter="wipe(down)">
                                      <p:cBhvr>
                                        <p:cTn id="55"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extBox 1"/>
          <p:cNvSpPr txBox="1"/>
          <p:nvPr/>
        </p:nvSpPr>
        <p:spPr>
          <a:xfrm>
            <a:off x="11706895" y="6387921"/>
            <a:ext cx="296215" cy="461665"/>
          </a:xfrm>
          <a:prstGeom prst="rect">
            <a:avLst/>
          </a:prstGeom>
          <a:noFill/>
        </p:spPr>
        <p:txBody>
          <a:bodyPr wrap="square" rtlCol="0">
            <a:spAutoFit/>
          </a:bodyPr>
          <a:lstStyle/>
          <a:p>
            <a:r>
              <a:rPr lang="en-GB" sz="2400" dirty="0"/>
              <a:t>7</a:t>
            </a:r>
            <a:endParaRPr lang="en-GB" sz="2400"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72709">
            <a:off x="8239065" y="4420923"/>
            <a:ext cx="2075223" cy="2075223"/>
          </a:xfrm>
          <a:prstGeom prst="rect">
            <a:avLst/>
          </a:prstGeom>
          <a:ln>
            <a:noFill/>
          </a:ln>
          <a:effectLst>
            <a:outerShdw blurRad="190500" algn="tl" rotWithShape="0">
              <a:srgbClr val="000000">
                <a:alpha val="70000"/>
              </a:srgbClr>
            </a:outerShdw>
          </a:effectLst>
        </p:spPr>
      </p:pic>
      <p:pic>
        <p:nvPicPr>
          <p:cNvPr id="8" name="Picture 7"/>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910" b="60825" l="24136" r="66950">
                        <a14:foregroundMark x1="39600" y1="23287" x2="48636" y2="19163"/>
                      </a14:backgroundRemoval>
                    </a14:imgEffect>
                  </a14:imgLayer>
                </a14:imgProps>
              </a:ext>
              <a:ext uri="{28A0092B-C50C-407E-A947-70E740481C1C}">
                <a14:useLocalDpi xmlns:a14="http://schemas.microsoft.com/office/drawing/2010/main" val="0"/>
              </a:ext>
            </a:extLst>
          </a:blip>
          <a:srcRect l="24398" t="17653" r="32973" b="38967"/>
          <a:stretch/>
        </p:blipFill>
        <p:spPr>
          <a:xfrm>
            <a:off x="4972894" y="4770632"/>
            <a:ext cx="1625803" cy="1654452"/>
          </a:xfrm>
          <a:prstGeom prst="rect">
            <a:avLst/>
          </a:prstGeom>
          <a:ln>
            <a:noFill/>
          </a:ln>
          <a:effectLst>
            <a:outerShdw blurRad="190500" algn="tl" rotWithShape="0">
              <a:srgbClr val="000000">
                <a:alpha val="70000"/>
              </a:srgbClr>
            </a:outerShdw>
          </a:effectLst>
        </p:spPr>
      </p:pic>
      <p:grpSp>
        <p:nvGrpSpPr>
          <p:cNvPr id="12" name="Group 11"/>
          <p:cNvGrpSpPr/>
          <p:nvPr/>
        </p:nvGrpSpPr>
        <p:grpSpPr>
          <a:xfrm>
            <a:off x="1227096" y="4758547"/>
            <a:ext cx="1554741" cy="1580982"/>
            <a:chOff x="648057" y="4623514"/>
            <a:chExt cx="1133038" cy="1152162"/>
          </a:xfrm>
        </p:grpSpPr>
        <p:sp>
          <p:nvSpPr>
            <p:cNvPr id="9" name="Oval 8"/>
            <p:cNvSpPr/>
            <p:nvPr/>
          </p:nvSpPr>
          <p:spPr>
            <a:xfrm>
              <a:off x="687377" y="4655320"/>
              <a:ext cx="1006691" cy="97274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6" descr="Dice Clipart Large Red - Probability Die, HD Png Download -  633x600(#3715149) - PngFind"/>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3088" b="90000" l="15714" r="85000"/>
                      </a14:imgEffect>
                    </a14:imgLayer>
                  </a14:imgProps>
                </a:ext>
                <a:ext uri="{28A0092B-C50C-407E-A947-70E740481C1C}">
                  <a14:useLocalDpi xmlns:a14="http://schemas.microsoft.com/office/drawing/2010/main" val="0"/>
                </a:ext>
              </a:extLst>
            </a:blip>
            <a:srcRect l="16038" t="4161" r="15185" b="9445"/>
            <a:stretch/>
          </p:blipFill>
          <p:spPr bwMode="auto">
            <a:xfrm>
              <a:off x="648057" y="4623514"/>
              <a:ext cx="1133038" cy="1152162"/>
            </a:xfrm>
            <a:prstGeom prst="rect">
              <a:avLst/>
            </a:prstGeom>
            <a:noFill/>
            <a:extLst>
              <a:ext uri="{909E8E84-426E-40DD-AFC4-6F175D3DCCD1}">
                <a14:hiddenFill xmlns:a14="http://schemas.microsoft.com/office/drawing/2010/main">
                  <a:solidFill>
                    <a:srgbClr val="FFFFFF"/>
                  </a:solidFill>
                </a14:hiddenFill>
              </a:ext>
            </a:extLst>
          </p:spPr>
        </p:pic>
      </p:grpSp>
      <p:sp>
        <p:nvSpPr>
          <p:cNvPr id="11" name="TextBox 10"/>
          <p:cNvSpPr txBox="1"/>
          <p:nvPr/>
        </p:nvSpPr>
        <p:spPr>
          <a:xfrm>
            <a:off x="1261736" y="6276874"/>
            <a:ext cx="1239845" cy="276999"/>
          </a:xfrm>
          <a:prstGeom prst="rect">
            <a:avLst/>
          </a:prstGeom>
          <a:noFill/>
        </p:spPr>
        <p:txBody>
          <a:bodyPr wrap="square" rtlCol="0">
            <a:spAutoFit/>
          </a:bodyPr>
          <a:lstStyle/>
          <a:p>
            <a:r>
              <a:rPr lang="en-GB" sz="1200" dirty="0" smtClean="0"/>
              <a:t>(</a:t>
            </a:r>
            <a:r>
              <a:rPr lang="en-GB" sz="1200" dirty="0" err="1" smtClean="0"/>
              <a:t>Pngfind</a:t>
            </a:r>
            <a:r>
              <a:rPr lang="en-GB" sz="1200" dirty="0" smtClean="0"/>
              <a:t>, 2020)</a:t>
            </a:r>
            <a:endParaRPr lang="en-GB" sz="1200" dirty="0"/>
          </a:p>
        </p:txBody>
      </p:sp>
      <p:sp>
        <p:nvSpPr>
          <p:cNvPr id="4" name="TextBox 3"/>
          <p:cNvSpPr txBox="1"/>
          <p:nvPr/>
        </p:nvSpPr>
        <p:spPr>
          <a:xfrm>
            <a:off x="1828800" y="1144888"/>
            <a:ext cx="8950817"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latin typeface="Comic Sans MS" panose="030F0702030302020204" pitchFamily="66" charset="0"/>
              </a:rPr>
              <a:t>Pupils can cause disruption to their peers.</a:t>
            </a:r>
          </a:p>
          <a:p>
            <a:endParaRPr lang="en-GB" sz="2000" dirty="0" smtClean="0">
              <a:latin typeface="Comic Sans MS" panose="030F0702030302020204" pitchFamily="66" charset="0"/>
            </a:endParaRPr>
          </a:p>
          <a:p>
            <a:pPr marL="285750" indent="-285750">
              <a:buFont typeface="Arial" panose="020B0604020202020204" pitchFamily="34" charset="0"/>
              <a:buChar char="•"/>
            </a:pPr>
            <a:r>
              <a:rPr lang="en-GB" sz="2000" dirty="0" smtClean="0">
                <a:latin typeface="Comic Sans MS" panose="030F0702030302020204" pitchFamily="66" charset="0"/>
              </a:rPr>
              <a:t>Individuals could lose sight of the game and become competitive.</a:t>
            </a:r>
          </a:p>
          <a:p>
            <a:endParaRPr lang="en-GB" sz="2000" dirty="0" smtClean="0">
              <a:latin typeface="Comic Sans MS" panose="030F0702030302020204" pitchFamily="66" charset="0"/>
            </a:endParaRPr>
          </a:p>
          <a:p>
            <a:pPr marL="285750" indent="-285750">
              <a:buFont typeface="Arial" panose="020B0604020202020204" pitchFamily="34" charset="0"/>
              <a:buChar char="•"/>
            </a:pPr>
            <a:r>
              <a:rPr lang="en-GB" sz="2000" dirty="0" smtClean="0">
                <a:latin typeface="Comic Sans MS" panose="030F0702030302020204" pitchFamily="66" charset="0"/>
              </a:rPr>
              <a:t>Could cause some pupils to become disengaged in the lesson or the task.</a:t>
            </a:r>
          </a:p>
          <a:p>
            <a:endParaRPr lang="en-GB" sz="2000" dirty="0" smtClean="0">
              <a:latin typeface="Comic Sans MS" panose="030F0702030302020204" pitchFamily="66" charset="0"/>
            </a:endParaRPr>
          </a:p>
          <a:p>
            <a:pPr marL="285750" indent="-285750">
              <a:buFont typeface="Arial" panose="020B0604020202020204" pitchFamily="34" charset="0"/>
              <a:buChar char="•"/>
            </a:pPr>
            <a:r>
              <a:rPr lang="en-GB" sz="2000" dirty="0" smtClean="0">
                <a:latin typeface="Comic Sans MS" panose="030F0702030302020204" pitchFamily="66" charset="0"/>
              </a:rPr>
              <a:t>Due to it being a game of chance, pupils could keep landing on a strand they have a good understanding of therefore not challenging and building new knowledge.</a:t>
            </a:r>
          </a:p>
        </p:txBody>
      </p:sp>
      <p:sp>
        <p:nvSpPr>
          <p:cNvPr id="13" name="Rectangle 12"/>
          <p:cNvSpPr/>
          <p:nvPr/>
        </p:nvSpPr>
        <p:spPr>
          <a:xfrm>
            <a:off x="72822" y="124895"/>
            <a:ext cx="5712974"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Slides and Ladders!</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9881346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par>
                          <p:cTn id="8" fill="hold">
                            <p:stCondLst>
                              <p:cond delay="500"/>
                            </p:stCondLst>
                            <p:childTnLst>
                              <p:par>
                                <p:cTn id="9" presetID="22" presetClass="entr" presetSubtype="8" fill="hold" grpId="0" nodeType="afterEffect">
                                  <p:stCondLst>
                                    <p:cond delay="50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wipe(left)">
                                      <p:cBhvr>
                                        <p:cTn id="11" dur="1500"/>
                                        <p:tgtEl>
                                          <p:spTgt spid="4">
                                            <p:txEl>
                                              <p:pRg st="0" end="0"/>
                                            </p:txEl>
                                          </p:spTgt>
                                        </p:tgtEl>
                                      </p:cBhvr>
                                    </p:animEffect>
                                  </p:childTnLst>
                                </p:cTn>
                              </p:par>
                            </p:childTnLst>
                          </p:cTn>
                        </p:par>
                        <p:par>
                          <p:cTn id="12" fill="hold">
                            <p:stCondLst>
                              <p:cond delay="2500"/>
                            </p:stCondLst>
                            <p:childTnLst>
                              <p:par>
                                <p:cTn id="13" presetID="22" presetClass="entr" presetSubtype="8" fill="hold" grpId="0" nodeType="afterEffect">
                                  <p:stCondLst>
                                    <p:cond delay="50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wipe(left)">
                                      <p:cBhvr>
                                        <p:cTn id="15" dur="1500"/>
                                        <p:tgtEl>
                                          <p:spTgt spid="4">
                                            <p:txEl>
                                              <p:pRg st="2" end="2"/>
                                            </p:txEl>
                                          </p:spTgt>
                                        </p:tgtEl>
                                      </p:cBhvr>
                                    </p:animEffect>
                                  </p:childTnLst>
                                </p:cTn>
                              </p:par>
                            </p:childTnLst>
                          </p:cTn>
                        </p:par>
                        <p:par>
                          <p:cTn id="16" fill="hold">
                            <p:stCondLst>
                              <p:cond delay="4500"/>
                            </p:stCondLst>
                            <p:childTnLst>
                              <p:par>
                                <p:cTn id="17" presetID="22" presetClass="entr" presetSubtype="8" fill="hold" grpId="0" nodeType="afterEffect">
                                  <p:stCondLst>
                                    <p:cond delay="50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wipe(left)">
                                      <p:cBhvr>
                                        <p:cTn id="19" dur="1500"/>
                                        <p:tgtEl>
                                          <p:spTgt spid="4">
                                            <p:txEl>
                                              <p:pRg st="4" end="4"/>
                                            </p:txEl>
                                          </p:spTgt>
                                        </p:tgtEl>
                                      </p:cBhvr>
                                    </p:animEffect>
                                  </p:childTnLst>
                                </p:cTn>
                              </p:par>
                            </p:childTnLst>
                          </p:cTn>
                        </p:par>
                        <p:par>
                          <p:cTn id="20" fill="hold">
                            <p:stCondLst>
                              <p:cond delay="6500"/>
                            </p:stCondLst>
                            <p:childTnLst>
                              <p:par>
                                <p:cTn id="21" presetID="22" presetClass="entr" presetSubtype="8" fill="hold" grpId="0" nodeType="afterEffect">
                                  <p:stCondLst>
                                    <p:cond delay="500"/>
                                  </p:stCondLst>
                                  <p:childTnLst>
                                    <p:set>
                                      <p:cBhvr>
                                        <p:cTn id="22" dur="1" fill="hold">
                                          <p:stCondLst>
                                            <p:cond delay="0"/>
                                          </p:stCondLst>
                                        </p:cTn>
                                        <p:tgtEl>
                                          <p:spTgt spid="4">
                                            <p:txEl>
                                              <p:pRg st="6" end="6"/>
                                            </p:txEl>
                                          </p:spTgt>
                                        </p:tgtEl>
                                        <p:attrNameLst>
                                          <p:attrName>style.visibility</p:attrName>
                                        </p:attrNameLst>
                                      </p:cBhvr>
                                      <p:to>
                                        <p:strVal val="visible"/>
                                      </p:to>
                                    </p:set>
                                    <p:animEffect transition="in" filter="wipe(left)">
                                      <p:cBhvr>
                                        <p:cTn id="23" dur="1500"/>
                                        <p:tgtEl>
                                          <p:spTgt spid="4">
                                            <p:txEl>
                                              <p:pRg st="6" end="6"/>
                                            </p:txEl>
                                          </p:spTgt>
                                        </p:tgtEl>
                                      </p:cBhvr>
                                    </p:animEffect>
                                  </p:childTnLst>
                                </p:cTn>
                              </p:par>
                            </p:childTnLst>
                          </p:cTn>
                        </p:par>
                        <p:par>
                          <p:cTn id="24" fill="hold">
                            <p:stCondLst>
                              <p:cond delay="8500"/>
                            </p:stCondLst>
                            <p:childTnLst>
                              <p:par>
                                <p:cTn id="25" presetID="2" presetClass="entr" presetSubtype="4" fill="hold" nodeType="afterEffect">
                                  <p:stCondLst>
                                    <p:cond delay="50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1750" fill="hold"/>
                                        <p:tgtEl>
                                          <p:spTgt spid="7"/>
                                        </p:tgtEl>
                                        <p:attrNameLst>
                                          <p:attrName>ppt_x</p:attrName>
                                        </p:attrNameLst>
                                      </p:cBhvr>
                                      <p:tavLst>
                                        <p:tav tm="0">
                                          <p:val>
                                            <p:strVal val="#ppt_x"/>
                                          </p:val>
                                        </p:tav>
                                        <p:tav tm="100000">
                                          <p:val>
                                            <p:strVal val="#ppt_x"/>
                                          </p:val>
                                        </p:tav>
                                      </p:tavLst>
                                    </p:anim>
                                    <p:anim calcmode="lin" valueType="num">
                                      <p:cBhvr additive="base">
                                        <p:cTn id="28" dur="1750" fill="hold"/>
                                        <p:tgtEl>
                                          <p:spTgt spid="7"/>
                                        </p:tgtEl>
                                        <p:attrNameLst>
                                          <p:attrName>ppt_y</p:attrName>
                                        </p:attrNameLst>
                                      </p:cBhvr>
                                      <p:tavLst>
                                        <p:tav tm="0">
                                          <p:val>
                                            <p:strVal val="1+#ppt_h/2"/>
                                          </p:val>
                                        </p:tav>
                                        <p:tav tm="100000">
                                          <p:val>
                                            <p:strVal val="#ppt_y"/>
                                          </p:val>
                                        </p:tav>
                                      </p:tavLst>
                                    </p:anim>
                                  </p:childTnLst>
                                </p:cTn>
                              </p:par>
                            </p:childTnLst>
                          </p:cTn>
                        </p:par>
                        <p:par>
                          <p:cTn id="29" fill="hold">
                            <p:stCondLst>
                              <p:cond delay="10750"/>
                            </p:stCondLst>
                            <p:childTnLst>
                              <p:par>
                                <p:cTn id="30" presetID="2" presetClass="entr" presetSubtype="4" fill="hold" nodeType="afterEffect">
                                  <p:stCondLst>
                                    <p:cond delay="50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1750" fill="hold"/>
                                        <p:tgtEl>
                                          <p:spTgt spid="8"/>
                                        </p:tgtEl>
                                        <p:attrNameLst>
                                          <p:attrName>ppt_x</p:attrName>
                                        </p:attrNameLst>
                                      </p:cBhvr>
                                      <p:tavLst>
                                        <p:tav tm="0">
                                          <p:val>
                                            <p:strVal val="#ppt_x"/>
                                          </p:val>
                                        </p:tav>
                                        <p:tav tm="100000">
                                          <p:val>
                                            <p:strVal val="#ppt_x"/>
                                          </p:val>
                                        </p:tav>
                                      </p:tavLst>
                                    </p:anim>
                                    <p:anim calcmode="lin" valueType="num">
                                      <p:cBhvr additive="base">
                                        <p:cTn id="33" dur="1750" fill="hold"/>
                                        <p:tgtEl>
                                          <p:spTgt spid="8"/>
                                        </p:tgtEl>
                                        <p:attrNameLst>
                                          <p:attrName>ppt_y</p:attrName>
                                        </p:attrNameLst>
                                      </p:cBhvr>
                                      <p:tavLst>
                                        <p:tav tm="0">
                                          <p:val>
                                            <p:strVal val="1+#ppt_h/2"/>
                                          </p:val>
                                        </p:tav>
                                        <p:tav tm="100000">
                                          <p:val>
                                            <p:strVal val="#ppt_y"/>
                                          </p:val>
                                        </p:tav>
                                      </p:tavLst>
                                    </p:anim>
                                  </p:childTnLst>
                                </p:cTn>
                              </p:par>
                            </p:childTnLst>
                          </p:cTn>
                        </p:par>
                        <p:par>
                          <p:cTn id="34" fill="hold">
                            <p:stCondLst>
                              <p:cond delay="13000"/>
                            </p:stCondLst>
                            <p:childTnLst>
                              <p:par>
                                <p:cTn id="35" presetID="2" presetClass="entr" presetSubtype="4" fill="hold" nodeType="afterEffect">
                                  <p:stCondLst>
                                    <p:cond delay="50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1750" fill="hold"/>
                                        <p:tgtEl>
                                          <p:spTgt spid="12"/>
                                        </p:tgtEl>
                                        <p:attrNameLst>
                                          <p:attrName>ppt_x</p:attrName>
                                        </p:attrNameLst>
                                      </p:cBhvr>
                                      <p:tavLst>
                                        <p:tav tm="0">
                                          <p:val>
                                            <p:strVal val="#ppt_x"/>
                                          </p:val>
                                        </p:tav>
                                        <p:tav tm="100000">
                                          <p:val>
                                            <p:strVal val="#ppt_x"/>
                                          </p:val>
                                        </p:tav>
                                      </p:tavLst>
                                    </p:anim>
                                    <p:anim calcmode="lin" valueType="num">
                                      <p:cBhvr additive="base">
                                        <p:cTn id="38" dur="1750" fill="hold"/>
                                        <p:tgtEl>
                                          <p:spTgt spid="12"/>
                                        </p:tgtEl>
                                        <p:attrNameLst>
                                          <p:attrName>ppt_y</p:attrName>
                                        </p:attrNameLst>
                                      </p:cBhvr>
                                      <p:tavLst>
                                        <p:tav tm="0">
                                          <p:val>
                                            <p:strVal val="1+#ppt_h/2"/>
                                          </p:val>
                                        </p:tav>
                                        <p:tav tm="100000">
                                          <p:val>
                                            <p:strVal val="#ppt_y"/>
                                          </p:val>
                                        </p:tav>
                                      </p:tavLst>
                                    </p:anim>
                                  </p:childTnLst>
                                </p:cTn>
                              </p:par>
                            </p:childTnLst>
                          </p:cTn>
                        </p:par>
                        <p:par>
                          <p:cTn id="39" fill="hold">
                            <p:stCondLst>
                              <p:cond delay="15250"/>
                            </p:stCondLst>
                            <p:childTnLst>
                              <p:par>
                                <p:cTn id="40" presetID="2" presetClass="entr" presetSubtype="4" fill="hold" grpId="0" nodeType="afterEffect">
                                  <p:stCondLst>
                                    <p:cond delay="50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1750" fill="hold"/>
                                        <p:tgtEl>
                                          <p:spTgt spid="11"/>
                                        </p:tgtEl>
                                        <p:attrNameLst>
                                          <p:attrName>ppt_x</p:attrName>
                                        </p:attrNameLst>
                                      </p:cBhvr>
                                      <p:tavLst>
                                        <p:tav tm="0">
                                          <p:val>
                                            <p:strVal val="#ppt_x"/>
                                          </p:val>
                                        </p:tav>
                                        <p:tav tm="100000">
                                          <p:val>
                                            <p:strVal val="#ppt_x"/>
                                          </p:val>
                                        </p:tav>
                                      </p:tavLst>
                                    </p:anim>
                                    <p:anim calcmode="lin" valueType="num">
                                      <p:cBhvr additive="base">
                                        <p:cTn id="43" dur="1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4" grpId="0" build="p"/>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extBox 1"/>
          <p:cNvSpPr txBox="1"/>
          <p:nvPr/>
        </p:nvSpPr>
        <p:spPr>
          <a:xfrm>
            <a:off x="11706895" y="6387921"/>
            <a:ext cx="296215" cy="461665"/>
          </a:xfrm>
          <a:prstGeom prst="rect">
            <a:avLst/>
          </a:prstGeom>
          <a:noFill/>
        </p:spPr>
        <p:txBody>
          <a:bodyPr wrap="square" rtlCol="0">
            <a:spAutoFit/>
          </a:bodyPr>
          <a:lstStyle/>
          <a:p>
            <a:r>
              <a:rPr lang="en-GB" sz="2400" dirty="0"/>
              <a:t>8</a:t>
            </a:r>
            <a:endParaRPr lang="en-GB" sz="2400" dirty="0"/>
          </a:p>
        </p:txBody>
      </p:sp>
      <p:sp>
        <p:nvSpPr>
          <p:cNvPr id="5" name="Rectangle 4"/>
          <p:cNvSpPr/>
          <p:nvPr/>
        </p:nvSpPr>
        <p:spPr>
          <a:xfrm>
            <a:off x="430623" y="124895"/>
            <a:ext cx="3194336" cy="923330"/>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Evaluation</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6" name="Rectangle 5"/>
          <p:cNvSpPr/>
          <p:nvPr/>
        </p:nvSpPr>
        <p:spPr>
          <a:xfrm>
            <a:off x="387199" y="1161401"/>
            <a:ext cx="8183792" cy="4154984"/>
          </a:xfrm>
          <a:prstGeom prst="rect">
            <a:avLst/>
          </a:prstGeom>
        </p:spPr>
        <p:txBody>
          <a:bodyPr wrap="square">
            <a:spAutoFit/>
          </a:bodyPr>
          <a:lstStyle/>
          <a:p>
            <a:pPr marL="285750" indent="-285750">
              <a:buFont typeface="Arial" panose="020B0604020202020204" pitchFamily="34" charset="0"/>
              <a:buChar char="•"/>
            </a:pPr>
            <a:r>
              <a:rPr lang="en-GB" sz="2200" dirty="0"/>
              <a:t>Using visual tools </a:t>
            </a:r>
            <a:r>
              <a:rPr lang="en-GB" sz="2200" dirty="0" smtClean="0"/>
              <a:t>can enable </a:t>
            </a:r>
            <a:r>
              <a:rPr lang="en-GB" sz="2200" dirty="0"/>
              <a:t>the child to work independently </a:t>
            </a:r>
            <a:r>
              <a:rPr lang="en-GB" sz="2200" dirty="0" smtClean="0"/>
              <a:t>and keep them engaged.</a:t>
            </a:r>
          </a:p>
          <a:p>
            <a:pPr marL="285750" indent="-285750">
              <a:buFont typeface="Arial" panose="020B0604020202020204" pitchFamily="34" charset="0"/>
              <a:buChar char="•"/>
            </a:pPr>
            <a:r>
              <a:rPr lang="en-GB" sz="2200" dirty="0" smtClean="0"/>
              <a:t>Gives opportunities </a:t>
            </a:r>
            <a:r>
              <a:rPr lang="en-GB" sz="2200" dirty="0"/>
              <a:t>to deepen their understanding of </a:t>
            </a:r>
            <a:r>
              <a:rPr lang="en-GB" sz="2200" dirty="0" smtClean="0"/>
              <a:t>numeracy.</a:t>
            </a:r>
            <a:endParaRPr lang="en-GB" sz="2200" dirty="0"/>
          </a:p>
          <a:p>
            <a:pPr marL="285750" indent="-285750">
              <a:buFont typeface="Arial" panose="020B0604020202020204" pitchFamily="34" charset="0"/>
              <a:buChar char="•"/>
            </a:pPr>
            <a:r>
              <a:rPr lang="en-GB" sz="2200" dirty="0" smtClean="0"/>
              <a:t>Make sure </a:t>
            </a:r>
            <a:r>
              <a:rPr lang="en-GB" sz="2200" dirty="0"/>
              <a:t>the </a:t>
            </a:r>
            <a:r>
              <a:rPr lang="en-GB" sz="2200" dirty="0" smtClean="0"/>
              <a:t>3 </a:t>
            </a:r>
            <a:r>
              <a:rPr lang="en-GB" sz="2200" dirty="0"/>
              <a:t>responsibilities </a:t>
            </a:r>
            <a:r>
              <a:rPr lang="en-GB" sz="2200" dirty="0" smtClean="0"/>
              <a:t>are applied to </a:t>
            </a:r>
            <a:r>
              <a:rPr lang="en-GB" sz="2200" dirty="0"/>
              <a:t>all areas of </a:t>
            </a:r>
            <a:r>
              <a:rPr lang="en-GB" sz="2200" dirty="0" smtClean="0"/>
              <a:t>learning.</a:t>
            </a:r>
            <a:endParaRPr lang="en-GB" sz="2200" dirty="0"/>
          </a:p>
          <a:p>
            <a:pPr marL="285750" indent="-285750">
              <a:buFont typeface="Arial" panose="020B0604020202020204" pitchFamily="34" charset="0"/>
              <a:buChar char="•"/>
            </a:pPr>
            <a:r>
              <a:rPr lang="en-GB" sz="2200" dirty="0"/>
              <a:t>Record </a:t>
            </a:r>
            <a:r>
              <a:rPr lang="en-GB" sz="2200" dirty="0" smtClean="0"/>
              <a:t>and monitor pupil progression.</a:t>
            </a:r>
            <a:endParaRPr lang="en-GB" sz="2200" dirty="0"/>
          </a:p>
          <a:p>
            <a:pPr marL="285750" indent="-285750">
              <a:buFont typeface="Arial" panose="020B0604020202020204" pitchFamily="34" charset="0"/>
              <a:buChar char="•"/>
            </a:pPr>
            <a:r>
              <a:rPr lang="en-GB" sz="2200" dirty="0"/>
              <a:t>Provide differentiated tasks to </a:t>
            </a:r>
            <a:r>
              <a:rPr lang="en-GB" sz="2200" dirty="0" smtClean="0"/>
              <a:t>allow all abilities to access the curriculum.</a:t>
            </a:r>
            <a:endParaRPr lang="en-GB" sz="2200" dirty="0"/>
          </a:p>
          <a:p>
            <a:pPr marL="285750" indent="-285750">
              <a:buFont typeface="Arial" panose="020B0604020202020204" pitchFamily="34" charset="0"/>
              <a:buChar char="•"/>
            </a:pPr>
            <a:r>
              <a:rPr lang="en-GB" sz="2200" dirty="0"/>
              <a:t>Encourage pupils to activate prior knowledge through new experiences to greaten their </a:t>
            </a:r>
            <a:r>
              <a:rPr lang="en-GB" sz="2200" dirty="0" smtClean="0"/>
              <a:t>outcomes.</a:t>
            </a:r>
          </a:p>
          <a:p>
            <a:pPr marL="285750" indent="-285750">
              <a:buFont typeface="Arial" panose="020B0604020202020204" pitchFamily="34" charset="0"/>
              <a:buChar char="•"/>
            </a:pPr>
            <a:r>
              <a:rPr lang="en-GB" sz="2200" dirty="0" smtClean="0"/>
              <a:t>Fun game for pupils to get used to </a:t>
            </a:r>
            <a:r>
              <a:rPr lang="en-GB" sz="2200" dirty="0"/>
              <a:t>t</a:t>
            </a:r>
            <a:r>
              <a:rPr lang="en-GB" sz="2200" dirty="0" smtClean="0"/>
              <a:t>he wording of numeracy questions in preparation for future tests.</a:t>
            </a:r>
            <a:endParaRPr lang="en-GB" sz="2200" dirty="0"/>
          </a:p>
          <a:p>
            <a:pPr marL="285750" indent="-285750">
              <a:buFont typeface="Arial" panose="020B0604020202020204" pitchFamily="34" charset="0"/>
              <a:buChar char="•"/>
            </a:pPr>
            <a:r>
              <a:rPr lang="en-GB" sz="2200" dirty="0" smtClean="0"/>
              <a:t>Continue the development of numeracy </a:t>
            </a:r>
            <a:r>
              <a:rPr lang="en-GB" sz="2200" dirty="0"/>
              <a:t>across the </a:t>
            </a:r>
            <a:r>
              <a:rPr lang="en-GB" sz="2200" dirty="0" smtClean="0"/>
              <a:t>curriculum. </a:t>
            </a:r>
            <a:endParaRPr lang="en-GB" sz="2200" dirty="0"/>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72709">
            <a:off x="9848924" y="354001"/>
            <a:ext cx="2075223" cy="2075223"/>
          </a:xfrm>
          <a:prstGeom prst="rect">
            <a:avLst/>
          </a:prstGeom>
          <a:ln>
            <a:noFill/>
          </a:ln>
          <a:effectLst>
            <a:outerShdw blurRad="190500" algn="tl" rotWithShape="0">
              <a:srgbClr val="000000">
                <a:alpha val="70000"/>
              </a:srgbClr>
            </a:outerShdw>
          </a:effectLst>
        </p:spPr>
      </p:pic>
      <p:pic>
        <p:nvPicPr>
          <p:cNvPr id="8" name="Picture 7"/>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910" b="60825" l="24136" r="66950">
                        <a14:foregroundMark x1="39600" y1="23287" x2="48636" y2="19163"/>
                      </a14:backgroundRemoval>
                    </a14:imgEffect>
                  </a14:imgLayer>
                </a14:imgProps>
              </a:ext>
              <a:ext uri="{28A0092B-C50C-407E-A947-70E740481C1C}">
                <a14:useLocalDpi xmlns:a14="http://schemas.microsoft.com/office/drawing/2010/main" val="0"/>
              </a:ext>
            </a:extLst>
          </a:blip>
          <a:srcRect l="24398" t="17653" r="32973" b="38967"/>
          <a:stretch/>
        </p:blipFill>
        <p:spPr>
          <a:xfrm>
            <a:off x="8741690" y="1185869"/>
            <a:ext cx="995553" cy="1013096"/>
          </a:xfrm>
          <a:prstGeom prst="rect">
            <a:avLst/>
          </a:prstGeom>
          <a:ln>
            <a:noFill/>
          </a:ln>
          <a:effectLst>
            <a:outerShdw blurRad="190500" algn="tl" rotWithShape="0">
              <a:srgbClr val="000000">
                <a:alpha val="70000"/>
              </a:srgbClr>
            </a:outerShdw>
          </a:effectLst>
        </p:spPr>
      </p:pic>
      <p:grpSp>
        <p:nvGrpSpPr>
          <p:cNvPr id="12" name="Group 11"/>
          <p:cNvGrpSpPr/>
          <p:nvPr/>
        </p:nvGrpSpPr>
        <p:grpSpPr>
          <a:xfrm>
            <a:off x="7936989" y="275038"/>
            <a:ext cx="871651" cy="886363"/>
            <a:chOff x="648057" y="4623514"/>
            <a:chExt cx="1133038" cy="1152162"/>
          </a:xfrm>
        </p:grpSpPr>
        <p:sp>
          <p:nvSpPr>
            <p:cNvPr id="9" name="Oval 8"/>
            <p:cNvSpPr/>
            <p:nvPr/>
          </p:nvSpPr>
          <p:spPr>
            <a:xfrm>
              <a:off x="687377" y="4655320"/>
              <a:ext cx="1006691" cy="97274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6" descr="Dice Clipart Large Red - Probability Die, HD Png Download -  633x600(#3715149) - PngFind"/>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3088" b="90000" l="15714" r="85000"/>
                      </a14:imgEffect>
                    </a14:imgLayer>
                  </a14:imgProps>
                </a:ext>
                <a:ext uri="{28A0092B-C50C-407E-A947-70E740481C1C}">
                  <a14:useLocalDpi xmlns:a14="http://schemas.microsoft.com/office/drawing/2010/main" val="0"/>
                </a:ext>
              </a:extLst>
            </a:blip>
            <a:srcRect l="16038" t="4161" r="15185" b="9445"/>
            <a:stretch/>
          </p:blipFill>
          <p:spPr bwMode="auto">
            <a:xfrm>
              <a:off x="648057" y="4623514"/>
              <a:ext cx="1133038" cy="1152162"/>
            </a:xfrm>
            <a:prstGeom prst="rect">
              <a:avLst/>
            </a:prstGeom>
            <a:noFill/>
            <a:extLst>
              <a:ext uri="{909E8E84-426E-40DD-AFC4-6F175D3DCCD1}">
                <a14:hiddenFill xmlns:a14="http://schemas.microsoft.com/office/drawing/2010/main">
                  <a:solidFill>
                    <a:srgbClr val="FFFFFF"/>
                  </a:solidFill>
                </a14:hiddenFill>
              </a:ext>
            </a:extLst>
          </p:spPr>
        </p:pic>
      </p:grpSp>
      <p:sp>
        <p:nvSpPr>
          <p:cNvPr id="11" name="TextBox 10"/>
          <p:cNvSpPr txBox="1"/>
          <p:nvPr/>
        </p:nvSpPr>
        <p:spPr>
          <a:xfrm>
            <a:off x="8188717" y="13442"/>
            <a:ext cx="1239845" cy="276999"/>
          </a:xfrm>
          <a:prstGeom prst="rect">
            <a:avLst/>
          </a:prstGeom>
          <a:noFill/>
        </p:spPr>
        <p:txBody>
          <a:bodyPr wrap="square" rtlCol="0">
            <a:spAutoFit/>
          </a:bodyPr>
          <a:lstStyle/>
          <a:p>
            <a:r>
              <a:rPr lang="en-GB" sz="1200" dirty="0" smtClean="0"/>
              <a:t>(</a:t>
            </a:r>
            <a:r>
              <a:rPr lang="en-GB" sz="1200" dirty="0" err="1" smtClean="0"/>
              <a:t>Pngfind</a:t>
            </a:r>
            <a:r>
              <a:rPr lang="en-GB" sz="1200" dirty="0" smtClean="0"/>
              <a:t>, 2020)</a:t>
            </a:r>
            <a:endParaRPr lang="en-GB" sz="1200" dirty="0"/>
          </a:p>
        </p:txBody>
      </p:sp>
    </p:spTree>
    <p:extLst>
      <p:ext uri="{BB962C8B-B14F-4D97-AF65-F5344CB8AC3E}">
        <p14:creationId xmlns:p14="http://schemas.microsoft.com/office/powerpoint/2010/main" val="41948116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22" presetClass="entr" presetSubtype="8" fill="hold" grpId="0" nodeType="afterEffect">
                                  <p:stCondLst>
                                    <p:cond delay="50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2000"/>
                                        <p:tgtEl>
                                          <p:spTgt spid="6"/>
                                        </p:tgtEl>
                                      </p:cBhvr>
                                    </p:animEffect>
                                  </p:childTnLst>
                                </p:cTn>
                              </p:par>
                              <p:par>
                                <p:cTn id="12" presetID="2" presetClass="entr" presetSubtype="3" fill="hold" nodeType="withEffect">
                                  <p:stCondLst>
                                    <p:cond delay="50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1500" fill="hold"/>
                                        <p:tgtEl>
                                          <p:spTgt spid="7"/>
                                        </p:tgtEl>
                                        <p:attrNameLst>
                                          <p:attrName>ppt_x</p:attrName>
                                        </p:attrNameLst>
                                      </p:cBhvr>
                                      <p:tavLst>
                                        <p:tav tm="0">
                                          <p:val>
                                            <p:strVal val="1+#ppt_w/2"/>
                                          </p:val>
                                        </p:tav>
                                        <p:tav tm="100000">
                                          <p:val>
                                            <p:strVal val="#ppt_x"/>
                                          </p:val>
                                        </p:tav>
                                      </p:tavLst>
                                    </p:anim>
                                    <p:anim calcmode="lin" valueType="num">
                                      <p:cBhvr additive="base">
                                        <p:cTn id="15" dur="1500" fill="hold"/>
                                        <p:tgtEl>
                                          <p:spTgt spid="7"/>
                                        </p:tgtEl>
                                        <p:attrNameLst>
                                          <p:attrName>ppt_y</p:attrName>
                                        </p:attrNameLst>
                                      </p:cBhvr>
                                      <p:tavLst>
                                        <p:tav tm="0">
                                          <p:val>
                                            <p:strVal val="0-#ppt_h/2"/>
                                          </p:val>
                                        </p:tav>
                                        <p:tav tm="100000">
                                          <p:val>
                                            <p:strVal val="#ppt_y"/>
                                          </p:val>
                                        </p:tav>
                                      </p:tavLst>
                                    </p:anim>
                                  </p:childTnLst>
                                </p:cTn>
                              </p:par>
                              <p:par>
                                <p:cTn id="16" presetID="2" presetClass="entr" presetSubtype="3" fill="hold" nodeType="withEffect">
                                  <p:stCondLst>
                                    <p:cond delay="50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1500" fill="hold"/>
                                        <p:tgtEl>
                                          <p:spTgt spid="8"/>
                                        </p:tgtEl>
                                        <p:attrNameLst>
                                          <p:attrName>ppt_x</p:attrName>
                                        </p:attrNameLst>
                                      </p:cBhvr>
                                      <p:tavLst>
                                        <p:tav tm="0">
                                          <p:val>
                                            <p:strVal val="1+#ppt_w/2"/>
                                          </p:val>
                                        </p:tav>
                                        <p:tav tm="100000">
                                          <p:val>
                                            <p:strVal val="#ppt_x"/>
                                          </p:val>
                                        </p:tav>
                                      </p:tavLst>
                                    </p:anim>
                                    <p:anim calcmode="lin" valueType="num">
                                      <p:cBhvr additive="base">
                                        <p:cTn id="19" dur="1500" fill="hold"/>
                                        <p:tgtEl>
                                          <p:spTgt spid="8"/>
                                        </p:tgtEl>
                                        <p:attrNameLst>
                                          <p:attrName>ppt_y</p:attrName>
                                        </p:attrNameLst>
                                      </p:cBhvr>
                                      <p:tavLst>
                                        <p:tav tm="0">
                                          <p:val>
                                            <p:strVal val="0-#ppt_h/2"/>
                                          </p:val>
                                        </p:tav>
                                        <p:tav tm="100000">
                                          <p:val>
                                            <p:strVal val="#ppt_y"/>
                                          </p:val>
                                        </p:tav>
                                      </p:tavLst>
                                    </p:anim>
                                  </p:childTnLst>
                                </p:cTn>
                              </p:par>
                              <p:par>
                                <p:cTn id="20" presetID="2" presetClass="entr" presetSubtype="3" fill="hold" nodeType="withEffect">
                                  <p:stCondLst>
                                    <p:cond delay="50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1500" fill="hold"/>
                                        <p:tgtEl>
                                          <p:spTgt spid="12"/>
                                        </p:tgtEl>
                                        <p:attrNameLst>
                                          <p:attrName>ppt_x</p:attrName>
                                        </p:attrNameLst>
                                      </p:cBhvr>
                                      <p:tavLst>
                                        <p:tav tm="0">
                                          <p:val>
                                            <p:strVal val="1+#ppt_w/2"/>
                                          </p:val>
                                        </p:tav>
                                        <p:tav tm="100000">
                                          <p:val>
                                            <p:strVal val="#ppt_x"/>
                                          </p:val>
                                        </p:tav>
                                      </p:tavLst>
                                    </p:anim>
                                    <p:anim calcmode="lin" valueType="num">
                                      <p:cBhvr additive="base">
                                        <p:cTn id="23" dur="1500" fill="hold"/>
                                        <p:tgtEl>
                                          <p:spTgt spid="12"/>
                                        </p:tgtEl>
                                        <p:attrNameLst>
                                          <p:attrName>ppt_y</p:attrName>
                                        </p:attrNameLst>
                                      </p:cBhvr>
                                      <p:tavLst>
                                        <p:tav tm="0">
                                          <p:val>
                                            <p:strVal val="0-#ppt_h/2"/>
                                          </p:val>
                                        </p:tav>
                                        <p:tav tm="100000">
                                          <p:val>
                                            <p:strVal val="#ppt_y"/>
                                          </p:val>
                                        </p:tav>
                                      </p:tavLst>
                                    </p:anim>
                                  </p:childTnLst>
                                </p:cTn>
                              </p:par>
                              <p:par>
                                <p:cTn id="24" presetID="2" presetClass="entr" presetSubtype="3" fill="hold" grpId="0" nodeType="withEffect">
                                  <p:stCondLst>
                                    <p:cond delay="500"/>
                                  </p:stCondLst>
                                  <p:childTnLst>
                                    <p:set>
                                      <p:cBhvr>
                                        <p:cTn id="25" dur="1" fill="hold">
                                          <p:stCondLst>
                                            <p:cond delay="0"/>
                                          </p:stCondLst>
                                        </p:cTn>
                                        <p:tgtEl>
                                          <p:spTgt spid="11"/>
                                        </p:tgtEl>
                                        <p:attrNameLst>
                                          <p:attrName>style.visibility</p:attrName>
                                        </p:attrNameLst>
                                      </p:cBhvr>
                                      <p:to>
                                        <p:strVal val="visible"/>
                                      </p:to>
                                    </p:set>
                                    <p:anim calcmode="lin" valueType="num">
                                      <p:cBhvr additive="base">
                                        <p:cTn id="26" dur="1500" fill="hold"/>
                                        <p:tgtEl>
                                          <p:spTgt spid="11"/>
                                        </p:tgtEl>
                                        <p:attrNameLst>
                                          <p:attrName>ppt_x</p:attrName>
                                        </p:attrNameLst>
                                      </p:cBhvr>
                                      <p:tavLst>
                                        <p:tav tm="0">
                                          <p:val>
                                            <p:strVal val="1+#ppt_w/2"/>
                                          </p:val>
                                        </p:tav>
                                        <p:tav tm="100000">
                                          <p:val>
                                            <p:strVal val="#ppt_x"/>
                                          </p:val>
                                        </p:tav>
                                      </p:tavLst>
                                    </p:anim>
                                    <p:anim calcmode="lin" valueType="num">
                                      <p:cBhvr additive="base">
                                        <p:cTn id="27" dur="1500" fill="hold"/>
                                        <p:tgtEl>
                                          <p:spTgt spid="1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5" name="Rectangle 4"/>
          <p:cNvSpPr/>
          <p:nvPr/>
        </p:nvSpPr>
        <p:spPr>
          <a:xfrm>
            <a:off x="3794150" y="665807"/>
            <a:ext cx="3907416" cy="1754326"/>
          </a:xfrm>
          <a:prstGeom prst="rect">
            <a:avLst/>
          </a:prstGeom>
          <a:noFill/>
        </p:spPr>
        <p:txBody>
          <a:bodyPr wrap="none" lIns="91440" tIns="45720" rIns="91440" bIns="45720">
            <a:spAutoFit/>
          </a:bodyPr>
          <a:lstStyle/>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Thank You</a:t>
            </a:r>
          </a:p>
          <a:p>
            <a:pPr algn="ctr"/>
            <a:r>
              <a:rPr lang="en-US" sz="5400" b="1" cap="none" spc="0"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for Listening.</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72709">
            <a:off x="6350817" y="3127788"/>
            <a:ext cx="2701498" cy="2701498"/>
          </a:xfrm>
          <a:prstGeom prst="rect">
            <a:avLst/>
          </a:prstGeom>
          <a:ln>
            <a:noFill/>
          </a:ln>
          <a:effectLst>
            <a:outerShdw blurRad="190500" algn="tl" rotWithShape="0">
              <a:srgbClr val="000000">
                <a:alpha val="70000"/>
              </a:srgbClr>
            </a:outerShdw>
          </a:effectLst>
        </p:spPr>
      </p:pic>
      <p:pic>
        <p:nvPicPr>
          <p:cNvPr id="7" name="Picture 6"/>
          <p:cNvPicPr>
            <a:picLocks noChangeAspect="1"/>
          </p:cNvPicPr>
          <p:nvPr/>
        </p:nvPicPr>
        <p:blipFill rotWithShape="1">
          <a:blip r:embed="rId4" cstate="print">
            <a:extLst>
              <a:ext uri="{BEBA8EAE-BF5A-486C-A8C5-ECC9F3942E4B}">
                <a14:imgProps xmlns:a14="http://schemas.microsoft.com/office/drawing/2010/main">
                  <a14:imgLayer r:embed="rId5">
                    <a14:imgEffect>
                      <a14:backgroundRemoval t="910" b="60825" l="24136" r="66950">
                        <a14:foregroundMark x1="39600" y1="23287" x2="48636" y2="19163"/>
                      </a14:backgroundRemoval>
                    </a14:imgEffect>
                  </a14:imgLayer>
                </a14:imgProps>
              </a:ext>
              <a:ext uri="{28A0092B-C50C-407E-A947-70E740481C1C}">
                <a14:useLocalDpi xmlns:a14="http://schemas.microsoft.com/office/drawing/2010/main" val="0"/>
              </a:ext>
            </a:extLst>
          </a:blip>
          <a:srcRect l="24398" t="17653" r="32973" b="38967"/>
          <a:stretch/>
        </p:blipFill>
        <p:spPr>
          <a:xfrm>
            <a:off x="4736261" y="4562055"/>
            <a:ext cx="1295998" cy="1318835"/>
          </a:xfrm>
          <a:prstGeom prst="rect">
            <a:avLst/>
          </a:prstGeom>
          <a:ln>
            <a:noFill/>
          </a:ln>
          <a:effectLst>
            <a:outerShdw blurRad="190500" algn="tl" rotWithShape="0">
              <a:srgbClr val="000000">
                <a:alpha val="70000"/>
              </a:srgbClr>
            </a:outerShdw>
          </a:effectLst>
        </p:spPr>
      </p:pic>
      <p:grpSp>
        <p:nvGrpSpPr>
          <p:cNvPr id="8" name="Group 7"/>
          <p:cNvGrpSpPr/>
          <p:nvPr/>
        </p:nvGrpSpPr>
        <p:grpSpPr>
          <a:xfrm>
            <a:off x="3300594" y="3626509"/>
            <a:ext cx="1134704" cy="1153856"/>
            <a:chOff x="648057" y="4623514"/>
            <a:chExt cx="1133038" cy="1152162"/>
          </a:xfrm>
        </p:grpSpPr>
        <p:sp>
          <p:nvSpPr>
            <p:cNvPr id="9" name="Oval 8"/>
            <p:cNvSpPr/>
            <p:nvPr/>
          </p:nvSpPr>
          <p:spPr>
            <a:xfrm>
              <a:off x="687377" y="4655320"/>
              <a:ext cx="1006691" cy="97274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6" descr="Dice Clipart Large Red - Probability Die, HD Png Download -  633x600(#3715149) - PngFind"/>
            <p:cNvPicPr>
              <a:picLocks noChangeAspect="1" noChangeArrowheads="1"/>
            </p:cNvPicPr>
            <p:nvPr/>
          </p:nvPicPr>
          <p:blipFill rotWithShape="1">
            <a:blip r:embed="rId6" cstate="print">
              <a:extLst>
                <a:ext uri="{BEBA8EAE-BF5A-486C-A8C5-ECC9F3942E4B}">
                  <a14:imgProps xmlns:a14="http://schemas.microsoft.com/office/drawing/2010/main">
                    <a14:imgLayer r:embed="rId7">
                      <a14:imgEffect>
                        <a14:backgroundRemoval t="3088" b="90000" l="15714" r="85000"/>
                      </a14:imgEffect>
                    </a14:imgLayer>
                  </a14:imgProps>
                </a:ext>
                <a:ext uri="{28A0092B-C50C-407E-A947-70E740481C1C}">
                  <a14:useLocalDpi xmlns:a14="http://schemas.microsoft.com/office/drawing/2010/main" val="0"/>
                </a:ext>
              </a:extLst>
            </a:blip>
            <a:srcRect l="16038" t="4161" r="15185" b="9445"/>
            <a:stretch/>
          </p:blipFill>
          <p:spPr bwMode="auto">
            <a:xfrm>
              <a:off x="648057" y="4623514"/>
              <a:ext cx="1133038" cy="1152162"/>
            </a:xfrm>
            <a:prstGeom prst="rect">
              <a:avLst/>
            </a:prstGeom>
            <a:noFill/>
            <a:extLst>
              <a:ext uri="{909E8E84-426E-40DD-AFC4-6F175D3DCCD1}">
                <a14:hiddenFill xmlns:a14="http://schemas.microsoft.com/office/drawing/2010/main">
                  <a:solidFill>
                    <a:srgbClr val="FFFFFF"/>
                  </a:solidFill>
                </a14:hiddenFill>
              </a:ext>
            </a:extLst>
          </p:spPr>
        </p:pic>
      </p:grpSp>
      <p:sp>
        <p:nvSpPr>
          <p:cNvPr id="11" name="TextBox 10"/>
          <p:cNvSpPr txBox="1"/>
          <p:nvPr/>
        </p:nvSpPr>
        <p:spPr>
          <a:xfrm>
            <a:off x="3037049" y="4735947"/>
            <a:ext cx="1614015" cy="276999"/>
          </a:xfrm>
          <a:prstGeom prst="rect">
            <a:avLst/>
          </a:prstGeom>
          <a:noFill/>
        </p:spPr>
        <p:txBody>
          <a:bodyPr wrap="square" rtlCol="0">
            <a:spAutoFit/>
          </a:bodyPr>
          <a:lstStyle/>
          <a:p>
            <a:r>
              <a:rPr lang="en-GB" sz="1200" dirty="0" smtClean="0"/>
              <a:t>(</a:t>
            </a:r>
            <a:r>
              <a:rPr lang="en-GB" sz="1200" dirty="0" err="1" smtClean="0"/>
              <a:t>Pngfind</a:t>
            </a:r>
            <a:r>
              <a:rPr lang="en-GB" sz="1200" dirty="0" smtClean="0"/>
              <a:t>, 2020)</a:t>
            </a:r>
            <a:endParaRPr lang="en-GB" sz="1200" dirty="0"/>
          </a:p>
        </p:txBody>
      </p:sp>
    </p:spTree>
    <p:extLst>
      <p:ext uri="{BB962C8B-B14F-4D97-AF65-F5344CB8AC3E}">
        <p14:creationId xmlns:p14="http://schemas.microsoft.com/office/powerpoint/2010/main" val="300087749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2" presetClass="entr" presetSubtype="3" fill="hold" nodeType="withEffect">
                                  <p:stCondLst>
                                    <p:cond delay="500"/>
                                  </p:stCondLst>
                                  <p:childTnLst>
                                    <p:set>
                                      <p:cBhvr>
                                        <p:cTn id="9" dur="1" fill="hold">
                                          <p:stCondLst>
                                            <p:cond delay="0"/>
                                          </p:stCondLst>
                                        </p:cTn>
                                        <p:tgtEl>
                                          <p:spTgt spid="6"/>
                                        </p:tgtEl>
                                        <p:attrNameLst>
                                          <p:attrName>style.visibility</p:attrName>
                                        </p:attrNameLst>
                                      </p:cBhvr>
                                      <p:to>
                                        <p:strVal val="visible"/>
                                      </p:to>
                                    </p:set>
                                    <p:anim calcmode="lin" valueType="num">
                                      <p:cBhvr additive="base">
                                        <p:cTn id="10" dur="1500" fill="hold"/>
                                        <p:tgtEl>
                                          <p:spTgt spid="6"/>
                                        </p:tgtEl>
                                        <p:attrNameLst>
                                          <p:attrName>ppt_x</p:attrName>
                                        </p:attrNameLst>
                                      </p:cBhvr>
                                      <p:tavLst>
                                        <p:tav tm="0">
                                          <p:val>
                                            <p:strVal val="1+#ppt_w/2"/>
                                          </p:val>
                                        </p:tav>
                                        <p:tav tm="100000">
                                          <p:val>
                                            <p:strVal val="#ppt_x"/>
                                          </p:val>
                                        </p:tav>
                                      </p:tavLst>
                                    </p:anim>
                                    <p:anim calcmode="lin" valueType="num">
                                      <p:cBhvr additive="base">
                                        <p:cTn id="11" dur="1500" fill="hold"/>
                                        <p:tgtEl>
                                          <p:spTgt spid="6"/>
                                        </p:tgtEl>
                                        <p:attrNameLst>
                                          <p:attrName>ppt_y</p:attrName>
                                        </p:attrNameLst>
                                      </p:cBhvr>
                                      <p:tavLst>
                                        <p:tav tm="0">
                                          <p:val>
                                            <p:strVal val="0-#ppt_h/2"/>
                                          </p:val>
                                        </p:tav>
                                        <p:tav tm="100000">
                                          <p:val>
                                            <p:strVal val="#ppt_y"/>
                                          </p:val>
                                        </p:tav>
                                      </p:tavLst>
                                    </p:anim>
                                  </p:childTnLst>
                                </p:cTn>
                              </p:par>
                              <p:par>
                                <p:cTn id="12" presetID="2" presetClass="entr" presetSubtype="3" fill="hold" nodeType="withEffect">
                                  <p:stCondLst>
                                    <p:cond delay="50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1500" fill="hold"/>
                                        <p:tgtEl>
                                          <p:spTgt spid="7"/>
                                        </p:tgtEl>
                                        <p:attrNameLst>
                                          <p:attrName>ppt_x</p:attrName>
                                        </p:attrNameLst>
                                      </p:cBhvr>
                                      <p:tavLst>
                                        <p:tav tm="0">
                                          <p:val>
                                            <p:strVal val="1+#ppt_w/2"/>
                                          </p:val>
                                        </p:tav>
                                        <p:tav tm="100000">
                                          <p:val>
                                            <p:strVal val="#ppt_x"/>
                                          </p:val>
                                        </p:tav>
                                      </p:tavLst>
                                    </p:anim>
                                    <p:anim calcmode="lin" valueType="num">
                                      <p:cBhvr additive="base">
                                        <p:cTn id="15" dur="1500" fill="hold"/>
                                        <p:tgtEl>
                                          <p:spTgt spid="7"/>
                                        </p:tgtEl>
                                        <p:attrNameLst>
                                          <p:attrName>ppt_y</p:attrName>
                                        </p:attrNameLst>
                                      </p:cBhvr>
                                      <p:tavLst>
                                        <p:tav tm="0">
                                          <p:val>
                                            <p:strVal val="0-#ppt_h/2"/>
                                          </p:val>
                                        </p:tav>
                                        <p:tav tm="100000">
                                          <p:val>
                                            <p:strVal val="#ppt_y"/>
                                          </p:val>
                                        </p:tav>
                                      </p:tavLst>
                                    </p:anim>
                                  </p:childTnLst>
                                </p:cTn>
                              </p:par>
                              <p:par>
                                <p:cTn id="16" presetID="2" presetClass="entr" presetSubtype="3" fill="hold" nodeType="withEffect">
                                  <p:stCondLst>
                                    <p:cond delay="50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1500" fill="hold"/>
                                        <p:tgtEl>
                                          <p:spTgt spid="8"/>
                                        </p:tgtEl>
                                        <p:attrNameLst>
                                          <p:attrName>ppt_x</p:attrName>
                                        </p:attrNameLst>
                                      </p:cBhvr>
                                      <p:tavLst>
                                        <p:tav tm="0">
                                          <p:val>
                                            <p:strVal val="1+#ppt_w/2"/>
                                          </p:val>
                                        </p:tav>
                                        <p:tav tm="100000">
                                          <p:val>
                                            <p:strVal val="#ppt_x"/>
                                          </p:val>
                                        </p:tav>
                                      </p:tavLst>
                                    </p:anim>
                                    <p:anim calcmode="lin" valueType="num">
                                      <p:cBhvr additive="base">
                                        <p:cTn id="19" dur="1500" fill="hold"/>
                                        <p:tgtEl>
                                          <p:spTgt spid="8"/>
                                        </p:tgtEl>
                                        <p:attrNameLst>
                                          <p:attrName>ppt_y</p:attrName>
                                        </p:attrNameLst>
                                      </p:cBhvr>
                                      <p:tavLst>
                                        <p:tav tm="0">
                                          <p:val>
                                            <p:strVal val="0-#ppt_h/2"/>
                                          </p:val>
                                        </p:tav>
                                        <p:tav tm="100000">
                                          <p:val>
                                            <p:strVal val="#ppt_y"/>
                                          </p:val>
                                        </p:tav>
                                      </p:tavLst>
                                    </p:anim>
                                  </p:childTnLst>
                                </p:cTn>
                              </p:par>
                              <p:par>
                                <p:cTn id="20" presetID="2" presetClass="entr" presetSubtype="3" fill="hold" grpId="0" nodeType="withEffect">
                                  <p:stCondLst>
                                    <p:cond delay="500"/>
                                  </p:stCondLst>
                                  <p:childTnLst>
                                    <p:set>
                                      <p:cBhvr>
                                        <p:cTn id="21" dur="1" fill="hold">
                                          <p:stCondLst>
                                            <p:cond delay="0"/>
                                          </p:stCondLst>
                                        </p:cTn>
                                        <p:tgtEl>
                                          <p:spTgt spid="11"/>
                                        </p:tgtEl>
                                        <p:attrNameLst>
                                          <p:attrName>style.visibility</p:attrName>
                                        </p:attrNameLst>
                                      </p:cBhvr>
                                      <p:to>
                                        <p:strVal val="visible"/>
                                      </p:to>
                                    </p:set>
                                    <p:anim calcmode="lin" valueType="num">
                                      <p:cBhvr additive="base">
                                        <p:cTn id="22" dur="1500" fill="hold"/>
                                        <p:tgtEl>
                                          <p:spTgt spid="11"/>
                                        </p:tgtEl>
                                        <p:attrNameLst>
                                          <p:attrName>ppt_x</p:attrName>
                                        </p:attrNameLst>
                                      </p:cBhvr>
                                      <p:tavLst>
                                        <p:tav tm="0">
                                          <p:val>
                                            <p:strVal val="1+#ppt_w/2"/>
                                          </p:val>
                                        </p:tav>
                                        <p:tav tm="100000">
                                          <p:val>
                                            <p:strVal val="#ppt_x"/>
                                          </p:val>
                                        </p:tav>
                                      </p:tavLst>
                                    </p:anim>
                                    <p:anim calcmode="lin" valueType="num">
                                      <p:cBhvr additive="base">
                                        <p:cTn id="23" dur="1500" fill="hold"/>
                                        <p:tgtEl>
                                          <p:spTgt spid="1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591" y="38633"/>
            <a:ext cx="10515600" cy="608858"/>
          </a:xfrm>
        </p:spPr>
        <p:txBody>
          <a:bodyPr>
            <a:normAutofit/>
          </a:bodyPr>
          <a:lstStyle/>
          <a:p>
            <a:r>
              <a:rPr lang="en-GB" sz="3600" dirty="0" smtClean="0">
                <a:latin typeface="+mn-lt"/>
              </a:rPr>
              <a:t>Reference List:</a:t>
            </a:r>
            <a:endParaRPr lang="en-GB" sz="3600" dirty="0">
              <a:latin typeface="+mn-lt"/>
            </a:endParaRPr>
          </a:p>
        </p:txBody>
      </p:sp>
      <p:sp>
        <p:nvSpPr>
          <p:cNvPr id="4" name="TextBox 3"/>
          <p:cNvSpPr txBox="1"/>
          <p:nvPr/>
        </p:nvSpPr>
        <p:spPr>
          <a:xfrm>
            <a:off x="52591" y="647491"/>
            <a:ext cx="11873246" cy="6355586"/>
          </a:xfrm>
          <a:prstGeom prst="rect">
            <a:avLst/>
          </a:prstGeom>
          <a:noFill/>
        </p:spPr>
        <p:txBody>
          <a:bodyPr wrap="square" rtlCol="0">
            <a:spAutoFit/>
          </a:bodyPr>
          <a:lstStyle/>
          <a:p>
            <a:pPr marL="171450" indent="-171450">
              <a:lnSpc>
                <a:spcPct val="100000"/>
              </a:lnSpc>
              <a:spcBef>
                <a:spcPts val="0"/>
              </a:spcBef>
              <a:buFont typeface="Arial" panose="020B0604020202020204" pitchFamily="34" charset="0"/>
              <a:buChar char="•"/>
            </a:pPr>
            <a:r>
              <a:rPr lang="en-GB" sz="1100" dirty="0" smtClean="0"/>
              <a:t>Cherry, K (2020) </a:t>
            </a:r>
            <a:r>
              <a:rPr lang="en-GB" sz="1100" i="1" dirty="0" smtClean="0"/>
              <a:t>The 4 stages of cognitive development. </a:t>
            </a:r>
            <a:endParaRPr lang="en-GB" sz="1100" dirty="0" smtClean="0"/>
          </a:p>
          <a:p>
            <a:pPr>
              <a:lnSpc>
                <a:spcPct val="100000"/>
              </a:lnSpc>
              <a:spcBef>
                <a:spcPts val="0"/>
              </a:spcBef>
            </a:pPr>
            <a:r>
              <a:rPr lang="en-GB" sz="1100" dirty="0"/>
              <a:t>      Available at: https://</a:t>
            </a:r>
            <a:r>
              <a:rPr lang="en-GB" sz="1100" dirty="0" smtClean="0"/>
              <a:t>www.verywellmind.com/piagets-stages-of-cognitive-development-2795457</a:t>
            </a:r>
          </a:p>
          <a:p>
            <a:pPr>
              <a:lnSpc>
                <a:spcPct val="100000"/>
              </a:lnSpc>
              <a:spcBef>
                <a:spcPts val="0"/>
              </a:spcBef>
            </a:pPr>
            <a:r>
              <a:rPr lang="en-GB" sz="1100" dirty="0"/>
              <a:t> </a:t>
            </a:r>
            <a:r>
              <a:rPr lang="en-GB" sz="1100" dirty="0" smtClean="0"/>
              <a:t>     (Accessed: 5</a:t>
            </a:r>
            <a:r>
              <a:rPr lang="en-GB" sz="1100" baseline="30000" dirty="0" smtClean="0"/>
              <a:t>th</a:t>
            </a:r>
            <a:r>
              <a:rPr lang="en-GB" sz="1100" dirty="0"/>
              <a:t> </a:t>
            </a:r>
            <a:r>
              <a:rPr lang="en-GB" sz="1100" dirty="0" smtClean="0"/>
              <a:t>January 2021)</a:t>
            </a:r>
            <a:endParaRPr lang="en-GB" sz="1100" dirty="0" smtClean="0"/>
          </a:p>
          <a:p>
            <a:pPr marL="171450" indent="-171450">
              <a:lnSpc>
                <a:spcPct val="100000"/>
              </a:lnSpc>
              <a:spcBef>
                <a:spcPts val="0"/>
              </a:spcBef>
              <a:buFont typeface="Arial" panose="020B0604020202020204" pitchFamily="34" charset="0"/>
              <a:buChar char="•"/>
            </a:pPr>
            <a:endParaRPr lang="en-GB" sz="1100" dirty="0"/>
          </a:p>
          <a:p>
            <a:pPr marL="171450" indent="-171450">
              <a:lnSpc>
                <a:spcPct val="100000"/>
              </a:lnSpc>
              <a:spcBef>
                <a:spcPts val="0"/>
              </a:spcBef>
              <a:buFont typeface="Arial" panose="020B0604020202020204" pitchFamily="34" charset="0"/>
              <a:buChar char="•"/>
            </a:pPr>
            <a:r>
              <a:rPr lang="en-GB" sz="1100" dirty="0" smtClean="0"/>
              <a:t>Clipart </a:t>
            </a:r>
            <a:r>
              <a:rPr lang="en-GB" sz="1100" dirty="0"/>
              <a:t>Library (2018) </a:t>
            </a:r>
            <a:r>
              <a:rPr lang="en-GB" sz="1100" i="1" dirty="0"/>
              <a:t>Numeracy Clipart. </a:t>
            </a:r>
            <a:r>
              <a:rPr lang="en-GB" sz="1100" dirty="0"/>
              <a:t>[Image</a:t>
            </a:r>
            <a:r>
              <a:rPr lang="en-GB" sz="1100" dirty="0" smtClean="0"/>
              <a:t>]</a:t>
            </a:r>
            <a:endParaRPr lang="en-GB" sz="1100" dirty="0"/>
          </a:p>
          <a:p>
            <a:r>
              <a:rPr lang="en-GB" sz="1100" dirty="0"/>
              <a:t>      Available at: http://clipart-library.com/numeracy-clipart.html</a:t>
            </a:r>
          </a:p>
          <a:p>
            <a:r>
              <a:rPr lang="en-GB" sz="1100" dirty="0"/>
              <a:t>      (Accessed: 2</a:t>
            </a:r>
            <a:r>
              <a:rPr lang="en-GB" sz="1100" baseline="30000" dirty="0"/>
              <a:t>nd</a:t>
            </a:r>
            <a:r>
              <a:rPr lang="en-GB" sz="1100" dirty="0"/>
              <a:t> January 2021)</a:t>
            </a:r>
          </a:p>
          <a:p>
            <a:endParaRPr lang="en-GB" sz="1100" dirty="0"/>
          </a:p>
          <a:p>
            <a:pPr marL="171450" indent="-171450">
              <a:lnSpc>
                <a:spcPct val="100000"/>
              </a:lnSpc>
              <a:spcBef>
                <a:spcPts val="0"/>
              </a:spcBef>
              <a:buFont typeface="Arial" panose="020B0604020202020204" pitchFamily="34" charset="0"/>
              <a:buChar char="•"/>
            </a:pPr>
            <a:r>
              <a:rPr lang="en-GB" sz="1100" dirty="0"/>
              <a:t>Clipart Library (2018) Geometry </a:t>
            </a:r>
            <a:r>
              <a:rPr lang="en-GB" sz="1100" i="1" dirty="0"/>
              <a:t>Clipart. </a:t>
            </a:r>
            <a:r>
              <a:rPr lang="en-GB" sz="1100" dirty="0"/>
              <a:t>[Image]</a:t>
            </a:r>
          </a:p>
          <a:p>
            <a:r>
              <a:rPr lang="en-GB" sz="1100" dirty="0"/>
              <a:t>      Available at: http://clipart-library.com/geometry-cliparts.html </a:t>
            </a:r>
          </a:p>
          <a:p>
            <a:r>
              <a:rPr lang="en-GB" sz="1100" dirty="0"/>
              <a:t>      (Accessed: 2</a:t>
            </a:r>
            <a:r>
              <a:rPr lang="en-GB" sz="1100" baseline="30000" dirty="0"/>
              <a:t>nd</a:t>
            </a:r>
            <a:r>
              <a:rPr lang="en-GB" sz="1100" dirty="0"/>
              <a:t> January 2021)</a:t>
            </a:r>
          </a:p>
          <a:p>
            <a:endParaRPr lang="en-GB" sz="1100" dirty="0"/>
          </a:p>
          <a:p>
            <a:pPr marL="171450" indent="-171450">
              <a:lnSpc>
                <a:spcPct val="100000"/>
              </a:lnSpc>
              <a:spcBef>
                <a:spcPts val="0"/>
              </a:spcBef>
              <a:buFont typeface="Arial" panose="020B0604020202020204" pitchFamily="34" charset="0"/>
              <a:buChar char="•"/>
            </a:pPr>
            <a:r>
              <a:rPr lang="en-GB" sz="1100" dirty="0"/>
              <a:t>Clipart Library (2019) Clock </a:t>
            </a:r>
            <a:r>
              <a:rPr lang="en-GB" sz="1100" i="1" dirty="0"/>
              <a:t>Clipart. </a:t>
            </a:r>
            <a:r>
              <a:rPr lang="en-GB" sz="1100" dirty="0"/>
              <a:t>[Image]</a:t>
            </a:r>
          </a:p>
          <a:p>
            <a:r>
              <a:rPr lang="en-GB" sz="1100" dirty="0"/>
              <a:t>      Available at: http://clipart-library.com/clipart/clip-art-clock-37.htm</a:t>
            </a:r>
          </a:p>
          <a:p>
            <a:r>
              <a:rPr lang="en-GB" sz="1100" dirty="0"/>
              <a:t>      (Accessed: 2</a:t>
            </a:r>
            <a:r>
              <a:rPr lang="en-GB" sz="1100" baseline="30000" dirty="0"/>
              <a:t>nd</a:t>
            </a:r>
            <a:r>
              <a:rPr lang="en-GB" sz="1100" dirty="0"/>
              <a:t> January 2021</a:t>
            </a:r>
            <a:r>
              <a:rPr lang="en-GB" sz="1100" dirty="0" smtClean="0"/>
              <a:t>)</a:t>
            </a:r>
          </a:p>
          <a:p>
            <a:endParaRPr lang="en-GB" sz="1100" dirty="0"/>
          </a:p>
          <a:p>
            <a:pPr marL="171450" indent="-171450">
              <a:buFont typeface="Arial" panose="020B0604020202020204" pitchFamily="34" charset="0"/>
              <a:buChar char="•"/>
            </a:pPr>
            <a:r>
              <a:rPr lang="en-GB" sz="1100" dirty="0"/>
              <a:t>Donaldson, G. (2015) </a:t>
            </a:r>
            <a:r>
              <a:rPr lang="en-GB" sz="1100" i="1" dirty="0"/>
              <a:t>Successful Futures.</a:t>
            </a:r>
          </a:p>
          <a:p>
            <a:r>
              <a:rPr lang="en-GB" sz="1100" i="1" dirty="0"/>
              <a:t>     </a:t>
            </a:r>
            <a:r>
              <a:rPr lang="en-GB" sz="1100" dirty="0"/>
              <a:t>Available at: https://gov.wales/sites/default/files/publications/2018-03/successful-futures.pdf</a:t>
            </a:r>
          </a:p>
          <a:p>
            <a:r>
              <a:rPr lang="en-GB" sz="1100" dirty="0"/>
              <a:t>     (Accessed: 6</a:t>
            </a:r>
            <a:r>
              <a:rPr lang="en-GB" sz="1100" baseline="30000" dirty="0"/>
              <a:t>th</a:t>
            </a:r>
            <a:r>
              <a:rPr lang="en-GB" sz="1100" dirty="0"/>
              <a:t> January 2021)</a:t>
            </a:r>
          </a:p>
          <a:p>
            <a:endParaRPr lang="en-GB" sz="1100" dirty="0"/>
          </a:p>
          <a:p>
            <a:pPr marL="171450" indent="-171450">
              <a:lnSpc>
                <a:spcPct val="100000"/>
              </a:lnSpc>
              <a:spcBef>
                <a:spcPts val="0"/>
              </a:spcBef>
              <a:buFont typeface="Arial" panose="020B0604020202020204" pitchFamily="34" charset="0"/>
              <a:buChar char="•"/>
            </a:pPr>
            <a:r>
              <a:rPr lang="en-GB" sz="1100" dirty="0"/>
              <a:t>Donaldson Education Services Ltd (N.D.) </a:t>
            </a:r>
            <a:r>
              <a:rPr lang="en-GB" sz="1100" i="1" dirty="0"/>
              <a:t>Career History.</a:t>
            </a:r>
          </a:p>
          <a:p>
            <a:pPr>
              <a:lnSpc>
                <a:spcPct val="100000"/>
              </a:lnSpc>
              <a:spcBef>
                <a:spcPts val="0"/>
              </a:spcBef>
            </a:pPr>
            <a:r>
              <a:rPr lang="en-GB" sz="1100" i="1" dirty="0"/>
              <a:t>     </a:t>
            </a:r>
            <a:r>
              <a:rPr lang="en-GB" sz="1100" dirty="0"/>
              <a:t>Available at: https://www.graham-donaldson.com/profile</a:t>
            </a:r>
          </a:p>
          <a:p>
            <a:pPr>
              <a:lnSpc>
                <a:spcPct val="100000"/>
              </a:lnSpc>
              <a:spcBef>
                <a:spcPts val="0"/>
              </a:spcBef>
            </a:pPr>
            <a:r>
              <a:rPr lang="en-GB" sz="1100" dirty="0"/>
              <a:t>     (Accessed: 3</a:t>
            </a:r>
            <a:r>
              <a:rPr lang="en-GB" sz="1100" baseline="30000" dirty="0"/>
              <a:t>rd</a:t>
            </a:r>
            <a:r>
              <a:rPr lang="en-GB" sz="1100" dirty="0"/>
              <a:t> January </a:t>
            </a:r>
            <a:r>
              <a:rPr lang="en-GB" sz="1100" dirty="0" smtClean="0"/>
              <a:t>2021)</a:t>
            </a:r>
          </a:p>
          <a:p>
            <a:pPr>
              <a:lnSpc>
                <a:spcPct val="100000"/>
              </a:lnSpc>
              <a:spcBef>
                <a:spcPts val="0"/>
              </a:spcBef>
            </a:pPr>
            <a:endParaRPr lang="en-GB" sz="1100" dirty="0"/>
          </a:p>
          <a:p>
            <a:pPr marL="171450" indent="-171450">
              <a:buFont typeface="Arial" panose="020B0604020202020204" pitchFamily="34" charset="0"/>
              <a:buChar char="•"/>
            </a:pPr>
            <a:r>
              <a:rPr lang="en-GB" sz="1100" dirty="0"/>
              <a:t>FAVPNG (2017) </a:t>
            </a:r>
            <a:r>
              <a:rPr lang="en-GB" sz="1100" i="1" dirty="0"/>
              <a:t>Ladder Clipart. </a:t>
            </a:r>
            <a:r>
              <a:rPr lang="en-GB" sz="1100" dirty="0"/>
              <a:t>[Image]</a:t>
            </a:r>
          </a:p>
          <a:p>
            <a:r>
              <a:rPr lang="en-GB" sz="1100" dirty="0"/>
              <a:t>     Available at: https://favpng.com/png_view/ladder-ladder-clip-art-png/Hkyf8yQ0</a:t>
            </a:r>
          </a:p>
          <a:p>
            <a:r>
              <a:rPr lang="en-GB" sz="1100" dirty="0"/>
              <a:t>     (Accessed: 4th January 2021</a:t>
            </a:r>
            <a:r>
              <a:rPr lang="en-GB" sz="1100" dirty="0" smtClean="0"/>
              <a:t>)</a:t>
            </a:r>
          </a:p>
          <a:p>
            <a:endParaRPr lang="en-GB" sz="1100" dirty="0"/>
          </a:p>
          <a:p>
            <a:pPr marL="171450" indent="-171450">
              <a:buFont typeface="Arial" panose="020B0604020202020204" pitchFamily="34" charset="0"/>
              <a:buChar char="•"/>
            </a:pPr>
            <a:r>
              <a:rPr lang="en-GB" sz="1100" dirty="0" err="1"/>
              <a:t>Huntingford</a:t>
            </a:r>
            <a:r>
              <a:rPr lang="en-GB" sz="1100" dirty="0"/>
              <a:t>, C. (2014) </a:t>
            </a:r>
            <a:r>
              <a:rPr lang="en-GB" sz="1100" i="1" dirty="0"/>
              <a:t>Why playing Snakes &amp; Ladders can improve children’s maths skills</a:t>
            </a:r>
            <a:r>
              <a:rPr lang="en-GB" sz="1100" i="1" dirty="0" smtClean="0"/>
              <a:t>!</a:t>
            </a:r>
          </a:p>
          <a:p>
            <a:r>
              <a:rPr lang="en-GB" sz="1100" dirty="0"/>
              <a:t> </a:t>
            </a:r>
            <a:r>
              <a:rPr lang="en-GB" sz="1100" dirty="0" smtClean="0"/>
              <a:t>     Available at</a:t>
            </a:r>
            <a:r>
              <a:rPr lang="en-GB" sz="1100" dirty="0"/>
              <a:t>: https://www.sudocrem.co.uk/antiseptic-healing-cream/blog/why-playing-snakes-ladders-can-improve-childrens-maths-skills</a:t>
            </a:r>
            <a:r>
              <a:rPr lang="en-GB" sz="1100" dirty="0" smtClean="0"/>
              <a:t>/</a:t>
            </a:r>
          </a:p>
          <a:p>
            <a:r>
              <a:rPr lang="en-GB" sz="1100" dirty="0"/>
              <a:t> </a:t>
            </a:r>
            <a:r>
              <a:rPr lang="en-GB" sz="1100" dirty="0" smtClean="0"/>
              <a:t>     (Accessed: 10</a:t>
            </a:r>
            <a:r>
              <a:rPr lang="en-GB" sz="1100" baseline="30000" dirty="0" smtClean="0"/>
              <a:t>th</a:t>
            </a:r>
            <a:r>
              <a:rPr lang="en-GB" sz="1100" dirty="0" smtClean="0"/>
              <a:t> January 2021)</a:t>
            </a:r>
            <a:endParaRPr lang="en-GB" sz="1100" dirty="0"/>
          </a:p>
          <a:p>
            <a:pPr>
              <a:lnSpc>
                <a:spcPct val="100000"/>
              </a:lnSpc>
              <a:spcBef>
                <a:spcPts val="0"/>
              </a:spcBef>
            </a:pPr>
            <a:endParaRPr lang="en-GB" sz="1100" dirty="0"/>
          </a:p>
          <a:p>
            <a:pPr marL="171450" indent="-171450">
              <a:lnSpc>
                <a:spcPct val="100000"/>
              </a:lnSpc>
              <a:spcBef>
                <a:spcPts val="0"/>
              </a:spcBef>
              <a:buFont typeface="Arial" panose="020B0604020202020204" pitchFamily="34" charset="0"/>
              <a:buChar char="•"/>
            </a:pPr>
            <a:r>
              <a:rPr lang="en-GB" sz="1100" dirty="0" smtClean="0"/>
              <a:t>Kiss Clipart (2020) </a:t>
            </a:r>
            <a:r>
              <a:rPr lang="en-GB" sz="1100" i="1" dirty="0" smtClean="0"/>
              <a:t>Slide Clipart. </a:t>
            </a:r>
            <a:r>
              <a:rPr lang="en-GB" sz="1100" dirty="0" smtClean="0"/>
              <a:t>[Image]</a:t>
            </a:r>
          </a:p>
          <a:p>
            <a:pPr>
              <a:lnSpc>
                <a:spcPct val="100000"/>
              </a:lnSpc>
              <a:spcBef>
                <a:spcPts val="0"/>
              </a:spcBef>
            </a:pPr>
            <a:r>
              <a:rPr lang="en-GB" sz="1100" dirty="0"/>
              <a:t> </a:t>
            </a:r>
            <a:r>
              <a:rPr lang="en-GB" sz="1100" dirty="0" smtClean="0"/>
              <a:t>    Available at</a:t>
            </a:r>
            <a:r>
              <a:rPr lang="en-GB" sz="1100" dirty="0"/>
              <a:t>: https://www.kissclipart.com/green-clip-art-plant-playground-slide-04gi99</a:t>
            </a:r>
            <a:r>
              <a:rPr lang="en-GB" sz="1100" dirty="0" smtClean="0"/>
              <a:t>/</a:t>
            </a:r>
          </a:p>
          <a:p>
            <a:pPr>
              <a:lnSpc>
                <a:spcPct val="100000"/>
              </a:lnSpc>
              <a:spcBef>
                <a:spcPts val="0"/>
              </a:spcBef>
            </a:pPr>
            <a:r>
              <a:rPr lang="en-GB" sz="1100" dirty="0"/>
              <a:t> </a:t>
            </a:r>
            <a:r>
              <a:rPr lang="en-GB" sz="1100" dirty="0" smtClean="0"/>
              <a:t>    (Accessed: 4</a:t>
            </a:r>
            <a:r>
              <a:rPr lang="en-GB" sz="1100" baseline="30000" dirty="0" smtClean="0"/>
              <a:t>th</a:t>
            </a:r>
            <a:r>
              <a:rPr lang="en-GB" sz="1100" dirty="0" smtClean="0"/>
              <a:t> January 2021)</a:t>
            </a:r>
            <a:endParaRPr lang="en-GB" sz="1100" dirty="0"/>
          </a:p>
          <a:p>
            <a:endParaRPr lang="en-GB" sz="1100" dirty="0"/>
          </a:p>
          <a:p>
            <a:endParaRPr lang="en-GB" sz="1100" dirty="0"/>
          </a:p>
        </p:txBody>
      </p:sp>
    </p:spTree>
    <p:extLst>
      <p:ext uri="{BB962C8B-B14F-4D97-AF65-F5344CB8AC3E}">
        <p14:creationId xmlns:p14="http://schemas.microsoft.com/office/powerpoint/2010/main" val="36759177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16000">
              <a:schemeClr val="accent3">
                <a:lumMod val="67000"/>
              </a:schemeClr>
            </a:gs>
            <a:gs pos="53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2591" y="38633"/>
            <a:ext cx="10515600" cy="608858"/>
          </a:xfrm>
        </p:spPr>
        <p:txBody>
          <a:bodyPr>
            <a:normAutofit/>
          </a:bodyPr>
          <a:lstStyle/>
          <a:p>
            <a:r>
              <a:rPr lang="en-GB" sz="3600" dirty="0" smtClean="0">
                <a:latin typeface="+mn-lt"/>
              </a:rPr>
              <a:t>Reference List:</a:t>
            </a:r>
            <a:endParaRPr lang="en-GB" sz="3600" dirty="0">
              <a:latin typeface="+mn-lt"/>
            </a:endParaRPr>
          </a:p>
        </p:txBody>
      </p:sp>
      <p:sp>
        <p:nvSpPr>
          <p:cNvPr id="4" name="TextBox 3"/>
          <p:cNvSpPr txBox="1"/>
          <p:nvPr/>
        </p:nvSpPr>
        <p:spPr>
          <a:xfrm>
            <a:off x="52591" y="647491"/>
            <a:ext cx="11873246" cy="5339923"/>
          </a:xfrm>
          <a:prstGeom prst="rect">
            <a:avLst/>
          </a:prstGeom>
          <a:noFill/>
        </p:spPr>
        <p:txBody>
          <a:bodyPr wrap="square" rtlCol="0">
            <a:spAutoFit/>
          </a:bodyPr>
          <a:lstStyle/>
          <a:p>
            <a:pPr marL="171450" indent="-171450">
              <a:lnSpc>
                <a:spcPct val="100000"/>
              </a:lnSpc>
              <a:spcBef>
                <a:spcPts val="0"/>
              </a:spcBef>
              <a:buFont typeface="Arial" panose="020B0604020202020204" pitchFamily="34" charset="0"/>
              <a:buChar char="•"/>
            </a:pPr>
            <a:r>
              <a:rPr lang="en-GB" sz="1100" dirty="0" err="1"/>
              <a:t>KindPNG</a:t>
            </a:r>
            <a:r>
              <a:rPr lang="en-GB" sz="1100" dirty="0"/>
              <a:t> (2019) </a:t>
            </a:r>
            <a:r>
              <a:rPr lang="en-GB" sz="1100" i="1" dirty="0"/>
              <a:t>Measuring Clipart. </a:t>
            </a:r>
            <a:r>
              <a:rPr lang="en-GB" sz="1100" dirty="0"/>
              <a:t>[Image]</a:t>
            </a:r>
          </a:p>
          <a:p>
            <a:r>
              <a:rPr lang="en-GB" sz="1100" dirty="0"/>
              <a:t>      </a:t>
            </a:r>
            <a:r>
              <a:rPr lang="en-GB" sz="1100" dirty="0" smtClean="0"/>
              <a:t>Available </a:t>
            </a:r>
            <a:r>
              <a:rPr lang="en-GB" sz="1100" dirty="0"/>
              <a:t>at: https://www.kindpng.com/imgv/TThRJo_measuring-tape-clip-art-hd-png-download/</a:t>
            </a:r>
          </a:p>
          <a:p>
            <a:r>
              <a:rPr lang="en-GB" sz="1100" dirty="0"/>
              <a:t>      (Accessed: 2</a:t>
            </a:r>
            <a:r>
              <a:rPr lang="en-GB" sz="1100" baseline="30000" dirty="0"/>
              <a:t>nd</a:t>
            </a:r>
            <a:r>
              <a:rPr lang="en-GB" sz="1100" dirty="0"/>
              <a:t> January 2021)</a:t>
            </a:r>
          </a:p>
          <a:p>
            <a:pPr marL="171450" indent="-171450">
              <a:buFont typeface="Arial" panose="020B0604020202020204" pitchFamily="34" charset="0"/>
              <a:buChar char="•"/>
            </a:pPr>
            <a:endParaRPr lang="en-GB" sz="1100" dirty="0" smtClean="0"/>
          </a:p>
          <a:p>
            <a:pPr marL="171450" indent="-171450">
              <a:buFont typeface="Arial" panose="020B0604020202020204" pitchFamily="34" charset="0"/>
              <a:buChar char="•"/>
            </a:pPr>
            <a:r>
              <a:rPr lang="en-GB" sz="1100" dirty="0" err="1" smtClean="0"/>
              <a:t>Mcleod</a:t>
            </a:r>
            <a:r>
              <a:rPr lang="en-GB" sz="1100" dirty="0"/>
              <a:t>, S. (2020) </a:t>
            </a:r>
            <a:r>
              <a:rPr lang="en-GB" sz="1100" i="1" dirty="0"/>
              <a:t>Piaget’s 4 stages of cognitive development.</a:t>
            </a:r>
          </a:p>
          <a:p>
            <a:r>
              <a:rPr lang="en-GB" sz="1100" i="1" dirty="0"/>
              <a:t>      </a:t>
            </a:r>
            <a:r>
              <a:rPr lang="en-GB" sz="1100" dirty="0"/>
              <a:t>Available at: https://www.simplypsychology.org/piaget.html</a:t>
            </a:r>
          </a:p>
          <a:p>
            <a:r>
              <a:rPr lang="en-GB" sz="1100" i="1" dirty="0"/>
              <a:t>     </a:t>
            </a:r>
            <a:r>
              <a:rPr lang="en-GB" sz="1100" dirty="0"/>
              <a:t> (Accessed: 3</a:t>
            </a:r>
            <a:r>
              <a:rPr lang="en-GB" sz="1100" baseline="30000" dirty="0"/>
              <a:t>rd</a:t>
            </a:r>
            <a:r>
              <a:rPr lang="en-GB" sz="1100" dirty="0"/>
              <a:t> January 2021</a:t>
            </a:r>
            <a:r>
              <a:rPr lang="en-GB" sz="1100" dirty="0" smtClean="0"/>
              <a:t>)</a:t>
            </a:r>
          </a:p>
          <a:p>
            <a:endParaRPr lang="en-GB" sz="1100" dirty="0"/>
          </a:p>
          <a:p>
            <a:pPr marL="171450" indent="-171450">
              <a:buFont typeface="Arial" panose="020B0604020202020204" pitchFamily="34" charset="0"/>
              <a:buChar char="•"/>
            </a:pPr>
            <a:r>
              <a:rPr lang="en-GB" sz="1100" dirty="0" smtClean="0"/>
              <a:t>National Numeracy (2021) </a:t>
            </a:r>
            <a:r>
              <a:rPr lang="en-GB" sz="1100" i="1" dirty="0" smtClean="0"/>
              <a:t>Why is Numeracy Important?</a:t>
            </a:r>
            <a:endParaRPr lang="en-GB" sz="1100" dirty="0" smtClean="0"/>
          </a:p>
          <a:p>
            <a:r>
              <a:rPr lang="en-GB" sz="1100" dirty="0" smtClean="0"/>
              <a:t>      Available at</a:t>
            </a:r>
            <a:r>
              <a:rPr lang="en-GB" sz="1100" dirty="0"/>
              <a:t>: https://</a:t>
            </a:r>
            <a:r>
              <a:rPr lang="en-GB" sz="1100" dirty="0" smtClean="0"/>
              <a:t>www.nationalnumeracy.org.uk/why-numeracy-important</a:t>
            </a:r>
          </a:p>
          <a:p>
            <a:r>
              <a:rPr lang="en-GB" sz="1100" dirty="0"/>
              <a:t> </a:t>
            </a:r>
            <a:r>
              <a:rPr lang="en-GB" sz="1100" dirty="0" smtClean="0"/>
              <a:t>     (Accessed: 7</a:t>
            </a:r>
            <a:r>
              <a:rPr lang="en-GB" sz="1100" baseline="30000" dirty="0" smtClean="0"/>
              <a:t>th</a:t>
            </a:r>
            <a:r>
              <a:rPr lang="en-GB" sz="1100" dirty="0" smtClean="0"/>
              <a:t> January 2021)</a:t>
            </a:r>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r>
              <a:rPr lang="en-GB" sz="1100" dirty="0" smtClean="0"/>
              <a:t>Success </a:t>
            </a:r>
            <a:r>
              <a:rPr lang="en-GB" sz="1100" dirty="0"/>
              <a:t>by Design (2020) </a:t>
            </a:r>
            <a:r>
              <a:rPr lang="en-GB" sz="1100" i="1" dirty="0"/>
              <a:t>What is Kinaesthetic learning?</a:t>
            </a:r>
          </a:p>
          <a:p>
            <a:r>
              <a:rPr lang="en-GB" sz="1100" i="1" dirty="0"/>
              <a:t>     </a:t>
            </a:r>
            <a:r>
              <a:rPr lang="en-GB" sz="1100" dirty="0"/>
              <a:t>Available at: https://successbydesign.com/blog/2020/03/26/what-is-kinesthetic-learning/</a:t>
            </a:r>
          </a:p>
          <a:p>
            <a:r>
              <a:rPr lang="en-GB" sz="1100" dirty="0"/>
              <a:t>     (Accessed: 3</a:t>
            </a:r>
            <a:r>
              <a:rPr lang="en-GB" sz="1100" baseline="30000" dirty="0"/>
              <a:t>rd</a:t>
            </a:r>
            <a:r>
              <a:rPr lang="en-GB" sz="1100" dirty="0"/>
              <a:t> January 2021</a:t>
            </a:r>
            <a:r>
              <a:rPr lang="en-GB" sz="1100" dirty="0" smtClean="0"/>
              <a:t>)</a:t>
            </a:r>
          </a:p>
          <a:p>
            <a:endParaRPr lang="en-GB" sz="1100" dirty="0"/>
          </a:p>
          <a:p>
            <a:pPr marL="171450" indent="-171450">
              <a:buFont typeface="Arial" panose="020B0604020202020204" pitchFamily="34" charset="0"/>
              <a:buChar char="•"/>
            </a:pPr>
            <a:r>
              <a:rPr lang="en-US" sz="1100" dirty="0"/>
              <a:t>[School A] (2019) [School A] </a:t>
            </a:r>
            <a:r>
              <a:rPr lang="en-US" sz="1100" i="1" dirty="0"/>
              <a:t>Numeracy Policy. </a:t>
            </a:r>
            <a:r>
              <a:rPr lang="en-US" sz="1100" dirty="0"/>
              <a:t>Swansea: [School A]. </a:t>
            </a:r>
            <a:r>
              <a:rPr lang="en-US" sz="1100" dirty="0" smtClean="0"/>
              <a:t>Unpublished</a:t>
            </a:r>
          </a:p>
          <a:p>
            <a:pPr marL="171450" indent="-171450">
              <a:buFont typeface="Arial" panose="020B0604020202020204" pitchFamily="34" charset="0"/>
              <a:buChar char="•"/>
            </a:pPr>
            <a:endParaRPr lang="en-US" sz="1100" dirty="0"/>
          </a:p>
          <a:p>
            <a:pPr marL="171450" indent="-171450">
              <a:buFont typeface="Arial" panose="020B0604020202020204" pitchFamily="34" charset="0"/>
              <a:buChar char="•"/>
            </a:pPr>
            <a:r>
              <a:rPr lang="en-US" sz="1100" dirty="0" err="1" smtClean="0"/>
              <a:t>Shawal</a:t>
            </a:r>
            <a:r>
              <a:rPr lang="en-US" sz="1100" dirty="0" smtClean="0"/>
              <a:t>, M (N.D.) </a:t>
            </a:r>
            <a:r>
              <a:rPr lang="en-US" sz="1100" i="1" dirty="0" smtClean="0"/>
              <a:t>John Dewey’s View on Education.</a:t>
            </a:r>
          </a:p>
          <a:p>
            <a:r>
              <a:rPr lang="en-US" sz="1100" i="1" dirty="0"/>
              <a:t> </a:t>
            </a:r>
            <a:r>
              <a:rPr lang="en-US" sz="1100" i="1" dirty="0" smtClean="0"/>
              <a:t>    </a:t>
            </a:r>
            <a:r>
              <a:rPr lang="en-US" sz="1100" dirty="0"/>
              <a:t>Available </a:t>
            </a:r>
            <a:r>
              <a:rPr lang="en-US" sz="1100" dirty="0" err="1"/>
              <a:t>at:https</a:t>
            </a:r>
            <a:r>
              <a:rPr lang="en-US" sz="1100" dirty="0"/>
              <a:t>://</a:t>
            </a:r>
            <a:r>
              <a:rPr lang="en-US" sz="1100" dirty="0" smtClean="0"/>
              <a:t>www.yourarticlelibrary.com/education/john-deweys-view-on-education/69149</a:t>
            </a:r>
          </a:p>
          <a:p>
            <a:r>
              <a:rPr lang="en-US" sz="1100" dirty="0"/>
              <a:t> </a:t>
            </a:r>
            <a:r>
              <a:rPr lang="en-US" sz="1100" dirty="0" smtClean="0"/>
              <a:t>    (Accessed: 9</a:t>
            </a:r>
            <a:r>
              <a:rPr lang="en-US" sz="1100" baseline="30000" dirty="0" smtClean="0"/>
              <a:t>th</a:t>
            </a:r>
            <a:r>
              <a:rPr lang="en-US" sz="1100" dirty="0" smtClean="0"/>
              <a:t> January 2021)</a:t>
            </a:r>
            <a:endParaRPr lang="en-GB" sz="1100" dirty="0"/>
          </a:p>
          <a:p>
            <a:pPr>
              <a:lnSpc>
                <a:spcPct val="100000"/>
              </a:lnSpc>
              <a:spcBef>
                <a:spcPts val="0"/>
              </a:spcBef>
            </a:pPr>
            <a:endParaRPr lang="en-GB" sz="1100" dirty="0" smtClean="0"/>
          </a:p>
          <a:p>
            <a:pPr marL="171450" indent="-171450">
              <a:lnSpc>
                <a:spcPct val="100000"/>
              </a:lnSpc>
              <a:spcBef>
                <a:spcPts val="0"/>
              </a:spcBef>
              <a:buFont typeface="Arial" panose="020B0604020202020204" pitchFamily="34" charset="0"/>
              <a:buChar char="•"/>
            </a:pPr>
            <a:r>
              <a:rPr lang="en-GB" sz="1100" dirty="0" err="1" smtClean="0"/>
              <a:t>WebStockReview</a:t>
            </a:r>
            <a:r>
              <a:rPr lang="en-GB" sz="1100" dirty="0" smtClean="0"/>
              <a:t> </a:t>
            </a:r>
            <a:r>
              <a:rPr lang="en-GB" sz="1100" dirty="0"/>
              <a:t>(N.D.) </a:t>
            </a:r>
            <a:r>
              <a:rPr lang="en-GB" sz="1100" i="1" dirty="0"/>
              <a:t>Pounds Clipart. </a:t>
            </a:r>
            <a:r>
              <a:rPr lang="en-GB" sz="1100" dirty="0"/>
              <a:t>[Image]</a:t>
            </a:r>
          </a:p>
          <a:p>
            <a:r>
              <a:rPr lang="en-GB" sz="1100" dirty="0"/>
              <a:t>      Available at: https://webstockreview.net/explore/cash-clipart-pound/</a:t>
            </a:r>
          </a:p>
          <a:p>
            <a:r>
              <a:rPr lang="en-GB" sz="1100" dirty="0"/>
              <a:t>      (Accessed: 2</a:t>
            </a:r>
            <a:r>
              <a:rPr lang="en-GB" sz="1100" baseline="30000" dirty="0"/>
              <a:t>nd</a:t>
            </a:r>
            <a:r>
              <a:rPr lang="en-GB" sz="1100" dirty="0"/>
              <a:t> January 2021</a:t>
            </a:r>
            <a:r>
              <a:rPr lang="en-GB" sz="1100" dirty="0" smtClean="0"/>
              <a:t>)</a:t>
            </a:r>
          </a:p>
          <a:p>
            <a:endParaRPr lang="en-GB" sz="1100" dirty="0"/>
          </a:p>
          <a:p>
            <a:pPr marL="171450" indent="-171450">
              <a:buFont typeface="Arial" panose="020B0604020202020204" pitchFamily="34" charset="0"/>
              <a:buChar char="•"/>
            </a:pPr>
            <a:r>
              <a:rPr lang="en-GB" sz="1100" dirty="0" err="1" smtClean="0"/>
              <a:t>Pngfind</a:t>
            </a:r>
            <a:r>
              <a:rPr lang="en-GB" sz="1100" dirty="0" smtClean="0"/>
              <a:t> (2019) </a:t>
            </a:r>
            <a:r>
              <a:rPr lang="en-GB" sz="1100" i="1" dirty="0" smtClean="0"/>
              <a:t>Dice Clipart. </a:t>
            </a:r>
            <a:r>
              <a:rPr lang="en-GB" sz="1100" dirty="0" smtClean="0"/>
              <a:t>[Image]</a:t>
            </a:r>
          </a:p>
          <a:p>
            <a:r>
              <a:rPr lang="en-GB" sz="1100" i="1" dirty="0"/>
              <a:t> </a:t>
            </a:r>
            <a:r>
              <a:rPr lang="en-GB" sz="1100" i="1" dirty="0" smtClean="0"/>
              <a:t>     </a:t>
            </a:r>
            <a:r>
              <a:rPr lang="en-GB" sz="1100" dirty="0" smtClean="0"/>
              <a:t>Available at</a:t>
            </a:r>
            <a:r>
              <a:rPr lang="en-GB" sz="1100" dirty="0"/>
              <a:t>: https://www.pngfind.com/mpng/iJRxxTh_dice-clipart-large-red-probability-die-hd-png</a:t>
            </a:r>
            <a:r>
              <a:rPr lang="en-GB" sz="1100" dirty="0" smtClean="0"/>
              <a:t>/</a:t>
            </a:r>
          </a:p>
          <a:p>
            <a:r>
              <a:rPr lang="en-GB" sz="1100" dirty="0"/>
              <a:t> </a:t>
            </a:r>
            <a:r>
              <a:rPr lang="en-GB" sz="1100" dirty="0" smtClean="0"/>
              <a:t>     (Accessed: 4</a:t>
            </a:r>
            <a:r>
              <a:rPr lang="en-GB" sz="1100" baseline="30000" dirty="0" smtClean="0"/>
              <a:t>th</a:t>
            </a:r>
            <a:r>
              <a:rPr lang="en-GB" sz="1100" dirty="0" smtClean="0"/>
              <a:t> January 2021)</a:t>
            </a:r>
            <a:endParaRPr lang="en-GB" sz="1100" dirty="0"/>
          </a:p>
          <a:p>
            <a:endParaRPr lang="en-GB" sz="1100" dirty="0"/>
          </a:p>
        </p:txBody>
      </p:sp>
    </p:spTree>
    <p:extLst>
      <p:ext uri="{BB962C8B-B14F-4D97-AF65-F5344CB8AC3E}">
        <p14:creationId xmlns:p14="http://schemas.microsoft.com/office/powerpoint/2010/main" val="36397264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A875DA-F9FD-4F83-A049-3B1027B542DE}">
  <ds:schemaRefs>
    <ds:schemaRef ds:uri="http://schemas.microsoft.com/sharepoint/v3/contenttype/forms"/>
  </ds:schemaRefs>
</ds:datastoreItem>
</file>

<file path=customXml/itemProps2.xml><?xml version="1.0" encoding="utf-8"?>
<ds:datastoreItem xmlns:ds="http://schemas.openxmlformats.org/officeDocument/2006/customXml" ds:itemID="{03C7D9E6-B0D9-433E-BD46-EB60F64F4DA8}">
  <ds:schemaRef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B2AB02E3-5ADF-4BF0-9C1B-35CDF3FE95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Research presentation</Template>
  <TotalTime>0</TotalTime>
  <Words>1062</Words>
  <Application>Microsoft Office PowerPoint</Application>
  <PresentationFormat>Widescreen</PresentationFormat>
  <Paragraphs>168</Paragraphs>
  <Slides>11</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Adobe Gothic Std B</vt:lpstr>
      <vt:lpstr>Arial</vt:lpstr>
      <vt:lpstr>Calibri</vt:lpstr>
      <vt:lpstr>Calibri Light</vt:lpstr>
      <vt:lpstr>Comic Sans MS</vt:lpstr>
      <vt:lpstr>Franklin Gothic Book</vt:lpstr>
      <vt:lpstr>Segoe UI</vt:lpstr>
      <vt:lpstr>Times New Roman</vt:lpstr>
      <vt:lpstr>Office Theme</vt:lpstr>
      <vt:lpstr>Numbers Count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2021-01-07T15:59:42Z</dcterms:created>
  <dcterms:modified xsi:type="dcterms:W3CDTF">2021-01-11T23:43:55Z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