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embeddedFontLst>
    <p:embeddedFont>
      <p:font typeface="Roboto" panose="020000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068" autoAdjust="0"/>
  </p:normalViewPr>
  <p:slideViewPr>
    <p:cSldViewPr snapToGrid="0">
      <p:cViewPr varScale="1">
        <p:scale>
          <a:sx n="103" d="100"/>
          <a:sy n="103" d="100"/>
        </p:scale>
        <p:origin x="850" y="5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65517293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62676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ad6905c24a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3ad6905c24a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a:t>The main idea of the presentation is to assess key insights related to the development of awareness concerning hypertension in the UK. Considering the aforementioned scenario, subjective insights are going to be assessed in this presentation related to the care-giving construct. Fundamentally, the presentation will discuss the feasibility of a specific UK guidance in terms of managing and dealing with hypertension across the nation.  </a:t>
            </a:r>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2344761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Based on the insights mentioned in the slide above, anxiety can be viewed as the most prominent symptom concerning the occurrence of hypertension. As mentioned by </a:t>
            </a:r>
            <a:r>
              <a:rPr lang="en-GB" sz="1100" b="0" i="0" u="none" strike="noStrike" cap="none" dirty="0" err="1" smtClean="0">
                <a:solidFill>
                  <a:srgbClr val="000000"/>
                </a:solidFill>
                <a:latin typeface="Arial"/>
                <a:ea typeface="Arial"/>
                <a:cs typeface="Arial"/>
                <a:sym typeface="Arial"/>
              </a:rPr>
              <a:t>Chakraverty</a:t>
            </a:r>
            <a:r>
              <a:rPr lang="en-GB" sz="1100" b="0" i="0" u="none" strike="noStrike" cap="none" dirty="0" smtClean="0">
                <a:solidFill>
                  <a:srgbClr val="000000"/>
                </a:solidFill>
                <a:latin typeface="Arial"/>
                <a:ea typeface="Arial"/>
                <a:cs typeface="Arial"/>
                <a:sym typeface="Arial"/>
              </a:rPr>
              <a:t> and </a:t>
            </a:r>
            <a:r>
              <a:rPr lang="en-GB" sz="1100" b="0" i="0" u="none" strike="noStrike" cap="none" dirty="0" err="1" smtClean="0">
                <a:solidFill>
                  <a:srgbClr val="000000"/>
                </a:solidFill>
                <a:latin typeface="Arial"/>
                <a:ea typeface="Arial"/>
                <a:cs typeface="Arial"/>
                <a:sym typeface="Arial"/>
              </a:rPr>
              <a:t>Bondyopadhyay</a:t>
            </a:r>
            <a:r>
              <a:rPr lang="en-GB" sz="1100" b="0" i="0" u="none" strike="noStrike" cap="none" dirty="0" smtClean="0">
                <a:solidFill>
                  <a:srgbClr val="000000"/>
                </a:solidFill>
                <a:latin typeface="Arial"/>
                <a:ea typeface="Arial"/>
                <a:cs typeface="Arial"/>
                <a:sym typeface="Arial"/>
              </a:rPr>
              <a:t> (2022) primary hypertension can be considered as the most influential factor to escalate the occurrence of hypertension. In this regard, the slide above has described blood vessel problems, adrenal gland tumours and illegal drug consumption as other key causes of hypertension.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2714755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The slide above has addressed the prevalence of hypertension both in the UK and global context. In this regard, the disease has a higher penetration within among children worldwide, in comparison to the prevalence in the UK.</a:t>
            </a:r>
          </a:p>
          <a:p>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1796227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Structurally, economic burden has been discussed in the slide above based on the considerations of UK and global scenario. Fundamentally, in the UK, “good health condition” has a low penetration of 74%, compared to the penetration among men (NHS, 2025). Considering the aforementioned scenario, hypertension contributes to £7.4 billion per year in the UK, followed by the treatment for CVD.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2482887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Misinformation, ethnicity, and poorer quality housing have been addressed as important attributes related to social burden of hypertension. Unfair and avoidable differences within healthcare system have been outlined as two important metrics, concerning health inequalities.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3794400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BPM and medical history review have been described as two important processes to carry out initial assessment of hypertension. The diagnosis is considered to be driven by the assessment of medications, family history and lifestyle.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41961222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The slide has described “NICE NG136 2023” as an important guidance for the treatment of hypertension in the UK. BPM has been addressed as an important construct to determine </a:t>
            </a:r>
            <a:r>
              <a:rPr lang="en-GB" sz="1100" b="0" i="1" u="none" strike="noStrike" cap="none" dirty="0" smtClean="0">
                <a:solidFill>
                  <a:srgbClr val="000000"/>
                </a:solidFill>
                <a:latin typeface="Arial"/>
                <a:ea typeface="Arial"/>
                <a:cs typeface="Arial"/>
                <a:sym typeface="Arial"/>
              </a:rPr>
              <a:t>stage 1, stage 2, severe </a:t>
            </a:r>
            <a:r>
              <a:rPr lang="en-GB" sz="1100" b="0" i="0" u="none" strike="noStrike" cap="none" dirty="0" smtClean="0">
                <a:solidFill>
                  <a:srgbClr val="000000"/>
                </a:solidFill>
                <a:latin typeface="Arial"/>
                <a:ea typeface="Arial"/>
                <a:cs typeface="Arial"/>
                <a:sym typeface="Arial"/>
              </a:rPr>
              <a:t>and </a:t>
            </a:r>
            <a:r>
              <a:rPr lang="en-GB" sz="1100" b="0" i="1" u="none" strike="noStrike" cap="none" dirty="0" smtClean="0">
                <a:solidFill>
                  <a:srgbClr val="000000"/>
                </a:solidFill>
                <a:latin typeface="Arial"/>
                <a:ea typeface="Arial"/>
                <a:cs typeface="Arial"/>
                <a:sym typeface="Arial"/>
              </a:rPr>
              <a:t>malignant.</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614308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NHS </a:t>
            </a:r>
            <a:r>
              <a:rPr lang="en-GB" sz="1100" b="0" i="0" u="none" strike="noStrike" cap="none" dirty="0" err="1" smtClean="0">
                <a:solidFill>
                  <a:srgbClr val="000000"/>
                </a:solidFill>
                <a:latin typeface="Arial"/>
                <a:ea typeface="Arial"/>
                <a:cs typeface="Arial"/>
                <a:sym typeface="Arial"/>
              </a:rPr>
              <a:t>RightCare</a:t>
            </a:r>
            <a:r>
              <a:rPr lang="en-GB" sz="1100" b="0" i="0" u="none" strike="noStrike" cap="none" dirty="0" smtClean="0">
                <a:solidFill>
                  <a:srgbClr val="000000"/>
                </a:solidFill>
                <a:latin typeface="Arial"/>
                <a:ea typeface="Arial"/>
                <a:cs typeface="Arial"/>
                <a:sym typeface="Arial"/>
              </a:rPr>
              <a:t> has been discussed as an important paradigm for the prevention of CVD. The slide above has addressed the effectiveness of the framework to provide medical support for individuals struggling with severe mental health illness.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3378773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PDSA has been addressed as an essential construct to develop community-driven solution, concerning structured care dynamics in healthcare. The slide above has addressed the essentiality of PDSA mode as an integral channel for assessing hypertension.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1093402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The slide above has addressed ABPM as one of the most important treatment options in the UK concerning hypertension. 150/95 mmHg ABPM has been outlined as the threshold within BPM for treating hypertension in the UK.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3946069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CKD and obesity have been assessed as two prominent co-morbidities of hypertension, along with anxiety. Improved diet has been addressed as an important preventive measure for hypertension.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1679161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The above slide above has changed the essentiality of effective communication and collaboration as two important behavioural competencies for developing care approach for hypertension. Moreover, ABPM and HBPM have been addressed as two effective constructs to foster improved patient values.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11048825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The slide above has been addressed the utilization of NHS App to develop care plans through the determination of social determinants. Moreover, SDM has been evaluated as an important construct to foster improved patient outcomes.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4238958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Community-based approach has been assessed as an essential approach to ensure patient-centricity based patient values and patient care. In this regard, BP measurement has been assessed as an important construct to foster improved participation within community setting.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4189380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latin typeface="Arial"/>
                <a:ea typeface="Arial"/>
                <a:cs typeface="Arial"/>
                <a:sym typeface="Arial"/>
              </a:rPr>
              <a:t>The slide above has discussed the significance of patient care and clinical expertise as two important metrics to ensure patient outcomes. BP measurement has been assessed as essential metric to develop community-based approach concerning hypertension.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1875041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ad6905c24a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ad6905c24a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val="2619034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8" Type="http://schemas.openxmlformats.org/officeDocument/2006/relationships/hyperlink" Target="https://www.england.nhs.uk/about/equality/equality-hub/national-healthcare-inequalities-improvement-programme/what-are-healthcare-inequalities" TargetMode="External"/><Relationship Id="rId13" Type="http://schemas.openxmlformats.org/officeDocument/2006/relationships/hyperlink" Target="https://www.nice.org.uk/guidance/ng136" TargetMode="External"/><Relationship Id="rId3" Type="http://schemas.openxmlformats.org/officeDocument/2006/relationships/hyperlink" Target="https://www.theguardian.com/society/2025/nov/12/young-people-high-blood-pressure-doubled-globally-obesity" TargetMode="External"/><Relationship Id="rId7" Type="http://schemas.openxmlformats.org/officeDocument/2006/relationships/hyperlink" Target="https://www.mmclc.org/docs/ahmemorialmedicalcenterlibraries/default-document-library/hypertension-awareness-infographic-pdf-coredownload-inline.pdf" TargetMode="External"/><Relationship Id="rId12" Type="http://schemas.openxmlformats.org/officeDocument/2006/relationships/hyperlink" Target="https://www.england.nhs.uk/london/wp-content/uploads/sites/8/2019/11/NICE-NG136-Visual-Summary.pdf" TargetMode="External"/><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hyperlink" Target="https://www.mayoclinic.org/diseases-conditions/high-blood-pressure/symptoms-causes/syc-20373410" TargetMode="External"/><Relationship Id="rId11" Type="http://schemas.openxmlformats.org/officeDocument/2006/relationships/hyperlink" Target="https://www.nhs.uk/conditions/high-blood-pressure/" TargetMode="External"/><Relationship Id="rId5" Type="http://schemas.openxmlformats.org/officeDocument/2006/relationships/hyperlink" Target="https://www.ncbi.nlm.nih.gov/books/NBK539859/" TargetMode="External"/><Relationship Id="rId15" Type="http://schemas.openxmlformats.org/officeDocument/2006/relationships/hyperlink" Target="https://www.statista.com/statistics/1124955/hypertension-prevalence-by-gender-in-england-uk/?srsltid=AfmBOoorrHwD5XRZUYoUteF1bBzYvXdZaA-2eJ6yj46u0OBm2fLulWji" TargetMode="External"/><Relationship Id="rId10" Type="http://schemas.openxmlformats.org/officeDocument/2006/relationships/hyperlink" Target="https://www.england.nhs.uk/rightcare/wp-content/uploads/sites/40/2018/02/cvd-pathway.pdf" TargetMode="External"/><Relationship Id="rId4" Type="http://schemas.openxmlformats.org/officeDocument/2006/relationships/hyperlink" Target="https://www.healthinaging.org/a-z-topic/high-blood-pressure-hypertension/tests" TargetMode="External"/><Relationship Id="rId9" Type="http://schemas.openxmlformats.org/officeDocument/2006/relationships/hyperlink" Target="https://www.england.nhs.uk/rightcare/wp-content/uploads/sites/40/2019/03/nhs-rightcare-toolkit-cvd-prevention.pdf" TargetMode="External"/><Relationship Id="rId14" Type="http://schemas.openxmlformats.org/officeDocument/2006/relationships/hyperlink" Target="https://www.ons.gov.uk/peoplepopulationandcommunity/healthandsocialcare/healthandwellbeing/articles/riskfactorsforundiagnosedhighbloodpressureinengland/2015to2019"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685653" y="1700631"/>
            <a:ext cx="8222100" cy="838800"/>
          </a:xfrm>
          <a:prstGeom prst="rect">
            <a:avLst/>
          </a:prstGeom>
        </p:spPr>
        <p:txBody>
          <a:bodyPr spcFirstLastPara="1" wrap="square" lIns="91425" tIns="91425" rIns="91425" bIns="91425" anchor="b" anchorCtr="0">
            <a:noAutofit/>
          </a:bodyPr>
          <a:lstStyle/>
          <a:p>
            <a:pPr algn="ctr">
              <a:lnSpc>
                <a:spcPct val="150000"/>
              </a:lnSpc>
            </a:pPr>
            <a:r>
              <a:rPr lang="en-US" sz="3200" b="1" dirty="0" smtClean="0">
                <a:latin typeface="+mn-lt"/>
              </a:rPr>
              <a:t>A CASE STUDY OF </a:t>
            </a:r>
            <a:r>
              <a:rPr lang="en-US" sz="3200" b="1" dirty="0" smtClean="0">
                <a:latin typeface="+mn-lt"/>
                <a:ea typeface="Times New Roman"/>
              </a:rPr>
              <a:t>HYPERTENSION</a:t>
            </a:r>
            <a:endParaRPr sz="3200" b="1" dirty="0">
              <a:latin typeface="+mn-lt"/>
            </a:endParaRPr>
          </a:p>
        </p:txBody>
      </p:sp>
      <p:sp>
        <p:nvSpPr>
          <p:cNvPr id="86" name="Google Shape;86;p13"/>
          <p:cNvSpPr txBox="1">
            <a:spLocks noGrp="1"/>
          </p:cNvSpPr>
          <p:nvPr>
            <p:ph type="subTitle" idx="1"/>
          </p:nvPr>
        </p:nvSpPr>
        <p:spPr>
          <a:xfrm>
            <a:off x="568825" y="2390629"/>
            <a:ext cx="8222100" cy="1565802"/>
          </a:xfrm>
          <a:prstGeom prst="rect">
            <a:avLst/>
          </a:prstGeom>
        </p:spPr>
        <p:txBody>
          <a:bodyPr spcFirstLastPara="1" wrap="square" lIns="91425" tIns="91425" rIns="91425" bIns="91425" anchor="t" anchorCtr="0">
            <a:normAutofit lnSpcReduction="10000"/>
          </a:bodyPr>
          <a:lstStyle/>
          <a:p>
            <a:pPr marL="0" indent="0" algn="ctr"/>
            <a:r>
              <a:rPr lang="en-US" sz="1600" dirty="0" smtClean="0">
                <a:solidFill>
                  <a:schemeClr val="bg1"/>
                </a:solidFill>
                <a:latin typeface="+mn-lt"/>
              </a:rPr>
              <a:t>MSC PUBLIC HEALTH AND SOCIAL CARE IN PRACTICE</a:t>
            </a:r>
          </a:p>
          <a:p>
            <a:pPr marL="0" indent="0" algn="ctr"/>
            <a:endParaRPr lang="en-US" sz="1600" dirty="0" smtClean="0">
              <a:solidFill>
                <a:schemeClr val="bg1"/>
              </a:solidFill>
              <a:latin typeface="+mn-lt"/>
            </a:endParaRPr>
          </a:p>
          <a:p>
            <a:pPr marL="0" indent="0" algn="ctr"/>
            <a:r>
              <a:rPr lang="en-US" sz="1600" dirty="0" smtClean="0">
                <a:solidFill>
                  <a:schemeClr val="bg1"/>
                </a:solidFill>
                <a:latin typeface="+mn-lt"/>
              </a:rPr>
              <a:t>MODULE:</a:t>
            </a:r>
          </a:p>
          <a:p>
            <a:pPr marL="0" indent="0" algn="ctr"/>
            <a:r>
              <a:rPr lang="en-US" sz="1600" dirty="0" smtClean="0">
                <a:solidFill>
                  <a:schemeClr val="bg1"/>
                </a:solidFill>
                <a:latin typeface="+mn-lt"/>
              </a:rPr>
              <a:t> COMMUNITY CARE AND MANAGEMENT OF LONGER-TERM CONDITIONS</a:t>
            </a:r>
          </a:p>
          <a:p>
            <a:pPr marL="0" indent="0" algn="ctr"/>
            <a:r>
              <a:rPr lang="en-US" sz="1600" dirty="0" smtClean="0">
                <a:solidFill>
                  <a:schemeClr val="bg1"/>
                </a:solidFill>
                <a:latin typeface="+mn-lt"/>
              </a:rPr>
              <a:t>MODULE CODE: </a:t>
            </a:r>
            <a:r>
              <a:rPr lang="en-US" sz="1600" dirty="0" smtClean="0">
                <a:solidFill>
                  <a:schemeClr val="bg1"/>
                </a:solidFill>
                <a:latin typeface="+mn-lt"/>
              </a:rPr>
              <a:t>LCHS7003</a:t>
            </a:r>
          </a:p>
          <a:p>
            <a:pPr marL="0" indent="0" algn="ctr"/>
            <a:r>
              <a:rPr lang="en-US" sz="1600" dirty="0" smtClean="0">
                <a:solidFill>
                  <a:schemeClr val="bg1"/>
                </a:solidFill>
                <a:latin typeface="+mn-lt"/>
              </a:rPr>
              <a:t>LECTURER NAME: MUHAMMED KHAN</a:t>
            </a:r>
            <a:endParaRPr lang="en-US" sz="1600" dirty="0">
              <a:solidFill>
                <a:schemeClr val="bg1"/>
              </a:solidFill>
              <a:latin typeface="+mn-lt"/>
            </a:endParaRPr>
          </a:p>
        </p:txBody>
      </p:sp>
      <p:pic>
        <p:nvPicPr>
          <p:cNvPr id="15362" name="Picture 2"/>
          <p:cNvPicPr>
            <a:picLocks noChangeAspect="1" noChangeArrowheads="1"/>
          </p:cNvPicPr>
          <p:nvPr/>
        </p:nvPicPr>
        <p:blipFill>
          <a:blip r:embed="rId3"/>
          <a:srcRect/>
          <a:stretch>
            <a:fillRect/>
          </a:stretch>
        </p:blipFill>
        <p:spPr bwMode="auto">
          <a:xfrm>
            <a:off x="3028962" y="350122"/>
            <a:ext cx="2961357" cy="1350509"/>
          </a:xfrm>
          <a:prstGeom prst="rect">
            <a:avLst/>
          </a:prstGeom>
          <a:noFill/>
          <a:ln w="9525">
            <a:noFill/>
            <a:miter lim="800000"/>
            <a:headEnd/>
            <a:tailEnd/>
          </a:ln>
          <a:effectLst/>
        </p:spPr>
      </p:pic>
      <p:sp>
        <p:nvSpPr>
          <p:cNvPr id="5" name="Google Shape;86;p13"/>
          <p:cNvSpPr txBox="1">
            <a:spLocks/>
          </p:cNvSpPr>
          <p:nvPr/>
        </p:nvSpPr>
        <p:spPr>
          <a:xfrm>
            <a:off x="568825" y="3956431"/>
            <a:ext cx="8222100" cy="1565802"/>
          </a:xfrm>
          <a:prstGeom prst="rect">
            <a:avLst/>
          </a:prstGeom>
          <a:noFill/>
          <a:ln>
            <a:noFill/>
          </a:ln>
        </p:spPr>
        <p:txBody>
          <a:bodyPr spcFirstLastPara="1" wrap="square" lIns="91425" tIns="91425" rIns="91425" bIns="91425" anchor="t" anchorCtr="0">
            <a:norm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1"/>
              </a:buClr>
              <a:buSzPts val="2100"/>
              <a:buFont typeface="Roboto"/>
              <a:buNone/>
              <a:defRPr sz="2100" b="0" i="0" u="none" strike="noStrike" cap="none">
                <a:solidFill>
                  <a:schemeClr val="lt1"/>
                </a:solidFill>
                <a:latin typeface="Roboto"/>
                <a:ea typeface="Roboto"/>
                <a:cs typeface="Roboto"/>
                <a:sym typeface="Roboto"/>
              </a:defRPr>
            </a:lvl1pPr>
            <a:lvl2pPr marL="914400" marR="0" lvl="1" indent="-317500" algn="l" rtl="0">
              <a:lnSpc>
                <a:spcPct val="100000"/>
              </a:lnSpc>
              <a:spcBef>
                <a:spcPts val="0"/>
              </a:spcBef>
              <a:spcAft>
                <a:spcPts val="0"/>
              </a:spcAft>
              <a:buClr>
                <a:schemeClr val="lt1"/>
              </a:buClr>
              <a:buSzPts val="2100"/>
              <a:buFont typeface="Roboto"/>
              <a:buNone/>
              <a:defRPr sz="2100" b="0" i="0" u="none" strike="noStrike" cap="none">
                <a:solidFill>
                  <a:schemeClr val="lt1"/>
                </a:solidFill>
                <a:latin typeface="Roboto"/>
                <a:ea typeface="Roboto"/>
                <a:cs typeface="Roboto"/>
                <a:sym typeface="Roboto"/>
              </a:defRPr>
            </a:lvl2pPr>
            <a:lvl3pPr marL="1371600" marR="0" lvl="2" indent="-317500" algn="l" rtl="0">
              <a:lnSpc>
                <a:spcPct val="100000"/>
              </a:lnSpc>
              <a:spcBef>
                <a:spcPts val="0"/>
              </a:spcBef>
              <a:spcAft>
                <a:spcPts val="0"/>
              </a:spcAft>
              <a:buClr>
                <a:schemeClr val="lt1"/>
              </a:buClr>
              <a:buSzPts val="2100"/>
              <a:buFont typeface="Roboto"/>
              <a:buNone/>
              <a:defRPr sz="2100" b="0" i="0" u="none" strike="noStrike" cap="none">
                <a:solidFill>
                  <a:schemeClr val="lt1"/>
                </a:solidFill>
                <a:latin typeface="Roboto"/>
                <a:ea typeface="Roboto"/>
                <a:cs typeface="Roboto"/>
                <a:sym typeface="Roboto"/>
              </a:defRPr>
            </a:lvl3pPr>
            <a:lvl4pPr marL="1828800" marR="0" lvl="3" indent="-317500" algn="l" rtl="0">
              <a:lnSpc>
                <a:spcPct val="100000"/>
              </a:lnSpc>
              <a:spcBef>
                <a:spcPts val="0"/>
              </a:spcBef>
              <a:spcAft>
                <a:spcPts val="0"/>
              </a:spcAft>
              <a:buClr>
                <a:schemeClr val="lt1"/>
              </a:buClr>
              <a:buSzPts val="2100"/>
              <a:buFont typeface="Roboto"/>
              <a:buNone/>
              <a:defRPr sz="2100" b="0" i="0" u="none" strike="noStrike" cap="none">
                <a:solidFill>
                  <a:schemeClr val="lt1"/>
                </a:solidFill>
                <a:latin typeface="Roboto"/>
                <a:ea typeface="Roboto"/>
                <a:cs typeface="Roboto"/>
                <a:sym typeface="Roboto"/>
              </a:defRPr>
            </a:lvl4pPr>
            <a:lvl5pPr marL="2286000" marR="0" lvl="4" indent="-317500" algn="l" rtl="0">
              <a:lnSpc>
                <a:spcPct val="100000"/>
              </a:lnSpc>
              <a:spcBef>
                <a:spcPts val="0"/>
              </a:spcBef>
              <a:spcAft>
                <a:spcPts val="0"/>
              </a:spcAft>
              <a:buClr>
                <a:schemeClr val="lt1"/>
              </a:buClr>
              <a:buSzPts val="2100"/>
              <a:buFont typeface="Roboto"/>
              <a:buNone/>
              <a:defRPr sz="2100" b="0" i="0" u="none" strike="noStrike" cap="none">
                <a:solidFill>
                  <a:schemeClr val="lt1"/>
                </a:solidFill>
                <a:latin typeface="Roboto"/>
                <a:ea typeface="Roboto"/>
                <a:cs typeface="Roboto"/>
                <a:sym typeface="Roboto"/>
              </a:defRPr>
            </a:lvl5pPr>
            <a:lvl6pPr marL="2743200" marR="0" lvl="5" indent="-317500" algn="l" rtl="0">
              <a:lnSpc>
                <a:spcPct val="100000"/>
              </a:lnSpc>
              <a:spcBef>
                <a:spcPts val="0"/>
              </a:spcBef>
              <a:spcAft>
                <a:spcPts val="0"/>
              </a:spcAft>
              <a:buClr>
                <a:schemeClr val="lt1"/>
              </a:buClr>
              <a:buSzPts val="2100"/>
              <a:buFont typeface="Roboto"/>
              <a:buNone/>
              <a:defRPr sz="2100" b="0" i="0" u="none" strike="noStrike" cap="none">
                <a:solidFill>
                  <a:schemeClr val="lt1"/>
                </a:solidFill>
                <a:latin typeface="Roboto"/>
                <a:ea typeface="Roboto"/>
                <a:cs typeface="Roboto"/>
                <a:sym typeface="Roboto"/>
              </a:defRPr>
            </a:lvl6pPr>
            <a:lvl7pPr marL="3200400" marR="0" lvl="6" indent="-317500" algn="l" rtl="0">
              <a:lnSpc>
                <a:spcPct val="100000"/>
              </a:lnSpc>
              <a:spcBef>
                <a:spcPts val="0"/>
              </a:spcBef>
              <a:spcAft>
                <a:spcPts val="0"/>
              </a:spcAft>
              <a:buClr>
                <a:schemeClr val="lt1"/>
              </a:buClr>
              <a:buSzPts val="2100"/>
              <a:buFont typeface="Roboto"/>
              <a:buNone/>
              <a:defRPr sz="2100" b="0" i="0" u="none" strike="noStrike" cap="none">
                <a:solidFill>
                  <a:schemeClr val="lt1"/>
                </a:solidFill>
                <a:latin typeface="Roboto"/>
                <a:ea typeface="Roboto"/>
                <a:cs typeface="Roboto"/>
                <a:sym typeface="Roboto"/>
              </a:defRPr>
            </a:lvl7pPr>
            <a:lvl8pPr marL="3657600" marR="0" lvl="7" indent="-317500" algn="l" rtl="0">
              <a:lnSpc>
                <a:spcPct val="100000"/>
              </a:lnSpc>
              <a:spcBef>
                <a:spcPts val="0"/>
              </a:spcBef>
              <a:spcAft>
                <a:spcPts val="0"/>
              </a:spcAft>
              <a:buClr>
                <a:schemeClr val="lt1"/>
              </a:buClr>
              <a:buSzPts val="2100"/>
              <a:buFont typeface="Roboto"/>
              <a:buNone/>
              <a:defRPr sz="2100" b="0" i="0" u="none" strike="noStrike" cap="none">
                <a:solidFill>
                  <a:schemeClr val="lt1"/>
                </a:solidFill>
                <a:latin typeface="Roboto"/>
                <a:ea typeface="Roboto"/>
                <a:cs typeface="Roboto"/>
                <a:sym typeface="Roboto"/>
              </a:defRPr>
            </a:lvl8pPr>
            <a:lvl9pPr marL="4114800" marR="0" lvl="8" indent="-317500" algn="l" rtl="0">
              <a:lnSpc>
                <a:spcPct val="100000"/>
              </a:lnSpc>
              <a:spcBef>
                <a:spcPts val="0"/>
              </a:spcBef>
              <a:spcAft>
                <a:spcPts val="0"/>
              </a:spcAft>
              <a:buClr>
                <a:schemeClr val="lt1"/>
              </a:buClr>
              <a:buSzPts val="2100"/>
              <a:buFont typeface="Roboto"/>
              <a:buNone/>
              <a:defRPr sz="2100" b="0" i="0" u="none" strike="noStrike" cap="none">
                <a:solidFill>
                  <a:schemeClr val="lt1"/>
                </a:solidFill>
                <a:latin typeface="Roboto"/>
                <a:ea typeface="Roboto"/>
                <a:cs typeface="Roboto"/>
                <a:sym typeface="Roboto"/>
              </a:defRPr>
            </a:lvl9pPr>
          </a:lstStyle>
          <a:p>
            <a:pPr marL="0" indent="0" algn="ctr"/>
            <a:r>
              <a:rPr lang="en-US" sz="1600" dirty="0" smtClean="0">
                <a:solidFill>
                  <a:schemeClr val="bg1"/>
                </a:solidFill>
                <a:latin typeface="+mn-lt"/>
              </a:rPr>
              <a:t>NAME: MD. AL ZAKARIA</a:t>
            </a:r>
          </a:p>
          <a:p>
            <a:pPr marL="0" indent="0" algn="ctr"/>
            <a:r>
              <a:rPr lang="en-US" sz="1600" dirty="0" smtClean="0">
                <a:solidFill>
                  <a:schemeClr val="bg1"/>
                </a:solidFill>
                <a:latin typeface="+mn-lt"/>
              </a:rPr>
              <a:t>ID: 2511048</a:t>
            </a:r>
            <a:endParaRPr lang="en-US" sz="1600" dirty="0">
              <a:solidFill>
                <a:schemeClr val="bg1"/>
              </a:solidFill>
              <a:latin typeface="+mn-l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INTRODUCTION</a:t>
            </a:r>
            <a:endParaRPr b="1">
              <a:latin typeface="Times New Roman"/>
              <a:ea typeface="Times New Roman"/>
              <a:cs typeface="Times New Roman"/>
              <a:sym typeface="Times New Roman"/>
            </a:endParaRPr>
          </a:p>
        </p:txBody>
      </p:sp>
      <p:sp>
        <p:nvSpPr>
          <p:cNvPr id="92" name="Google Shape;92;p14"/>
          <p:cNvSpPr txBox="1">
            <a:spLocks noGrp="1"/>
          </p:cNvSpPr>
          <p:nvPr>
            <p:ph type="body" idx="1"/>
          </p:nvPr>
        </p:nvSpPr>
        <p:spPr>
          <a:xfrm>
            <a:off x="311700" y="1229875"/>
            <a:ext cx="3512100" cy="3339000"/>
          </a:xfrm>
          <a:prstGeom prst="rect">
            <a:avLst/>
          </a:prstGeom>
        </p:spPr>
        <p:txBody>
          <a:bodyPr spcFirstLastPara="1" wrap="square" lIns="91425" tIns="91425" rIns="91425" bIns="91425" anchor="t" anchorCtr="0">
            <a:noAutofit/>
          </a:bodyPr>
          <a:lstStyle/>
          <a:p>
            <a:pPr marL="457200" lvl="0" indent="-323532" algn="just" rtl="0">
              <a:lnSpc>
                <a:spcPct val="130000"/>
              </a:lnSpc>
              <a:spcBef>
                <a:spcPts val="0"/>
              </a:spcBef>
              <a:spcAft>
                <a:spcPts val="0"/>
              </a:spcAft>
              <a:buClr>
                <a:srgbClr val="000000"/>
              </a:buClr>
              <a:buSzPts val="1495"/>
              <a:buFont typeface="Times New Roman"/>
              <a:buChar char="●"/>
            </a:pPr>
            <a:r>
              <a:rPr lang="en-GB" sz="1495" dirty="0">
                <a:solidFill>
                  <a:srgbClr val="000000"/>
                </a:solidFill>
                <a:latin typeface="Times New Roman"/>
                <a:ea typeface="Times New Roman"/>
                <a:cs typeface="Times New Roman"/>
                <a:sym typeface="Times New Roman"/>
              </a:rPr>
              <a:t>The presentation centres on the development of awareness for hypertension in the UK.</a:t>
            </a:r>
            <a:endParaRPr sz="1495">
              <a:solidFill>
                <a:srgbClr val="000000"/>
              </a:solidFill>
              <a:latin typeface="Times New Roman"/>
              <a:ea typeface="Times New Roman"/>
              <a:cs typeface="Times New Roman"/>
              <a:sym typeface="Times New Roman"/>
            </a:endParaRPr>
          </a:p>
          <a:p>
            <a:pPr marL="457200" lvl="0" indent="-323532" algn="just" rtl="0">
              <a:lnSpc>
                <a:spcPct val="130000"/>
              </a:lnSpc>
              <a:spcBef>
                <a:spcPts val="0"/>
              </a:spcBef>
              <a:spcAft>
                <a:spcPts val="0"/>
              </a:spcAft>
              <a:buClr>
                <a:srgbClr val="000000"/>
              </a:buClr>
              <a:buSzPts val="1495"/>
              <a:buFont typeface="Times New Roman"/>
              <a:buChar char="●"/>
            </a:pPr>
            <a:r>
              <a:rPr lang="en-GB" sz="1495" dirty="0">
                <a:solidFill>
                  <a:srgbClr val="000000"/>
                </a:solidFill>
                <a:latin typeface="Times New Roman"/>
                <a:ea typeface="Times New Roman"/>
                <a:cs typeface="Times New Roman"/>
                <a:sym typeface="Times New Roman"/>
              </a:rPr>
              <a:t>Subjective insights are going to be assessed in the presentation regarding guidance available in UK.</a:t>
            </a:r>
            <a:endParaRPr sz="1495">
              <a:solidFill>
                <a:srgbClr val="000000"/>
              </a:solidFill>
              <a:latin typeface="Times New Roman"/>
              <a:ea typeface="Times New Roman"/>
              <a:cs typeface="Times New Roman"/>
              <a:sym typeface="Times New Roman"/>
            </a:endParaRPr>
          </a:p>
          <a:p>
            <a:pPr marL="457200" lvl="0" indent="-323532" algn="just" rtl="0">
              <a:lnSpc>
                <a:spcPct val="130000"/>
              </a:lnSpc>
              <a:spcBef>
                <a:spcPts val="0"/>
              </a:spcBef>
              <a:spcAft>
                <a:spcPts val="0"/>
              </a:spcAft>
              <a:buClr>
                <a:srgbClr val="000000"/>
              </a:buClr>
              <a:buSzPts val="1495"/>
              <a:buFont typeface="Times New Roman"/>
              <a:buChar char="●"/>
            </a:pPr>
            <a:r>
              <a:rPr lang="en-GB" sz="1495" dirty="0">
                <a:solidFill>
                  <a:srgbClr val="000000"/>
                </a:solidFill>
                <a:latin typeface="Times New Roman"/>
                <a:ea typeface="Times New Roman"/>
                <a:cs typeface="Times New Roman"/>
                <a:sym typeface="Times New Roman"/>
              </a:rPr>
              <a:t>Development of a feasible care approach will be discussed in this presentation.</a:t>
            </a:r>
            <a:endParaRPr sz="1495">
              <a:solidFill>
                <a:srgbClr val="000000"/>
              </a:solidFill>
              <a:latin typeface="Times New Roman"/>
              <a:ea typeface="Times New Roman"/>
              <a:cs typeface="Times New Roman"/>
              <a:sym typeface="Times New Roman"/>
            </a:endParaRPr>
          </a:p>
        </p:txBody>
      </p:sp>
      <p:pic>
        <p:nvPicPr>
          <p:cNvPr id="1026" name="Picture 2"/>
          <p:cNvPicPr>
            <a:picLocks noChangeAspect="1" noChangeArrowheads="1"/>
          </p:cNvPicPr>
          <p:nvPr/>
        </p:nvPicPr>
        <p:blipFill>
          <a:blip r:embed="rId3"/>
          <a:srcRect/>
          <a:stretch>
            <a:fillRect/>
          </a:stretch>
        </p:blipFill>
        <p:spPr bwMode="auto">
          <a:xfrm>
            <a:off x="4780642" y="641349"/>
            <a:ext cx="4363357" cy="3294035"/>
          </a:xfrm>
          <a:prstGeom prst="rect">
            <a:avLst/>
          </a:prstGeom>
          <a:noFill/>
          <a:ln w="9525">
            <a:noFill/>
            <a:miter lim="800000"/>
            <a:headEnd/>
            <a:tailEnd/>
          </a:ln>
          <a:effectLst/>
        </p:spPr>
      </p:pic>
      <p:sp>
        <p:nvSpPr>
          <p:cNvPr id="5" name="TextBox 4"/>
          <p:cNvSpPr txBox="1"/>
          <p:nvPr/>
        </p:nvSpPr>
        <p:spPr>
          <a:xfrm>
            <a:off x="4978400" y="3962400"/>
            <a:ext cx="1799771" cy="276999"/>
          </a:xfrm>
          <a:prstGeom prst="rect">
            <a:avLst/>
          </a:prstGeom>
          <a:noFill/>
        </p:spPr>
        <p:txBody>
          <a:bodyPr wrap="square" rtlCol="0">
            <a:spAutoFit/>
          </a:bodyPr>
          <a:lstStyle/>
          <a:p>
            <a:r>
              <a:rPr lang="en-US" sz="1200" i="1" dirty="0" smtClean="0">
                <a:latin typeface="+mn-lt"/>
              </a:rPr>
              <a:t>(Source: WHO, 2025)</a:t>
            </a:r>
            <a:endParaRPr lang="en-US" sz="1200" i="1" dirty="0">
              <a:latin typeface="+mn-l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latin typeface="Times New Roman"/>
                <a:ea typeface="Times New Roman"/>
                <a:cs typeface="Times New Roman"/>
                <a:sym typeface="Times New Roman"/>
              </a:rPr>
              <a:t>OVERVIEW OF THE LONG-TERM CONDITION: HYPERTENSION (DEFINITION, SYMPTOMS AND AETIOLOGY)</a:t>
            </a:r>
            <a:endParaRPr b="1">
              <a:latin typeface="Times New Roman"/>
              <a:ea typeface="Times New Roman"/>
              <a:cs typeface="Times New Roman"/>
              <a:sym typeface="Times New Roman"/>
            </a:endParaRPr>
          </a:p>
        </p:txBody>
      </p:sp>
      <p:sp>
        <p:nvSpPr>
          <p:cNvPr id="3" name="Google Shape;92;p14"/>
          <p:cNvSpPr txBox="1">
            <a:spLocks noGrp="1"/>
          </p:cNvSpPr>
          <p:nvPr>
            <p:ph type="body" idx="1"/>
          </p:nvPr>
        </p:nvSpPr>
        <p:spPr>
          <a:xfrm>
            <a:off x="334278" y="1128275"/>
            <a:ext cx="4339322" cy="3339000"/>
          </a:xfrm>
          <a:prstGeom prst="rect">
            <a:avLst/>
          </a:prstGeom>
        </p:spPr>
        <p:txBody>
          <a:bodyPr spcFirstLastPara="1" wrap="square" lIns="91425" tIns="91425" rIns="91425" bIns="91425" anchor="t" anchorCtr="0">
            <a:noAutofit/>
          </a:bodyPr>
          <a:lstStyle/>
          <a:p>
            <a:pPr algn="just">
              <a:lnSpc>
                <a:spcPct val="150000"/>
              </a:lnSpc>
              <a:buNone/>
            </a:pPr>
            <a:r>
              <a:rPr lang="en-GB" sz="1050" b="1" i="1" dirty="0" smtClean="0">
                <a:solidFill>
                  <a:schemeClr val="bg2">
                    <a:lumMod val="50000"/>
                  </a:schemeClr>
                </a:solidFill>
                <a:latin typeface="+mn-lt"/>
              </a:rPr>
              <a:t>Definition</a:t>
            </a:r>
            <a:endParaRPr lang="en-US" sz="1050" dirty="0" smtClean="0">
              <a:solidFill>
                <a:schemeClr val="bg2">
                  <a:lumMod val="50000"/>
                </a:schemeClr>
              </a:solidFill>
              <a:latin typeface="+mn-lt"/>
            </a:endParaRPr>
          </a:p>
          <a:p>
            <a:pPr algn="just">
              <a:lnSpc>
                <a:spcPct val="150000"/>
              </a:lnSpc>
            </a:pPr>
            <a:r>
              <a:rPr lang="en-GB" sz="1050" dirty="0" smtClean="0">
                <a:solidFill>
                  <a:schemeClr val="bg2">
                    <a:lumMod val="50000"/>
                  </a:schemeClr>
                </a:solidFill>
                <a:latin typeface="+mn-lt"/>
              </a:rPr>
              <a:t>Hypertension, known as “high blood pressure”, is a chronic medical condition, followed by “arterial blood pressure” (</a:t>
            </a:r>
            <a:r>
              <a:rPr lang="en-GB" sz="1050" dirty="0" err="1" smtClean="0">
                <a:solidFill>
                  <a:schemeClr val="bg2">
                    <a:lumMod val="50000"/>
                  </a:schemeClr>
                </a:solidFill>
                <a:latin typeface="+mn-lt"/>
              </a:rPr>
              <a:t>Iqbal</a:t>
            </a:r>
            <a:r>
              <a:rPr lang="en-GB" sz="1050" dirty="0" smtClean="0">
                <a:solidFill>
                  <a:schemeClr val="bg2">
                    <a:lumMod val="50000"/>
                  </a:schemeClr>
                </a:solidFill>
                <a:latin typeface="+mn-lt"/>
              </a:rPr>
              <a:t> and Jamal, 2023).</a:t>
            </a:r>
            <a:endParaRPr lang="en-US" sz="1050" dirty="0" smtClean="0">
              <a:solidFill>
                <a:schemeClr val="bg2">
                  <a:lumMod val="50000"/>
                </a:schemeClr>
              </a:solidFill>
              <a:latin typeface="+mn-lt"/>
            </a:endParaRPr>
          </a:p>
          <a:p>
            <a:pPr algn="just">
              <a:lnSpc>
                <a:spcPct val="150000"/>
              </a:lnSpc>
              <a:buNone/>
            </a:pPr>
            <a:r>
              <a:rPr lang="en-GB" sz="1050" b="1" i="1" dirty="0" smtClean="0">
                <a:solidFill>
                  <a:schemeClr val="bg2">
                    <a:lumMod val="50000"/>
                  </a:schemeClr>
                </a:solidFill>
                <a:latin typeface="+mn-lt"/>
              </a:rPr>
              <a:t>Symptoms</a:t>
            </a:r>
            <a:endParaRPr lang="en-US" sz="1050" dirty="0" smtClean="0">
              <a:solidFill>
                <a:schemeClr val="bg2">
                  <a:lumMod val="50000"/>
                </a:schemeClr>
              </a:solidFill>
              <a:latin typeface="+mn-lt"/>
            </a:endParaRPr>
          </a:p>
          <a:p>
            <a:pPr algn="just">
              <a:lnSpc>
                <a:spcPct val="150000"/>
              </a:lnSpc>
            </a:pPr>
            <a:r>
              <a:rPr lang="en-GB" sz="1050" dirty="0" smtClean="0">
                <a:solidFill>
                  <a:schemeClr val="bg2">
                    <a:lumMod val="50000"/>
                  </a:schemeClr>
                </a:solidFill>
                <a:latin typeface="+mn-lt"/>
              </a:rPr>
              <a:t>Chest pain, vision problems, nosebleeds, dizziness &amp; headaches are common symptoms of hypertension.</a:t>
            </a:r>
            <a:endParaRPr lang="en-US" sz="1050" dirty="0" smtClean="0">
              <a:solidFill>
                <a:schemeClr val="bg2">
                  <a:lumMod val="50000"/>
                </a:schemeClr>
              </a:solidFill>
              <a:latin typeface="+mn-lt"/>
            </a:endParaRPr>
          </a:p>
          <a:p>
            <a:pPr algn="just">
              <a:lnSpc>
                <a:spcPct val="150000"/>
              </a:lnSpc>
            </a:pPr>
            <a:r>
              <a:rPr lang="en-GB" sz="1050" dirty="0" smtClean="0">
                <a:solidFill>
                  <a:schemeClr val="bg2">
                    <a:lumMod val="50000"/>
                  </a:schemeClr>
                </a:solidFill>
                <a:latin typeface="+mn-lt"/>
              </a:rPr>
              <a:t>Anxiety is another prominent symptom of hypertension (</a:t>
            </a:r>
            <a:r>
              <a:rPr lang="en-GB" sz="1050" dirty="0" err="1" smtClean="0">
                <a:solidFill>
                  <a:schemeClr val="bg2">
                    <a:lumMod val="50000"/>
                  </a:schemeClr>
                </a:solidFill>
                <a:latin typeface="+mn-lt"/>
              </a:rPr>
              <a:t>Qiu</a:t>
            </a:r>
            <a:r>
              <a:rPr lang="en-GB" sz="1050" dirty="0" smtClean="0">
                <a:solidFill>
                  <a:schemeClr val="bg2">
                    <a:lumMod val="50000"/>
                  </a:schemeClr>
                </a:solidFill>
                <a:latin typeface="+mn-lt"/>
              </a:rPr>
              <a:t> </a:t>
            </a:r>
            <a:r>
              <a:rPr lang="en-GB" sz="1050" i="1" dirty="0" smtClean="0">
                <a:solidFill>
                  <a:schemeClr val="bg2">
                    <a:lumMod val="50000"/>
                  </a:schemeClr>
                </a:solidFill>
                <a:latin typeface="+mn-lt"/>
              </a:rPr>
              <a:t>et al. </a:t>
            </a:r>
            <a:r>
              <a:rPr lang="en-GB" sz="1050" dirty="0" smtClean="0">
                <a:solidFill>
                  <a:schemeClr val="bg2">
                    <a:lumMod val="50000"/>
                  </a:schemeClr>
                </a:solidFill>
                <a:latin typeface="+mn-lt"/>
              </a:rPr>
              <a:t>2023).</a:t>
            </a:r>
            <a:endParaRPr lang="en-US" sz="1050" dirty="0" smtClean="0">
              <a:solidFill>
                <a:schemeClr val="bg2">
                  <a:lumMod val="50000"/>
                </a:schemeClr>
              </a:solidFill>
              <a:latin typeface="+mn-lt"/>
            </a:endParaRPr>
          </a:p>
          <a:p>
            <a:pPr algn="just">
              <a:lnSpc>
                <a:spcPct val="150000"/>
              </a:lnSpc>
              <a:buNone/>
            </a:pPr>
            <a:r>
              <a:rPr lang="en-GB" sz="1050" b="1" i="1" dirty="0" smtClean="0">
                <a:solidFill>
                  <a:schemeClr val="bg2">
                    <a:lumMod val="50000"/>
                  </a:schemeClr>
                </a:solidFill>
                <a:latin typeface="+mn-lt"/>
              </a:rPr>
              <a:t>Aetiology</a:t>
            </a:r>
            <a:endParaRPr lang="en-US" sz="1050" dirty="0" smtClean="0">
              <a:solidFill>
                <a:schemeClr val="bg2">
                  <a:lumMod val="50000"/>
                </a:schemeClr>
              </a:solidFill>
              <a:latin typeface="+mn-lt"/>
            </a:endParaRPr>
          </a:p>
          <a:p>
            <a:pPr algn="just">
              <a:lnSpc>
                <a:spcPct val="150000"/>
              </a:lnSpc>
            </a:pPr>
            <a:r>
              <a:rPr lang="en-GB" sz="1050" dirty="0" smtClean="0">
                <a:solidFill>
                  <a:schemeClr val="bg2">
                    <a:lumMod val="50000"/>
                  </a:schemeClr>
                </a:solidFill>
                <a:latin typeface="+mn-lt"/>
              </a:rPr>
              <a:t>“Primary hypertension” is the root cause of hypertension (Mayo Clinic, 2025).</a:t>
            </a:r>
            <a:endParaRPr lang="en-US" sz="1050" dirty="0" smtClean="0">
              <a:solidFill>
                <a:schemeClr val="bg2">
                  <a:lumMod val="50000"/>
                </a:schemeClr>
              </a:solidFill>
              <a:latin typeface="+mn-lt"/>
            </a:endParaRPr>
          </a:p>
          <a:p>
            <a:pPr algn="just">
              <a:lnSpc>
                <a:spcPct val="150000"/>
              </a:lnSpc>
            </a:pPr>
            <a:r>
              <a:rPr lang="en-GB" sz="1050" dirty="0" smtClean="0">
                <a:solidFill>
                  <a:schemeClr val="bg2">
                    <a:lumMod val="50000"/>
                  </a:schemeClr>
                </a:solidFill>
                <a:latin typeface="+mn-lt"/>
              </a:rPr>
              <a:t>“Secondary hypertension” including blood vessel problems, adrenal gland tumours and illegal drug consumption are another key cause of hypertension (Mayo Clinic, 2025).</a:t>
            </a:r>
            <a:endParaRPr sz="1050">
              <a:solidFill>
                <a:schemeClr val="bg2">
                  <a:lumMod val="50000"/>
                </a:schemeClr>
              </a:solidFill>
              <a:latin typeface="+mn-lt"/>
              <a:ea typeface="Times New Roman"/>
              <a:cs typeface="Times New Roman"/>
              <a:sym typeface="Times New Roman"/>
            </a:endParaRPr>
          </a:p>
        </p:txBody>
      </p:sp>
      <p:pic>
        <p:nvPicPr>
          <p:cNvPr id="2050" name="Picture 2"/>
          <p:cNvPicPr>
            <a:picLocks noChangeAspect="1" noChangeArrowheads="1"/>
          </p:cNvPicPr>
          <p:nvPr/>
        </p:nvPicPr>
        <p:blipFill>
          <a:blip r:embed="rId3"/>
          <a:srcRect/>
          <a:stretch>
            <a:fillRect/>
          </a:stretch>
        </p:blipFill>
        <p:spPr bwMode="auto">
          <a:xfrm>
            <a:off x="6560456" y="1098333"/>
            <a:ext cx="2583543" cy="2835038"/>
          </a:xfrm>
          <a:prstGeom prst="rect">
            <a:avLst/>
          </a:prstGeom>
          <a:noFill/>
          <a:ln w="9525">
            <a:noFill/>
            <a:miter lim="800000"/>
            <a:headEnd/>
            <a:tailEnd/>
          </a:ln>
          <a:effectLst/>
        </p:spPr>
      </p:pic>
      <p:sp>
        <p:nvSpPr>
          <p:cNvPr id="5" name="TextBox 4"/>
          <p:cNvSpPr txBox="1"/>
          <p:nvPr/>
        </p:nvSpPr>
        <p:spPr>
          <a:xfrm>
            <a:off x="4978400" y="3962400"/>
            <a:ext cx="1799771" cy="276999"/>
          </a:xfrm>
          <a:prstGeom prst="rect">
            <a:avLst/>
          </a:prstGeom>
          <a:noFill/>
        </p:spPr>
        <p:txBody>
          <a:bodyPr wrap="square" rtlCol="0">
            <a:spAutoFit/>
          </a:bodyPr>
          <a:lstStyle/>
          <a:p>
            <a:pPr algn="r"/>
            <a:r>
              <a:rPr lang="en-US" sz="1200" i="1" dirty="0" smtClean="0">
                <a:latin typeface="+mn-lt"/>
              </a:rPr>
              <a:t>(Source: WMF, 2025)</a:t>
            </a:r>
            <a:endParaRPr lang="en-US" sz="1200" i="1" dirty="0">
              <a:latin typeface="+mn-l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PREVALENCE OF HYPERTENSION IN UK AND WORLDWIDE</a:t>
            </a:r>
          </a:p>
        </p:txBody>
      </p:sp>
      <p:sp>
        <p:nvSpPr>
          <p:cNvPr id="3" name="Google Shape;92;p14"/>
          <p:cNvSpPr txBox="1">
            <a:spLocks noGrp="1"/>
          </p:cNvSpPr>
          <p:nvPr>
            <p:ph type="body" idx="1"/>
          </p:nvPr>
        </p:nvSpPr>
        <p:spPr>
          <a:xfrm>
            <a:off x="334278" y="1128275"/>
            <a:ext cx="4339322" cy="3339000"/>
          </a:xfrm>
          <a:prstGeom prst="rect">
            <a:avLst/>
          </a:prstGeom>
        </p:spPr>
        <p:txBody>
          <a:bodyPr spcFirstLastPara="1" wrap="square" lIns="91425" tIns="91425" rIns="91425" bIns="91425" anchor="t" anchorCtr="0">
            <a:noAutofit/>
          </a:bodyPr>
          <a:lstStyle/>
          <a:p>
            <a:pPr algn="just">
              <a:lnSpc>
                <a:spcPct val="150000"/>
              </a:lnSpc>
              <a:buNone/>
            </a:pPr>
            <a:r>
              <a:rPr lang="en-GB" sz="1100" b="1" i="1" dirty="0" smtClean="0">
                <a:solidFill>
                  <a:schemeClr val="bg2">
                    <a:lumMod val="50000"/>
                  </a:schemeClr>
                </a:solidFill>
                <a:latin typeface="+mn-lt"/>
              </a:rPr>
              <a:t>UK context</a:t>
            </a:r>
          </a:p>
          <a:p>
            <a:pPr algn="just">
              <a:lnSpc>
                <a:spcPct val="150000"/>
              </a:lnSpc>
            </a:pPr>
            <a:r>
              <a:rPr lang="en-GB" sz="1100" dirty="0" smtClean="0">
                <a:solidFill>
                  <a:schemeClr val="bg2">
                    <a:lumMod val="50000"/>
                  </a:schemeClr>
                </a:solidFill>
                <a:latin typeface="+mn-lt"/>
              </a:rPr>
              <a:t>Hypertension has a high prevalence in the UK acquiring 30% of adults including men (34%) and women (27%) (</a:t>
            </a:r>
            <a:r>
              <a:rPr lang="en-GB" sz="1100" dirty="0" err="1" smtClean="0">
                <a:solidFill>
                  <a:schemeClr val="bg2">
                    <a:lumMod val="50000"/>
                  </a:schemeClr>
                </a:solidFill>
                <a:latin typeface="+mn-lt"/>
              </a:rPr>
              <a:t>Statista</a:t>
            </a:r>
            <a:r>
              <a:rPr lang="en-GB" sz="1100" dirty="0" smtClean="0">
                <a:solidFill>
                  <a:schemeClr val="bg2">
                    <a:lumMod val="50000"/>
                  </a:schemeClr>
                </a:solidFill>
                <a:latin typeface="+mn-lt"/>
              </a:rPr>
              <a:t>, 2025). </a:t>
            </a:r>
            <a:endParaRPr lang="en-US" sz="1100" dirty="0" smtClean="0">
              <a:solidFill>
                <a:schemeClr val="bg2">
                  <a:lumMod val="50000"/>
                </a:schemeClr>
              </a:solidFill>
              <a:latin typeface="+mn-lt"/>
            </a:endParaRPr>
          </a:p>
          <a:p>
            <a:pPr algn="just">
              <a:lnSpc>
                <a:spcPct val="150000"/>
              </a:lnSpc>
            </a:pPr>
            <a:r>
              <a:rPr lang="en-GB" sz="1100" dirty="0" smtClean="0">
                <a:solidFill>
                  <a:schemeClr val="bg2">
                    <a:lumMod val="50000"/>
                  </a:schemeClr>
                </a:solidFill>
                <a:latin typeface="+mn-lt"/>
              </a:rPr>
              <a:t>Rural-urban classification, body mass index (BMI) and self-reported general health are three key ledgers for the increasing rate of hypertension in the UK (ONS, 2023).</a:t>
            </a:r>
            <a:endParaRPr lang="en-US" sz="1100" dirty="0" smtClean="0">
              <a:solidFill>
                <a:schemeClr val="bg2">
                  <a:lumMod val="50000"/>
                </a:schemeClr>
              </a:solidFill>
              <a:latin typeface="+mn-lt"/>
            </a:endParaRPr>
          </a:p>
          <a:p>
            <a:pPr marL="0" algn="just">
              <a:lnSpc>
                <a:spcPct val="150000"/>
              </a:lnSpc>
              <a:buNone/>
            </a:pPr>
            <a:r>
              <a:rPr lang="en-GB" sz="1100" b="1" i="1" dirty="0" smtClean="0">
                <a:solidFill>
                  <a:schemeClr val="bg2">
                    <a:lumMod val="50000"/>
                  </a:schemeClr>
                </a:solidFill>
                <a:latin typeface="+mn-lt"/>
                <a:ea typeface="Times New Roman"/>
              </a:rPr>
              <a:t>Global context</a:t>
            </a:r>
            <a:endParaRPr lang="en-US" sz="1100" dirty="0" smtClean="0">
              <a:solidFill>
                <a:schemeClr val="bg2">
                  <a:lumMod val="50000"/>
                </a:schemeClr>
              </a:solidFill>
              <a:latin typeface="+mn-lt"/>
              <a:ea typeface="Times New Roman"/>
            </a:endParaRPr>
          </a:p>
          <a:p>
            <a:pPr marL="342900" lvl="0" algn="just">
              <a:lnSpc>
                <a:spcPct val="150000"/>
              </a:lnSpc>
              <a:buFont typeface="Arial"/>
              <a:buChar char="●"/>
            </a:pPr>
            <a:r>
              <a:rPr lang="en-GB" sz="1100" dirty="0" smtClean="0">
                <a:solidFill>
                  <a:schemeClr val="bg2">
                    <a:lumMod val="50000"/>
                  </a:schemeClr>
                </a:solidFill>
                <a:latin typeface="+mn-lt"/>
                <a:ea typeface="Times New Roman"/>
              </a:rPr>
              <a:t>Nearly 114 million children have been exposed to hypertension across the globe (Gregory, 2025).</a:t>
            </a:r>
            <a:endParaRPr lang="en-US" sz="1100" dirty="0" smtClean="0">
              <a:solidFill>
                <a:schemeClr val="bg2">
                  <a:lumMod val="50000"/>
                </a:schemeClr>
              </a:solidFill>
              <a:latin typeface="+mn-lt"/>
              <a:ea typeface="Times New Roman"/>
            </a:endParaRPr>
          </a:p>
          <a:p>
            <a:pPr marL="342900" lvl="0" algn="just">
              <a:lnSpc>
                <a:spcPct val="150000"/>
              </a:lnSpc>
              <a:buFont typeface="Arial"/>
              <a:buChar char="●"/>
            </a:pPr>
            <a:r>
              <a:rPr lang="en-GB" sz="1100" dirty="0" smtClean="0">
                <a:solidFill>
                  <a:schemeClr val="bg2">
                    <a:lumMod val="50000"/>
                  </a:schemeClr>
                </a:solidFill>
                <a:latin typeface="+mn-lt"/>
                <a:ea typeface="Times New Roman"/>
              </a:rPr>
              <a:t>Worldwide, 1.4 billion people struggle with hypertension acquiring only 1 in 5, controlling the disease (WHF, 2025).</a:t>
            </a:r>
            <a:endParaRPr lang="en-US" sz="1100" dirty="0" smtClean="0">
              <a:solidFill>
                <a:schemeClr val="bg2">
                  <a:lumMod val="50000"/>
                </a:schemeClr>
              </a:solidFill>
              <a:latin typeface="+mn-lt"/>
              <a:ea typeface="Times New Roman"/>
            </a:endParaRPr>
          </a:p>
          <a:p>
            <a:pPr algn="just">
              <a:lnSpc>
                <a:spcPct val="150000"/>
              </a:lnSpc>
              <a:buNone/>
            </a:pPr>
            <a:endParaRPr lang="en-GB" sz="1100" b="1" i="1" dirty="0" smtClean="0">
              <a:solidFill>
                <a:schemeClr val="bg2">
                  <a:lumMod val="50000"/>
                </a:schemeClr>
              </a:solidFill>
              <a:latin typeface="+mn-lt"/>
            </a:endParaRPr>
          </a:p>
        </p:txBody>
      </p:sp>
      <p:pic>
        <p:nvPicPr>
          <p:cNvPr id="4" name="image1.png"/>
          <p:cNvPicPr/>
          <p:nvPr/>
        </p:nvPicPr>
        <p:blipFill>
          <a:blip r:embed="rId3"/>
          <a:srcRect/>
          <a:stretch>
            <a:fillRect/>
          </a:stretch>
        </p:blipFill>
        <p:spPr>
          <a:xfrm>
            <a:off x="5457371" y="1277258"/>
            <a:ext cx="3686629" cy="2571976"/>
          </a:xfrm>
          <a:prstGeom prst="rect">
            <a:avLst/>
          </a:prstGeom>
          <a:ln w="12700">
            <a:solidFill>
              <a:srgbClr val="000000"/>
            </a:solidFill>
            <a:prstDash val="solid"/>
          </a:ln>
        </p:spPr>
      </p:pic>
      <p:sp>
        <p:nvSpPr>
          <p:cNvPr id="5" name="TextBox 4"/>
          <p:cNvSpPr txBox="1"/>
          <p:nvPr/>
        </p:nvSpPr>
        <p:spPr>
          <a:xfrm>
            <a:off x="4978400" y="3962400"/>
            <a:ext cx="1799771" cy="276999"/>
          </a:xfrm>
          <a:prstGeom prst="rect">
            <a:avLst/>
          </a:prstGeom>
          <a:noFill/>
        </p:spPr>
        <p:txBody>
          <a:bodyPr wrap="square" rtlCol="0">
            <a:spAutoFit/>
          </a:bodyPr>
          <a:lstStyle/>
          <a:p>
            <a:pPr algn="r"/>
            <a:r>
              <a:rPr lang="en-US" sz="1200" i="1" dirty="0" smtClean="0">
                <a:latin typeface="+mn-lt"/>
              </a:rPr>
              <a:t>(Source: </a:t>
            </a:r>
            <a:r>
              <a:rPr lang="en-US" sz="1200" i="1" dirty="0" err="1" smtClean="0">
                <a:latin typeface="+mn-lt"/>
              </a:rPr>
              <a:t>Statista</a:t>
            </a:r>
            <a:r>
              <a:rPr lang="en-US" sz="1200" i="1" dirty="0" smtClean="0">
                <a:latin typeface="+mn-lt"/>
              </a:rPr>
              <a:t>, 2025)</a:t>
            </a:r>
            <a:endParaRPr lang="en-US" sz="1200" i="1" dirty="0">
              <a:latin typeface="+mn-lt"/>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ECONOMIC BURDEN OF HYPERTENSION</a:t>
            </a:r>
          </a:p>
        </p:txBody>
      </p:sp>
      <p:sp>
        <p:nvSpPr>
          <p:cNvPr id="3" name="Google Shape;92;p14"/>
          <p:cNvSpPr txBox="1">
            <a:spLocks noGrp="1"/>
          </p:cNvSpPr>
          <p:nvPr>
            <p:ph type="body" idx="1"/>
          </p:nvPr>
        </p:nvSpPr>
        <p:spPr>
          <a:xfrm>
            <a:off x="377821" y="1491132"/>
            <a:ext cx="4339322" cy="2732525"/>
          </a:xfrm>
          <a:prstGeom prst="rect">
            <a:avLst/>
          </a:prstGeom>
        </p:spPr>
        <p:txBody>
          <a:bodyPr spcFirstLastPara="1" wrap="square" lIns="91425" tIns="91425" rIns="91425" bIns="91425" anchor="t" anchorCtr="0">
            <a:noAutofit/>
          </a:bodyPr>
          <a:lstStyle/>
          <a:p>
            <a:pPr marL="342900" lvl="0" algn="just">
              <a:lnSpc>
                <a:spcPct val="150000"/>
              </a:lnSpc>
              <a:buFont typeface="Arial"/>
              <a:buChar char="●"/>
            </a:pPr>
            <a:r>
              <a:rPr lang="en-GB" sz="1400" dirty="0" smtClean="0">
                <a:solidFill>
                  <a:schemeClr val="bg2">
                    <a:lumMod val="50000"/>
                  </a:schemeClr>
                </a:solidFill>
                <a:latin typeface="Times New Roman"/>
                <a:ea typeface="Times New Roman"/>
              </a:rPr>
              <a:t>In the UK, hypertension contributes to £7.4 billion per year (NHS, 2023).</a:t>
            </a:r>
            <a:endParaRPr lang="en-US" sz="14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400" dirty="0" smtClean="0">
                <a:solidFill>
                  <a:schemeClr val="bg2">
                    <a:lumMod val="50000"/>
                  </a:schemeClr>
                </a:solidFill>
                <a:latin typeface="Times New Roman"/>
                <a:ea typeface="Times New Roman"/>
              </a:rPr>
              <a:t>Nearly 10% of global healthcare spending is considered to be related to the management of hypertension in the world (Zhou </a:t>
            </a:r>
            <a:r>
              <a:rPr lang="en-GB" sz="1400" i="1" dirty="0" smtClean="0">
                <a:solidFill>
                  <a:schemeClr val="bg2">
                    <a:lumMod val="50000"/>
                  </a:schemeClr>
                </a:solidFill>
                <a:latin typeface="Times New Roman"/>
                <a:ea typeface="Times New Roman"/>
              </a:rPr>
              <a:t>et al. </a:t>
            </a:r>
            <a:r>
              <a:rPr lang="en-GB" sz="1400" dirty="0" smtClean="0">
                <a:solidFill>
                  <a:schemeClr val="bg2">
                    <a:lumMod val="50000"/>
                  </a:schemeClr>
                </a:solidFill>
                <a:latin typeface="Times New Roman"/>
                <a:ea typeface="Times New Roman"/>
              </a:rPr>
              <a:t>2021).</a:t>
            </a:r>
            <a:endParaRPr lang="en-US" sz="14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400" dirty="0" smtClean="0">
                <a:solidFill>
                  <a:schemeClr val="bg2">
                    <a:lumMod val="50000"/>
                  </a:schemeClr>
                </a:solidFill>
                <a:latin typeface="Times New Roman"/>
                <a:ea typeface="Times New Roman"/>
              </a:rPr>
              <a:t>A 2020 NHS report has indicated the requirement of £9 billion for the entire treatment procedure for cardiovascular disease (CVD) (</a:t>
            </a:r>
            <a:r>
              <a:rPr lang="en-US" sz="1400" dirty="0" smtClean="0">
                <a:solidFill>
                  <a:schemeClr val="bg2">
                    <a:lumMod val="50000"/>
                  </a:schemeClr>
                </a:solidFill>
                <a:latin typeface="Times New Roman"/>
                <a:ea typeface="Times New Roman"/>
              </a:rPr>
              <a:t>Stewart </a:t>
            </a:r>
            <a:r>
              <a:rPr lang="en-GB" sz="1400" i="1" dirty="0" smtClean="0">
                <a:solidFill>
                  <a:schemeClr val="bg2">
                    <a:lumMod val="50000"/>
                  </a:schemeClr>
                </a:solidFill>
                <a:latin typeface="Times New Roman"/>
                <a:ea typeface="Times New Roman"/>
              </a:rPr>
              <a:t>et al. </a:t>
            </a:r>
            <a:r>
              <a:rPr lang="en-GB" sz="1400" dirty="0" smtClean="0">
                <a:solidFill>
                  <a:schemeClr val="bg2">
                    <a:lumMod val="50000"/>
                  </a:schemeClr>
                </a:solidFill>
                <a:latin typeface="Times New Roman"/>
                <a:ea typeface="Times New Roman"/>
              </a:rPr>
              <a:t>2020).</a:t>
            </a:r>
            <a:endParaRPr lang="en-US" sz="1400" dirty="0">
              <a:solidFill>
                <a:schemeClr val="bg2">
                  <a:lumMod val="50000"/>
                </a:schemeClr>
              </a:solidFill>
              <a:latin typeface="Times New Roman"/>
              <a:ea typeface="Times New Roman"/>
            </a:endParaRPr>
          </a:p>
        </p:txBody>
      </p:sp>
      <p:pic>
        <p:nvPicPr>
          <p:cNvPr id="3074" name="Picture 2"/>
          <p:cNvPicPr>
            <a:picLocks noChangeAspect="1" noChangeArrowheads="1"/>
          </p:cNvPicPr>
          <p:nvPr/>
        </p:nvPicPr>
        <p:blipFill>
          <a:blip r:embed="rId3"/>
          <a:srcRect/>
          <a:stretch>
            <a:fillRect/>
          </a:stretch>
        </p:blipFill>
        <p:spPr bwMode="auto">
          <a:xfrm>
            <a:off x="6670999" y="961022"/>
            <a:ext cx="2473001" cy="2909413"/>
          </a:xfrm>
          <a:prstGeom prst="rect">
            <a:avLst/>
          </a:prstGeom>
          <a:noFill/>
          <a:ln w="9525">
            <a:noFill/>
            <a:miter lim="800000"/>
            <a:headEnd/>
            <a:tailEnd/>
          </a:ln>
          <a:effectLst/>
        </p:spPr>
      </p:pic>
      <p:sp>
        <p:nvSpPr>
          <p:cNvPr id="5" name="TextBox 4"/>
          <p:cNvSpPr txBox="1"/>
          <p:nvPr/>
        </p:nvSpPr>
        <p:spPr>
          <a:xfrm>
            <a:off x="4963886" y="4223657"/>
            <a:ext cx="1799771" cy="276999"/>
          </a:xfrm>
          <a:prstGeom prst="rect">
            <a:avLst/>
          </a:prstGeom>
          <a:noFill/>
        </p:spPr>
        <p:txBody>
          <a:bodyPr wrap="square" rtlCol="0">
            <a:spAutoFit/>
          </a:bodyPr>
          <a:lstStyle/>
          <a:p>
            <a:pPr algn="r"/>
            <a:r>
              <a:rPr lang="en-US" sz="1200" i="1" dirty="0" smtClean="0">
                <a:latin typeface="+mn-lt"/>
              </a:rPr>
              <a:t>(Source: MMC, 2025)</a:t>
            </a:r>
            <a:endParaRPr lang="en-US" sz="1200" i="1" dirty="0">
              <a:latin typeface="+mn-l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SOCIAL BURDEN OF HYPERTENSION</a:t>
            </a:r>
          </a:p>
        </p:txBody>
      </p:sp>
      <p:sp>
        <p:nvSpPr>
          <p:cNvPr id="3" name="Google Shape;92;p14"/>
          <p:cNvSpPr txBox="1">
            <a:spLocks noGrp="1"/>
          </p:cNvSpPr>
          <p:nvPr>
            <p:ph type="body" idx="1"/>
          </p:nvPr>
        </p:nvSpPr>
        <p:spPr>
          <a:xfrm>
            <a:off x="4383764" y="954103"/>
            <a:ext cx="4339322" cy="2122925"/>
          </a:xfrm>
          <a:prstGeom prst="rect">
            <a:avLst/>
          </a:prstGeom>
        </p:spPr>
        <p:txBody>
          <a:bodyPr spcFirstLastPara="1" wrap="square" lIns="91425" tIns="91425" rIns="91425" bIns="91425" anchor="t" anchorCtr="0">
            <a:noAutofit/>
          </a:bodyPr>
          <a:lstStyle/>
          <a:p>
            <a:pPr marL="342900" lvl="0" algn="just">
              <a:lnSpc>
                <a:spcPct val="150000"/>
              </a:lnSpc>
              <a:buFont typeface="Arial"/>
              <a:buChar char="●"/>
            </a:pPr>
            <a:r>
              <a:rPr lang="en-GB" sz="1400" dirty="0" smtClean="0">
                <a:solidFill>
                  <a:schemeClr val="bg2">
                    <a:lumMod val="50000"/>
                  </a:schemeClr>
                </a:solidFill>
                <a:latin typeface="Times New Roman"/>
                <a:ea typeface="Times New Roman"/>
              </a:rPr>
              <a:t>Health inequalities can be viewed as the most prominent social burden of hypertension.</a:t>
            </a:r>
            <a:endParaRPr lang="en-US" sz="14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400" dirty="0" smtClean="0">
                <a:solidFill>
                  <a:schemeClr val="bg2">
                    <a:lumMod val="50000"/>
                  </a:schemeClr>
                </a:solidFill>
                <a:latin typeface="Times New Roman"/>
                <a:ea typeface="Times New Roman"/>
              </a:rPr>
              <a:t>Structurally, unfair and avoidable differences in healthcare system reflect the prominence of health inequalities.</a:t>
            </a:r>
            <a:endParaRPr lang="en-US" sz="14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400" dirty="0" smtClean="0">
                <a:solidFill>
                  <a:schemeClr val="bg2">
                    <a:lumMod val="50000"/>
                  </a:schemeClr>
                </a:solidFill>
                <a:latin typeface="Times New Roman"/>
                <a:ea typeface="Times New Roman"/>
              </a:rPr>
              <a:t>Misinformation, ethnicity, and poorer quality housing become key attributes related to social burden of hypertension in the UK (ONS, 2023).  </a:t>
            </a:r>
            <a:endParaRPr lang="en-US" sz="1400" dirty="0">
              <a:solidFill>
                <a:schemeClr val="bg2">
                  <a:lumMod val="50000"/>
                </a:schemeClr>
              </a:solidFill>
              <a:latin typeface="Times New Roman"/>
              <a:ea typeface="Times New Roman"/>
            </a:endParaRPr>
          </a:p>
        </p:txBody>
      </p:sp>
      <p:pic>
        <p:nvPicPr>
          <p:cNvPr id="4098" name="Picture 2"/>
          <p:cNvPicPr>
            <a:picLocks noChangeAspect="1" noChangeArrowheads="1"/>
          </p:cNvPicPr>
          <p:nvPr/>
        </p:nvPicPr>
        <p:blipFill>
          <a:blip r:embed="rId3"/>
          <a:srcRect/>
          <a:stretch>
            <a:fillRect/>
          </a:stretch>
        </p:blipFill>
        <p:spPr bwMode="auto">
          <a:xfrm>
            <a:off x="378505" y="756557"/>
            <a:ext cx="3800475" cy="3543300"/>
          </a:xfrm>
          <a:prstGeom prst="rect">
            <a:avLst/>
          </a:prstGeom>
          <a:noFill/>
          <a:ln w="9525">
            <a:noFill/>
            <a:miter lim="800000"/>
            <a:headEnd/>
            <a:tailEnd/>
          </a:ln>
          <a:effectLst/>
        </p:spPr>
      </p:pic>
      <p:sp>
        <p:nvSpPr>
          <p:cNvPr id="5" name="TextBox 4"/>
          <p:cNvSpPr txBox="1"/>
          <p:nvPr/>
        </p:nvSpPr>
        <p:spPr>
          <a:xfrm>
            <a:off x="2409372" y="4310743"/>
            <a:ext cx="1799771" cy="276999"/>
          </a:xfrm>
          <a:prstGeom prst="rect">
            <a:avLst/>
          </a:prstGeom>
          <a:noFill/>
        </p:spPr>
        <p:txBody>
          <a:bodyPr wrap="square" rtlCol="0">
            <a:spAutoFit/>
          </a:bodyPr>
          <a:lstStyle/>
          <a:p>
            <a:pPr algn="r"/>
            <a:r>
              <a:rPr lang="en-US" sz="1200" i="1" dirty="0" smtClean="0">
                <a:latin typeface="+mn-lt"/>
              </a:rPr>
              <a:t>(Source: WMF, 2025)</a:t>
            </a:r>
            <a:endParaRPr lang="en-US" sz="1200" i="1" dirty="0">
              <a:latin typeface="+mn-lt"/>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DIAGNOSIS AND INITIAL ASSESSMENT OF HYPERTENSION</a:t>
            </a:r>
          </a:p>
        </p:txBody>
      </p:sp>
      <p:sp>
        <p:nvSpPr>
          <p:cNvPr id="3" name="Google Shape;92;p14"/>
          <p:cNvSpPr txBox="1">
            <a:spLocks noGrp="1"/>
          </p:cNvSpPr>
          <p:nvPr>
            <p:ph type="body" idx="1"/>
          </p:nvPr>
        </p:nvSpPr>
        <p:spPr>
          <a:xfrm>
            <a:off x="4224106" y="1128275"/>
            <a:ext cx="4339322" cy="2674468"/>
          </a:xfrm>
          <a:prstGeom prst="rect">
            <a:avLst/>
          </a:prstGeom>
        </p:spPr>
        <p:txBody>
          <a:bodyPr spcFirstLastPara="1" wrap="square" lIns="91425" tIns="91425" rIns="91425" bIns="91425" anchor="t" anchorCtr="0">
            <a:noAutofit/>
          </a:bodyPr>
          <a:lstStyle/>
          <a:p>
            <a:pPr lvl="0" algn="just">
              <a:lnSpc>
                <a:spcPct val="150000"/>
              </a:lnSpc>
            </a:pPr>
            <a:r>
              <a:rPr lang="en-GB" sz="1200" dirty="0" smtClean="0">
                <a:solidFill>
                  <a:schemeClr val="bg2">
                    <a:lumMod val="50000"/>
                  </a:schemeClr>
                </a:solidFill>
                <a:latin typeface="+mn-lt"/>
              </a:rPr>
              <a:t>Hypertension is diagnosed through the combination of medical history review and blood pressure measurements (Mayo Clinic, 2025). </a:t>
            </a:r>
            <a:endParaRPr lang="en-US" sz="1200" dirty="0" smtClean="0">
              <a:solidFill>
                <a:schemeClr val="bg2">
                  <a:lumMod val="50000"/>
                </a:schemeClr>
              </a:solidFill>
              <a:latin typeface="+mn-lt"/>
            </a:endParaRPr>
          </a:p>
          <a:p>
            <a:pPr lvl="0" algn="just">
              <a:lnSpc>
                <a:spcPct val="150000"/>
              </a:lnSpc>
            </a:pPr>
            <a:r>
              <a:rPr lang="en-GB" sz="1200" dirty="0" smtClean="0">
                <a:solidFill>
                  <a:schemeClr val="bg2">
                    <a:lumMod val="50000"/>
                  </a:schemeClr>
                </a:solidFill>
                <a:latin typeface="+mn-lt"/>
              </a:rPr>
              <a:t>“</a:t>
            </a:r>
            <a:r>
              <a:rPr lang="en-GB" sz="1200" b="1" dirty="0" smtClean="0">
                <a:solidFill>
                  <a:schemeClr val="bg2">
                    <a:lumMod val="50000"/>
                  </a:schemeClr>
                </a:solidFill>
                <a:latin typeface="+mn-lt"/>
              </a:rPr>
              <a:t>Blood Pressure Measurement (BPM)</a:t>
            </a:r>
            <a:r>
              <a:rPr lang="en-GB" sz="1200" dirty="0" smtClean="0">
                <a:solidFill>
                  <a:schemeClr val="bg2">
                    <a:lumMod val="50000"/>
                  </a:schemeClr>
                </a:solidFill>
                <a:latin typeface="+mn-lt"/>
              </a:rPr>
              <a:t>” is the most important initial assessment of hypertension (</a:t>
            </a:r>
            <a:r>
              <a:rPr lang="en-GB" sz="1200" dirty="0" err="1" smtClean="0">
                <a:solidFill>
                  <a:schemeClr val="bg2">
                    <a:lumMod val="50000"/>
                  </a:schemeClr>
                </a:solidFill>
                <a:latin typeface="+mn-lt"/>
              </a:rPr>
              <a:t>Healthinaging</a:t>
            </a:r>
            <a:r>
              <a:rPr lang="en-GB" sz="1200" dirty="0" smtClean="0">
                <a:solidFill>
                  <a:schemeClr val="bg2">
                    <a:lumMod val="50000"/>
                  </a:schemeClr>
                </a:solidFill>
                <a:latin typeface="+mn-lt"/>
              </a:rPr>
              <a:t>, 2025).</a:t>
            </a:r>
            <a:endParaRPr lang="en-US" sz="1200" dirty="0" smtClean="0">
              <a:solidFill>
                <a:schemeClr val="bg2">
                  <a:lumMod val="50000"/>
                </a:schemeClr>
              </a:solidFill>
              <a:latin typeface="+mn-lt"/>
            </a:endParaRPr>
          </a:p>
          <a:p>
            <a:pPr lvl="0" algn="just">
              <a:lnSpc>
                <a:spcPct val="150000"/>
              </a:lnSpc>
            </a:pPr>
            <a:r>
              <a:rPr lang="en-GB" sz="1200" b="1" dirty="0" smtClean="0">
                <a:solidFill>
                  <a:schemeClr val="bg2">
                    <a:lumMod val="50000"/>
                  </a:schemeClr>
                </a:solidFill>
                <a:latin typeface="+mn-lt"/>
              </a:rPr>
              <a:t>“Medical history review” </a:t>
            </a:r>
            <a:r>
              <a:rPr lang="en-GB" sz="1200" dirty="0" smtClean="0">
                <a:solidFill>
                  <a:schemeClr val="bg2">
                    <a:lumMod val="50000"/>
                  </a:schemeClr>
                </a:solidFill>
                <a:latin typeface="+mn-lt"/>
              </a:rPr>
              <a:t>including medications, family history and lifestyle are essential metric for initial assessment of hypertension (Mayo Clinic, 2025).   </a:t>
            </a:r>
            <a:endParaRPr lang="en-US" sz="1200" dirty="0">
              <a:solidFill>
                <a:schemeClr val="bg2">
                  <a:lumMod val="50000"/>
                </a:schemeClr>
              </a:solidFill>
              <a:latin typeface="+mn-lt"/>
            </a:endParaRPr>
          </a:p>
        </p:txBody>
      </p:sp>
      <p:pic>
        <p:nvPicPr>
          <p:cNvPr id="5122" name="Picture 2"/>
          <p:cNvPicPr>
            <a:picLocks noChangeAspect="1" noChangeArrowheads="1"/>
          </p:cNvPicPr>
          <p:nvPr/>
        </p:nvPicPr>
        <p:blipFill>
          <a:blip r:embed="rId3"/>
          <a:srcRect/>
          <a:stretch>
            <a:fillRect/>
          </a:stretch>
        </p:blipFill>
        <p:spPr bwMode="auto">
          <a:xfrm>
            <a:off x="405266" y="977446"/>
            <a:ext cx="3005590" cy="3566800"/>
          </a:xfrm>
          <a:prstGeom prst="rect">
            <a:avLst/>
          </a:prstGeom>
          <a:noFill/>
          <a:ln w="9525">
            <a:noFill/>
            <a:miter lim="800000"/>
            <a:headEnd/>
            <a:tailEnd/>
          </a:ln>
          <a:effectLst/>
        </p:spPr>
      </p:pic>
      <p:sp>
        <p:nvSpPr>
          <p:cNvPr id="5" name="TextBox 4"/>
          <p:cNvSpPr txBox="1"/>
          <p:nvPr/>
        </p:nvSpPr>
        <p:spPr>
          <a:xfrm>
            <a:off x="1596572" y="4528457"/>
            <a:ext cx="1799771" cy="276999"/>
          </a:xfrm>
          <a:prstGeom prst="rect">
            <a:avLst/>
          </a:prstGeom>
          <a:noFill/>
        </p:spPr>
        <p:txBody>
          <a:bodyPr wrap="square" rtlCol="0">
            <a:spAutoFit/>
          </a:bodyPr>
          <a:lstStyle/>
          <a:p>
            <a:pPr algn="r"/>
            <a:r>
              <a:rPr lang="en-US" sz="1200" i="1" dirty="0" smtClean="0">
                <a:latin typeface="+mn-lt"/>
              </a:rPr>
              <a:t>(Source: WMF, 2025)</a:t>
            </a:r>
            <a:endParaRPr lang="en-US" sz="1200" i="1" dirty="0">
              <a:latin typeface="+mn-lt"/>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MANAGEMENT OF HYPERTENSION THROUGH “NICE GUIDELINE NG136”</a:t>
            </a:r>
          </a:p>
        </p:txBody>
      </p:sp>
      <p:sp>
        <p:nvSpPr>
          <p:cNvPr id="3" name="Google Shape;92;p14"/>
          <p:cNvSpPr txBox="1">
            <a:spLocks noGrp="1"/>
          </p:cNvSpPr>
          <p:nvPr>
            <p:ph type="body" idx="1"/>
          </p:nvPr>
        </p:nvSpPr>
        <p:spPr>
          <a:xfrm>
            <a:off x="72570" y="997647"/>
            <a:ext cx="4339322" cy="3704982"/>
          </a:xfrm>
          <a:prstGeom prst="rect">
            <a:avLst/>
          </a:prstGeom>
        </p:spPr>
        <p:txBody>
          <a:bodyPr spcFirstLastPara="1" wrap="square" lIns="91425" tIns="91425" rIns="91425" bIns="91425" anchor="t" anchorCtr="0">
            <a:noAutofit/>
          </a:bodyPr>
          <a:lstStyle/>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“NICE NG136 2023” framework develops evidence-based recommendations regarding diagnosis, staging, treatment, monitoring, and lifestyle management of hypertension (NICE, 2025).</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Blood pressure management is essential to classify hypertension within different segments including </a:t>
            </a:r>
            <a:r>
              <a:rPr lang="en-GB" sz="1200" i="1" dirty="0" smtClean="0">
                <a:solidFill>
                  <a:schemeClr val="bg2">
                    <a:lumMod val="50000"/>
                  </a:schemeClr>
                </a:solidFill>
                <a:latin typeface="Times New Roman"/>
                <a:ea typeface="Times New Roman"/>
              </a:rPr>
              <a:t>stage 1, stage 2, severe </a:t>
            </a:r>
            <a:r>
              <a:rPr lang="en-GB" sz="1200" dirty="0" smtClean="0">
                <a:solidFill>
                  <a:schemeClr val="bg2">
                    <a:lumMod val="50000"/>
                  </a:schemeClr>
                </a:solidFill>
                <a:latin typeface="Times New Roman"/>
                <a:ea typeface="Times New Roman"/>
              </a:rPr>
              <a:t>and </a:t>
            </a:r>
            <a:r>
              <a:rPr lang="en-GB" sz="1200" i="1" dirty="0" smtClean="0">
                <a:solidFill>
                  <a:schemeClr val="bg2">
                    <a:lumMod val="50000"/>
                  </a:schemeClr>
                </a:solidFill>
                <a:latin typeface="Times New Roman"/>
                <a:ea typeface="Times New Roman"/>
              </a:rPr>
              <a:t>malignant. </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Referring to NG136 guidance, immediate medication needs to be initiated due to escalation to stage 2 hypertension, regardless of age (NICE, 2025).</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The framework is not suitable for pregnant individuals and patients struggling with Chronic Kidney Disease (CKD) and Type 1 diabetes.</a:t>
            </a:r>
            <a:endParaRPr lang="en-US" sz="1200" dirty="0">
              <a:solidFill>
                <a:schemeClr val="bg2">
                  <a:lumMod val="50000"/>
                </a:schemeClr>
              </a:solidFill>
              <a:latin typeface="+mn-lt"/>
            </a:endParaRPr>
          </a:p>
        </p:txBody>
      </p:sp>
      <p:pic>
        <p:nvPicPr>
          <p:cNvPr id="6146" name="Picture 2"/>
          <p:cNvPicPr>
            <a:picLocks noChangeAspect="1" noChangeArrowheads="1"/>
          </p:cNvPicPr>
          <p:nvPr/>
        </p:nvPicPr>
        <p:blipFill>
          <a:blip r:embed="rId3"/>
          <a:srcRect/>
          <a:stretch>
            <a:fillRect/>
          </a:stretch>
        </p:blipFill>
        <p:spPr bwMode="auto">
          <a:xfrm>
            <a:off x="4702629" y="943429"/>
            <a:ext cx="4441371" cy="3846286"/>
          </a:xfrm>
          <a:prstGeom prst="rect">
            <a:avLst/>
          </a:prstGeom>
          <a:noFill/>
          <a:ln w="9525">
            <a:noFill/>
            <a:miter lim="800000"/>
            <a:headEnd/>
            <a:tailEnd/>
          </a:ln>
          <a:effectLst/>
        </p:spPr>
      </p:pic>
      <p:sp>
        <p:nvSpPr>
          <p:cNvPr id="5" name="TextBox 4"/>
          <p:cNvSpPr txBox="1"/>
          <p:nvPr/>
        </p:nvSpPr>
        <p:spPr>
          <a:xfrm>
            <a:off x="2960915" y="4513943"/>
            <a:ext cx="1799771" cy="276999"/>
          </a:xfrm>
          <a:prstGeom prst="rect">
            <a:avLst/>
          </a:prstGeom>
          <a:noFill/>
        </p:spPr>
        <p:txBody>
          <a:bodyPr wrap="square" rtlCol="0">
            <a:spAutoFit/>
          </a:bodyPr>
          <a:lstStyle/>
          <a:p>
            <a:pPr algn="r"/>
            <a:r>
              <a:rPr lang="en-US" sz="1200" i="1" dirty="0" smtClean="0">
                <a:latin typeface="+mn-lt"/>
              </a:rPr>
              <a:t>(Source: NICE, 2025)</a:t>
            </a:r>
            <a:endParaRPr lang="en-US" sz="1200" i="1" dirty="0">
              <a:latin typeface="+mn-lt"/>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IMPLEMENTATION OF NHS RIGHTCARE PATHWAY FRAMEWORK</a:t>
            </a:r>
          </a:p>
        </p:txBody>
      </p:sp>
      <p:sp>
        <p:nvSpPr>
          <p:cNvPr id="3" name="Google Shape;92;p14"/>
          <p:cNvSpPr txBox="1">
            <a:spLocks noGrp="1"/>
          </p:cNvSpPr>
          <p:nvPr>
            <p:ph type="body" idx="1"/>
          </p:nvPr>
        </p:nvSpPr>
        <p:spPr>
          <a:xfrm>
            <a:off x="3909147" y="1450492"/>
            <a:ext cx="4339322" cy="1980685"/>
          </a:xfrm>
          <a:prstGeom prst="rect">
            <a:avLst/>
          </a:prstGeom>
        </p:spPr>
        <p:txBody>
          <a:bodyPr spcFirstLastPara="1" wrap="square" lIns="91425" tIns="91425" rIns="91425" bIns="91425" anchor="t" anchorCtr="0">
            <a:noAutofit/>
          </a:bodyPr>
          <a:lstStyle/>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NHS </a:t>
            </a:r>
            <a:r>
              <a:rPr lang="en-GB" sz="1200" dirty="0" err="1" smtClean="0">
                <a:solidFill>
                  <a:schemeClr val="bg2">
                    <a:lumMod val="50000"/>
                  </a:schemeClr>
                </a:solidFill>
                <a:latin typeface="Times New Roman"/>
                <a:ea typeface="Times New Roman"/>
              </a:rPr>
              <a:t>RightCare</a:t>
            </a:r>
            <a:r>
              <a:rPr lang="en-GB" sz="1200" dirty="0" smtClean="0">
                <a:solidFill>
                  <a:schemeClr val="bg2">
                    <a:lumMod val="50000"/>
                  </a:schemeClr>
                </a:solidFill>
                <a:latin typeface="Times New Roman"/>
                <a:ea typeface="Times New Roman"/>
              </a:rPr>
              <a:t> is mainly focused on the stances of prevention of CVD across the UK (NHS, 2019). </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The NHS framework is effective to understand the priorities of physical ill health for individuals acquiring severe mental health illness (NHS, 2019).</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The </a:t>
            </a:r>
            <a:r>
              <a:rPr lang="en-GB" sz="1200" dirty="0" err="1" smtClean="0">
                <a:solidFill>
                  <a:schemeClr val="bg2">
                    <a:lumMod val="50000"/>
                  </a:schemeClr>
                </a:solidFill>
                <a:latin typeface="Times New Roman"/>
                <a:ea typeface="Times New Roman"/>
              </a:rPr>
              <a:t>RightCare</a:t>
            </a:r>
            <a:r>
              <a:rPr lang="en-GB" sz="1200" dirty="0" smtClean="0">
                <a:solidFill>
                  <a:schemeClr val="bg2">
                    <a:lumMod val="50000"/>
                  </a:schemeClr>
                </a:solidFill>
                <a:latin typeface="Times New Roman"/>
                <a:ea typeface="Times New Roman"/>
              </a:rPr>
              <a:t> pathway is capable to detect CKD and CVD at an early stage, curated through hypertension (NHS, 2025).</a:t>
            </a:r>
            <a:endParaRPr lang="en-US" sz="1200" dirty="0">
              <a:solidFill>
                <a:schemeClr val="bg2">
                  <a:lumMod val="50000"/>
                </a:schemeClr>
              </a:solidFill>
              <a:latin typeface="Times New Roman"/>
              <a:ea typeface="Times New Roman"/>
            </a:endParaRPr>
          </a:p>
        </p:txBody>
      </p:sp>
      <p:pic>
        <p:nvPicPr>
          <p:cNvPr id="7170" name="Picture 2"/>
          <p:cNvPicPr>
            <a:picLocks noChangeAspect="1" noChangeArrowheads="1"/>
          </p:cNvPicPr>
          <p:nvPr/>
        </p:nvPicPr>
        <p:blipFill>
          <a:blip r:embed="rId3"/>
          <a:srcRect/>
          <a:stretch>
            <a:fillRect/>
          </a:stretch>
        </p:blipFill>
        <p:spPr bwMode="auto">
          <a:xfrm>
            <a:off x="545646" y="883331"/>
            <a:ext cx="2914650" cy="3667125"/>
          </a:xfrm>
          <a:prstGeom prst="rect">
            <a:avLst/>
          </a:prstGeom>
          <a:noFill/>
          <a:ln w="9525">
            <a:noFill/>
            <a:miter lim="800000"/>
            <a:headEnd/>
            <a:tailEnd/>
          </a:ln>
          <a:effectLst/>
        </p:spPr>
      </p:pic>
      <p:sp>
        <p:nvSpPr>
          <p:cNvPr id="5" name="TextBox 4"/>
          <p:cNvSpPr txBox="1"/>
          <p:nvPr/>
        </p:nvSpPr>
        <p:spPr>
          <a:xfrm>
            <a:off x="595086" y="4093029"/>
            <a:ext cx="1799771" cy="276999"/>
          </a:xfrm>
          <a:prstGeom prst="rect">
            <a:avLst/>
          </a:prstGeom>
          <a:noFill/>
        </p:spPr>
        <p:txBody>
          <a:bodyPr wrap="square" rtlCol="0">
            <a:spAutoFit/>
          </a:bodyPr>
          <a:lstStyle/>
          <a:p>
            <a:pPr algn="r"/>
            <a:r>
              <a:rPr lang="en-US" sz="1200" i="1" dirty="0" smtClean="0">
                <a:latin typeface="+mn-lt"/>
              </a:rPr>
              <a:t>(Source: WHO, 2025)</a:t>
            </a:r>
            <a:endParaRPr lang="en-US" sz="1200" i="1" dirty="0">
              <a:latin typeface="+mn-lt"/>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IMPLEMENTATION OF PLAN-DO-STUDY-ACT (PDSA) MODEL</a:t>
            </a:r>
          </a:p>
        </p:txBody>
      </p:sp>
      <p:sp>
        <p:nvSpPr>
          <p:cNvPr id="3" name="Google Shape;92;p14"/>
          <p:cNvSpPr txBox="1">
            <a:spLocks noGrp="1"/>
          </p:cNvSpPr>
          <p:nvPr>
            <p:ph type="body" idx="1"/>
          </p:nvPr>
        </p:nvSpPr>
        <p:spPr>
          <a:xfrm>
            <a:off x="4155888" y="1392434"/>
            <a:ext cx="4339322" cy="2628023"/>
          </a:xfrm>
          <a:prstGeom prst="rect">
            <a:avLst/>
          </a:prstGeom>
        </p:spPr>
        <p:txBody>
          <a:bodyPr spcFirstLastPara="1" wrap="square" lIns="91425" tIns="91425" rIns="91425" bIns="91425" anchor="t" anchorCtr="0">
            <a:noAutofit/>
          </a:bodyPr>
          <a:lstStyle/>
          <a:p>
            <a:pPr lvl="0" algn="just">
              <a:lnSpc>
                <a:spcPct val="150000"/>
              </a:lnSpc>
            </a:pPr>
            <a:r>
              <a:rPr lang="en-GB" sz="1200" dirty="0" smtClean="0">
                <a:solidFill>
                  <a:schemeClr val="bg2">
                    <a:lumMod val="50000"/>
                  </a:schemeClr>
                </a:solidFill>
                <a:latin typeface="+mn-lt"/>
              </a:rPr>
              <a:t>Plan-Do-Study-Act (PDSA) Model is used to assess medical information for a small volume of population. </a:t>
            </a:r>
            <a:endParaRPr lang="en-US" sz="1200" dirty="0" smtClean="0">
              <a:solidFill>
                <a:schemeClr val="bg2">
                  <a:lumMod val="50000"/>
                </a:schemeClr>
              </a:solidFill>
              <a:latin typeface="+mn-lt"/>
            </a:endParaRPr>
          </a:p>
          <a:p>
            <a:pPr lvl="0" algn="just">
              <a:lnSpc>
                <a:spcPct val="150000"/>
              </a:lnSpc>
            </a:pPr>
            <a:r>
              <a:rPr lang="en-GB" sz="1200" dirty="0" smtClean="0">
                <a:solidFill>
                  <a:schemeClr val="bg2">
                    <a:lumMod val="50000"/>
                  </a:schemeClr>
                </a:solidFill>
                <a:latin typeface="+mn-lt"/>
              </a:rPr>
              <a:t>Plan-Do-Study-Act (PDSA) Model contextualises community-driven solution as an important mediator to develop structured care dynamics in healthcare (</a:t>
            </a:r>
            <a:r>
              <a:rPr lang="en-GB" sz="1200" dirty="0" err="1" smtClean="0">
                <a:solidFill>
                  <a:schemeClr val="bg2">
                    <a:lumMod val="50000"/>
                  </a:schemeClr>
                </a:solidFill>
                <a:latin typeface="+mn-lt"/>
              </a:rPr>
              <a:t>Magnan</a:t>
            </a:r>
            <a:r>
              <a:rPr lang="en-GB" sz="1200" dirty="0" smtClean="0">
                <a:solidFill>
                  <a:schemeClr val="bg2">
                    <a:lumMod val="50000"/>
                  </a:schemeClr>
                </a:solidFill>
                <a:latin typeface="+mn-lt"/>
              </a:rPr>
              <a:t>, 2021).</a:t>
            </a:r>
            <a:endParaRPr lang="en-US" sz="1200" dirty="0" smtClean="0">
              <a:solidFill>
                <a:schemeClr val="bg2">
                  <a:lumMod val="50000"/>
                </a:schemeClr>
              </a:solidFill>
              <a:latin typeface="+mn-lt"/>
            </a:endParaRPr>
          </a:p>
          <a:p>
            <a:pPr lvl="0" algn="just">
              <a:lnSpc>
                <a:spcPct val="150000"/>
              </a:lnSpc>
            </a:pPr>
            <a:r>
              <a:rPr lang="en-GB" sz="1200" dirty="0" smtClean="0">
                <a:solidFill>
                  <a:schemeClr val="bg2">
                    <a:lumMod val="50000"/>
                  </a:schemeClr>
                </a:solidFill>
                <a:latin typeface="+mn-lt"/>
              </a:rPr>
              <a:t>Healthcare practitioners can leverage PDSA model to develop initial assessment of hypertension by determining social determinants. </a:t>
            </a:r>
            <a:endParaRPr lang="en-US" sz="1200" dirty="0">
              <a:solidFill>
                <a:schemeClr val="bg2">
                  <a:lumMod val="50000"/>
                </a:schemeClr>
              </a:solidFill>
              <a:latin typeface="+mn-lt"/>
            </a:endParaRPr>
          </a:p>
        </p:txBody>
      </p:sp>
      <p:pic>
        <p:nvPicPr>
          <p:cNvPr id="8194" name="Picture 2"/>
          <p:cNvPicPr>
            <a:picLocks noChangeAspect="1" noChangeArrowheads="1"/>
          </p:cNvPicPr>
          <p:nvPr/>
        </p:nvPicPr>
        <p:blipFill>
          <a:blip r:embed="rId3"/>
          <a:srcRect/>
          <a:stretch>
            <a:fillRect/>
          </a:stretch>
        </p:blipFill>
        <p:spPr bwMode="auto">
          <a:xfrm>
            <a:off x="217715" y="1430565"/>
            <a:ext cx="3962765" cy="2764064"/>
          </a:xfrm>
          <a:prstGeom prst="rect">
            <a:avLst/>
          </a:prstGeom>
          <a:noFill/>
          <a:ln w="9525">
            <a:noFill/>
            <a:miter lim="800000"/>
            <a:headEnd/>
            <a:tailEnd/>
          </a:ln>
          <a:effectLst/>
        </p:spPr>
      </p:pic>
      <p:sp>
        <p:nvSpPr>
          <p:cNvPr id="5" name="TextBox 4"/>
          <p:cNvSpPr txBox="1"/>
          <p:nvPr/>
        </p:nvSpPr>
        <p:spPr>
          <a:xfrm>
            <a:off x="2438400" y="4194629"/>
            <a:ext cx="1799771" cy="276999"/>
          </a:xfrm>
          <a:prstGeom prst="rect">
            <a:avLst/>
          </a:prstGeom>
          <a:noFill/>
        </p:spPr>
        <p:txBody>
          <a:bodyPr wrap="square" rtlCol="0">
            <a:spAutoFit/>
          </a:bodyPr>
          <a:lstStyle/>
          <a:p>
            <a:pPr algn="r"/>
            <a:r>
              <a:rPr lang="en-US" sz="1200" i="1" dirty="0" smtClean="0">
                <a:latin typeface="+mn-lt"/>
              </a:rPr>
              <a:t>(Source: Self-developed)</a:t>
            </a:r>
            <a:endParaRPr lang="en-US" sz="1200" i="1" dirty="0">
              <a:latin typeface="+mn-lt"/>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AVAILABLE TREATMENT OPTION FOR HYPERTENSION IN THE UK</a:t>
            </a:r>
          </a:p>
        </p:txBody>
      </p:sp>
      <p:sp>
        <p:nvSpPr>
          <p:cNvPr id="3" name="Google Shape;92;p14"/>
          <p:cNvSpPr txBox="1">
            <a:spLocks noGrp="1"/>
          </p:cNvSpPr>
          <p:nvPr>
            <p:ph type="body" idx="1"/>
          </p:nvPr>
        </p:nvSpPr>
        <p:spPr>
          <a:xfrm>
            <a:off x="4533261" y="1726264"/>
            <a:ext cx="4339322" cy="1980685"/>
          </a:xfrm>
          <a:prstGeom prst="rect">
            <a:avLst/>
          </a:prstGeom>
        </p:spPr>
        <p:txBody>
          <a:bodyPr spcFirstLastPara="1" wrap="square" lIns="91425" tIns="91425" rIns="91425" bIns="91425" anchor="t" anchorCtr="0">
            <a:noAutofit/>
          </a:bodyPr>
          <a:lstStyle/>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NHS UK has described blood pressure measurement as the most fundamental treatment for hypertension.</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Overweight, smoking, and feeling stressed over a long period are prominent factors, blended within the treatment of hypertension (NHS, 2025).</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For Stage 2 hypertension, 150/95 mmHg ABPM has been addressed the threshold in NG28 guideline (NICE, 2024).</a:t>
            </a:r>
            <a:endParaRPr lang="en-US" sz="1200" dirty="0">
              <a:solidFill>
                <a:schemeClr val="bg2">
                  <a:lumMod val="50000"/>
                </a:schemeClr>
              </a:solidFill>
              <a:latin typeface="Times New Roman"/>
              <a:ea typeface="Times New Roman"/>
            </a:endParaRPr>
          </a:p>
        </p:txBody>
      </p:sp>
      <p:pic>
        <p:nvPicPr>
          <p:cNvPr id="9218" name="Picture 2"/>
          <p:cNvPicPr>
            <a:picLocks noChangeAspect="1" noChangeArrowheads="1"/>
          </p:cNvPicPr>
          <p:nvPr/>
        </p:nvPicPr>
        <p:blipFill>
          <a:blip r:embed="rId3"/>
          <a:srcRect/>
          <a:stretch>
            <a:fillRect/>
          </a:stretch>
        </p:blipFill>
        <p:spPr bwMode="auto">
          <a:xfrm>
            <a:off x="0" y="1058411"/>
            <a:ext cx="4190420" cy="3832904"/>
          </a:xfrm>
          <a:prstGeom prst="rect">
            <a:avLst/>
          </a:prstGeom>
          <a:noFill/>
          <a:ln w="9525">
            <a:noFill/>
            <a:miter lim="800000"/>
            <a:headEnd/>
            <a:tailEnd/>
          </a:ln>
          <a:effectLst/>
        </p:spPr>
      </p:pic>
      <p:sp>
        <p:nvSpPr>
          <p:cNvPr id="5" name="TextBox 4"/>
          <p:cNvSpPr txBox="1"/>
          <p:nvPr/>
        </p:nvSpPr>
        <p:spPr>
          <a:xfrm>
            <a:off x="2960915" y="4513943"/>
            <a:ext cx="1799771" cy="276999"/>
          </a:xfrm>
          <a:prstGeom prst="rect">
            <a:avLst/>
          </a:prstGeom>
          <a:noFill/>
        </p:spPr>
        <p:txBody>
          <a:bodyPr wrap="square" rtlCol="0">
            <a:spAutoFit/>
          </a:bodyPr>
          <a:lstStyle/>
          <a:p>
            <a:pPr algn="r"/>
            <a:r>
              <a:rPr lang="en-US" sz="1200" i="1" dirty="0" smtClean="0">
                <a:latin typeface="+mn-lt"/>
              </a:rPr>
              <a:t>(Source: NICE, 2025)</a:t>
            </a:r>
            <a:endParaRPr lang="en-US" sz="1200" i="1" dirty="0">
              <a:latin typeface="+mn-lt"/>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4949370" y="0"/>
            <a:ext cx="3882929" cy="1422400"/>
          </a:xfrm>
          <a:prstGeom prst="rect">
            <a:avLst/>
          </a:prstGeom>
        </p:spPr>
        <p:txBody>
          <a:bodyPr spcFirstLastPara="1" wrap="square" lIns="91425" tIns="91425" rIns="91425" bIns="91425" anchor="t" anchorCtr="0">
            <a:normAutofit fontScale="90000"/>
          </a:bodyPr>
          <a:lstStyle/>
          <a:p>
            <a:pPr lvl="0" algn="r"/>
            <a:r>
              <a:rPr lang="en-US" b="1" dirty="0" smtClean="0">
                <a:latin typeface="Times New Roman"/>
                <a:ea typeface="Times New Roman"/>
                <a:cs typeface="Times New Roman"/>
                <a:sym typeface="Times New Roman"/>
              </a:rPr>
              <a:t>COMORBIDITY AND PREVENTION OF HYPERTENTSION</a:t>
            </a:r>
          </a:p>
        </p:txBody>
      </p:sp>
      <p:sp>
        <p:nvSpPr>
          <p:cNvPr id="3" name="Google Shape;92;p14"/>
          <p:cNvSpPr txBox="1">
            <a:spLocks noGrp="1"/>
          </p:cNvSpPr>
          <p:nvPr>
            <p:ph type="body" idx="1"/>
          </p:nvPr>
        </p:nvSpPr>
        <p:spPr>
          <a:xfrm>
            <a:off x="4804678" y="1345987"/>
            <a:ext cx="4339322" cy="2616410"/>
          </a:xfrm>
          <a:prstGeom prst="rect">
            <a:avLst/>
          </a:prstGeom>
        </p:spPr>
        <p:txBody>
          <a:bodyPr spcFirstLastPara="1" wrap="square" lIns="91425" tIns="91425" rIns="91425" bIns="91425" anchor="t" anchorCtr="0">
            <a:noAutofit/>
          </a:bodyPr>
          <a:lstStyle/>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Anxiety and imbalanced mental health conditions are prominent co-morbidities of hypertension (</a:t>
            </a:r>
            <a:r>
              <a:rPr lang="en-GB" sz="1200" dirty="0" err="1" smtClean="0">
                <a:solidFill>
                  <a:schemeClr val="bg2">
                    <a:lumMod val="50000"/>
                  </a:schemeClr>
                </a:solidFill>
                <a:latin typeface="Times New Roman"/>
                <a:ea typeface="Times New Roman"/>
              </a:rPr>
              <a:t>Akangbe</a:t>
            </a:r>
            <a:r>
              <a:rPr lang="en-GB" sz="1200" dirty="0" smtClean="0">
                <a:solidFill>
                  <a:schemeClr val="bg2">
                    <a:lumMod val="50000"/>
                  </a:schemeClr>
                </a:solidFill>
                <a:latin typeface="Times New Roman"/>
                <a:ea typeface="Times New Roman"/>
              </a:rPr>
              <a:t> </a:t>
            </a:r>
            <a:r>
              <a:rPr lang="en-GB" sz="1200" i="1" dirty="0" smtClean="0">
                <a:solidFill>
                  <a:schemeClr val="bg2">
                    <a:lumMod val="50000"/>
                  </a:schemeClr>
                </a:solidFill>
                <a:latin typeface="Times New Roman"/>
                <a:ea typeface="Times New Roman"/>
              </a:rPr>
              <a:t>et al. </a:t>
            </a:r>
            <a:r>
              <a:rPr lang="en-GB" sz="1200" dirty="0" smtClean="0">
                <a:solidFill>
                  <a:schemeClr val="bg2">
                    <a:lumMod val="50000"/>
                  </a:schemeClr>
                </a:solidFill>
                <a:latin typeface="Times New Roman"/>
                <a:ea typeface="Times New Roman"/>
              </a:rPr>
              <a:t>2025).</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“Chronic Kidney Disease (CKD)” and obesity are another two influential co-morbidities for hypertension (</a:t>
            </a:r>
            <a:r>
              <a:rPr lang="en-GB" sz="1200" dirty="0" err="1" smtClean="0">
                <a:solidFill>
                  <a:schemeClr val="bg2">
                    <a:lumMod val="50000"/>
                  </a:schemeClr>
                </a:solidFill>
                <a:latin typeface="Times New Roman"/>
                <a:ea typeface="Times New Roman"/>
              </a:rPr>
              <a:t>Mancia</a:t>
            </a:r>
            <a:r>
              <a:rPr lang="en-GB" sz="1200" dirty="0" smtClean="0">
                <a:solidFill>
                  <a:schemeClr val="bg2">
                    <a:lumMod val="50000"/>
                  </a:schemeClr>
                </a:solidFill>
                <a:latin typeface="Times New Roman"/>
                <a:ea typeface="Times New Roman"/>
              </a:rPr>
              <a:t> </a:t>
            </a:r>
            <a:r>
              <a:rPr lang="en-GB" sz="1200" i="1" dirty="0" smtClean="0">
                <a:solidFill>
                  <a:schemeClr val="bg2">
                    <a:lumMod val="50000"/>
                  </a:schemeClr>
                </a:solidFill>
                <a:latin typeface="Times New Roman"/>
                <a:ea typeface="Times New Roman"/>
              </a:rPr>
              <a:t>et al. </a:t>
            </a:r>
            <a:r>
              <a:rPr lang="en-GB" sz="1200" dirty="0" smtClean="0">
                <a:solidFill>
                  <a:schemeClr val="bg2">
                    <a:lumMod val="50000"/>
                  </a:schemeClr>
                </a:solidFill>
                <a:latin typeface="Times New Roman"/>
                <a:ea typeface="Times New Roman"/>
              </a:rPr>
              <a:t>2022).</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Improved diet &amp; lifestyle, increased physical activity can prevent the initial occurrence of hypertension, concerning the prevalence of CVD (MMC, 2025). </a:t>
            </a:r>
            <a:endParaRPr lang="en-US" sz="1200" dirty="0">
              <a:solidFill>
                <a:schemeClr val="bg2">
                  <a:lumMod val="50000"/>
                </a:schemeClr>
              </a:solidFill>
              <a:latin typeface="Times New Roman"/>
              <a:ea typeface="Times New Roman"/>
            </a:endParaRPr>
          </a:p>
        </p:txBody>
      </p:sp>
      <p:pic>
        <p:nvPicPr>
          <p:cNvPr id="10242" name="Picture 2"/>
          <p:cNvPicPr>
            <a:picLocks noChangeAspect="1" noChangeArrowheads="1"/>
          </p:cNvPicPr>
          <p:nvPr/>
        </p:nvPicPr>
        <p:blipFill>
          <a:blip r:embed="rId3"/>
          <a:srcRect/>
          <a:stretch>
            <a:fillRect/>
          </a:stretch>
        </p:blipFill>
        <p:spPr bwMode="auto">
          <a:xfrm>
            <a:off x="0" y="0"/>
            <a:ext cx="4705350" cy="5191125"/>
          </a:xfrm>
          <a:prstGeom prst="rect">
            <a:avLst/>
          </a:prstGeom>
          <a:noFill/>
          <a:ln w="9525">
            <a:noFill/>
            <a:miter lim="800000"/>
            <a:headEnd/>
            <a:tailEnd/>
          </a:ln>
          <a:effectLst/>
        </p:spPr>
      </p:pic>
      <p:sp>
        <p:nvSpPr>
          <p:cNvPr id="5" name="TextBox 4"/>
          <p:cNvSpPr txBox="1"/>
          <p:nvPr/>
        </p:nvSpPr>
        <p:spPr>
          <a:xfrm>
            <a:off x="4659086" y="4619758"/>
            <a:ext cx="2496457" cy="261610"/>
          </a:xfrm>
          <a:prstGeom prst="rect">
            <a:avLst/>
          </a:prstGeom>
          <a:noFill/>
        </p:spPr>
        <p:txBody>
          <a:bodyPr wrap="square" rtlCol="0">
            <a:spAutoFit/>
          </a:bodyPr>
          <a:lstStyle/>
          <a:p>
            <a:pPr algn="just"/>
            <a:r>
              <a:rPr lang="en-US" sz="1050" i="1" dirty="0" smtClean="0">
                <a:latin typeface="+mn-lt"/>
              </a:rPr>
              <a:t>(Source: AstraZeneca, 2025)</a:t>
            </a:r>
            <a:endParaRPr lang="en-US" sz="1050" i="1" dirty="0">
              <a:latin typeface="+mn-lt"/>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REQUIRED SKILLS, VALUES AND BEHAVIOURS TO DEVELOP CARE FOR HYPERTENSION</a:t>
            </a:r>
          </a:p>
        </p:txBody>
      </p:sp>
      <p:sp>
        <p:nvSpPr>
          <p:cNvPr id="3" name="Google Shape;92;p14"/>
          <p:cNvSpPr txBox="1">
            <a:spLocks noGrp="1"/>
          </p:cNvSpPr>
          <p:nvPr>
            <p:ph type="body" idx="1"/>
          </p:nvPr>
        </p:nvSpPr>
        <p:spPr>
          <a:xfrm>
            <a:off x="242838" y="932333"/>
            <a:ext cx="3401699" cy="1980685"/>
          </a:xfrm>
          <a:prstGeom prst="rect">
            <a:avLst/>
          </a:prstGeom>
        </p:spPr>
        <p:txBody>
          <a:bodyPr spcFirstLastPara="1" wrap="square" lIns="91425" tIns="91425" rIns="91425" bIns="91425" anchor="t" anchorCtr="0">
            <a:noAutofit/>
          </a:bodyPr>
          <a:lstStyle/>
          <a:p>
            <a:pPr marL="342900" lvl="0" algn="ctr">
              <a:lnSpc>
                <a:spcPct val="150000"/>
              </a:lnSpc>
              <a:buNone/>
            </a:pPr>
            <a:r>
              <a:rPr lang="en-US" sz="1050" b="1" dirty="0" smtClean="0">
                <a:solidFill>
                  <a:schemeClr val="bg2">
                    <a:lumMod val="50000"/>
                  </a:schemeClr>
                </a:solidFill>
                <a:latin typeface="Times New Roman"/>
                <a:ea typeface="Times New Roman"/>
              </a:rPr>
              <a:t>Clinical skills</a:t>
            </a:r>
          </a:p>
          <a:p>
            <a:pPr marL="342900" lvl="0" algn="just">
              <a:lnSpc>
                <a:spcPct val="150000"/>
              </a:lnSpc>
              <a:buFont typeface="Arial"/>
              <a:buChar char="●"/>
            </a:pPr>
            <a:r>
              <a:rPr lang="en-GB" sz="1050" b="1" dirty="0" smtClean="0">
                <a:solidFill>
                  <a:schemeClr val="bg2">
                    <a:lumMod val="50000"/>
                  </a:schemeClr>
                </a:solidFill>
                <a:latin typeface="Times New Roman"/>
                <a:ea typeface="Times New Roman"/>
              </a:rPr>
              <a:t>Pharmacological knowledge</a:t>
            </a:r>
            <a:r>
              <a:rPr lang="en-GB" sz="1050" dirty="0" smtClean="0">
                <a:solidFill>
                  <a:schemeClr val="bg2">
                    <a:lumMod val="50000"/>
                  </a:schemeClr>
                </a:solidFill>
                <a:latin typeface="Times New Roman"/>
                <a:ea typeface="Times New Roman"/>
              </a:rPr>
              <a:t> regarding NICE guidelines such as “ACE inhibitors”, calcium channel blockers, and </a:t>
            </a:r>
            <a:r>
              <a:rPr lang="en-GB" sz="1050" dirty="0" err="1" smtClean="0">
                <a:solidFill>
                  <a:schemeClr val="bg2">
                    <a:lumMod val="50000"/>
                  </a:schemeClr>
                </a:solidFill>
                <a:latin typeface="Times New Roman"/>
                <a:ea typeface="Times New Roman"/>
              </a:rPr>
              <a:t>Thiazide</a:t>
            </a:r>
            <a:r>
              <a:rPr lang="en-GB" sz="1050" dirty="0" smtClean="0">
                <a:solidFill>
                  <a:schemeClr val="bg2">
                    <a:lumMod val="50000"/>
                  </a:schemeClr>
                </a:solidFill>
                <a:latin typeface="Times New Roman"/>
                <a:ea typeface="Times New Roman"/>
              </a:rPr>
              <a:t>-like diuretics.</a:t>
            </a:r>
            <a:endParaRPr lang="en-US" sz="105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050" b="1" dirty="0" smtClean="0">
                <a:solidFill>
                  <a:schemeClr val="bg2">
                    <a:lumMod val="50000"/>
                  </a:schemeClr>
                </a:solidFill>
                <a:latin typeface="Times New Roman"/>
                <a:ea typeface="Times New Roman"/>
              </a:rPr>
              <a:t>Blood pressure measurement skills </a:t>
            </a:r>
            <a:r>
              <a:rPr lang="en-GB" sz="1050" dirty="0" smtClean="0">
                <a:solidFill>
                  <a:schemeClr val="bg2">
                    <a:lumMod val="50000"/>
                  </a:schemeClr>
                </a:solidFill>
                <a:latin typeface="Times New Roman"/>
                <a:ea typeface="Times New Roman"/>
              </a:rPr>
              <a:t>including clinic BP measurement, ambulatory (ABPM) and home BP monitoring (HBPM) and identifying postural hypotension.</a:t>
            </a:r>
            <a:endParaRPr lang="en-US" sz="1050" dirty="0" smtClean="0">
              <a:solidFill>
                <a:schemeClr val="bg2">
                  <a:lumMod val="50000"/>
                </a:schemeClr>
              </a:solidFill>
              <a:latin typeface="Times New Roman"/>
              <a:ea typeface="Times New Roman"/>
            </a:endParaRPr>
          </a:p>
          <a:p>
            <a:pPr marL="342900" lvl="0" algn="just">
              <a:lnSpc>
                <a:spcPct val="150000"/>
              </a:lnSpc>
              <a:buNone/>
            </a:pPr>
            <a:endParaRPr lang="en-US" sz="1050" dirty="0">
              <a:solidFill>
                <a:schemeClr val="bg2">
                  <a:lumMod val="50000"/>
                </a:schemeClr>
              </a:solidFill>
              <a:latin typeface="Times New Roman"/>
              <a:ea typeface="Times New Roman"/>
            </a:endParaRPr>
          </a:p>
        </p:txBody>
      </p:sp>
      <p:sp>
        <p:nvSpPr>
          <p:cNvPr id="4" name="Google Shape;92;p14"/>
          <p:cNvSpPr txBox="1">
            <a:spLocks/>
          </p:cNvSpPr>
          <p:nvPr/>
        </p:nvSpPr>
        <p:spPr>
          <a:xfrm>
            <a:off x="3582575" y="2848219"/>
            <a:ext cx="3170922" cy="1841347"/>
          </a:xfrm>
          <a:prstGeom prst="rect">
            <a:avLst/>
          </a:prstGeom>
          <a:noFill/>
          <a:ln>
            <a:noFill/>
          </a:ln>
        </p:spPr>
        <p:txBody>
          <a:bodyPr spcFirstLastPara="1" wrap="square" lIns="91425" tIns="91425" rIns="91425" bIns="91425" anchor="t" anchorCtr="0">
            <a:noAutofit/>
          </a:bodyPr>
          <a:lstStyle/>
          <a:p>
            <a:pPr marL="342900" lvl="0" indent="-342900" algn="ctr">
              <a:lnSpc>
                <a:spcPct val="150000"/>
              </a:lnSpc>
              <a:buClr>
                <a:schemeClr val="dk2"/>
              </a:buClr>
              <a:buSzPts val="1800"/>
            </a:pPr>
            <a:r>
              <a:rPr lang="en-US" sz="1050" b="1" dirty="0" smtClean="0">
                <a:solidFill>
                  <a:schemeClr val="bg2">
                    <a:lumMod val="50000"/>
                  </a:schemeClr>
                </a:solidFill>
                <a:latin typeface="Times New Roman"/>
                <a:ea typeface="Times New Roman"/>
                <a:cs typeface="Roboto"/>
                <a:sym typeface="Roboto"/>
              </a:rPr>
              <a:t>Professional values</a:t>
            </a:r>
          </a:p>
          <a:p>
            <a:pPr marL="342900" lvl="0" indent="-342900" algn="just">
              <a:lnSpc>
                <a:spcPct val="150000"/>
              </a:lnSpc>
              <a:buFont typeface="Arial"/>
              <a:buChar char="●"/>
            </a:pPr>
            <a:r>
              <a:rPr lang="en-GB" sz="1050" dirty="0" smtClean="0">
                <a:solidFill>
                  <a:schemeClr val="bg2">
                    <a:lumMod val="50000"/>
                  </a:schemeClr>
                </a:solidFill>
                <a:latin typeface="Times New Roman"/>
                <a:ea typeface="Times New Roman"/>
              </a:rPr>
              <a:t>Patient-centred care acts as a mediator to ensure structured health outcomes within </a:t>
            </a:r>
            <a:r>
              <a:rPr lang="en-GB" sz="1050" dirty="0" err="1" smtClean="0">
                <a:solidFill>
                  <a:schemeClr val="bg2">
                    <a:lumMod val="50000"/>
                  </a:schemeClr>
                </a:solidFill>
                <a:latin typeface="Times New Roman"/>
                <a:ea typeface="Times New Roman"/>
              </a:rPr>
              <a:t>acure</a:t>
            </a:r>
            <a:r>
              <a:rPr lang="en-GB" sz="1050" dirty="0" smtClean="0">
                <a:solidFill>
                  <a:schemeClr val="bg2">
                    <a:lumMod val="50000"/>
                  </a:schemeClr>
                </a:solidFill>
                <a:latin typeface="Times New Roman"/>
                <a:ea typeface="Times New Roman"/>
              </a:rPr>
              <a:t> hospital settings (</a:t>
            </a:r>
            <a:r>
              <a:rPr lang="en-GB" sz="1050" dirty="0" err="1" smtClean="0">
                <a:solidFill>
                  <a:schemeClr val="bg2">
                    <a:lumMod val="50000"/>
                  </a:schemeClr>
                </a:solidFill>
                <a:latin typeface="Times New Roman"/>
                <a:ea typeface="Times New Roman"/>
              </a:rPr>
              <a:t>Janerka</a:t>
            </a:r>
            <a:r>
              <a:rPr lang="en-GB" sz="1050" dirty="0" smtClean="0">
                <a:solidFill>
                  <a:schemeClr val="bg2">
                    <a:lumMod val="50000"/>
                  </a:schemeClr>
                </a:solidFill>
                <a:latin typeface="Times New Roman"/>
                <a:ea typeface="Times New Roman"/>
              </a:rPr>
              <a:t> </a:t>
            </a:r>
            <a:r>
              <a:rPr lang="en-GB" sz="1050" i="1" dirty="0" smtClean="0">
                <a:solidFill>
                  <a:schemeClr val="bg2">
                    <a:lumMod val="50000"/>
                  </a:schemeClr>
                </a:solidFill>
                <a:latin typeface="Times New Roman"/>
                <a:ea typeface="Times New Roman"/>
              </a:rPr>
              <a:t>et al. </a:t>
            </a:r>
            <a:r>
              <a:rPr lang="en-GB" sz="1050" dirty="0" smtClean="0">
                <a:solidFill>
                  <a:schemeClr val="bg2">
                    <a:lumMod val="50000"/>
                  </a:schemeClr>
                </a:solidFill>
                <a:latin typeface="Times New Roman"/>
                <a:ea typeface="Times New Roman"/>
              </a:rPr>
              <a:t>2023).</a:t>
            </a:r>
            <a:endParaRPr lang="en-US" sz="1050" dirty="0" smtClean="0">
              <a:solidFill>
                <a:schemeClr val="bg2">
                  <a:lumMod val="50000"/>
                </a:schemeClr>
              </a:solidFill>
              <a:latin typeface="Times New Roman"/>
              <a:ea typeface="Times New Roman"/>
            </a:endParaRPr>
          </a:p>
          <a:p>
            <a:pPr marL="342900" lvl="0" indent="-342900" algn="just">
              <a:lnSpc>
                <a:spcPct val="150000"/>
              </a:lnSpc>
              <a:buFont typeface="Arial"/>
              <a:buChar char="●"/>
            </a:pPr>
            <a:r>
              <a:rPr lang="en-GB" sz="1050" dirty="0" smtClean="0">
                <a:solidFill>
                  <a:schemeClr val="bg2">
                    <a:lumMod val="50000"/>
                  </a:schemeClr>
                </a:solidFill>
                <a:latin typeface="Times New Roman"/>
                <a:ea typeface="Times New Roman"/>
              </a:rPr>
              <a:t>Understanding the psychological impact of hypertension becomes an important professional value. </a:t>
            </a:r>
            <a:endParaRPr kumimoji="0" lang="en-US" sz="1050" b="0" i="0" u="none" strike="noStrike" kern="0" cap="none" spc="0" normalizeH="0" baseline="0" noProof="0" dirty="0">
              <a:ln>
                <a:noFill/>
              </a:ln>
              <a:solidFill>
                <a:schemeClr val="bg2">
                  <a:lumMod val="50000"/>
                </a:schemeClr>
              </a:solidFill>
              <a:effectLst/>
              <a:uLnTx/>
              <a:uFillTx/>
              <a:latin typeface="Times New Roman"/>
              <a:ea typeface="Times New Roman"/>
              <a:cs typeface="Roboto"/>
              <a:sym typeface="Roboto"/>
            </a:endParaRPr>
          </a:p>
        </p:txBody>
      </p:sp>
      <p:sp>
        <p:nvSpPr>
          <p:cNvPr id="5" name="Google Shape;92;p14"/>
          <p:cNvSpPr txBox="1">
            <a:spLocks/>
          </p:cNvSpPr>
          <p:nvPr/>
        </p:nvSpPr>
        <p:spPr>
          <a:xfrm>
            <a:off x="443134" y="2922242"/>
            <a:ext cx="3170922" cy="1841347"/>
          </a:xfrm>
          <a:prstGeom prst="rect">
            <a:avLst/>
          </a:prstGeom>
          <a:noFill/>
          <a:ln>
            <a:noFill/>
          </a:ln>
        </p:spPr>
        <p:txBody>
          <a:bodyPr spcFirstLastPara="1" wrap="square" lIns="91425" tIns="91425" rIns="91425" bIns="91425" anchor="t" anchorCtr="0">
            <a:noAutofit/>
          </a:bodyPr>
          <a:lstStyle/>
          <a:p>
            <a:pPr algn="ctr">
              <a:lnSpc>
                <a:spcPct val="150000"/>
              </a:lnSpc>
            </a:pPr>
            <a:r>
              <a:rPr lang="en-GB" sz="1050" b="1" dirty="0" smtClean="0">
                <a:latin typeface="Times New Roman"/>
                <a:ea typeface="Times New Roman"/>
              </a:rPr>
              <a:t>Behavioural</a:t>
            </a:r>
            <a:r>
              <a:rPr lang="en-GB" sz="1050" b="1" i="1" dirty="0" smtClean="0">
                <a:latin typeface="Times New Roman"/>
                <a:ea typeface="Times New Roman"/>
              </a:rPr>
              <a:t> </a:t>
            </a:r>
            <a:r>
              <a:rPr lang="en-GB" sz="1050" b="1" dirty="0" smtClean="0">
                <a:latin typeface="Times New Roman"/>
                <a:ea typeface="Times New Roman"/>
              </a:rPr>
              <a:t>competencies</a:t>
            </a:r>
            <a:endParaRPr lang="en-US" sz="1050" dirty="0" smtClean="0">
              <a:latin typeface="Times New Roman"/>
              <a:ea typeface="Times New Roman"/>
            </a:endParaRPr>
          </a:p>
          <a:p>
            <a:pPr marL="342900" lvl="0" indent="-342900" algn="just">
              <a:lnSpc>
                <a:spcPct val="150000"/>
              </a:lnSpc>
              <a:buFont typeface="Arial"/>
              <a:buChar char="●"/>
            </a:pPr>
            <a:r>
              <a:rPr lang="en-GB" sz="1050" b="1" dirty="0" smtClean="0">
                <a:latin typeface="Times New Roman"/>
                <a:ea typeface="Times New Roman"/>
              </a:rPr>
              <a:t>Effective communication </a:t>
            </a:r>
            <a:r>
              <a:rPr lang="en-GB" sz="1050" dirty="0" smtClean="0">
                <a:latin typeface="Times New Roman"/>
                <a:ea typeface="Times New Roman"/>
              </a:rPr>
              <a:t>and </a:t>
            </a:r>
            <a:r>
              <a:rPr lang="en-GB" sz="1050" b="1" dirty="0" smtClean="0">
                <a:latin typeface="Times New Roman"/>
                <a:ea typeface="Times New Roman"/>
              </a:rPr>
              <a:t>collaboration </a:t>
            </a:r>
            <a:r>
              <a:rPr lang="en-GB" sz="1050" dirty="0" smtClean="0">
                <a:latin typeface="Times New Roman"/>
                <a:ea typeface="Times New Roman"/>
              </a:rPr>
              <a:t>are key behavioural competencies to develop feasible support for hypertension.</a:t>
            </a:r>
            <a:endParaRPr lang="en-US" sz="1050" dirty="0" smtClean="0">
              <a:latin typeface="Times New Roman"/>
              <a:ea typeface="Times New Roman"/>
            </a:endParaRPr>
          </a:p>
          <a:p>
            <a:pPr algn="just">
              <a:lnSpc>
                <a:spcPct val="150000"/>
              </a:lnSpc>
            </a:pPr>
            <a:r>
              <a:rPr lang="en-GB" sz="1050" b="1" dirty="0" smtClean="0">
                <a:latin typeface="Times New Roman"/>
                <a:ea typeface="Times New Roman"/>
              </a:rPr>
              <a:t>Leadership behaviours</a:t>
            </a:r>
            <a:endParaRPr lang="en-US" sz="1050" dirty="0" smtClean="0">
              <a:latin typeface="Times New Roman"/>
              <a:ea typeface="Times New Roman"/>
            </a:endParaRPr>
          </a:p>
          <a:p>
            <a:pPr marL="342900" lvl="0" indent="-342900" algn="just">
              <a:lnSpc>
                <a:spcPct val="150000"/>
              </a:lnSpc>
              <a:buFont typeface="Arial"/>
              <a:buChar char="●"/>
            </a:pPr>
            <a:r>
              <a:rPr lang="en-GB" sz="1050" b="1" dirty="0" smtClean="0">
                <a:latin typeface="Times New Roman"/>
                <a:ea typeface="Times New Roman"/>
              </a:rPr>
              <a:t>Quality Improvement (QI) </a:t>
            </a:r>
            <a:r>
              <a:rPr lang="en-GB" sz="1050" dirty="0" smtClean="0">
                <a:latin typeface="Times New Roman"/>
                <a:ea typeface="Times New Roman"/>
              </a:rPr>
              <a:t>skills to ensure successful utilisation of PDSA cycles.  </a:t>
            </a:r>
            <a:endParaRPr lang="en-US" sz="1050" dirty="0">
              <a:latin typeface="Times New Roman"/>
              <a:ea typeface="Times New Roman"/>
            </a:endParaRPr>
          </a:p>
        </p:txBody>
      </p:sp>
      <p:pic>
        <p:nvPicPr>
          <p:cNvPr id="11266" name="Picture 2"/>
          <p:cNvPicPr>
            <a:picLocks noChangeAspect="1" noChangeArrowheads="1"/>
          </p:cNvPicPr>
          <p:nvPr/>
        </p:nvPicPr>
        <p:blipFill>
          <a:blip r:embed="rId3"/>
          <a:srcRect/>
          <a:stretch>
            <a:fillRect/>
          </a:stretch>
        </p:blipFill>
        <p:spPr bwMode="auto">
          <a:xfrm>
            <a:off x="3701143" y="960514"/>
            <a:ext cx="5442856" cy="1870830"/>
          </a:xfrm>
          <a:prstGeom prst="rect">
            <a:avLst/>
          </a:prstGeom>
          <a:noFill/>
          <a:ln w="9525">
            <a:noFill/>
            <a:miter lim="800000"/>
            <a:headEnd/>
            <a:tailEnd/>
          </a:ln>
          <a:effectLst/>
        </p:spPr>
      </p:pic>
      <p:sp>
        <p:nvSpPr>
          <p:cNvPr id="7" name="TextBox 6"/>
          <p:cNvSpPr txBox="1"/>
          <p:nvPr/>
        </p:nvSpPr>
        <p:spPr>
          <a:xfrm>
            <a:off x="6415315" y="2849015"/>
            <a:ext cx="2496457" cy="261610"/>
          </a:xfrm>
          <a:prstGeom prst="rect">
            <a:avLst/>
          </a:prstGeom>
          <a:noFill/>
        </p:spPr>
        <p:txBody>
          <a:bodyPr wrap="square" rtlCol="0">
            <a:spAutoFit/>
          </a:bodyPr>
          <a:lstStyle/>
          <a:p>
            <a:pPr algn="just"/>
            <a:r>
              <a:rPr lang="en-US" sz="1050" i="1" dirty="0" smtClean="0">
                <a:latin typeface="+mn-lt"/>
              </a:rPr>
              <a:t>(Source: MMC, 2025)</a:t>
            </a:r>
            <a:endParaRPr lang="en-US" sz="1050" i="1" dirty="0">
              <a:latin typeface="+mn-lt"/>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COMPREHENSIVE MODEL OF PERSONALISED CARE USED IN THE MANAGEMENT OF HYPERTENSION</a:t>
            </a:r>
          </a:p>
        </p:txBody>
      </p:sp>
      <p:sp>
        <p:nvSpPr>
          <p:cNvPr id="3" name="Google Shape;92;p14"/>
          <p:cNvSpPr txBox="1">
            <a:spLocks noGrp="1"/>
          </p:cNvSpPr>
          <p:nvPr>
            <p:ph type="body" idx="1"/>
          </p:nvPr>
        </p:nvSpPr>
        <p:spPr>
          <a:xfrm>
            <a:off x="4054290" y="1785773"/>
            <a:ext cx="4218854" cy="2249198"/>
          </a:xfrm>
          <a:prstGeom prst="rect">
            <a:avLst/>
          </a:prstGeom>
        </p:spPr>
        <p:txBody>
          <a:bodyPr spcFirstLastPara="1" wrap="square" lIns="91425" tIns="91425" rIns="91425" bIns="91425" anchor="t" anchorCtr="0">
            <a:noAutofit/>
          </a:bodyPr>
          <a:lstStyle/>
          <a:p>
            <a:pPr marL="342900" lvl="0" algn="just">
              <a:lnSpc>
                <a:spcPct val="150000"/>
              </a:lnSpc>
              <a:buFont typeface="Arial"/>
              <a:buChar char="●"/>
            </a:pPr>
            <a:r>
              <a:rPr lang="en-GB" sz="1100" dirty="0" smtClean="0">
                <a:solidFill>
                  <a:schemeClr val="bg2">
                    <a:lumMod val="50000"/>
                  </a:schemeClr>
                </a:solidFill>
                <a:latin typeface="Times New Roman"/>
                <a:ea typeface="Times New Roman"/>
              </a:rPr>
              <a:t>“Shared Decision Making (SDM)” is an essential construct to increase </a:t>
            </a:r>
            <a:r>
              <a:rPr lang="en-GB" sz="1100" b="1" i="1" dirty="0" smtClean="0">
                <a:solidFill>
                  <a:schemeClr val="bg2">
                    <a:lumMod val="50000"/>
                  </a:schemeClr>
                </a:solidFill>
                <a:latin typeface="Times New Roman"/>
                <a:ea typeface="Times New Roman"/>
              </a:rPr>
              <a:t>patient involvement </a:t>
            </a:r>
            <a:r>
              <a:rPr lang="en-GB" sz="1100" dirty="0" smtClean="0">
                <a:solidFill>
                  <a:schemeClr val="bg2">
                    <a:lumMod val="50000"/>
                  </a:schemeClr>
                </a:solidFill>
                <a:latin typeface="Times New Roman"/>
                <a:ea typeface="Times New Roman"/>
              </a:rPr>
              <a:t>for BP targets and lifestyle priorities (</a:t>
            </a:r>
            <a:r>
              <a:rPr lang="en-GB" sz="1100" dirty="0" err="1" smtClean="0">
                <a:solidFill>
                  <a:schemeClr val="bg2">
                    <a:lumMod val="50000"/>
                  </a:schemeClr>
                </a:solidFill>
                <a:latin typeface="Times New Roman"/>
                <a:ea typeface="Times New Roman"/>
              </a:rPr>
              <a:t>Steffensen</a:t>
            </a:r>
            <a:r>
              <a:rPr lang="en-GB" sz="1100" dirty="0" smtClean="0">
                <a:solidFill>
                  <a:schemeClr val="bg2">
                    <a:lumMod val="50000"/>
                  </a:schemeClr>
                </a:solidFill>
                <a:latin typeface="Times New Roman"/>
                <a:ea typeface="Times New Roman"/>
              </a:rPr>
              <a:t> </a:t>
            </a:r>
            <a:r>
              <a:rPr lang="en-GB" sz="1100" i="1" dirty="0" smtClean="0">
                <a:solidFill>
                  <a:schemeClr val="bg2">
                    <a:lumMod val="50000"/>
                  </a:schemeClr>
                </a:solidFill>
                <a:latin typeface="Times New Roman"/>
                <a:ea typeface="Times New Roman"/>
              </a:rPr>
              <a:t>et al. </a:t>
            </a:r>
            <a:r>
              <a:rPr lang="en-GB" sz="1100" dirty="0" smtClean="0">
                <a:solidFill>
                  <a:schemeClr val="bg2">
                    <a:lumMod val="50000"/>
                  </a:schemeClr>
                </a:solidFill>
                <a:latin typeface="Times New Roman"/>
                <a:ea typeface="Times New Roman"/>
              </a:rPr>
              <a:t>2022).</a:t>
            </a:r>
            <a:endParaRPr lang="en-US" sz="11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100" dirty="0" smtClean="0">
                <a:solidFill>
                  <a:schemeClr val="bg2">
                    <a:lumMod val="50000"/>
                  </a:schemeClr>
                </a:solidFill>
                <a:latin typeface="Times New Roman"/>
                <a:ea typeface="Times New Roman"/>
              </a:rPr>
              <a:t>SDM allows patients to feel ownership of their blood pressure management and treatment decisions.</a:t>
            </a:r>
            <a:endParaRPr lang="en-US" sz="1100" dirty="0" smtClean="0">
              <a:solidFill>
                <a:schemeClr val="bg2">
                  <a:lumMod val="50000"/>
                </a:schemeClr>
              </a:solidFill>
              <a:latin typeface="Times New Roman"/>
              <a:ea typeface="Times New Roman"/>
            </a:endParaRPr>
          </a:p>
          <a:p>
            <a:pPr marL="0" algn="ctr">
              <a:lnSpc>
                <a:spcPct val="150000"/>
              </a:lnSpc>
              <a:buNone/>
            </a:pPr>
            <a:r>
              <a:rPr lang="en-GB" sz="1100" b="1" dirty="0" smtClean="0">
                <a:solidFill>
                  <a:schemeClr val="bg2">
                    <a:lumMod val="50000"/>
                  </a:schemeClr>
                </a:solidFill>
                <a:latin typeface="Times New Roman"/>
                <a:ea typeface="Times New Roman"/>
              </a:rPr>
              <a:t>Recommendation:</a:t>
            </a:r>
            <a:endParaRPr lang="en-US" sz="11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100" dirty="0" smtClean="0">
                <a:solidFill>
                  <a:schemeClr val="bg2">
                    <a:lumMod val="50000"/>
                  </a:schemeClr>
                </a:solidFill>
                <a:latin typeface="Times New Roman"/>
                <a:ea typeface="Times New Roman"/>
              </a:rPr>
              <a:t>To develop care plans available in NHS App based on social determinants including food access, housing and income.</a:t>
            </a:r>
            <a:endParaRPr lang="en-US" sz="1100" dirty="0" smtClean="0">
              <a:solidFill>
                <a:schemeClr val="bg2">
                  <a:lumMod val="50000"/>
                </a:schemeClr>
              </a:solidFill>
              <a:latin typeface="Times New Roman"/>
              <a:ea typeface="Times New Roman"/>
            </a:endParaRPr>
          </a:p>
          <a:p>
            <a:pPr marL="342900" lvl="0" algn="just">
              <a:lnSpc>
                <a:spcPct val="150000"/>
              </a:lnSpc>
              <a:buNone/>
            </a:pPr>
            <a:endParaRPr lang="en-US" sz="1100" dirty="0">
              <a:solidFill>
                <a:schemeClr val="bg2">
                  <a:lumMod val="50000"/>
                </a:schemeClr>
              </a:solidFill>
              <a:latin typeface="Times New Roman"/>
              <a:ea typeface="Times New Roman"/>
            </a:endParaRPr>
          </a:p>
        </p:txBody>
      </p:sp>
      <p:pic>
        <p:nvPicPr>
          <p:cNvPr id="12290" name="Picture 2"/>
          <p:cNvPicPr>
            <a:picLocks noChangeAspect="1" noChangeArrowheads="1"/>
          </p:cNvPicPr>
          <p:nvPr/>
        </p:nvPicPr>
        <p:blipFill>
          <a:blip r:embed="rId3"/>
          <a:srcRect/>
          <a:stretch>
            <a:fillRect/>
          </a:stretch>
        </p:blipFill>
        <p:spPr bwMode="auto">
          <a:xfrm>
            <a:off x="0" y="1136877"/>
            <a:ext cx="3089275" cy="3748176"/>
          </a:xfrm>
          <a:prstGeom prst="rect">
            <a:avLst/>
          </a:prstGeom>
          <a:noFill/>
          <a:ln w="9525">
            <a:noFill/>
            <a:miter lim="800000"/>
            <a:headEnd/>
            <a:tailEnd/>
          </a:ln>
          <a:effectLst/>
        </p:spPr>
      </p:pic>
      <p:sp>
        <p:nvSpPr>
          <p:cNvPr id="7" name="TextBox 6"/>
          <p:cNvSpPr txBox="1"/>
          <p:nvPr/>
        </p:nvSpPr>
        <p:spPr>
          <a:xfrm>
            <a:off x="3106057" y="4572000"/>
            <a:ext cx="1799771" cy="276999"/>
          </a:xfrm>
          <a:prstGeom prst="rect">
            <a:avLst/>
          </a:prstGeom>
          <a:noFill/>
        </p:spPr>
        <p:txBody>
          <a:bodyPr wrap="square" rtlCol="0">
            <a:spAutoFit/>
          </a:bodyPr>
          <a:lstStyle/>
          <a:p>
            <a:r>
              <a:rPr lang="en-US" sz="1200" i="1" dirty="0" smtClean="0">
                <a:latin typeface="+mn-lt"/>
              </a:rPr>
              <a:t>(Source: WHO, 2025)</a:t>
            </a:r>
            <a:endParaRPr lang="en-US" sz="1200" i="1" dirty="0">
              <a:latin typeface="+mn-lt"/>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SELF-MANAGEMENT SUPPORT USED IN THE MANAGEMENT OF HYPERTENSION</a:t>
            </a:r>
          </a:p>
        </p:txBody>
      </p:sp>
      <p:sp>
        <p:nvSpPr>
          <p:cNvPr id="3" name="Google Shape;92;p14"/>
          <p:cNvSpPr txBox="1">
            <a:spLocks noGrp="1"/>
          </p:cNvSpPr>
          <p:nvPr>
            <p:ph type="body" idx="1"/>
          </p:nvPr>
        </p:nvSpPr>
        <p:spPr>
          <a:xfrm>
            <a:off x="4533260" y="1451945"/>
            <a:ext cx="3401699" cy="1980685"/>
          </a:xfrm>
          <a:prstGeom prst="rect">
            <a:avLst/>
          </a:prstGeom>
        </p:spPr>
        <p:txBody>
          <a:bodyPr spcFirstLastPara="1" wrap="square" lIns="91425" tIns="91425" rIns="91425" bIns="91425" anchor="t" anchorCtr="0">
            <a:noAutofit/>
          </a:bodyPr>
          <a:lstStyle/>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Community-based approach is essential to foster </a:t>
            </a:r>
            <a:r>
              <a:rPr lang="en-GB" sz="1200" b="1" i="1" dirty="0" smtClean="0">
                <a:solidFill>
                  <a:schemeClr val="bg2">
                    <a:lumMod val="50000"/>
                  </a:schemeClr>
                </a:solidFill>
                <a:latin typeface="Times New Roman"/>
                <a:ea typeface="Times New Roman"/>
              </a:rPr>
              <a:t>patient values </a:t>
            </a:r>
            <a:r>
              <a:rPr lang="en-GB" sz="1200" dirty="0" smtClean="0">
                <a:solidFill>
                  <a:schemeClr val="bg2">
                    <a:lumMod val="50000"/>
                  </a:schemeClr>
                </a:solidFill>
                <a:latin typeface="Times New Roman"/>
                <a:ea typeface="Times New Roman"/>
              </a:rPr>
              <a:t>and </a:t>
            </a:r>
            <a:r>
              <a:rPr lang="en-GB" sz="1200" b="1" i="1" dirty="0" smtClean="0">
                <a:solidFill>
                  <a:schemeClr val="bg2">
                    <a:lumMod val="50000"/>
                  </a:schemeClr>
                </a:solidFill>
                <a:latin typeface="Times New Roman"/>
                <a:ea typeface="Times New Roman"/>
              </a:rPr>
              <a:t>patient care </a:t>
            </a:r>
            <a:r>
              <a:rPr lang="en-GB" sz="1200" dirty="0" smtClean="0">
                <a:solidFill>
                  <a:schemeClr val="bg2">
                    <a:lumMod val="50000"/>
                  </a:schemeClr>
                </a:solidFill>
                <a:latin typeface="Times New Roman"/>
                <a:ea typeface="Times New Roman"/>
              </a:rPr>
              <a:t>through </a:t>
            </a:r>
            <a:r>
              <a:rPr lang="en-GB" sz="1200" b="1" i="1" dirty="0" smtClean="0">
                <a:solidFill>
                  <a:schemeClr val="bg2">
                    <a:lumMod val="50000"/>
                  </a:schemeClr>
                </a:solidFill>
                <a:latin typeface="Times New Roman"/>
                <a:ea typeface="Times New Roman"/>
              </a:rPr>
              <a:t>clinical expertise </a:t>
            </a:r>
            <a:r>
              <a:rPr lang="en-GB" sz="1200" dirty="0" smtClean="0">
                <a:solidFill>
                  <a:schemeClr val="bg2">
                    <a:lumMod val="50000"/>
                  </a:schemeClr>
                </a:solidFill>
                <a:latin typeface="Times New Roman"/>
                <a:ea typeface="Times New Roman"/>
              </a:rPr>
              <a:t>for multi-morbidities (Kari </a:t>
            </a:r>
            <a:r>
              <a:rPr lang="en-GB" sz="1200" i="1" dirty="0" smtClean="0">
                <a:solidFill>
                  <a:schemeClr val="bg2">
                    <a:lumMod val="50000"/>
                  </a:schemeClr>
                </a:solidFill>
                <a:latin typeface="Times New Roman"/>
                <a:ea typeface="Times New Roman"/>
              </a:rPr>
              <a:t>et al. </a:t>
            </a:r>
            <a:r>
              <a:rPr lang="en-GB" sz="1200" dirty="0" smtClean="0">
                <a:solidFill>
                  <a:schemeClr val="bg2">
                    <a:lumMod val="50000"/>
                  </a:schemeClr>
                </a:solidFill>
                <a:latin typeface="Times New Roman"/>
                <a:ea typeface="Times New Roman"/>
              </a:rPr>
              <a:t>2022).</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Involvement of patients within weight management group and housing support. </a:t>
            </a:r>
            <a:endParaRPr lang="en-US" sz="1200" dirty="0" smtClean="0">
              <a:solidFill>
                <a:schemeClr val="bg2">
                  <a:lumMod val="50000"/>
                </a:schemeClr>
              </a:solidFill>
              <a:latin typeface="Times New Roman"/>
              <a:ea typeface="Times New Roman"/>
            </a:endParaRPr>
          </a:p>
          <a:p>
            <a:pPr marL="0" algn="ctr">
              <a:lnSpc>
                <a:spcPct val="150000"/>
              </a:lnSpc>
              <a:buNone/>
            </a:pPr>
            <a:r>
              <a:rPr lang="en-GB" sz="1200" b="1" dirty="0" smtClean="0">
                <a:solidFill>
                  <a:schemeClr val="bg2">
                    <a:lumMod val="50000"/>
                  </a:schemeClr>
                </a:solidFill>
                <a:latin typeface="Times New Roman"/>
                <a:ea typeface="Times New Roman"/>
              </a:rPr>
              <a:t>Recommendation</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To promote community BP measurement, encouraging participation in community setting.</a:t>
            </a:r>
            <a:endParaRPr lang="en-US" sz="1200" dirty="0">
              <a:solidFill>
                <a:schemeClr val="bg2">
                  <a:lumMod val="50000"/>
                </a:schemeClr>
              </a:solidFill>
              <a:latin typeface="Times New Roman"/>
              <a:ea typeface="Times New Roman"/>
            </a:endParaRPr>
          </a:p>
        </p:txBody>
      </p:sp>
      <p:pic>
        <p:nvPicPr>
          <p:cNvPr id="13314" name="Picture 2"/>
          <p:cNvPicPr>
            <a:picLocks noChangeAspect="1" noChangeArrowheads="1"/>
          </p:cNvPicPr>
          <p:nvPr/>
        </p:nvPicPr>
        <p:blipFill>
          <a:blip r:embed="rId3"/>
          <a:srcRect/>
          <a:stretch>
            <a:fillRect/>
          </a:stretch>
        </p:blipFill>
        <p:spPr bwMode="auto">
          <a:xfrm>
            <a:off x="0" y="911906"/>
            <a:ext cx="3236686" cy="3931744"/>
          </a:xfrm>
          <a:prstGeom prst="rect">
            <a:avLst/>
          </a:prstGeom>
          <a:noFill/>
          <a:ln w="9525">
            <a:noFill/>
            <a:miter lim="800000"/>
            <a:headEnd/>
            <a:tailEnd/>
          </a:ln>
          <a:effectLst/>
        </p:spPr>
      </p:pic>
      <p:sp>
        <p:nvSpPr>
          <p:cNvPr id="5" name="TextBox 4"/>
          <p:cNvSpPr txBox="1"/>
          <p:nvPr/>
        </p:nvSpPr>
        <p:spPr>
          <a:xfrm>
            <a:off x="2859314" y="4528457"/>
            <a:ext cx="1799771" cy="276999"/>
          </a:xfrm>
          <a:prstGeom prst="rect">
            <a:avLst/>
          </a:prstGeom>
          <a:noFill/>
        </p:spPr>
        <p:txBody>
          <a:bodyPr wrap="square" rtlCol="0">
            <a:spAutoFit/>
          </a:bodyPr>
          <a:lstStyle/>
          <a:p>
            <a:r>
              <a:rPr lang="en-US" sz="1200" i="1" dirty="0" smtClean="0">
                <a:latin typeface="+mn-lt"/>
              </a:rPr>
              <a:t>(Source: WHO, 2025)</a:t>
            </a:r>
            <a:endParaRPr lang="en-US" sz="1200" i="1" dirty="0">
              <a:latin typeface="+mn-lt"/>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311700" y="0"/>
            <a:ext cx="8520600" cy="607800"/>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CONCLUSION</a:t>
            </a:r>
          </a:p>
        </p:txBody>
      </p:sp>
      <p:sp>
        <p:nvSpPr>
          <p:cNvPr id="3" name="Google Shape;92;p14"/>
          <p:cNvSpPr txBox="1">
            <a:spLocks noGrp="1"/>
          </p:cNvSpPr>
          <p:nvPr>
            <p:ph type="body" idx="1"/>
          </p:nvPr>
        </p:nvSpPr>
        <p:spPr>
          <a:xfrm>
            <a:off x="4475204" y="1164563"/>
            <a:ext cx="3401699" cy="1980685"/>
          </a:xfrm>
          <a:prstGeom prst="rect">
            <a:avLst/>
          </a:prstGeom>
        </p:spPr>
        <p:txBody>
          <a:bodyPr spcFirstLastPara="1" wrap="square" lIns="91425" tIns="91425" rIns="91425" bIns="91425" anchor="t" anchorCtr="0">
            <a:noAutofit/>
          </a:bodyPr>
          <a:lstStyle/>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Patient care and clinical expertise have been addressed as two important metrics for developing a feasible care framework for hypertension. </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BP measurement has been assessed as the most important skill to ensure high patient values.</a:t>
            </a:r>
            <a:endParaRPr lang="en-US" sz="1200" dirty="0" smtClean="0">
              <a:solidFill>
                <a:schemeClr val="bg2">
                  <a:lumMod val="50000"/>
                </a:schemeClr>
              </a:solidFill>
              <a:latin typeface="Times New Roman"/>
              <a:ea typeface="Times New Roman"/>
            </a:endParaRPr>
          </a:p>
          <a:p>
            <a:pPr marL="342900" lvl="0" algn="just">
              <a:lnSpc>
                <a:spcPct val="150000"/>
              </a:lnSpc>
              <a:buFont typeface="Arial"/>
              <a:buChar char="●"/>
            </a:pPr>
            <a:r>
              <a:rPr lang="en-GB" sz="1200" dirty="0" smtClean="0">
                <a:solidFill>
                  <a:schemeClr val="bg2">
                    <a:lumMod val="50000"/>
                  </a:schemeClr>
                </a:solidFill>
                <a:latin typeface="Times New Roman"/>
                <a:ea typeface="Times New Roman"/>
              </a:rPr>
              <a:t>Community-based approach has been assessed as a significant method to prevent hypertension. </a:t>
            </a:r>
            <a:endParaRPr lang="en-US" sz="1200" dirty="0">
              <a:solidFill>
                <a:schemeClr val="bg2">
                  <a:lumMod val="50000"/>
                </a:schemeClr>
              </a:solidFill>
              <a:latin typeface="Times New Roman"/>
              <a:ea typeface="Times New Roman"/>
            </a:endParaRPr>
          </a:p>
        </p:txBody>
      </p:sp>
      <p:pic>
        <p:nvPicPr>
          <p:cNvPr id="14338" name="Picture 2"/>
          <p:cNvPicPr>
            <a:picLocks noChangeAspect="1" noChangeArrowheads="1"/>
          </p:cNvPicPr>
          <p:nvPr/>
        </p:nvPicPr>
        <p:blipFill>
          <a:blip r:embed="rId3"/>
          <a:srcRect/>
          <a:stretch>
            <a:fillRect/>
          </a:stretch>
        </p:blipFill>
        <p:spPr bwMode="auto">
          <a:xfrm>
            <a:off x="232228" y="1001033"/>
            <a:ext cx="4223658" cy="3555023"/>
          </a:xfrm>
          <a:prstGeom prst="rect">
            <a:avLst/>
          </a:prstGeom>
          <a:noFill/>
          <a:ln w="9525">
            <a:noFill/>
            <a:miter lim="800000"/>
            <a:headEnd/>
            <a:tailEnd/>
          </a:ln>
          <a:effectLst/>
        </p:spPr>
      </p:pic>
      <p:sp>
        <p:nvSpPr>
          <p:cNvPr id="5" name="TextBox 4"/>
          <p:cNvSpPr txBox="1"/>
          <p:nvPr/>
        </p:nvSpPr>
        <p:spPr>
          <a:xfrm>
            <a:off x="2859314" y="4528457"/>
            <a:ext cx="1799771" cy="276999"/>
          </a:xfrm>
          <a:prstGeom prst="rect">
            <a:avLst/>
          </a:prstGeom>
          <a:noFill/>
        </p:spPr>
        <p:txBody>
          <a:bodyPr wrap="square" rtlCol="0">
            <a:spAutoFit/>
          </a:bodyPr>
          <a:lstStyle/>
          <a:p>
            <a:r>
              <a:rPr lang="en-US" sz="1200" i="1" dirty="0" smtClean="0">
                <a:latin typeface="+mn-lt"/>
              </a:rPr>
              <a:t>(Source: CDC, 2025)</a:t>
            </a:r>
            <a:endParaRPr lang="en-US" sz="1200" i="1" dirty="0">
              <a:latin typeface="+mn-lt"/>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5"/>
          <p:cNvSpPr txBox="1">
            <a:spLocks noGrp="1"/>
          </p:cNvSpPr>
          <p:nvPr>
            <p:ph type="title" idx="4294967295"/>
          </p:nvPr>
        </p:nvSpPr>
        <p:spPr>
          <a:xfrm>
            <a:off x="0" y="0"/>
            <a:ext cx="8521700" cy="608013"/>
          </a:xfrm>
          <a:prstGeom prst="rect">
            <a:avLst/>
          </a:prstGeom>
        </p:spPr>
        <p:txBody>
          <a:bodyPr spcFirstLastPara="1" wrap="square" lIns="91425" tIns="91425" rIns="91425" bIns="91425" anchor="t" anchorCtr="0">
            <a:normAutofit fontScale="90000"/>
          </a:bodyPr>
          <a:lstStyle/>
          <a:p>
            <a:pPr lvl="0" algn="ctr"/>
            <a:r>
              <a:rPr lang="en-US" b="1" dirty="0" smtClean="0">
                <a:latin typeface="Times New Roman"/>
                <a:ea typeface="Times New Roman"/>
                <a:cs typeface="Times New Roman"/>
                <a:sym typeface="Times New Roman"/>
              </a:rPr>
              <a:t>REFERENCES</a:t>
            </a:r>
            <a:br>
              <a:rPr lang="en-US" b="1" dirty="0" smtClean="0">
                <a:latin typeface="Times New Roman"/>
                <a:ea typeface="Times New Roman"/>
                <a:cs typeface="Times New Roman"/>
                <a:sym typeface="Times New Roman"/>
              </a:rPr>
            </a:br>
            <a:endParaRPr lang="en-US" b="1" dirty="0" smtClean="0">
              <a:latin typeface="Times New Roman"/>
              <a:ea typeface="Times New Roman"/>
              <a:cs typeface="Times New Roman"/>
              <a:sym typeface="Times New Roman"/>
            </a:endParaRPr>
          </a:p>
        </p:txBody>
      </p:sp>
      <p:sp>
        <p:nvSpPr>
          <p:cNvPr id="3" name="Google Shape;92;p14"/>
          <p:cNvSpPr txBox="1">
            <a:spLocks noGrp="1"/>
          </p:cNvSpPr>
          <p:nvPr>
            <p:ph type="body" idx="4294967295"/>
          </p:nvPr>
        </p:nvSpPr>
        <p:spPr>
          <a:xfrm>
            <a:off x="0" y="514350"/>
            <a:ext cx="8804275" cy="4384675"/>
          </a:xfrm>
          <a:prstGeom prst="rect">
            <a:avLst/>
          </a:prstGeom>
        </p:spPr>
        <p:txBody>
          <a:bodyPr spcFirstLastPara="1" wrap="square" lIns="91425" tIns="91425" rIns="91425" bIns="91425" anchor="t" anchorCtr="0">
            <a:noAutofit/>
          </a:bodyPr>
          <a:lstStyle/>
          <a:p>
            <a:pPr algn="just">
              <a:lnSpc>
                <a:spcPct val="100000"/>
              </a:lnSpc>
              <a:spcAft>
                <a:spcPts val="600"/>
              </a:spcAft>
            </a:pPr>
            <a:r>
              <a:rPr lang="en-GB" sz="500" dirty="0" err="1" smtClean="0">
                <a:latin typeface="+mn-lt"/>
              </a:rPr>
              <a:t>Akangbe</a:t>
            </a:r>
            <a:r>
              <a:rPr lang="en-GB" sz="500" dirty="0" smtClean="0">
                <a:latin typeface="+mn-lt"/>
              </a:rPr>
              <a:t>, B.O., </a:t>
            </a:r>
            <a:r>
              <a:rPr lang="en-GB" sz="500" dirty="0" err="1" smtClean="0">
                <a:latin typeface="+mn-lt"/>
              </a:rPr>
              <a:t>Akinwumi</a:t>
            </a:r>
            <a:r>
              <a:rPr lang="en-GB" sz="500" dirty="0" smtClean="0">
                <a:latin typeface="+mn-lt"/>
              </a:rPr>
              <a:t>, F.E., </a:t>
            </a:r>
            <a:r>
              <a:rPr lang="en-GB" sz="500" dirty="0" err="1" smtClean="0">
                <a:latin typeface="+mn-lt"/>
              </a:rPr>
              <a:t>Adekunle</a:t>
            </a:r>
            <a:r>
              <a:rPr lang="en-GB" sz="500" dirty="0" smtClean="0">
                <a:latin typeface="+mn-lt"/>
              </a:rPr>
              <a:t>, D.O., </a:t>
            </a:r>
            <a:r>
              <a:rPr lang="en-GB" sz="500" dirty="0" err="1" smtClean="0">
                <a:latin typeface="+mn-lt"/>
              </a:rPr>
              <a:t>Tijani</a:t>
            </a:r>
            <a:r>
              <a:rPr lang="en-GB" sz="500" dirty="0" smtClean="0">
                <a:latin typeface="+mn-lt"/>
              </a:rPr>
              <a:t>, A.A., </a:t>
            </a:r>
            <a:r>
              <a:rPr lang="en-GB" sz="500" dirty="0" err="1" smtClean="0">
                <a:latin typeface="+mn-lt"/>
              </a:rPr>
              <a:t>Aneke</a:t>
            </a:r>
            <a:r>
              <a:rPr lang="en-GB" sz="500" dirty="0" smtClean="0">
                <a:latin typeface="+mn-lt"/>
              </a:rPr>
              <a:t>, O.B., </a:t>
            </a:r>
            <a:r>
              <a:rPr lang="en-GB" sz="500" dirty="0" err="1" smtClean="0">
                <a:latin typeface="+mn-lt"/>
              </a:rPr>
              <a:t>Anukam</a:t>
            </a:r>
            <a:r>
              <a:rPr lang="en-GB" sz="500" dirty="0" smtClean="0">
                <a:latin typeface="+mn-lt"/>
              </a:rPr>
              <a:t>, S., </a:t>
            </a:r>
            <a:r>
              <a:rPr lang="en-GB" sz="500" dirty="0" err="1" smtClean="0">
                <a:latin typeface="+mn-lt"/>
              </a:rPr>
              <a:t>Akangbe</a:t>
            </a:r>
            <a:r>
              <a:rPr lang="en-GB" sz="500" dirty="0" smtClean="0">
                <a:latin typeface="+mn-lt"/>
              </a:rPr>
              <a:t>, B., </a:t>
            </a:r>
            <a:r>
              <a:rPr lang="en-GB" sz="500" dirty="0" err="1" smtClean="0">
                <a:latin typeface="+mn-lt"/>
              </a:rPr>
              <a:t>Adekunle</a:t>
            </a:r>
            <a:r>
              <a:rPr lang="en-GB" sz="500" dirty="0" smtClean="0">
                <a:latin typeface="+mn-lt"/>
              </a:rPr>
              <a:t>, D., </a:t>
            </a:r>
            <a:r>
              <a:rPr lang="en-GB" sz="500" dirty="0" err="1" smtClean="0">
                <a:latin typeface="+mn-lt"/>
              </a:rPr>
              <a:t>Tijani</a:t>
            </a:r>
            <a:r>
              <a:rPr lang="en-GB" sz="500" dirty="0" smtClean="0">
                <a:latin typeface="+mn-lt"/>
              </a:rPr>
              <a:t>, A. and </a:t>
            </a:r>
            <a:r>
              <a:rPr lang="en-GB" sz="500" dirty="0" err="1" smtClean="0">
                <a:latin typeface="+mn-lt"/>
              </a:rPr>
              <a:t>Aneke</a:t>
            </a:r>
            <a:r>
              <a:rPr lang="en-GB" sz="500" dirty="0" smtClean="0">
                <a:latin typeface="+mn-lt"/>
              </a:rPr>
              <a:t>, O., (2025). </a:t>
            </a:r>
            <a:r>
              <a:rPr lang="en-GB" sz="500" dirty="0" err="1" smtClean="0">
                <a:latin typeface="+mn-lt"/>
              </a:rPr>
              <a:t>Comorbidity</a:t>
            </a:r>
            <a:r>
              <a:rPr lang="en-GB" sz="500" dirty="0" smtClean="0">
                <a:latin typeface="+mn-lt"/>
              </a:rPr>
              <a:t> of Anxiety and Depression With Hypertension Among Young Adults in the United States: A Systematic Review of Bidirectional Associations and Implications for Blood Pressure Control. </a:t>
            </a:r>
            <a:r>
              <a:rPr lang="en-GB" sz="500" i="1" dirty="0" err="1" smtClean="0">
                <a:latin typeface="+mn-lt"/>
              </a:rPr>
              <a:t>Cureus</a:t>
            </a:r>
            <a:r>
              <a:rPr lang="en-GB" sz="500" dirty="0" smtClean="0">
                <a:latin typeface="+mn-lt"/>
              </a:rPr>
              <a:t>, </a:t>
            </a:r>
            <a:r>
              <a:rPr lang="en-GB" sz="500" i="1" dirty="0" smtClean="0">
                <a:latin typeface="+mn-lt"/>
              </a:rPr>
              <a:t>17</a:t>
            </a:r>
            <a:r>
              <a:rPr lang="en-GB" sz="500" dirty="0" smtClean="0">
                <a:latin typeface="+mn-lt"/>
              </a:rPr>
              <a:t>(7).</a:t>
            </a:r>
            <a:endParaRPr lang="en-US" sz="500" dirty="0" smtClean="0">
              <a:latin typeface="+mn-lt"/>
            </a:endParaRPr>
          </a:p>
          <a:p>
            <a:pPr algn="just">
              <a:lnSpc>
                <a:spcPct val="100000"/>
              </a:lnSpc>
              <a:spcAft>
                <a:spcPts val="600"/>
              </a:spcAft>
            </a:pPr>
            <a:r>
              <a:rPr lang="en-GB" sz="500" dirty="0" err="1" smtClean="0">
                <a:latin typeface="+mn-lt"/>
              </a:rPr>
              <a:t>Chakraverty</a:t>
            </a:r>
            <a:r>
              <a:rPr lang="en-GB" sz="500" dirty="0" smtClean="0">
                <a:latin typeface="+mn-lt"/>
              </a:rPr>
              <a:t>, R. and </a:t>
            </a:r>
            <a:r>
              <a:rPr lang="en-GB" sz="500" dirty="0" err="1" smtClean="0">
                <a:latin typeface="+mn-lt"/>
              </a:rPr>
              <a:t>Bondyopadhyay</a:t>
            </a:r>
            <a:r>
              <a:rPr lang="en-GB" sz="500" dirty="0" smtClean="0">
                <a:latin typeface="+mn-lt"/>
              </a:rPr>
              <a:t>, J., (2022). Recent insights into the association between stress, anxiety and hypertension in adults: a systematic review. </a:t>
            </a:r>
            <a:r>
              <a:rPr lang="en-GB" sz="500" i="1" dirty="0" smtClean="0">
                <a:latin typeface="+mn-lt"/>
              </a:rPr>
              <a:t>International Journal of Pharmaceutical and </a:t>
            </a:r>
            <a:r>
              <a:rPr lang="en-GB" sz="500" i="1" dirty="0" err="1" smtClean="0">
                <a:latin typeface="+mn-lt"/>
              </a:rPr>
              <a:t>Phytopharmacological</a:t>
            </a:r>
            <a:r>
              <a:rPr lang="en-GB" sz="500" i="1" dirty="0" smtClean="0">
                <a:latin typeface="+mn-lt"/>
              </a:rPr>
              <a:t> Research (</a:t>
            </a:r>
            <a:r>
              <a:rPr lang="en-GB" sz="500" i="1" dirty="0" err="1" smtClean="0">
                <a:latin typeface="+mn-lt"/>
              </a:rPr>
              <a:t>eIJPPR</a:t>
            </a:r>
            <a:r>
              <a:rPr lang="en-GB" sz="500" i="1" dirty="0" smtClean="0">
                <a:latin typeface="+mn-lt"/>
              </a:rPr>
              <a:t>)</a:t>
            </a:r>
            <a:r>
              <a:rPr lang="en-GB" sz="500" dirty="0" smtClean="0">
                <a:latin typeface="+mn-lt"/>
              </a:rPr>
              <a:t>, </a:t>
            </a:r>
            <a:r>
              <a:rPr lang="en-GB" sz="500" i="1" dirty="0" smtClean="0">
                <a:latin typeface="+mn-lt"/>
              </a:rPr>
              <a:t>12</a:t>
            </a:r>
            <a:r>
              <a:rPr lang="en-GB" sz="500" dirty="0" smtClean="0">
                <a:latin typeface="+mn-lt"/>
              </a:rPr>
              <a:t>(2), pp.12-17.</a:t>
            </a:r>
            <a:endParaRPr lang="en-US" sz="500" dirty="0" smtClean="0">
              <a:latin typeface="+mn-lt"/>
            </a:endParaRPr>
          </a:p>
          <a:p>
            <a:pPr algn="just">
              <a:lnSpc>
                <a:spcPct val="100000"/>
              </a:lnSpc>
              <a:spcAft>
                <a:spcPts val="600"/>
              </a:spcAft>
            </a:pPr>
            <a:r>
              <a:rPr lang="en-GB" sz="500" dirty="0" smtClean="0">
                <a:latin typeface="+mn-lt"/>
              </a:rPr>
              <a:t>Gregory, A., (2025). </a:t>
            </a:r>
            <a:r>
              <a:rPr lang="en-GB" sz="500" i="1" dirty="0" smtClean="0">
                <a:latin typeface="+mn-lt"/>
              </a:rPr>
              <a:t>High blood pressure rates in children nearly doubled in 20 years, global review finds</a:t>
            </a:r>
            <a:r>
              <a:rPr lang="en-GB" sz="500" dirty="0" smtClean="0">
                <a:latin typeface="+mn-lt"/>
              </a:rPr>
              <a:t>. Available at: </a:t>
            </a:r>
            <a:r>
              <a:rPr lang="en-GB" sz="500" u="sng" dirty="0" smtClean="0">
                <a:latin typeface="+mn-lt"/>
                <a:hlinkClick r:id="rId3"/>
              </a:rPr>
              <a:t>https://www.theguardian.com/society/2025/nov/12/young-people-high-blood-pressure-doubled-globally-obesity</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err="1" smtClean="0">
                <a:latin typeface="+mn-lt"/>
              </a:rPr>
              <a:t>Healthinaging</a:t>
            </a:r>
            <a:r>
              <a:rPr lang="en-GB" sz="500" dirty="0" smtClean="0">
                <a:latin typeface="+mn-lt"/>
              </a:rPr>
              <a:t>. (2025). </a:t>
            </a:r>
            <a:r>
              <a:rPr lang="en-GB" sz="500" i="1" dirty="0" smtClean="0">
                <a:latin typeface="+mn-lt"/>
              </a:rPr>
              <a:t>High Blood Pressure (Hypertension)</a:t>
            </a:r>
            <a:r>
              <a:rPr lang="en-GB" sz="500" dirty="0" smtClean="0">
                <a:latin typeface="+mn-lt"/>
              </a:rPr>
              <a:t>. Available at: </a:t>
            </a:r>
            <a:r>
              <a:rPr lang="en-GB" sz="500" u="sng" dirty="0" smtClean="0">
                <a:latin typeface="+mn-lt"/>
                <a:hlinkClick r:id="rId4"/>
              </a:rPr>
              <a:t>https://www.healthinaging.org/a-z-topic/high-blood-pressure-hypertension/tests</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err="1" smtClean="0">
                <a:latin typeface="+mn-lt"/>
              </a:rPr>
              <a:t>Iqbal</a:t>
            </a:r>
            <a:r>
              <a:rPr lang="en-GB" sz="500" dirty="0" smtClean="0">
                <a:latin typeface="+mn-lt"/>
              </a:rPr>
              <a:t>, M. A. and Jamal, F. S., (2023).</a:t>
            </a:r>
            <a:r>
              <a:rPr lang="en-GB" sz="500" i="1" dirty="0" smtClean="0">
                <a:latin typeface="+mn-lt"/>
              </a:rPr>
              <a:t>Essential Hypertension</a:t>
            </a:r>
            <a:r>
              <a:rPr lang="en-GB" sz="500" dirty="0" smtClean="0">
                <a:latin typeface="+mn-lt"/>
              </a:rPr>
              <a:t>. Available at: </a:t>
            </a:r>
            <a:r>
              <a:rPr lang="en-GB" sz="500" u="sng" dirty="0" smtClean="0">
                <a:latin typeface="+mn-lt"/>
                <a:hlinkClick r:id="rId5"/>
              </a:rPr>
              <a:t>https://www.ncbi.nlm.nih.gov/books/NBK539859/</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err="1" smtClean="0">
                <a:latin typeface="+mn-lt"/>
              </a:rPr>
              <a:t>Janerka</a:t>
            </a:r>
            <a:r>
              <a:rPr lang="en-GB" sz="500" dirty="0" smtClean="0">
                <a:latin typeface="+mn-lt"/>
              </a:rPr>
              <a:t>, C., Leslie, G.D. and Gill, F.J., (2023). Development of patient-centred care in acute hospital settings: a meta-narrative review. </a:t>
            </a:r>
            <a:r>
              <a:rPr lang="en-GB" sz="500" i="1" dirty="0" smtClean="0">
                <a:latin typeface="+mn-lt"/>
              </a:rPr>
              <a:t>International Journal of Nursing Studies</a:t>
            </a:r>
            <a:r>
              <a:rPr lang="en-GB" sz="500" dirty="0" smtClean="0">
                <a:latin typeface="+mn-lt"/>
              </a:rPr>
              <a:t>, </a:t>
            </a:r>
            <a:r>
              <a:rPr lang="en-GB" sz="500" i="1" dirty="0" smtClean="0">
                <a:latin typeface="+mn-lt"/>
              </a:rPr>
              <a:t>140</a:t>
            </a:r>
            <a:r>
              <a:rPr lang="en-GB" sz="500" dirty="0" smtClean="0">
                <a:latin typeface="+mn-lt"/>
              </a:rPr>
              <a:t>, p.104465.</a:t>
            </a:r>
            <a:endParaRPr lang="en-US" sz="500" dirty="0" smtClean="0">
              <a:latin typeface="+mn-lt"/>
            </a:endParaRPr>
          </a:p>
          <a:p>
            <a:pPr algn="just">
              <a:lnSpc>
                <a:spcPct val="100000"/>
              </a:lnSpc>
              <a:spcAft>
                <a:spcPts val="600"/>
              </a:spcAft>
            </a:pPr>
            <a:r>
              <a:rPr lang="en-GB" sz="500" dirty="0" smtClean="0">
                <a:latin typeface="+mn-lt"/>
              </a:rPr>
              <a:t>Kari, H., </a:t>
            </a:r>
            <a:r>
              <a:rPr lang="en-GB" sz="500" dirty="0" err="1" smtClean="0">
                <a:latin typeface="+mn-lt"/>
              </a:rPr>
              <a:t>Kortejärvi</a:t>
            </a:r>
            <a:r>
              <a:rPr lang="en-GB" sz="500" dirty="0" smtClean="0">
                <a:latin typeface="+mn-lt"/>
              </a:rPr>
              <a:t>, H. and </a:t>
            </a:r>
            <a:r>
              <a:rPr lang="en-GB" sz="500" dirty="0" err="1" smtClean="0">
                <a:latin typeface="+mn-lt"/>
              </a:rPr>
              <a:t>Laaksonen</a:t>
            </a:r>
            <a:r>
              <a:rPr lang="en-GB" sz="500" dirty="0" smtClean="0">
                <a:latin typeface="+mn-lt"/>
              </a:rPr>
              <a:t>, R., (2022). Developing an interprofessional people-centred care model for home-living older people with </a:t>
            </a:r>
            <a:r>
              <a:rPr lang="en-GB" sz="500" dirty="0" err="1" smtClean="0">
                <a:latin typeface="+mn-lt"/>
              </a:rPr>
              <a:t>multimorbidities</a:t>
            </a:r>
            <a:r>
              <a:rPr lang="en-GB" sz="500" dirty="0" smtClean="0">
                <a:latin typeface="+mn-lt"/>
              </a:rPr>
              <a:t> in a primary care health centre: a community-based study. </a:t>
            </a:r>
            <a:r>
              <a:rPr lang="en-GB" sz="500" i="1" dirty="0" smtClean="0">
                <a:latin typeface="+mn-lt"/>
              </a:rPr>
              <a:t>Exploratory research in clinical and social pharmacy</a:t>
            </a:r>
            <a:r>
              <a:rPr lang="en-GB" sz="500" dirty="0" smtClean="0">
                <a:latin typeface="+mn-lt"/>
              </a:rPr>
              <a:t>, </a:t>
            </a:r>
            <a:r>
              <a:rPr lang="en-GB" sz="500" i="1" dirty="0" smtClean="0">
                <a:latin typeface="+mn-lt"/>
              </a:rPr>
              <a:t>5</a:t>
            </a:r>
            <a:r>
              <a:rPr lang="en-GB" sz="500" dirty="0" smtClean="0">
                <a:latin typeface="+mn-lt"/>
              </a:rPr>
              <a:t>, p.100114.</a:t>
            </a:r>
            <a:endParaRPr lang="en-US" sz="500" dirty="0" smtClean="0">
              <a:latin typeface="+mn-lt"/>
            </a:endParaRPr>
          </a:p>
          <a:p>
            <a:pPr algn="just">
              <a:lnSpc>
                <a:spcPct val="100000"/>
              </a:lnSpc>
              <a:spcAft>
                <a:spcPts val="600"/>
              </a:spcAft>
            </a:pPr>
            <a:r>
              <a:rPr lang="en-GB" sz="500" dirty="0" err="1" smtClean="0">
                <a:latin typeface="+mn-lt"/>
              </a:rPr>
              <a:t>Magnan</a:t>
            </a:r>
            <a:r>
              <a:rPr lang="en-GB" sz="500" dirty="0" smtClean="0">
                <a:latin typeface="+mn-lt"/>
              </a:rPr>
              <a:t>, S., (2021). Social determinants of health 201 for health care: Plan, do, study, act. </a:t>
            </a:r>
            <a:r>
              <a:rPr lang="en-GB" sz="500" i="1" dirty="0" smtClean="0">
                <a:latin typeface="+mn-lt"/>
              </a:rPr>
              <a:t>NAM perspectives</a:t>
            </a:r>
            <a:r>
              <a:rPr lang="en-GB" sz="500" dirty="0" smtClean="0">
                <a:latin typeface="+mn-lt"/>
              </a:rPr>
              <a:t>, </a:t>
            </a:r>
            <a:r>
              <a:rPr lang="en-GB" sz="500" i="1" dirty="0" smtClean="0">
                <a:latin typeface="+mn-lt"/>
              </a:rPr>
              <a:t>2021</a:t>
            </a:r>
            <a:r>
              <a:rPr lang="en-GB" sz="500" dirty="0" smtClean="0">
                <a:latin typeface="+mn-lt"/>
              </a:rPr>
              <a:t>, pp.10-31478.</a:t>
            </a:r>
            <a:endParaRPr lang="en-US" sz="500" dirty="0" smtClean="0">
              <a:latin typeface="+mn-lt"/>
            </a:endParaRPr>
          </a:p>
          <a:p>
            <a:pPr algn="just">
              <a:lnSpc>
                <a:spcPct val="100000"/>
              </a:lnSpc>
              <a:spcAft>
                <a:spcPts val="600"/>
              </a:spcAft>
            </a:pPr>
            <a:r>
              <a:rPr lang="en-GB" sz="500" dirty="0" err="1" smtClean="0">
                <a:latin typeface="+mn-lt"/>
              </a:rPr>
              <a:t>Mancia</a:t>
            </a:r>
            <a:r>
              <a:rPr lang="en-GB" sz="500" dirty="0" smtClean="0">
                <a:latin typeface="+mn-lt"/>
              </a:rPr>
              <a:t>, G., </a:t>
            </a:r>
            <a:r>
              <a:rPr lang="en-GB" sz="500" dirty="0" err="1" smtClean="0">
                <a:latin typeface="+mn-lt"/>
              </a:rPr>
              <a:t>Kjeldsen</a:t>
            </a:r>
            <a:r>
              <a:rPr lang="en-GB" sz="500" dirty="0" smtClean="0">
                <a:latin typeface="+mn-lt"/>
              </a:rPr>
              <a:t>, S.E., </a:t>
            </a:r>
            <a:r>
              <a:rPr lang="en-GB" sz="500" dirty="0" err="1" smtClean="0">
                <a:latin typeface="+mn-lt"/>
              </a:rPr>
              <a:t>Kreutz</a:t>
            </a:r>
            <a:r>
              <a:rPr lang="en-GB" sz="500" dirty="0" smtClean="0">
                <a:latin typeface="+mn-lt"/>
              </a:rPr>
              <a:t>, R., </a:t>
            </a:r>
            <a:r>
              <a:rPr lang="en-GB" sz="500" dirty="0" err="1" smtClean="0">
                <a:latin typeface="+mn-lt"/>
              </a:rPr>
              <a:t>Pathak</a:t>
            </a:r>
            <a:r>
              <a:rPr lang="en-GB" sz="500" dirty="0" smtClean="0">
                <a:latin typeface="+mn-lt"/>
              </a:rPr>
              <a:t>, A., </a:t>
            </a:r>
            <a:r>
              <a:rPr lang="en-GB" sz="500" dirty="0" err="1" smtClean="0">
                <a:latin typeface="+mn-lt"/>
              </a:rPr>
              <a:t>Grassi</a:t>
            </a:r>
            <a:r>
              <a:rPr lang="en-GB" sz="500" dirty="0" smtClean="0">
                <a:latin typeface="+mn-lt"/>
              </a:rPr>
              <a:t>, G. and </a:t>
            </a:r>
            <a:r>
              <a:rPr lang="en-GB" sz="500" dirty="0" err="1" smtClean="0">
                <a:latin typeface="+mn-lt"/>
              </a:rPr>
              <a:t>Esler</a:t>
            </a:r>
            <a:r>
              <a:rPr lang="en-GB" sz="500" dirty="0" smtClean="0">
                <a:latin typeface="+mn-lt"/>
              </a:rPr>
              <a:t>, M., (2022). Individualized beta-blocker treatment for high blood pressure dictated by medical </a:t>
            </a:r>
            <a:r>
              <a:rPr lang="en-GB" sz="500" dirty="0" err="1" smtClean="0">
                <a:latin typeface="+mn-lt"/>
              </a:rPr>
              <a:t>comorbidities</a:t>
            </a:r>
            <a:r>
              <a:rPr lang="en-GB" sz="500" dirty="0" smtClean="0">
                <a:latin typeface="+mn-lt"/>
              </a:rPr>
              <a:t>: indications beyond the 2018 European Society of Cardiology/European Society of Hypertension Guidelines. </a:t>
            </a:r>
            <a:r>
              <a:rPr lang="en-GB" sz="500" i="1" dirty="0" smtClean="0">
                <a:latin typeface="+mn-lt"/>
              </a:rPr>
              <a:t>Hypertension</a:t>
            </a:r>
            <a:r>
              <a:rPr lang="en-GB" sz="500" dirty="0" smtClean="0">
                <a:latin typeface="+mn-lt"/>
              </a:rPr>
              <a:t>, </a:t>
            </a:r>
            <a:r>
              <a:rPr lang="en-GB" sz="500" i="1" dirty="0" smtClean="0">
                <a:latin typeface="+mn-lt"/>
              </a:rPr>
              <a:t>79</a:t>
            </a:r>
            <a:r>
              <a:rPr lang="en-GB" sz="500" dirty="0" smtClean="0">
                <a:latin typeface="+mn-lt"/>
              </a:rPr>
              <a:t>(6), pp.1153-1166.</a:t>
            </a:r>
            <a:endParaRPr lang="en-US" sz="500" dirty="0" smtClean="0">
              <a:latin typeface="+mn-lt"/>
            </a:endParaRPr>
          </a:p>
          <a:p>
            <a:pPr algn="just">
              <a:lnSpc>
                <a:spcPct val="100000"/>
              </a:lnSpc>
              <a:spcAft>
                <a:spcPts val="600"/>
              </a:spcAft>
            </a:pPr>
            <a:r>
              <a:rPr lang="en-GB" sz="500" dirty="0" smtClean="0">
                <a:latin typeface="+mn-lt"/>
              </a:rPr>
              <a:t>Mayo Clinic. (2025). </a:t>
            </a:r>
            <a:r>
              <a:rPr lang="en-GB" sz="500" i="1" dirty="0" smtClean="0">
                <a:latin typeface="+mn-lt"/>
              </a:rPr>
              <a:t>High blood pressure (hypertension)</a:t>
            </a:r>
            <a:r>
              <a:rPr lang="en-GB" sz="500" dirty="0" smtClean="0">
                <a:latin typeface="+mn-lt"/>
              </a:rPr>
              <a:t>. Available at: </a:t>
            </a:r>
            <a:r>
              <a:rPr lang="en-GB" sz="500" u="sng" dirty="0" smtClean="0">
                <a:latin typeface="+mn-lt"/>
                <a:hlinkClick r:id="rId6"/>
              </a:rPr>
              <a:t>https://www.mayoclinic.org/diseases-conditions/high-blood-pressure/symptoms-causes/syc-20373410</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smtClean="0">
                <a:latin typeface="+mn-lt"/>
              </a:rPr>
              <a:t>MMC. (2025). </a:t>
            </a:r>
            <a:r>
              <a:rPr lang="en-GB" sz="500" i="1" dirty="0" smtClean="0">
                <a:latin typeface="+mn-lt"/>
              </a:rPr>
              <a:t>Hypertension Awareness </a:t>
            </a:r>
            <a:r>
              <a:rPr lang="en-GB" sz="500" i="1" dirty="0" err="1" smtClean="0">
                <a:latin typeface="+mn-lt"/>
              </a:rPr>
              <a:t>Infographic</a:t>
            </a:r>
            <a:r>
              <a:rPr lang="en-GB" sz="500" dirty="0" smtClean="0">
                <a:latin typeface="+mn-lt"/>
              </a:rPr>
              <a:t>. Available at: </a:t>
            </a:r>
            <a:r>
              <a:rPr lang="en-GB" sz="500" u="sng" dirty="0" smtClean="0">
                <a:latin typeface="+mn-lt"/>
                <a:hlinkClick r:id="rId7"/>
              </a:rPr>
              <a:t>https://www.mmclc.org/docs/ahmemorialmedicalcenterlibraries/default-document-library/hypertension-awareness-infographic-pdf-coredownload-inline.pdf</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smtClean="0">
                <a:latin typeface="+mn-lt"/>
              </a:rPr>
              <a:t>NHS England. (2023). </a:t>
            </a:r>
            <a:r>
              <a:rPr lang="en-GB" sz="500" i="1" dirty="0" smtClean="0">
                <a:latin typeface="+mn-lt"/>
              </a:rPr>
              <a:t>What are healthcare inequalities?</a:t>
            </a:r>
            <a:r>
              <a:rPr lang="en-GB" sz="500" dirty="0" smtClean="0">
                <a:latin typeface="+mn-lt"/>
              </a:rPr>
              <a:t>. Available at: </a:t>
            </a:r>
            <a:r>
              <a:rPr lang="en-GB" sz="500" u="sng" dirty="0" smtClean="0">
                <a:latin typeface="+mn-lt"/>
                <a:hlinkClick r:id="rId8"/>
              </a:rPr>
              <a:t>https://www.england.nhs.uk/about/equality/equality-hub/national-healthcare-inequalities-improvement-programme/what-are-healthcare-inequalities</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smtClean="0">
                <a:latin typeface="+mn-lt"/>
              </a:rPr>
              <a:t>NHS. (2019). </a:t>
            </a:r>
            <a:r>
              <a:rPr lang="en-GB" sz="500" i="1" dirty="0" smtClean="0">
                <a:latin typeface="+mn-lt"/>
              </a:rPr>
              <a:t>NHS </a:t>
            </a:r>
            <a:r>
              <a:rPr lang="en-GB" sz="500" i="1" dirty="0" err="1" smtClean="0">
                <a:latin typeface="+mn-lt"/>
              </a:rPr>
              <a:t>RightCare</a:t>
            </a:r>
            <a:r>
              <a:rPr lang="en-GB" sz="500" i="1" dirty="0" smtClean="0">
                <a:latin typeface="+mn-lt"/>
              </a:rPr>
              <a:t> Toolkit.</a:t>
            </a:r>
            <a:r>
              <a:rPr lang="en-GB" sz="500" dirty="0" smtClean="0">
                <a:latin typeface="+mn-lt"/>
              </a:rPr>
              <a:t> Available at: </a:t>
            </a:r>
            <a:r>
              <a:rPr lang="en-GB" sz="500" u="sng" dirty="0" smtClean="0">
                <a:latin typeface="+mn-lt"/>
                <a:hlinkClick r:id="rId9"/>
              </a:rPr>
              <a:t>https://www.england.nhs.uk/rightcare/wp-content/uploads/sites/40/2019/03/nhs-rightcare-toolkit-cvd-prevention.pdf</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smtClean="0">
                <a:latin typeface="+mn-lt"/>
              </a:rPr>
              <a:t>NHS. (2025). </a:t>
            </a:r>
            <a:r>
              <a:rPr lang="en-GB" sz="500" i="1" dirty="0" smtClean="0">
                <a:latin typeface="+mn-lt"/>
              </a:rPr>
              <a:t>Cardiovascular Disease Prevention: Risk Detection and Management in Primary Care.</a:t>
            </a:r>
            <a:r>
              <a:rPr lang="en-GB" sz="500" dirty="0" smtClean="0">
                <a:latin typeface="+mn-lt"/>
              </a:rPr>
              <a:t> Available at: </a:t>
            </a:r>
            <a:r>
              <a:rPr lang="en-GB" sz="500" u="sng" dirty="0" smtClean="0">
                <a:latin typeface="+mn-lt"/>
                <a:hlinkClick r:id="rId10"/>
              </a:rPr>
              <a:t>https://www.england.nhs.uk/rightcare/wp-content/uploads/sites/40/2018/02/cvd-pathway.pdf</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smtClean="0">
                <a:latin typeface="+mn-lt"/>
              </a:rPr>
              <a:t>NHS. (2025). </a:t>
            </a:r>
            <a:r>
              <a:rPr lang="en-GB" sz="500" i="1" dirty="0" smtClean="0">
                <a:latin typeface="+mn-lt"/>
              </a:rPr>
              <a:t>High blood pressure.</a:t>
            </a:r>
            <a:r>
              <a:rPr lang="en-GB" sz="500" dirty="0" smtClean="0">
                <a:latin typeface="+mn-lt"/>
              </a:rPr>
              <a:t> Available at: </a:t>
            </a:r>
            <a:r>
              <a:rPr lang="en-GB" sz="500" u="sng" dirty="0" smtClean="0">
                <a:latin typeface="+mn-lt"/>
                <a:hlinkClick r:id="rId11"/>
              </a:rPr>
              <a:t>https://www.nhs.uk/conditions/high-blood-pressure/</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smtClean="0">
                <a:latin typeface="+mn-lt"/>
              </a:rPr>
              <a:t>NHS. (2025). </a:t>
            </a:r>
            <a:r>
              <a:rPr lang="en-GB" sz="500" i="1" dirty="0" smtClean="0">
                <a:latin typeface="+mn-lt"/>
              </a:rPr>
              <a:t>Hypertension in adults: diagnosis and treatment.</a:t>
            </a:r>
            <a:r>
              <a:rPr lang="en-GB" sz="500" dirty="0" smtClean="0">
                <a:latin typeface="+mn-lt"/>
              </a:rPr>
              <a:t> Available at: </a:t>
            </a:r>
            <a:r>
              <a:rPr lang="en-GB" sz="500" u="sng" dirty="0" smtClean="0">
                <a:latin typeface="+mn-lt"/>
                <a:hlinkClick r:id="rId12"/>
              </a:rPr>
              <a:t>https://www.england.nhs.uk/london/wp-content/uploads/sites/8/2019/11/NICE-NG136-Visual-Summary.pdf</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smtClean="0">
                <a:latin typeface="+mn-lt"/>
              </a:rPr>
              <a:t>NICE. (2024). </a:t>
            </a:r>
            <a:r>
              <a:rPr lang="en-GB" sz="500" i="1" dirty="0" smtClean="0">
                <a:latin typeface="+mn-lt"/>
              </a:rPr>
              <a:t>Hypertension in adults: diagnosis and management.</a:t>
            </a:r>
            <a:r>
              <a:rPr lang="en-GB" sz="500" dirty="0" smtClean="0">
                <a:latin typeface="+mn-lt"/>
              </a:rPr>
              <a:t> Available at: </a:t>
            </a:r>
            <a:r>
              <a:rPr lang="en-GB" sz="500" u="sng" dirty="0" smtClean="0">
                <a:latin typeface="+mn-lt"/>
                <a:hlinkClick r:id="rId13"/>
              </a:rPr>
              <a:t>https://www.nice.org.uk/guidance/ng136</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smtClean="0">
                <a:latin typeface="+mn-lt"/>
              </a:rPr>
              <a:t>NICE. (2025). </a:t>
            </a:r>
            <a:r>
              <a:rPr lang="en-GB" sz="500" i="1" dirty="0" smtClean="0">
                <a:latin typeface="+mn-lt"/>
              </a:rPr>
              <a:t>Hypertension in adults: diagnosis and treatment.</a:t>
            </a:r>
            <a:r>
              <a:rPr lang="en-GB" sz="500" dirty="0" smtClean="0">
                <a:latin typeface="+mn-lt"/>
              </a:rPr>
              <a:t> Available at: </a:t>
            </a:r>
            <a:r>
              <a:rPr lang="en-GB" sz="500" u="sng" dirty="0" smtClean="0">
                <a:latin typeface="+mn-lt"/>
                <a:hlinkClick r:id="rId12"/>
              </a:rPr>
              <a:t>https://www.england.nhs.uk/london/wp-content/uploads/sites/8/2019/11/NICE-NG136-Visual-Summary.pdf</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smtClean="0">
                <a:latin typeface="+mn-lt"/>
              </a:rPr>
              <a:t>ONS. (2023). </a:t>
            </a:r>
            <a:r>
              <a:rPr lang="en-GB" sz="500" i="1" dirty="0" smtClean="0">
                <a:latin typeface="+mn-lt"/>
              </a:rPr>
              <a:t>Risk factors for undiagnosed high blood pressure in England: 2015 to 2019</a:t>
            </a:r>
            <a:r>
              <a:rPr lang="en-GB" sz="500" dirty="0" smtClean="0">
                <a:latin typeface="+mn-lt"/>
              </a:rPr>
              <a:t>. Available at: </a:t>
            </a:r>
            <a:r>
              <a:rPr lang="en-GB" sz="500" u="sng" dirty="0" smtClean="0">
                <a:latin typeface="+mn-lt"/>
                <a:hlinkClick r:id="rId14"/>
              </a:rPr>
              <a:t>https://www.ons.gov.uk/peoplepopulationandcommunity/healthandsocialcare/healthandwellbeing/articles/riskfactorsforundiagnosedhighbloodpressureinengland/2015to2019</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err="1" smtClean="0">
                <a:latin typeface="+mn-lt"/>
              </a:rPr>
              <a:t>Qiu</a:t>
            </a:r>
            <a:r>
              <a:rPr lang="en-GB" sz="500" dirty="0" smtClean="0">
                <a:latin typeface="+mn-lt"/>
              </a:rPr>
              <a:t>, T., Jiang, Z., Chen, X., Dai, Y. and Zhao, H., (2023). </a:t>
            </a:r>
            <a:r>
              <a:rPr lang="en-GB" sz="500" dirty="0" err="1" smtClean="0">
                <a:latin typeface="+mn-lt"/>
              </a:rPr>
              <a:t>Comorbidity</a:t>
            </a:r>
            <a:r>
              <a:rPr lang="en-GB" sz="500" dirty="0" smtClean="0">
                <a:latin typeface="+mn-lt"/>
              </a:rPr>
              <a:t> of anxiety and hypertension: common risk factors and potential mechanisms. </a:t>
            </a:r>
            <a:r>
              <a:rPr lang="en-GB" sz="500" i="1" dirty="0" smtClean="0">
                <a:latin typeface="+mn-lt"/>
              </a:rPr>
              <a:t>International Journal of Hypertension</a:t>
            </a:r>
            <a:r>
              <a:rPr lang="en-GB" sz="500" dirty="0" smtClean="0">
                <a:latin typeface="+mn-lt"/>
              </a:rPr>
              <a:t>, </a:t>
            </a:r>
            <a:r>
              <a:rPr lang="en-GB" sz="500" i="1" dirty="0" smtClean="0">
                <a:latin typeface="+mn-lt"/>
              </a:rPr>
              <a:t>2023</a:t>
            </a:r>
            <a:r>
              <a:rPr lang="en-GB" sz="500" dirty="0" smtClean="0">
                <a:latin typeface="+mn-lt"/>
              </a:rPr>
              <a:t>(1), p.9619388.</a:t>
            </a:r>
            <a:endParaRPr lang="en-US" sz="500" dirty="0" smtClean="0">
              <a:latin typeface="+mn-lt"/>
            </a:endParaRPr>
          </a:p>
          <a:p>
            <a:pPr algn="just">
              <a:lnSpc>
                <a:spcPct val="100000"/>
              </a:lnSpc>
              <a:spcAft>
                <a:spcPts val="600"/>
              </a:spcAft>
            </a:pPr>
            <a:r>
              <a:rPr lang="en-GB" sz="500" dirty="0" err="1" smtClean="0">
                <a:latin typeface="+mn-lt"/>
              </a:rPr>
              <a:t>Statista</a:t>
            </a:r>
            <a:r>
              <a:rPr lang="en-GB" sz="500" dirty="0" smtClean="0">
                <a:latin typeface="+mn-lt"/>
              </a:rPr>
              <a:t>. (2025). </a:t>
            </a:r>
            <a:r>
              <a:rPr lang="en-GB" sz="500" i="1" dirty="0" smtClean="0">
                <a:latin typeface="+mn-lt"/>
              </a:rPr>
              <a:t>Prevalence of adults who have hypertension in England from 2003 to 2022, by gender</a:t>
            </a:r>
            <a:r>
              <a:rPr lang="en-GB" sz="500" dirty="0" smtClean="0">
                <a:latin typeface="+mn-lt"/>
              </a:rPr>
              <a:t>. Available at: </a:t>
            </a:r>
            <a:r>
              <a:rPr lang="en-GB" sz="500" u="sng" dirty="0" smtClean="0">
                <a:latin typeface="+mn-lt"/>
                <a:hlinkClick r:id="rId15"/>
              </a:rPr>
              <a:t>https://www.statista.com/statistics/1124955/hypertension-prevalence-by-gender-in-england-uk/?srsltid=AfmBOoorrHwD5XRZUYoUteF1bBzYvXdZaA-2eJ6yj46u0OBm2fLulWji</a:t>
            </a:r>
            <a:r>
              <a:rPr lang="en-GB" sz="500" dirty="0" smtClean="0">
                <a:latin typeface="+mn-lt"/>
              </a:rPr>
              <a:t> (Accessed: 4 December 2025). </a:t>
            </a:r>
            <a:endParaRPr lang="en-US" sz="500" dirty="0" smtClean="0">
              <a:latin typeface="+mn-lt"/>
            </a:endParaRPr>
          </a:p>
          <a:p>
            <a:pPr algn="just">
              <a:lnSpc>
                <a:spcPct val="100000"/>
              </a:lnSpc>
              <a:spcAft>
                <a:spcPts val="600"/>
              </a:spcAft>
            </a:pPr>
            <a:r>
              <a:rPr lang="en-GB" sz="500" dirty="0" err="1" smtClean="0">
                <a:latin typeface="+mn-lt"/>
              </a:rPr>
              <a:t>Steffensen</a:t>
            </a:r>
            <a:r>
              <a:rPr lang="en-GB" sz="500" dirty="0" smtClean="0">
                <a:latin typeface="+mn-lt"/>
              </a:rPr>
              <a:t>, K.D., Knudsen, B.M., </a:t>
            </a:r>
            <a:r>
              <a:rPr lang="en-GB" sz="500" dirty="0" err="1" smtClean="0">
                <a:latin typeface="+mn-lt"/>
              </a:rPr>
              <a:t>Finderup</a:t>
            </a:r>
            <a:r>
              <a:rPr lang="en-GB" sz="500" dirty="0" smtClean="0">
                <a:latin typeface="+mn-lt"/>
              </a:rPr>
              <a:t>, J., </a:t>
            </a:r>
            <a:r>
              <a:rPr lang="en-GB" sz="500" dirty="0" err="1" smtClean="0">
                <a:latin typeface="+mn-lt"/>
              </a:rPr>
              <a:t>Würgler</a:t>
            </a:r>
            <a:r>
              <a:rPr lang="en-GB" sz="500" dirty="0" smtClean="0">
                <a:latin typeface="+mn-lt"/>
              </a:rPr>
              <a:t>, M.W. and </a:t>
            </a:r>
            <a:r>
              <a:rPr lang="en-GB" sz="500" dirty="0" err="1" smtClean="0">
                <a:latin typeface="+mn-lt"/>
              </a:rPr>
              <a:t>Olling</a:t>
            </a:r>
            <a:r>
              <a:rPr lang="en-GB" sz="500" dirty="0" smtClean="0">
                <a:latin typeface="+mn-lt"/>
              </a:rPr>
              <a:t>, K., (2022). Implementation of patient-centred care in Denmark: the way forward with shared decision-making. </a:t>
            </a:r>
            <a:r>
              <a:rPr lang="en-GB" sz="500" i="1" dirty="0" err="1" smtClean="0">
                <a:latin typeface="+mn-lt"/>
              </a:rPr>
              <a:t>Zeitschrift</a:t>
            </a:r>
            <a:r>
              <a:rPr lang="en-GB" sz="500" i="1" dirty="0" smtClean="0">
                <a:latin typeface="+mn-lt"/>
              </a:rPr>
              <a:t> </a:t>
            </a:r>
            <a:r>
              <a:rPr lang="en-GB" sz="500" i="1" dirty="0" err="1" smtClean="0">
                <a:latin typeface="+mn-lt"/>
              </a:rPr>
              <a:t>für</a:t>
            </a:r>
            <a:r>
              <a:rPr lang="en-GB" sz="500" i="1" dirty="0" smtClean="0">
                <a:latin typeface="+mn-lt"/>
              </a:rPr>
              <a:t> </a:t>
            </a:r>
            <a:r>
              <a:rPr lang="en-GB" sz="500" i="1" dirty="0" err="1" smtClean="0">
                <a:latin typeface="+mn-lt"/>
              </a:rPr>
              <a:t>Evidenz</a:t>
            </a:r>
            <a:r>
              <a:rPr lang="en-GB" sz="500" i="1" dirty="0" smtClean="0">
                <a:latin typeface="+mn-lt"/>
              </a:rPr>
              <a:t>, </a:t>
            </a:r>
            <a:r>
              <a:rPr lang="en-GB" sz="500" i="1" dirty="0" err="1" smtClean="0">
                <a:latin typeface="+mn-lt"/>
              </a:rPr>
              <a:t>Fortbildung</a:t>
            </a:r>
            <a:r>
              <a:rPr lang="en-GB" sz="500" i="1" dirty="0" smtClean="0">
                <a:latin typeface="+mn-lt"/>
              </a:rPr>
              <a:t> und </a:t>
            </a:r>
            <a:r>
              <a:rPr lang="en-GB" sz="500" i="1" dirty="0" err="1" smtClean="0">
                <a:latin typeface="+mn-lt"/>
              </a:rPr>
              <a:t>Qualität</a:t>
            </a:r>
            <a:r>
              <a:rPr lang="en-GB" sz="500" i="1" dirty="0" smtClean="0">
                <a:latin typeface="+mn-lt"/>
              </a:rPr>
              <a:t> </a:t>
            </a:r>
            <a:r>
              <a:rPr lang="en-GB" sz="500" i="1" dirty="0" err="1" smtClean="0">
                <a:latin typeface="+mn-lt"/>
              </a:rPr>
              <a:t>im</a:t>
            </a:r>
            <a:r>
              <a:rPr lang="en-GB" sz="500" i="1" dirty="0" smtClean="0">
                <a:latin typeface="+mn-lt"/>
              </a:rPr>
              <a:t> </a:t>
            </a:r>
            <a:r>
              <a:rPr lang="en-GB" sz="500" i="1" dirty="0" err="1" smtClean="0">
                <a:latin typeface="+mn-lt"/>
              </a:rPr>
              <a:t>Gesundheitswesen</a:t>
            </a:r>
            <a:r>
              <a:rPr lang="en-GB" sz="500" dirty="0" smtClean="0">
                <a:latin typeface="+mn-lt"/>
              </a:rPr>
              <a:t>, </a:t>
            </a:r>
            <a:r>
              <a:rPr lang="en-GB" sz="500" i="1" dirty="0" smtClean="0">
                <a:latin typeface="+mn-lt"/>
              </a:rPr>
              <a:t>171</a:t>
            </a:r>
            <a:r>
              <a:rPr lang="en-GB" sz="500" dirty="0" smtClean="0">
                <a:latin typeface="+mn-lt"/>
              </a:rPr>
              <a:t>, pp.36-41.</a:t>
            </a:r>
            <a:endParaRPr lang="en-US" sz="500" dirty="0" smtClean="0">
              <a:latin typeface="+mn-lt"/>
            </a:endParaRPr>
          </a:p>
          <a:p>
            <a:pPr algn="just">
              <a:lnSpc>
                <a:spcPct val="100000"/>
              </a:lnSpc>
              <a:spcAft>
                <a:spcPts val="600"/>
              </a:spcAft>
            </a:pPr>
            <a:r>
              <a:rPr lang="en-GB" sz="500" dirty="0" smtClean="0">
                <a:latin typeface="+mn-lt"/>
              </a:rPr>
              <a:t>Stewart, J., </a:t>
            </a:r>
            <a:r>
              <a:rPr lang="en-GB" sz="500" dirty="0" err="1" smtClean="0">
                <a:latin typeface="+mn-lt"/>
              </a:rPr>
              <a:t>Addy</a:t>
            </a:r>
            <a:r>
              <a:rPr lang="en-GB" sz="500" dirty="0" smtClean="0">
                <a:latin typeface="+mn-lt"/>
              </a:rPr>
              <a:t>, K., Campbell, S. and Wilkinson, P., (2020). Primary prevention of cardiovascular disease: Updated review of contemporary guidance and literature. </a:t>
            </a:r>
            <a:r>
              <a:rPr lang="en-GB" sz="500" i="1" dirty="0" smtClean="0">
                <a:latin typeface="+mn-lt"/>
              </a:rPr>
              <a:t>JRSM cardiovascular disease</a:t>
            </a:r>
            <a:r>
              <a:rPr lang="en-GB" sz="500" dirty="0" smtClean="0">
                <a:latin typeface="+mn-lt"/>
              </a:rPr>
              <a:t>, </a:t>
            </a:r>
            <a:r>
              <a:rPr lang="en-GB" sz="500" i="1" dirty="0" smtClean="0">
                <a:latin typeface="+mn-lt"/>
              </a:rPr>
              <a:t>9</a:t>
            </a:r>
            <a:r>
              <a:rPr lang="en-GB" sz="500" dirty="0" smtClean="0">
                <a:latin typeface="+mn-lt"/>
              </a:rPr>
              <a:t>, p.2048004020949326.</a:t>
            </a:r>
            <a:endParaRPr lang="en-US" sz="500" dirty="0" smtClean="0">
              <a:latin typeface="+mn-lt"/>
            </a:endParaRPr>
          </a:p>
          <a:p>
            <a:pPr algn="just">
              <a:lnSpc>
                <a:spcPct val="100000"/>
              </a:lnSpc>
              <a:spcAft>
                <a:spcPts val="600"/>
              </a:spcAft>
            </a:pPr>
            <a:r>
              <a:rPr lang="en-GB" sz="500" dirty="0" smtClean="0">
                <a:latin typeface="+mn-lt"/>
              </a:rPr>
              <a:t>Zhou, B., </a:t>
            </a:r>
            <a:r>
              <a:rPr lang="en-GB" sz="500" dirty="0" err="1" smtClean="0">
                <a:latin typeface="+mn-lt"/>
              </a:rPr>
              <a:t>Perel</a:t>
            </a:r>
            <a:r>
              <a:rPr lang="en-GB" sz="500" dirty="0" smtClean="0">
                <a:latin typeface="+mn-lt"/>
              </a:rPr>
              <a:t>, P., </a:t>
            </a:r>
            <a:r>
              <a:rPr lang="en-GB" sz="500" dirty="0" err="1" smtClean="0">
                <a:latin typeface="+mn-lt"/>
              </a:rPr>
              <a:t>Mensah</a:t>
            </a:r>
            <a:r>
              <a:rPr lang="en-GB" sz="500" dirty="0" smtClean="0">
                <a:latin typeface="+mn-lt"/>
              </a:rPr>
              <a:t>, G.A. and </a:t>
            </a:r>
            <a:r>
              <a:rPr lang="en-GB" sz="500" dirty="0" err="1" smtClean="0">
                <a:latin typeface="+mn-lt"/>
              </a:rPr>
              <a:t>Ezzati</a:t>
            </a:r>
            <a:r>
              <a:rPr lang="en-GB" sz="500" dirty="0" smtClean="0">
                <a:latin typeface="+mn-lt"/>
              </a:rPr>
              <a:t>, M., (2021). Global epidemiology, health burden and effective interventions for elevated blood pressure and hypertension. </a:t>
            </a:r>
            <a:r>
              <a:rPr lang="en-GB" sz="500" i="1" dirty="0" smtClean="0">
                <a:latin typeface="+mn-lt"/>
              </a:rPr>
              <a:t>Nature Reviews Cardiology</a:t>
            </a:r>
            <a:r>
              <a:rPr lang="en-GB" sz="500" dirty="0" smtClean="0">
                <a:latin typeface="+mn-lt"/>
              </a:rPr>
              <a:t>, </a:t>
            </a:r>
            <a:r>
              <a:rPr lang="en-GB" sz="500" i="1" dirty="0" smtClean="0">
                <a:latin typeface="+mn-lt"/>
              </a:rPr>
              <a:t>18</a:t>
            </a:r>
            <a:r>
              <a:rPr lang="en-GB" sz="500" dirty="0" smtClean="0">
                <a:latin typeface="+mn-lt"/>
              </a:rPr>
              <a:t>(11), pp.785-802.</a:t>
            </a:r>
            <a:endParaRPr lang="en-US" sz="500" dirty="0" smtClean="0">
              <a:latin typeface="+mn-lt"/>
            </a:endParaRPr>
          </a:p>
          <a:p>
            <a:pPr marL="342900" lvl="0" algn="just">
              <a:lnSpc>
                <a:spcPct val="100000"/>
              </a:lnSpc>
              <a:spcAft>
                <a:spcPts val="600"/>
              </a:spcAft>
              <a:buNone/>
            </a:pPr>
            <a:endParaRPr lang="en-US" sz="500" dirty="0">
              <a:solidFill>
                <a:schemeClr val="bg2">
                  <a:lumMod val="50000"/>
                </a:schemeClr>
              </a:solidFill>
              <a:latin typeface="+mn-lt"/>
              <a:ea typeface="Times New Roman"/>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TotalTime>
  <Words>2083</Words>
  <Application>Microsoft Office PowerPoint</Application>
  <PresentationFormat>On-screen Show (16:9)</PresentationFormat>
  <Paragraphs>142</Paragraphs>
  <Slides>18</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Times New Roman</vt:lpstr>
      <vt:lpstr>Arial</vt:lpstr>
      <vt:lpstr>Roboto</vt:lpstr>
      <vt:lpstr>Geometric</vt:lpstr>
      <vt:lpstr>A CASE STUDY OF HYPERTENSION</vt:lpstr>
      <vt:lpstr>INTRODUCTION</vt:lpstr>
      <vt:lpstr>OVERVIEW OF THE LONG-TERM CONDITION: HYPERTENSION (DEFINITION, SYMPTOMS AND AETIOLOGY)</vt:lpstr>
      <vt:lpstr>PREVALENCE OF HYPERTENSION IN UK AND WORLDWIDE</vt:lpstr>
      <vt:lpstr>ECONOMIC BURDEN OF HYPERTENSION</vt:lpstr>
      <vt:lpstr>SOCIAL BURDEN OF HYPERTENSION</vt:lpstr>
      <vt:lpstr>DIAGNOSIS AND INITIAL ASSESSMENT OF HYPERTENSION</vt:lpstr>
      <vt:lpstr>MANAGEMENT OF HYPERTENSION THROUGH “NICE GUIDELINE NG136”</vt:lpstr>
      <vt:lpstr>IMPLEMENTATION OF NHS RIGHTCARE PATHWAY FRAMEWORK</vt:lpstr>
      <vt:lpstr>IMPLEMENTATION OF PLAN-DO-STUDY-ACT (PDSA) MODEL</vt:lpstr>
      <vt:lpstr>AVAILABLE TREATMENT OPTION FOR HYPERTENSION IN THE UK</vt:lpstr>
      <vt:lpstr>COMORBIDITY AND PREVENTION OF HYPERTENTSION</vt:lpstr>
      <vt:lpstr>REQUIRED SKILLS, VALUES AND BEHAVIOURS TO DEVELOP CARE FOR HYPERTENSION</vt:lpstr>
      <vt:lpstr>COMPREHENSIVE MODEL OF PERSONALISED CARE USED IN THE MANAGEMENT OF HYPERTENSION</vt:lpstr>
      <vt:lpstr>SELF-MANAGEMENT SUPPORT USED IN THE MANAGEMENT OF HYPERTENSION</vt:lpstr>
      <vt:lpstr>CONCLUSION</vt:lpstr>
      <vt:lpstr>REFERENCES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CASE STUDY OF HYPERTENSION</dc:title>
  <dc:creator>ACT</dc:creator>
  <cp:lastModifiedBy>Microsoft account</cp:lastModifiedBy>
  <cp:revision>3</cp:revision>
  <dcterms:modified xsi:type="dcterms:W3CDTF">2025-12-09T17:01:32Z</dcterms:modified>
</cp:coreProperties>
</file>