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8" r:id="rId3"/>
    <p:sldId id="259" r:id="rId4"/>
    <p:sldId id="257"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D58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0DACE0-82D5-4C2F-AFFB-A52D9071FA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9CC160-EFE9-451E-A4A1-F849D07543F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186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0DACE0-82D5-4C2F-AFFB-A52D9071FA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1350649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0DACE0-82D5-4C2F-AFFB-A52D9071FA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9CC160-EFE9-451E-A4A1-F849D07543F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8765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0DACE0-82D5-4C2F-AFFB-A52D9071FA9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3724803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0DACE0-82D5-4C2F-AFFB-A52D9071FA99}"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1766754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0DACE0-82D5-4C2F-AFFB-A52D9071FA99}" type="datetimeFigureOut">
              <a:rPr lang="en-GB" smtClean="0"/>
              <a:t>11/02/2020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1539402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70DACE0-82D5-4C2F-AFFB-A52D9071FA99}" type="datetimeFigureOut">
              <a:rPr lang="en-GB" smtClean="0"/>
              <a:t>11/02/2020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1518753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70DACE0-82D5-4C2F-AFFB-A52D9071FA99}" type="datetimeFigureOut">
              <a:rPr lang="en-GB" smtClean="0"/>
              <a:t>11/02/2020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69CC160-EFE9-451E-A4A1-F849D07543F6}" type="slidenum">
              <a:rPr lang="en-GB" smtClean="0"/>
              <a:t>‹#›</a:t>
            </a:fld>
            <a:endParaRPr lang="en-GB"/>
          </a:p>
        </p:txBody>
      </p:sp>
    </p:spTree>
    <p:extLst>
      <p:ext uri="{BB962C8B-B14F-4D97-AF65-F5344CB8AC3E}">
        <p14:creationId xmlns:p14="http://schemas.microsoft.com/office/powerpoint/2010/main" val="908365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0DACE0-82D5-4C2F-AFFB-A52D9071FA9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1560664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0DACE0-82D5-4C2F-AFFB-A52D9071FA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1327950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0DACE0-82D5-4C2F-AFFB-A52D9071FA9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9CC160-EFE9-451E-A4A1-F849D07543F6}" type="slidenum">
              <a:rPr lang="en-GB" smtClean="0"/>
              <a:t>‹#›</a:t>
            </a:fld>
            <a:endParaRPr lang="en-GB"/>
          </a:p>
        </p:txBody>
      </p:sp>
    </p:spTree>
    <p:extLst>
      <p:ext uri="{BB962C8B-B14F-4D97-AF65-F5344CB8AC3E}">
        <p14:creationId xmlns:p14="http://schemas.microsoft.com/office/powerpoint/2010/main" val="3974845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70DACE0-82D5-4C2F-AFFB-A52D9071FA99}" type="datetimeFigureOut">
              <a:rPr lang="en-GB" smtClean="0"/>
              <a:t>11/02/2020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69CC160-EFE9-451E-A4A1-F849D07543F6}"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677660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17D7C-913F-4E1E-A3BD-E7ADC02F3A86}"/>
              </a:ext>
            </a:extLst>
          </p:cNvPr>
          <p:cNvSpPr>
            <a:spLocks noGrp="1"/>
          </p:cNvSpPr>
          <p:nvPr>
            <p:ph type="ctrTitle"/>
          </p:nvPr>
        </p:nvSpPr>
        <p:spPr/>
        <p:txBody>
          <a:bodyPr>
            <a:normAutofit fontScale="90000"/>
          </a:bodyPr>
          <a:lstStyle/>
          <a:p>
            <a:pPr algn="ctr"/>
            <a:r>
              <a:rPr lang="en-GB" dirty="0" err="1"/>
              <a:t>Normanni</a:t>
            </a:r>
            <a:r>
              <a:rPr lang="en-GB" dirty="0"/>
              <a:t> </a:t>
            </a:r>
            <a:r>
              <a:rPr lang="en-GB" dirty="0" err="1"/>
              <a:t>Troiae</a:t>
            </a:r>
            <a:r>
              <a:rPr lang="en-GB" dirty="0"/>
              <a:t>: An Investigation Into the Use of Trojans in Norman Genealogy (HPHI 6017)</a:t>
            </a:r>
          </a:p>
        </p:txBody>
      </p:sp>
      <p:sp>
        <p:nvSpPr>
          <p:cNvPr id="3" name="Subtitle 2">
            <a:extLst>
              <a:ext uri="{FF2B5EF4-FFF2-40B4-BE49-F238E27FC236}">
                <a16:creationId xmlns:a16="http://schemas.microsoft.com/office/drawing/2014/main" id="{B6BD4ECC-26D9-416C-AB74-65AE2DF3D9CF}"/>
              </a:ext>
            </a:extLst>
          </p:cNvPr>
          <p:cNvSpPr>
            <a:spLocks noGrp="1"/>
          </p:cNvSpPr>
          <p:nvPr>
            <p:ph type="subTitle" idx="1"/>
          </p:nvPr>
        </p:nvSpPr>
        <p:spPr/>
        <p:txBody>
          <a:bodyPr/>
          <a:lstStyle/>
          <a:p>
            <a:r>
              <a:rPr lang="en-GB" dirty="0"/>
              <a:t>James Forder	1701007	</a:t>
            </a:r>
          </a:p>
        </p:txBody>
      </p:sp>
    </p:spTree>
    <p:extLst>
      <p:ext uri="{BB962C8B-B14F-4D97-AF65-F5344CB8AC3E}">
        <p14:creationId xmlns:p14="http://schemas.microsoft.com/office/powerpoint/2010/main" val="1026444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D3D39-BE77-4455-8E86-C477F2BB251B}"/>
              </a:ext>
            </a:extLst>
          </p:cNvPr>
          <p:cNvSpPr>
            <a:spLocks noGrp="1"/>
          </p:cNvSpPr>
          <p:nvPr>
            <p:ph type="title"/>
          </p:nvPr>
        </p:nvSpPr>
        <p:spPr/>
        <p:txBody>
          <a:bodyPr/>
          <a:lstStyle/>
          <a:p>
            <a:r>
              <a:rPr lang="en-GB" dirty="0"/>
              <a:t>Research Questions</a:t>
            </a:r>
          </a:p>
        </p:txBody>
      </p:sp>
      <p:sp>
        <p:nvSpPr>
          <p:cNvPr id="3" name="Content Placeholder 2">
            <a:extLst>
              <a:ext uri="{FF2B5EF4-FFF2-40B4-BE49-F238E27FC236}">
                <a16:creationId xmlns:a16="http://schemas.microsoft.com/office/drawing/2014/main" id="{13240F80-A9F0-4CFF-8FCE-6D616D34189A}"/>
              </a:ext>
            </a:extLst>
          </p:cNvPr>
          <p:cNvSpPr>
            <a:spLocks noGrp="1"/>
          </p:cNvSpPr>
          <p:nvPr>
            <p:ph idx="1"/>
          </p:nvPr>
        </p:nvSpPr>
        <p:spPr/>
        <p:txBody>
          <a:bodyPr/>
          <a:lstStyle/>
          <a:p>
            <a:pPr>
              <a:buFont typeface="Wingdings" panose="05000000000000000000" pitchFamily="2" charset="2"/>
              <a:buChar char="Ø"/>
            </a:pPr>
            <a:r>
              <a:rPr lang="en-GB" dirty="0"/>
              <a:t>What is the purpose of Trojans in Norman genealogical history?</a:t>
            </a:r>
          </a:p>
          <a:p>
            <a:pPr>
              <a:buFont typeface="Wingdings" panose="05000000000000000000" pitchFamily="2" charset="2"/>
              <a:buChar char="Ø"/>
            </a:pPr>
            <a:r>
              <a:rPr lang="en-GB" dirty="0"/>
              <a:t>How was this used differently in different sources and historical contexts?</a:t>
            </a:r>
          </a:p>
          <a:p>
            <a:pPr>
              <a:buFont typeface="Wingdings" panose="05000000000000000000" pitchFamily="2" charset="2"/>
              <a:buChar char="Ø"/>
            </a:pPr>
            <a:r>
              <a:rPr lang="en-GB" dirty="0"/>
              <a:t>What political, social, historiographical etc developments made Trojans a particularly popular choice for medieval genealogies?</a:t>
            </a:r>
          </a:p>
        </p:txBody>
      </p:sp>
    </p:spTree>
    <p:extLst>
      <p:ext uri="{BB962C8B-B14F-4D97-AF65-F5344CB8AC3E}">
        <p14:creationId xmlns:p14="http://schemas.microsoft.com/office/powerpoint/2010/main" val="1168709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C36D-E072-43EC-8786-5EFF48EA9504}"/>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795E7645-87BA-44E1-B798-FF9296BAB5B6}"/>
              </a:ext>
            </a:extLst>
          </p:cNvPr>
          <p:cNvSpPr>
            <a:spLocks noGrp="1"/>
          </p:cNvSpPr>
          <p:nvPr>
            <p:ph idx="1"/>
          </p:nvPr>
        </p:nvSpPr>
        <p:spPr/>
        <p:txBody>
          <a:bodyPr/>
          <a:lstStyle/>
          <a:p>
            <a:pPr>
              <a:buFont typeface="Wingdings" panose="05000000000000000000" pitchFamily="2" charset="2"/>
              <a:buChar char="Ø"/>
            </a:pPr>
            <a:r>
              <a:rPr lang="en-GB" dirty="0"/>
              <a:t>Many Medieval peoples (e.g. Scandinavians, Venetians, Carolingians) claimed to have descended from Trojans.</a:t>
            </a:r>
          </a:p>
          <a:p>
            <a:pPr>
              <a:buFont typeface="Wingdings" panose="05000000000000000000" pitchFamily="2" charset="2"/>
              <a:buChar char="Ø"/>
            </a:pPr>
            <a:r>
              <a:rPr lang="en-GB" dirty="0"/>
              <a:t>Topic acts as a good crossover between Classics and Medieval Studies.</a:t>
            </a:r>
          </a:p>
          <a:p>
            <a:pPr>
              <a:buFont typeface="Wingdings" panose="05000000000000000000" pitchFamily="2" charset="2"/>
              <a:buChar char="Ø"/>
            </a:pPr>
            <a:r>
              <a:rPr lang="en-GB" dirty="0"/>
              <a:t>Most scholarship tends to focus on the use of Trojans regarding legitimising Norman rule and expansion. I would also like to further investigate </a:t>
            </a:r>
            <a:r>
              <a:rPr lang="en-GB" dirty="0" err="1"/>
              <a:t>Albu’s</a:t>
            </a:r>
            <a:r>
              <a:rPr lang="en-GB" dirty="0"/>
              <a:t> idea of its use as a subversive element, determining whether it was intended as praise or criticism. </a:t>
            </a:r>
            <a:r>
              <a:rPr lang="en-GB" dirty="0">
                <a:solidFill>
                  <a:schemeClr val="accent1">
                    <a:lumMod val="75000"/>
                  </a:schemeClr>
                </a:solidFill>
              </a:rPr>
              <a:t>(E. </a:t>
            </a:r>
            <a:r>
              <a:rPr lang="en-GB" dirty="0" err="1">
                <a:solidFill>
                  <a:schemeClr val="accent1">
                    <a:lumMod val="75000"/>
                  </a:schemeClr>
                </a:solidFill>
              </a:rPr>
              <a:t>Albu</a:t>
            </a:r>
            <a:r>
              <a:rPr lang="en-GB" dirty="0">
                <a:solidFill>
                  <a:schemeClr val="accent1">
                    <a:lumMod val="75000"/>
                  </a:schemeClr>
                </a:solidFill>
              </a:rPr>
              <a:t>, </a:t>
            </a:r>
            <a:r>
              <a:rPr lang="en-GB" i="1" dirty="0">
                <a:solidFill>
                  <a:schemeClr val="accent1">
                    <a:lumMod val="75000"/>
                  </a:schemeClr>
                </a:solidFill>
              </a:rPr>
              <a:t>The Normans and their Histories </a:t>
            </a:r>
            <a:r>
              <a:rPr lang="en-GB" dirty="0">
                <a:solidFill>
                  <a:schemeClr val="accent1">
                    <a:lumMod val="75000"/>
                  </a:schemeClr>
                </a:solidFill>
              </a:rPr>
              <a:t>(Woodbridge: Boydell Press, 2001), p.p. 15-17).</a:t>
            </a:r>
          </a:p>
        </p:txBody>
      </p:sp>
    </p:spTree>
    <p:extLst>
      <p:ext uri="{BB962C8B-B14F-4D97-AF65-F5344CB8AC3E}">
        <p14:creationId xmlns:p14="http://schemas.microsoft.com/office/powerpoint/2010/main" val="803213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A507-3901-49E8-878C-DB7B6DE62966}"/>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FC5259C0-6FAA-4CF5-9798-5C8FE6D95F5F}"/>
              </a:ext>
            </a:extLst>
          </p:cNvPr>
          <p:cNvSpPr>
            <a:spLocks noGrp="1"/>
          </p:cNvSpPr>
          <p:nvPr>
            <p:ph idx="1"/>
          </p:nvPr>
        </p:nvSpPr>
        <p:spPr/>
        <p:txBody>
          <a:bodyPr/>
          <a:lstStyle/>
          <a:p>
            <a:pPr>
              <a:buFont typeface="Wingdings" panose="05000000000000000000" pitchFamily="2" charset="2"/>
              <a:buChar char="Ø"/>
            </a:pPr>
            <a:r>
              <a:rPr lang="en-GB" dirty="0" err="1"/>
              <a:t>Dictys</a:t>
            </a:r>
            <a:r>
              <a:rPr lang="en-GB" dirty="0"/>
              <a:t> </a:t>
            </a:r>
            <a:r>
              <a:rPr lang="en-GB" dirty="0" err="1"/>
              <a:t>Cretensis</a:t>
            </a:r>
            <a:r>
              <a:rPr lang="en-GB" dirty="0"/>
              <a:t>, </a:t>
            </a:r>
            <a:r>
              <a:rPr lang="en-GB" i="1" dirty="0"/>
              <a:t>Ephemeris belli </a:t>
            </a:r>
            <a:r>
              <a:rPr lang="en-GB" i="1" dirty="0" err="1"/>
              <a:t>trojani</a:t>
            </a:r>
            <a:r>
              <a:rPr lang="en-GB" i="1" dirty="0"/>
              <a:t> (Chronicle/ Diary of the Trojan War), 4</a:t>
            </a:r>
            <a:r>
              <a:rPr lang="en-GB" i="1" baseline="30000" dirty="0"/>
              <a:t>th</a:t>
            </a:r>
            <a:r>
              <a:rPr lang="en-GB" i="1" dirty="0"/>
              <a:t> </a:t>
            </a:r>
            <a:r>
              <a:rPr lang="en-GB" dirty="0"/>
              <a:t>Century AD.</a:t>
            </a:r>
          </a:p>
          <a:p>
            <a:pPr>
              <a:buFont typeface="Wingdings" panose="05000000000000000000" pitchFamily="2" charset="2"/>
              <a:buChar char="Ø"/>
            </a:pPr>
            <a:r>
              <a:rPr lang="en-GB" dirty="0"/>
              <a:t>Dares </a:t>
            </a:r>
            <a:r>
              <a:rPr lang="en-GB" dirty="0" err="1"/>
              <a:t>Phrygius</a:t>
            </a:r>
            <a:r>
              <a:rPr lang="en-GB" dirty="0"/>
              <a:t>, </a:t>
            </a:r>
            <a:r>
              <a:rPr lang="en-GB" i="1" dirty="0"/>
              <a:t>De </a:t>
            </a:r>
            <a:r>
              <a:rPr lang="en-GB" i="1" dirty="0" err="1"/>
              <a:t>excidio</a:t>
            </a:r>
            <a:r>
              <a:rPr lang="en-GB" i="1" dirty="0"/>
              <a:t> </a:t>
            </a:r>
            <a:r>
              <a:rPr lang="en-GB" i="1" dirty="0" err="1"/>
              <a:t>Trojae</a:t>
            </a:r>
            <a:r>
              <a:rPr lang="en-GB" i="1" dirty="0"/>
              <a:t> </a:t>
            </a:r>
            <a:r>
              <a:rPr lang="en-GB" i="1" dirty="0" err="1"/>
              <a:t>historia</a:t>
            </a:r>
            <a:r>
              <a:rPr lang="en-GB" i="1" dirty="0"/>
              <a:t> (History of the Destruction of Troy), </a:t>
            </a:r>
            <a:r>
              <a:rPr lang="en-GB" dirty="0"/>
              <a:t>5</a:t>
            </a:r>
            <a:r>
              <a:rPr lang="en-GB" baseline="30000" dirty="0"/>
              <a:t>th</a:t>
            </a:r>
            <a:r>
              <a:rPr lang="en-GB" dirty="0"/>
              <a:t> Century AD.</a:t>
            </a:r>
          </a:p>
          <a:p>
            <a:pPr>
              <a:buFont typeface="Wingdings" panose="05000000000000000000" pitchFamily="2" charset="2"/>
              <a:buChar char="Ø"/>
            </a:pPr>
            <a:r>
              <a:rPr lang="en-GB" dirty="0" err="1"/>
              <a:t>Dudo</a:t>
            </a:r>
            <a:r>
              <a:rPr lang="en-GB" dirty="0"/>
              <a:t> of St Quentin, </a:t>
            </a:r>
            <a:r>
              <a:rPr lang="en-GB" i="1" dirty="0" err="1"/>
              <a:t>Gesta</a:t>
            </a:r>
            <a:r>
              <a:rPr lang="en-GB" i="1" dirty="0"/>
              <a:t> </a:t>
            </a:r>
            <a:r>
              <a:rPr lang="en-GB" i="1" dirty="0" err="1"/>
              <a:t>Normannorum</a:t>
            </a:r>
            <a:r>
              <a:rPr lang="en-GB" i="1" dirty="0"/>
              <a:t> </a:t>
            </a:r>
            <a:r>
              <a:rPr lang="en-GB" dirty="0"/>
              <a:t>(Deeds of the Normans), c. 996-1015.</a:t>
            </a:r>
          </a:p>
          <a:p>
            <a:pPr>
              <a:buFont typeface="Wingdings" panose="05000000000000000000" pitchFamily="2" charset="2"/>
              <a:buChar char="Ø"/>
            </a:pPr>
            <a:r>
              <a:rPr lang="en-GB" dirty="0"/>
              <a:t>Geoffrey of Monmouth, </a:t>
            </a:r>
            <a:r>
              <a:rPr lang="en-GB" i="1" dirty="0"/>
              <a:t>Historia </a:t>
            </a:r>
            <a:r>
              <a:rPr lang="en-GB" i="1" dirty="0" err="1"/>
              <a:t>Regum</a:t>
            </a:r>
            <a:r>
              <a:rPr lang="en-GB" i="1" dirty="0"/>
              <a:t> Britanniae (History of the Kings of Britain),</a:t>
            </a:r>
            <a:r>
              <a:rPr lang="en-GB" dirty="0"/>
              <a:t> c. 1136.</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982952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A9139-9CBE-4AB5-8DF9-0DBBA54F4BCD}"/>
              </a:ext>
            </a:extLst>
          </p:cNvPr>
          <p:cNvSpPr>
            <a:spLocks noGrp="1"/>
          </p:cNvSpPr>
          <p:nvPr>
            <p:ph type="title"/>
          </p:nvPr>
        </p:nvSpPr>
        <p:spPr/>
        <p:txBody>
          <a:bodyPr/>
          <a:lstStyle/>
          <a:p>
            <a:r>
              <a:rPr lang="en-GB" dirty="0"/>
              <a:t>Justification of Rule and Expansion</a:t>
            </a:r>
          </a:p>
        </p:txBody>
      </p:sp>
      <p:sp>
        <p:nvSpPr>
          <p:cNvPr id="3" name="Content Placeholder 2">
            <a:extLst>
              <a:ext uri="{FF2B5EF4-FFF2-40B4-BE49-F238E27FC236}">
                <a16:creationId xmlns:a16="http://schemas.microsoft.com/office/drawing/2014/main" id="{10A58DCF-EB26-4D40-B044-BC17B9E5FA51}"/>
              </a:ext>
            </a:extLst>
          </p:cNvPr>
          <p:cNvSpPr>
            <a:spLocks noGrp="1"/>
          </p:cNvSpPr>
          <p:nvPr>
            <p:ph idx="1"/>
          </p:nvPr>
        </p:nvSpPr>
        <p:spPr/>
        <p:txBody>
          <a:bodyPr/>
          <a:lstStyle/>
          <a:p>
            <a:pPr>
              <a:buFont typeface="Wingdings" panose="05000000000000000000" pitchFamily="2" charset="2"/>
              <a:buChar char="Ø"/>
            </a:pPr>
            <a:r>
              <a:rPr lang="en-GB" dirty="0"/>
              <a:t>Shared ancestry with Romans gives justification for rule over and expansion into former Roman territory, beyond right of conquest.</a:t>
            </a:r>
          </a:p>
          <a:p>
            <a:pPr>
              <a:buFont typeface="Wingdings" panose="05000000000000000000" pitchFamily="2" charset="2"/>
              <a:buChar char="Ø"/>
            </a:pPr>
            <a:r>
              <a:rPr lang="en-GB" dirty="0"/>
              <a:t>Shared ancestry with Britons in Geoffrey of Monmouth: potentially demonstrating stronger link to land than Anglo-Saxons? Normans presented as return of Trojans? (see </a:t>
            </a:r>
            <a:r>
              <a:rPr lang="en-GB" dirty="0">
                <a:solidFill>
                  <a:schemeClr val="accent1">
                    <a:lumMod val="75000"/>
                  </a:schemeClr>
                </a:solidFill>
              </a:rPr>
              <a:t>F. </a:t>
            </a:r>
            <a:r>
              <a:rPr lang="en-GB" dirty="0" err="1">
                <a:solidFill>
                  <a:schemeClr val="accent1">
                    <a:lumMod val="75000"/>
                  </a:schemeClr>
                </a:solidFill>
              </a:rPr>
              <a:t>Ingledew</a:t>
            </a:r>
            <a:r>
              <a:rPr lang="en-GB" dirty="0">
                <a:solidFill>
                  <a:schemeClr val="accent1">
                    <a:lumMod val="75000"/>
                  </a:schemeClr>
                </a:solidFill>
              </a:rPr>
              <a:t>, ‘The Book of Troy and the Genealogical Construction of History: The Case of Geoffrey of Monmouth’s Historia </a:t>
            </a:r>
            <a:r>
              <a:rPr lang="en-GB" dirty="0" err="1">
                <a:solidFill>
                  <a:schemeClr val="accent1">
                    <a:lumMod val="75000"/>
                  </a:schemeClr>
                </a:solidFill>
              </a:rPr>
              <a:t>regum</a:t>
            </a:r>
            <a:r>
              <a:rPr lang="en-GB" dirty="0">
                <a:solidFill>
                  <a:schemeClr val="accent1">
                    <a:lumMod val="75000"/>
                  </a:schemeClr>
                </a:solidFill>
              </a:rPr>
              <a:t> Britanniae’, </a:t>
            </a:r>
            <a:r>
              <a:rPr lang="en-GB" i="1" dirty="0">
                <a:solidFill>
                  <a:schemeClr val="accent1">
                    <a:lumMod val="75000"/>
                  </a:schemeClr>
                </a:solidFill>
              </a:rPr>
              <a:t>Speculum, </a:t>
            </a:r>
            <a:r>
              <a:rPr lang="en-GB" dirty="0">
                <a:solidFill>
                  <a:schemeClr val="accent1">
                    <a:lumMod val="75000"/>
                  </a:schemeClr>
                </a:solidFill>
              </a:rPr>
              <a:t>69:3 (1994), p. 687</a:t>
            </a:r>
            <a:r>
              <a:rPr lang="en-GB" dirty="0"/>
              <a:t>).</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4258855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ED715-0D18-4C2A-A516-C6F60158375E}"/>
              </a:ext>
            </a:extLst>
          </p:cNvPr>
          <p:cNvSpPr>
            <a:spLocks noGrp="1"/>
          </p:cNvSpPr>
          <p:nvPr>
            <p:ph type="title"/>
          </p:nvPr>
        </p:nvSpPr>
        <p:spPr/>
        <p:txBody>
          <a:bodyPr/>
          <a:lstStyle/>
          <a:p>
            <a:r>
              <a:rPr lang="en-GB" dirty="0"/>
              <a:t>Socio-political Context</a:t>
            </a:r>
          </a:p>
        </p:txBody>
      </p:sp>
      <p:sp>
        <p:nvSpPr>
          <p:cNvPr id="3" name="Content Placeholder 2">
            <a:extLst>
              <a:ext uri="{FF2B5EF4-FFF2-40B4-BE49-F238E27FC236}">
                <a16:creationId xmlns:a16="http://schemas.microsoft.com/office/drawing/2014/main" id="{9254A2C2-D76A-4D84-A4ED-382F646F4F89}"/>
              </a:ext>
            </a:extLst>
          </p:cNvPr>
          <p:cNvSpPr>
            <a:spLocks noGrp="1"/>
          </p:cNvSpPr>
          <p:nvPr>
            <p:ph idx="1"/>
          </p:nvPr>
        </p:nvSpPr>
        <p:spPr/>
        <p:txBody>
          <a:bodyPr>
            <a:normAutofit fontScale="85000" lnSpcReduction="10000"/>
          </a:bodyPr>
          <a:lstStyle/>
          <a:p>
            <a:pPr>
              <a:buFont typeface="Wingdings" panose="05000000000000000000" pitchFamily="2" charset="2"/>
              <a:buChar char="Ø"/>
            </a:pPr>
            <a:r>
              <a:rPr lang="en-GB" dirty="0"/>
              <a:t>Shift in 10-11</a:t>
            </a:r>
            <a:r>
              <a:rPr lang="en-GB" baseline="30000" dirty="0"/>
              <a:t>th</a:t>
            </a:r>
            <a:r>
              <a:rPr lang="en-GB" dirty="0"/>
              <a:t> Centuries of the relation of noble families to their land. Specific areas of land are increasingly seen as familial possessions, with families increasingly receiving their wealth from inheritance rather than from patronage.</a:t>
            </a:r>
          </a:p>
          <a:p>
            <a:pPr>
              <a:buFont typeface="Wingdings" panose="05000000000000000000" pitchFamily="2" charset="2"/>
              <a:buChar char="Ø"/>
            </a:pPr>
            <a:r>
              <a:rPr lang="en-GB" dirty="0"/>
              <a:t>Pushing back family origins as far as possible increases the prestige of their lineage and the legitimacy of their land ownership.</a:t>
            </a:r>
          </a:p>
          <a:p>
            <a:pPr>
              <a:buFont typeface="Wingdings" panose="05000000000000000000" pitchFamily="2" charset="2"/>
              <a:buChar char="Ø"/>
            </a:pPr>
            <a:r>
              <a:rPr lang="en-GB" dirty="0"/>
              <a:t>See </a:t>
            </a:r>
            <a:r>
              <a:rPr lang="en-GB" dirty="0">
                <a:solidFill>
                  <a:schemeClr val="accent1">
                    <a:lumMod val="75000"/>
                  </a:schemeClr>
                </a:solidFill>
              </a:rPr>
              <a:t>R.H. Bloch, </a:t>
            </a:r>
            <a:r>
              <a:rPr lang="en-GB" i="1" dirty="0">
                <a:solidFill>
                  <a:schemeClr val="accent1">
                    <a:lumMod val="75000"/>
                  </a:schemeClr>
                </a:solidFill>
              </a:rPr>
              <a:t>Etymologies and Genealogies: A Literacy Anthropology of the French Middle Ages</a:t>
            </a:r>
            <a:r>
              <a:rPr lang="en-GB" dirty="0">
                <a:solidFill>
                  <a:schemeClr val="accent1">
                    <a:lumMod val="75000"/>
                  </a:schemeClr>
                </a:solidFill>
              </a:rPr>
              <a:t> (Chicago: University of Chicago Press, 1983), p.p. 67-8, 80.</a:t>
            </a:r>
          </a:p>
          <a:p>
            <a:pPr>
              <a:buFont typeface="Wingdings" panose="05000000000000000000" pitchFamily="2" charset="2"/>
              <a:buChar char="Ø"/>
            </a:pPr>
            <a:r>
              <a:rPr lang="en-GB" dirty="0"/>
              <a:t>Geoffrey of Monmouth wrote during the early years of “The Anarchy”. Common ancestry of Normans and British could be a call for peace and unity between the factions of the civil war (see </a:t>
            </a:r>
            <a:r>
              <a:rPr lang="en-GB" dirty="0">
                <a:solidFill>
                  <a:schemeClr val="accent1">
                    <a:lumMod val="75000"/>
                  </a:schemeClr>
                </a:solidFill>
              </a:rPr>
              <a:t>P. Dalton, ‘The Topical Concerns of Geoffrey of Monmouth’s Historia </a:t>
            </a:r>
            <a:r>
              <a:rPr lang="en-GB" dirty="0" err="1">
                <a:solidFill>
                  <a:schemeClr val="accent1">
                    <a:lumMod val="75000"/>
                  </a:schemeClr>
                </a:solidFill>
              </a:rPr>
              <a:t>regum</a:t>
            </a:r>
            <a:r>
              <a:rPr lang="en-GB" dirty="0">
                <a:solidFill>
                  <a:schemeClr val="accent1">
                    <a:lumMod val="75000"/>
                  </a:schemeClr>
                </a:solidFill>
              </a:rPr>
              <a:t> Britanniae: History, Prophecy, </a:t>
            </a:r>
            <a:r>
              <a:rPr lang="en-GB" dirty="0" err="1">
                <a:solidFill>
                  <a:schemeClr val="accent1">
                    <a:lumMod val="75000"/>
                  </a:schemeClr>
                </a:solidFill>
              </a:rPr>
              <a:t>Peacemaking</a:t>
            </a:r>
            <a:r>
              <a:rPr lang="en-GB" dirty="0">
                <a:solidFill>
                  <a:schemeClr val="accent1">
                    <a:lumMod val="75000"/>
                  </a:schemeClr>
                </a:solidFill>
              </a:rPr>
              <a:t>, and English Identity in the Twelfth Century’, </a:t>
            </a:r>
            <a:r>
              <a:rPr lang="en-GB" i="1" dirty="0">
                <a:solidFill>
                  <a:schemeClr val="accent1">
                    <a:lumMod val="75000"/>
                  </a:schemeClr>
                </a:solidFill>
              </a:rPr>
              <a:t>Journal of British Studies, </a:t>
            </a:r>
            <a:r>
              <a:rPr lang="en-GB" dirty="0">
                <a:solidFill>
                  <a:schemeClr val="accent1">
                    <a:lumMod val="75000"/>
                  </a:schemeClr>
                </a:solidFill>
              </a:rPr>
              <a:t>44(4) (2005), p.p. 691, 708-10</a:t>
            </a:r>
            <a:r>
              <a:rPr lang="en-GB" dirty="0"/>
              <a:t>).</a:t>
            </a:r>
          </a:p>
          <a:p>
            <a:pPr>
              <a:buFont typeface="Wingdings" panose="05000000000000000000" pitchFamily="2" charset="2"/>
              <a:buChar char="Ø"/>
            </a:pPr>
            <a:r>
              <a:rPr lang="en-GB" dirty="0"/>
              <a:t>The Anarchy coincided with the start of the transition to Angevin rule, which marked an increased embrace of the English side of Anglo-Norman identity. Perhaps the addition of the British Trojan ancestry gave the Normans a different side of their ancestry to hold onto, rather than the generally brutally perceived Normans?</a:t>
            </a:r>
            <a:endParaRPr lang="en-GB" dirty="0">
              <a:solidFill>
                <a:schemeClr val="accent1">
                  <a:lumMod val="75000"/>
                </a:schemeClr>
              </a:solidFill>
            </a:endParaRPr>
          </a:p>
          <a:p>
            <a:pPr>
              <a:buFont typeface="Wingdings" panose="05000000000000000000" pitchFamily="2" charset="2"/>
              <a:buChar char="Ø"/>
            </a:pPr>
            <a:endParaRPr lang="en-GB" dirty="0">
              <a:solidFill>
                <a:schemeClr val="accent1">
                  <a:lumMod val="75000"/>
                </a:schemeClr>
              </a:solidFill>
            </a:endParaRPr>
          </a:p>
        </p:txBody>
      </p:sp>
    </p:spTree>
    <p:extLst>
      <p:ext uri="{BB962C8B-B14F-4D97-AF65-F5344CB8AC3E}">
        <p14:creationId xmlns:p14="http://schemas.microsoft.com/office/powerpoint/2010/main" val="2389166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28B46-8098-490D-A8F1-CE1DA8F929B4}"/>
              </a:ext>
            </a:extLst>
          </p:cNvPr>
          <p:cNvSpPr>
            <a:spLocks noGrp="1"/>
          </p:cNvSpPr>
          <p:nvPr>
            <p:ph type="title"/>
          </p:nvPr>
        </p:nvSpPr>
        <p:spPr/>
        <p:txBody>
          <a:bodyPr/>
          <a:lstStyle/>
          <a:p>
            <a:r>
              <a:rPr lang="en-GB" dirty="0"/>
              <a:t>Historiographical Developments</a:t>
            </a:r>
          </a:p>
        </p:txBody>
      </p:sp>
      <p:sp>
        <p:nvSpPr>
          <p:cNvPr id="3" name="Content Placeholder 2">
            <a:extLst>
              <a:ext uri="{FF2B5EF4-FFF2-40B4-BE49-F238E27FC236}">
                <a16:creationId xmlns:a16="http://schemas.microsoft.com/office/drawing/2014/main" id="{C6EB4571-3F60-45C7-9380-3BA313CA467F}"/>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Increased localisation of power in cities led to a rise of importance in clerics and cathedrals, at the expense of monasteries. </a:t>
            </a:r>
            <a:r>
              <a:rPr lang="en-GB" dirty="0" err="1"/>
              <a:t>Dudo</a:t>
            </a:r>
            <a:r>
              <a:rPr lang="en-GB" dirty="0"/>
              <a:t> of St Quentin was a canon, serving under dukes Richard I and II.</a:t>
            </a:r>
          </a:p>
          <a:p>
            <a:pPr>
              <a:buFont typeface="Wingdings" panose="05000000000000000000" pitchFamily="2" charset="2"/>
              <a:buChar char="Ø"/>
            </a:pPr>
            <a:r>
              <a:rPr lang="en-GB" dirty="0"/>
              <a:t>Clerical histories were more influenced by the teachings of the Carolingian School, which placed a higher emphasis on Classical texts, particularly the Aeneid, compared to Monastic schools, which focussed more on theological texts.</a:t>
            </a:r>
          </a:p>
          <a:p>
            <a:pPr>
              <a:buFont typeface="Wingdings" panose="05000000000000000000" pitchFamily="2" charset="2"/>
              <a:buChar char="Ø"/>
            </a:pPr>
            <a:r>
              <a:rPr lang="en-GB" dirty="0"/>
              <a:t>Monastic historians, such as </a:t>
            </a:r>
            <a:r>
              <a:rPr lang="en-GB" dirty="0" err="1"/>
              <a:t>Orderic</a:t>
            </a:r>
            <a:r>
              <a:rPr lang="en-GB" dirty="0"/>
              <a:t> Vitalis and William of </a:t>
            </a:r>
            <a:r>
              <a:rPr lang="en-GB" dirty="0" err="1"/>
              <a:t>Jumieges</a:t>
            </a:r>
            <a:r>
              <a:rPr lang="en-GB" dirty="0"/>
              <a:t> removed references to Virgil, instead placing it within a biblical context. For example, William traces the Danes to Noah rather than Trojans. </a:t>
            </a:r>
            <a:r>
              <a:rPr lang="en-GB" dirty="0" err="1"/>
              <a:t>Orderic</a:t>
            </a:r>
            <a:r>
              <a:rPr lang="en-GB" dirty="0"/>
              <a:t> uses the Trojan origins as an explanation for the Normans’ cruelty.</a:t>
            </a:r>
          </a:p>
          <a:p>
            <a:pPr>
              <a:buFont typeface="Wingdings" panose="05000000000000000000" pitchFamily="2" charset="2"/>
              <a:buChar char="Ø"/>
            </a:pPr>
            <a:r>
              <a:rPr lang="en-GB" dirty="0" err="1"/>
              <a:t>Aelred</a:t>
            </a:r>
            <a:r>
              <a:rPr lang="en-GB" dirty="0"/>
              <a:t> of </a:t>
            </a:r>
            <a:r>
              <a:rPr lang="en-GB" dirty="0" err="1"/>
              <a:t>Rievaulx</a:t>
            </a:r>
            <a:r>
              <a:rPr lang="en-GB" dirty="0"/>
              <a:t> traces Henry II to Adam through his maternal line, completely ignoring his paternal Trojan line.</a:t>
            </a:r>
          </a:p>
          <a:p>
            <a:pPr>
              <a:buFont typeface="Wingdings" panose="05000000000000000000" pitchFamily="2" charset="2"/>
              <a:buChar char="Ø"/>
            </a:pPr>
            <a:r>
              <a:rPr lang="en-GB" dirty="0"/>
              <a:t>Due to issues from previous slide, the classical approach won favour from the Norman elites.</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4245431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468A6-0BAB-42AC-BB6C-95E05AD747F3}"/>
              </a:ext>
            </a:extLst>
          </p:cNvPr>
          <p:cNvSpPr>
            <a:spLocks noGrp="1"/>
          </p:cNvSpPr>
          <p:nvPr>
            <p:ph type="title"/>
          </p:nvPr>
        </p:nvSpPr>
        <p:spPr/>
        <p:txBody>
          <a:bodyPr/>
          <a:lstStyle/>
          <a:p>
            <a:r>
              <a:rPr lang="en-GB" dirty="0"/>
              <a:t>Subversive Elements?</a:t>
            </a:r>
          </a:p>
        </p:txBody>
      </p:sp>
      <p:sp>
        <p:nvSpPr>
          <p:cNvPr id="3" name="Content Placeholder 2">
            <a:extLst>
              <a:ext uri="{FF2B5EF4-FFF2-40B4-BE49-F238E27FC236}">
                <a16:creationId xmlns:a16="http://schemas.microsoft.com/office/drawing/2014/main" id="{29AFC30F-AC5A-4821-9C75-57E91777EBD5}"/>
              </a:ext>
            </a:extLst>
          </p:cNvPr>
          <p:cNvSpPr>
            <a:spLocks noGrp="1"/>
          </p:cNvSpPr>
          <p:nvPr>
            <p:ph idx="1"/>
          </p:nvPr>
        </p:nvSpPr>
        <p:spPr/>
        <p:txBody>
          <a:bodyPr/>
          <a:lstStyle/>
          <a:p>
            <a:pPr>
              <a:buFont typeface="Wingdings" panose="05000000000000000000" pitchFamily="2" charset="2"/>
              <a:buChar char="Ø"/>
            </a:pPr>
            <a:r>
              <a:rPr lang="en-GB" dirty="0"/>
              <a:t>Dares and </a:t>
            </a:r>
            <a:r>
              <a:rPr lang="en-GB" dirty="0" err="1"/>
              <a:t>Dictys</a:t>
            </a:r>
            <a:r>
              <a:rPr lang="en-GB" dirty="0"/>
              <a:t> both portray Antenor (ancestor of the Normans) and Aeneas (ancestor of the Romans and Britons) as betraying the Trojans by opening the gates and allowing the Greeks into the city.</a:t>
            </a:r>
          </a:p>
          <a:p>
            <a:pPr>
              <a:buFont typeface="Wingdings" panose="05000000000000000000" pitchFamily="2" charset="2"/>
              <a:buChar char="Ø"/>
            </a:pPr>
            <a:r>
              <a:rPr lang="en-GB" dirty="0" err="1"/>
              <a:t>Albu</a:t>
            </a:r>
            <a:r>
              <a:rPr lang="en-GB" dirty="0"/>
              <a:t>: having Antenor as the ancestor of the Normans shows their depiction as descendants of a dangerous traitor. The honouring is merely a pretence.</a:t>
            </a:r>
          </a:p>
          <a:p>
            <a:pPr>
              <a:buFont typeface="Wingdings" panose="05000000000000000000" pitchFamily="2" charset="2"/>
              <a:buChar char="Ø"/>
            </a:pPr>
            <a:r>
              <a:rPr lang="en-GB" dirty="0"/>
              <a:t>Could possibly also be delegitimising the prestige of the Roman Empire, also presenting the Romans in a similar light.</a:t>
            </a:r>
          </a:p>
          <a:p>
            <a:pPr>
              <a:buFont typeface="Wingdings" panose="05000000000000000000" pitchFamily="2" charset="2"/>
              <a:buChar char="Ø"/>
            </a:pPr>
            <a:r>
              <a:rPr lang="en-GB" dirty="0"/>
              <a:t>Maybe the inclusion of Trojan ancestry could be an attack on the Normans’ expansionist ambitions?</a:t>
            </a:r>
          </a:p>
        </p:txBody>
      </p:sp>
    </p:spTree>
    <p:extLst>
      <p:ext uri="{BB962C8B-B14F-4D97-AF65-F5344CB8AC3E}">
        <p14:creationId xmlns:p14="http://schemas.microsoft.com/office/powerpoint/2010/main" val="3091564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51E39-B247-4591-9BAE-D6E517B97AD2}"/>
              </a:ext>
            </a:extLst>
          </p:cNvPr>
          <p:cNvSpPr>
            <a:spLocks noGrp="1"/>
          </p:cNvSpPr>
          <p:nvPr>
            <p:ph type="title"/>
          </p:nvPr>
        </p:nvSpPr>
        <p:spPr/>
        <p:txBody>
          <a:bodyPr/>
          <a:lstStyle/>
          <a:p>
            <a:r>
              <a:rPr lang="en-GB" dirty="0"/>
              <a:t>Provisional Conclusions</a:t>
            </a:r>
          </a:p>
        </p:txBody>
      </p:sp>
      <p:sp>
        <p:nvSpPr>
          <p:cNvPr id="3" name="Content Placeholder 2">
            <a:extLst>
              <a:ext uri="{FF2B5EF4-FFF2-40B4-BE49-F238E27FC236}">
                <a16:creationId xmlns:a16="http://schemas.microsoft.com/office/drawing/2014/main" id="{AEC37029-5546-43B9-BBA0-26654106F74D}"/>
              </a:ext>
            </a:extLst>
          </p:cNvPr>
          <p:cNvSpPr>
            <a:spLocks noGrp="1"/>
          </p:cNvSpPr>
          <p:nvPr>
            <p:ph idx="1"/>
          </p:nvPr>
        </p:nvSpPr>
        <p:spPr/>
        <p:txBody>
          <a:bodyPr/>
          <a:lstStyle/>
          <a:p>
            <a:pPr>
              <a:buFont typeface="Wingdings" panose="05000000000000000000" pitchFamily="2" charset="2"/>
              <a:buChar char="Ø"/>
            </a:pPr>
            <a:r>
              <a:rPr lang="en-GB" dirty="0"/>
              <a:t>The use of Trojan ancestry in </a:t>
            </a:r>
            <a:r>
              <a:rPr lang="en-GB" dirty="0" err="1"/>
              <a:t>Dudo’s</a:t>
            </a:r>
            <a:r>
              <a:rPr lang="en-GB" dirty="0"/>
              <a:t> work, does indeed create a link between the Normans and Roman Empire. However, rather than being intended as a way of praising and legitimising Norman rule, it is actually intended to demonstrate the Normans’ corrupt and cruel nature.</a:t>
            </a:r>
          </a:p>
          <a:p>
            <a:pPr>
              <a:buFont typeface="Wingdings" panose="05000000000000000000" pitchFamily="2" charset="2"/>
              <a:buChar char="Ø"/>
            </a:pPr>
            <a:r>
              <a:rPr lang="en-GB" dirty="0"/>
              <a:t>However, this intention was actually embraced successfully by the Norman elites as a way of justifying their conquests through ancestral links to their land, rendering </a:t>
            </a:r>
            <a:r>
              <a:rPr lang="en-GB" dirty="0" err="1"/>
              <a:t>Dudo’s</a:t>
            </a:r>
            <a:r>
              <a:rPr lang="en-GB" dirty="0"/>
              <a:t> attempts unfruitful.</a:t>
            </a:r>
          </a:p>
          <a:p>
            <a:pPr>
              <a:buFont typeface="Wingdings" panose="05000000000000000000" pitchFamily="2" charset="2"/>
              <a:buChar char="Ø"/>
            </a:pPr>
            <a:r>
              <a:rPr lang="en-GB" dirty="0"/>
              <a:t>By the time of Geoffrey of Monmouth, the Trojan origins were used more as a way of assisting the Normans’ integration into the history of Britain, by giving them the same ancestry as their subjects, while also offering a point of unity in a land divided by civil war.</a:t>
            </a:r>
          </a:p>
        </p:txBody>
      </p:sp>
    </p:spTree>
    <p:extLst>
      <p:ext uri="{BB962C8B-B14F-4D97-AF65-F5344CB8AC3E}">
        <p14:creationId xmlns:p14="http://schemas.microsoft.com/office/powerpoint/2010/main" val="1328829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2D6A1-22D9-4304-B64B-BF2D3FD0AAED}"/>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dirty="0">
                <a:solidFill>
                  <a:schemeClr val="tx1">
                    <a:lumMod val="85000"/>
                    <a:lumOff val="15000"/>
                  </a:schemeClr>
                </a:solidFill>
              </a:rPr>
              <a:t>Any Questions?</a:t>
            </a:r>
            <a:endParaRPr lang="en-US" sz="8000">
              <a:solidFill>
                <a:schemeClr val="tx1">
                  <a:lumMod val="85000"/>
                  <a:lumOff val="15000"/>
                </a:schemeClr>
              </a:solidFill>
            </a:endParaRPr>
          </a:p>
        </p:txBody>
      </p:sp>
      <p:cxnSp>
        <p:nvCxnSpPr>
          <p:cNvPr id="31" name="Straight Connector 30">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6759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1892A-5485-4EE2-92E3-F038E68731CE}"/>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F7CBE4A-413F-4B18-8806-B9DBCA14EBC1}"/>
              </a:ext>
            </a:extLst>
          </p:cNvPr>
          <p:cNvSpPr>
            <a:spLocks noGrp="1"/>
          </p:cNvSpPr>
          <p:nvPr>
            <p:ph idx="1"/>
          </p:nvPr>
        </p:nvSpPr>
        <p:spPr/>
        <p:txBody>
          <a:bodyPr>
            <a:normAutofit fontScale="40000" lnSpcReduction="20000"/>
          </a:bodyPr>
          <a:lstStyle/>
          <a:p>
            <a:pPr>
              <a:buFont typeface="Wingdings" panose="05000000000000000000" pitchFamily="2" charset="2"/>
              <a:buChar char="Ø"/>
            </a:pPr>
            <a:r>
              <a:rPr lang="en-GB" dirty="0" err="1"/>
              <a:t>Albu</a:t>
            </a:r>
            <a:r>
              <a:rPr lang="en-GB" dirty="0"/>
              <a:t>, E., </a:t>
            </a:r>
            <a:r>
              <a:rPr lang="en-GB" i="1" dirty="0"/>
              <a:t>The Normans in their Histories </a:t>
            </a:r>
            <a:r>
              <a:rPr lang="en-GB" dirty="0"/>
              <a:t>(Woodbridge: The Boydell Press, 2001)</a:t>
            </a:r>
          </a:p>
          <a:p>
            <a:pPr>
              <a:buFont typeface="Wingdings" panose="05000000000000000000" pitchFamily="2" charset="2"/>
              <a:buChar char="Ø"/>
            </a:pPr>
            <a:r>
              <a:rPr lang="en-GB" dirty="0"/>
              <a:t>Barber, R., </a:t>
            </a:r>
            <a:r>
              <a:rPr lang="en-GB" i="1" dirty="0"/>
              <a:t>King Arthur: Hero and Legend,</a:t>
            </a:r>
            <a:r>
              <a:rPr lang="en-GB" dirty="0"/>
              <a:t> 2</a:t>
            </a:r>
            <a:r>
              <a:rPr lang="en-GB" baseline="30000" dirty="0"/>
              <a:t>nd</a:t>
            </a:r>
            <a:r>
              <a:rPr lang="en-GB" dirty="0"/>
              <a:t> ed.</a:t>
            </a:r>
            <a:r>
              <a:rPr lang="en-GB" i="1" dirty="0"/>
              <a:t> </a:t>
            </a:r>
            <a:r>
              <a:rPr lang="en-GB" dirty="0"/>
              <a:t>(Woodbridge: The Boydell Press, 1986).</a:t>
            </a:r>
          </a:p>
          <a:p>
            <a:pPr>
              <a:buFont typeface="Wingdings" panose="05000000000000000000" pitchFamily="2" charset="2"/>
              <a:buChar char="Ø"/>
            </a:pPr>
            <a:r>
              <a:rPr lang="en-GB" dirty="0"/>
              <a:t>N. </a:t>
            </a:r>
            <a:r>
              <a:rPr lang="en-GB" dirty="0" err="1"/>
              <a:t>Birns</a:t>
            </a:r>
            <a:r>
              <a:rPr lang="en-GB" dirty="0"/>
              <a:t>, ‘The Trojan Myth: Postmodern Reverberations’, </a:t>
            </a:r>
            <a:r>
              <a:rPr lang="en-GB" i="1" dirty="0" err="1"/>
              <a:t>Exemplaria</a:t>
            </a:r>
            <a:r>
              <a:rPr lang="en-GB" i="1" dirty="0"/>
              <a:t>, </a:t>
            </a:r>
            <a:r>
              <a:rPr lang="en-GB" dirty="0"/>
              <a:t>5(1) (1993), pp. 45-78.</a:t>
            </a:r>
          </a:p>
          <a:p>
            <a:pPr>
              <a:buFont typeface="Wingdings" panose="05000000000000000000" pitchFamily="2" charset="2"/>
              <a:buChar char="Ø"/>
            </a:pPr>
            <a:r>
              <a:rPr lang="en-GB" dirty="0" err="1"/>
              <a:t>Bouet</a:t>
            </a:r>
            <a:r>
              <a:rPr lang="en-GB" dirty="0"/>
              <a:t>, P., ‘</a:t>
            </a:r>
            <a:r>
              <a:rPr lang="en-GB" dirty="0" err="1"/>
              <a:t>Dudon</a:t>
            </a:r>
            <a:r>
              <a:rPr lang="en-GB" dirty="0"/>
              <a:t> de </a:t>
            </a:r>
            <a:r>
              <a:rPr lang="en-GB" dirty="0" err="1"/>
              <a:t>Sain</a:t>
            </a:r>
            <a:r>
              <a:rPr lang="en-GB" dirty="0"/>
              <a:t>-Quentin et </a:t>
            </a:r>
            <a:r>
              <a:rPr lang="en-GB" dirty="0" err="1"/>
              <a:t>Virgile</a:t>
            </a:r>
            <a:r>
              <a:rPr lang="en-GB" dirty="0"/>
              <a:t>: (</a:t>
            </a:r>
            <a:r>
              <a:rPr lang="en-GB" dirty="0" err="1"/>
              <a:t>L’Enéide</a:t>
            </a:r>
            <a:r>
              <a:rPr lang="en-GB" dirty="0"/>
              <a:t>) au service de la cause </a:t>
            </a:r>
            <a:r>
              <a:rPr lang="en-GB" dirty="0" err="1"/>
              <a:t>Normande</a:t>
            </a:r>
            <a:r>
              <a:rPr lang="en-GB" dirty="0"/>
              <a:t>’ </a:t>
            </a:r>
            <a:r>
              <a:rPr lang="en-GB" i="1" dirty="0"/>
              <a:t>Cahier des Annales de Normandie, </a:t>
            </a:r>
            <a:r>
              <a:rPr lang="en-GB" dirty="0"/>
              <a:t>23 (1990), pp. 215-36.</a:t>
            </a:r>
          </a:p>
          <a:p>
            <a:pPr>
              <a:buFont typeface="Wingdings" panose="05000000000000000000" pitchFamily="2" charset="2"/>
              <a:buChar char="Ø"/>
            </a:pPr>
            <a:r>
              <a:rPr lang="en-GB" dirty="0"/>
              <a:t>Cavendish, R., </a:t>
            </a:r>
            <a:r>
              <a:rPr lang="en-GB" i="1" dirty="0"/>
              <a:t>King Arthur and the Grail: The Arthurian Legends and their Meaning </a:t>
            </a:r>
            <a:r>
              <a:rPr lang="en-GB" dirty="0"/>
              <a:t>(London: Weidenfeld and Nicholson, 1978).</a:t>
            </a:r>
          </a:p>
          <a:p>
            <a:pPr>
              <a:buFont typeface="Wingdings" panose="05000000000000000000" pitchFamily="2" charset="2"/>
              <a:buChar char="Ø"/>
            </a:pPr>
            <a:r>
              <a:rPr lang="en-GB" dirty="0"/>
              <a:t>Dalton, P., ‘The Topical Concerns of Geoffrey of Monmouth’s Historia </a:t>
            </a:r>
            <a:r>
              <a:rPr lang="en-GB" dirty="0" err="1"/>
              <a:t>Regum</a:t>
            </a:r>
            <a:r>
              <a:rPr lang="en-GB" dirty="0"/>
              <a:t> </a:t>
            </a:r>
            <a:r>
              <a:rPr lang="en-GB" dirty="0" err="1"/>
              <a:t>Britannie</a:t>
            </a:r>
            <a:r>
              <a:rPr lang="en-GB" dirty="0"/>
              <a:t>: History, Prophecy, </a:t>
            </a:r>
            <a:r>
              <a:rPr lang="en-GB" dirty="0" err="1"/>
              <a:t>Peacemaking</a:t>
            </a:r>
            <a:r>
              <a:rPr lang="en-GB" dirty="0"/>
              <a:t>, and English Identity in the Twelfth Century’, </a:t>
            </a:r>
            <a:r>
              <a:rPr lang="en-GB" i="1" dirty="0"/>
              <a:t>Journal of British Studies, </a:t>
            </a:r>
            <a:r>
              <a:rPr lang="en-GB" dirty="0"/>
              <a:t>44(4) (2005), pp. 688-712.</a:t>
            </a:r>
          </a:p>
          <a:p>
            <a:pPr>
              <a:buFont typeface="Wingdings" panose="05000000000000000000" pitchFamily="2" charset="2"/>
              <a:buChar char="Ø"/>
            </a:pPr>
            <a:r>
              <a:rPr lang="en-GB" dirty="0" err="1"/>
              <a:t>Duby</a:t>
            </a:r>
            <a:r>
              <a:rPr lang="en-GB" dirty="0"/>
              <a:t>, G., </a:t>
            </a:r>
            <a:r>
              <a:rPr lang="en-GB" i="1" dirty="0"/>
              <a:t>The Three Orders: </a:t>
            </a:r>
            <a:r>
              <a:rPr lang="en-GB" i="1" dirty="0" err="1"/>
              <a:t>Fuedal</a:t>
            </a:r>
            <a:r>
              <a:rPr lang="en-GB" i="1" dirty="0"/>
              <a:t> Society Imagined </a:t>
            </a:r>
            <a:r>
              <a:rPr lang="en-GB" dirty="0"/>
              <a:t>(London, Chicago: Chicago University Press, 1980).</a:t>
            </a:r>
          </a:p>
          <a:p>
            <a:pPr>
              <a:buFont typeface="Wingdings" panose="05000000000000000000" pitchFamily="2" charset="2"/>
              <a:buChar char="Ø"/>
            </a:pPr>
            <a:r>
              <a:rPr lang="en-GB" dirty="0"/>
              <a:t>Goldwyn, A.J., ‘Trojan Pasts, Medieval Presents: Epic Genealogy in Eleventh to Thirteenth Century Genealogical Histories’, in </a:t>
            </a:r>
            <a:r>
              <a:rPr lang="en-GB" i="1" dirty="0"/>
              <a:t>Brill’s Companion to Prequels, Sequels, and Retellings of Classical Epic, </a:t>
            </a:r>
            <a:r>
              <a:rPr lang="en-GB" dirty="0"/>
              <a:t>ed. R. Simms (Leiden, Boston: Brill, 2018), pp. 154-174.</a:t>
            </a:r>
          </a:p>
          <a:p>
            <a:pPr>
              <a:buFont typeface="Wingdings" panose="05000000000000000000" pitchFamily="2" charset="2"/>
              <a:buChar char="Ø"/>
            </a:pPr>
            <a:r>
              <a:rPr lang="en-GB" dirty="0" err="1"/>
              <a:t>Hanning</a:t>
            </a:r>
            <a:r>
              <a:rPr lang="en-GB" dirty="0"/>
              <a:t>, R., </a:t>
            </a:r>
            <a:r>
              <a:rPr lang="en-GB" i="1" dirty="0"/>
              <a:t>The Vision of History in Early Britain </a:t>
            </a:r>
            <a:r>
              <a:rPr lang="en-GB" dirty="0"/>
              <a:t>(New York, London: Columbia University Press, 1966).</a:t>
            </a:r>
          </a:p>
          <a:p>
            <a:pPr>
              <a:buFont typeface="Wingdings" panose="05000000000000000000" pitchFamily="2" charset="2"/>
              <a:buChar char="Ø"/>
            </a:pPr>
            <a:r>
              <a:rPr lang="en-GB" dirty="0"/>
              <a:t>Higham, N., </a:t>
            </a:r>
            <a:r>
              <a:rPr lang="en-GB" i="1" dirty="0"/>
              <a:t>King Arthur: Myth-Making and History </a:t>
            </a:r>
            <a:r>
              <a:rPr lang="en-GB" dirty="0"/>
              <a:t>(Abingdon: Routledge, 2002).</a:t>
            </a:r>
          </a:p>
          <a:p>
            <a:pPr>
              <a:buFont typeface="Wingdings" panose="05000000000000000000" pitchFamily="2" charset="2"/>
              <a:buChar char="Ø"/>
            </a:pPr>
            <a:r>
              <a:rPr lang="en-GB" dirty="0" err="1"/>
              <a:t>Ingledew</a:t>
            </a:r>
            <a:r>
              <a:rPr lang="en-GB" dirty="0"/>
              <a:t>, F., ‘The Book of Troy and the Genealogical Construction of History: The Case of Geoffrey of Monmouth’s </a:t>
            </a:r>
            <a:r>
              <a:rPr lang="en-GB" i="1" dirty="0"/>
              <a:t>Historia </a:t>
            </a:r>
            <a:r>
              <a:rPr lang="en-GB" i="1" dirty="0" err="1"/>
              <a:t>regum</a:t>
            </a:r>
            <a:r>
              <a:rPr lang="en-GB" i="1" dirty="0"/>
              <a:t> Britanniae</a:t>
            </a:r>
            <a:r>
              <a:rPr lang="en-GB" dirty="0"/>
              <a:t>’, </a:t>
            </a:r>
            <a:r>
              <a:rPr lang="en-GB" i="1" dirty="0"/>
              <a:t>Speculum </a:t>
            </a:r>
            <a:r>
              <a:rPr lang="en-GB" dirty="0"/>
              <a:t>69(3) (1994), pp. 665-704.</a:t>
            </a:r>
          </a:p>
          <a:p>
            <a:pPr>
              <a:buFont typeface="Wingdings" panose="05000000000000000000" pitchFamily="2" charset="2"/>
              <a:buChar char="Ø"/>
            </a:pPr>
            <a:r>
              <a:rPr lang="en-GB" dirty="0" err="1"/>
              <a:t>Lifschitz</a:t>
            </a:r>
            <a:r>
              <a:rPr lang="en-GB" dirty="0"/>
              <a:t>, F., ‘</a:t>
            </a:r>
            <a:r>
              <a:rPr lang="en-GB" dirty="0" err="1"/>
              <a:t>Dudo’s</a:t>
            </a:r>
            <a:r>
              <a:rPr lang="en-GB" dirty="0"/>
              <a:t> Historical Narrative and the Norman Succession of 996’, </a:t>
            </a:r>
            <a:r>
              <a:rPr lang="en-GB" i="1" dirty="0"/>
              <a:t>Journal of Medieval History, </a:t>
            </a:r>
            <a:r>
              <a:rPr lang="en-GB" dirty="0"/>
              <a:t>20 (1994), pp. 101-120.</a:t>
            </a:r>
          </a:p>
          <a:p>
            <a:pPr>
              <a:buFont typeface="Wingdings" panose="05000000000000000000" pitchFamily="2" charset="2"/>
              <a:buChar char="Ø"/>
            </a:pPr>
            <a:r>
              <a:rPr lang="en-GB" dirty="0"/>
              <a:t>Liu, S., </a:t>
            </a:r>
            <a:r>
              <a:rPr lang="en-GB" i="1" dirty="0"/>
              <a:t>A Regnal Genealogy in Trouble: The Trojan Myth as a Traumatic National Historiography in Medieval England </a:t>
            </a:r>
            <a:r>
              <a:rPr lang="en-GB" dirty="0"/>
              <a:t>(Indiana University, 2001).</a:t>
            </a:r>
          </a:p>
          <a:p>
            <a:pPr>
              <a:buFont typeface="Wingdings" panose="05000000000000000000" pitchFamily="2" charset="2"/>
              <a:buChar char="Ø"/>
            </a:pPr>
            <a:r>
              <a:rPr lang="en-GB" dirty="0" err="1"/>
              <a:t>Shopkow</a:t>
            </a:r>
            <a:r>
              <a:rPr lang="en-GB" dirty="0"/>
              <a:t>, L., </a:t>
            </a:r>
            <a:r>
              <a:rPr lang="en-GB" i="1" dirty="0"/>
              <a:t>History and Community: Norman Historical Writing in the Eleventh and Twelfth </a:t>
            </a:r>
            <a:r>
              <a:rPr lang="en-GB" i="1" dirty="0" err="1"/>
              <a:t>Centutries</a:t>
            </a:r>
            <a:r>
              <a:rPr lang="en-GB" i="1" dirty="0"/>
              <a:t> </a:t>
            </a:r>
            <a:r>
              <a:rPr lang="en-GB" dirty="0"/>
              <a:t>(Washington DC: The Catholic University of America Press, 1997).</a:t>
            </a:r>
          </a:p>
          <a:p>
            <a:pPr>
              <a:buFont typeface="Wingdings" panose="05000000000000000000" pitchFamily="2" charset="2"/>
              <a:buChar char="Ø"/>
            </a:pPr>
            <a:r>
              <a:rPr lang="en-GB" dirty="0" err="1"/>
              <a:t>Shopkow</a:t>
            </a:r>
            <a:r>
              <a:rPr lang="en-GB" dirty="0"/>
              <a:t>, L, ‘The Carolingian World of </a:t>
            </a:r>
            <a:r>
              <a:rPr lang="en-GB" dirty="0" err="1"/>
              <a:t>Dudo</a:t>
            </a:r>
            <a:r>
              <a:rPr lang="en-GB" dirty="0"/>
              <a:t> of Saint-Quentin’, </a:t>
            </a:r>
            <a:r>
              <a:rPr lang="en-GB" i="1" dirty="0"/>
              <a:t>Journal of Medieval History, </a:t>
            </a:r>
            <a:r>
              <a:rPr lang="en-GB" dirty="0"/>
              <a:t>15 (1989), pp. 19-37.</a:t>
            </a:r>
          </a:p>
          <a:p>
            <a:endParaRPr lang="en-GB" dirty="0"/>
          </a:p>
        </p:txBody>
      </p:sp>
    </p:spTree>
    <p:extLst>
      <p:ext uri="{BB962C8B-B14F-4D97-AF65-F5344CB8AC3E}">
        <p14:creationId xmlns:p14="http://schemas.microsoft.com/office/powerpoint/2010/main" val="66009221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196</TotalTime>
  <Words>1417</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Retrospect</vt:lpstr>
      <vt:lpstr>Normanni Troiae: An Investigation Into the Use of Trojans in Norman Genealogy (HPHI 6017)</vt:lpstr>
      <vt:lpstr>Research Questions</vt:lpstr>
      <vt:lpstr>Why?</vt:lpstr>
      <vt:lpstr>Sources</vt:lpstr>
      <vt:lpstr>Justification of Rule and Expansion</vt:lpstr>
      <vt:lpstr>Socio-political Context</vt:lpstr>
      <vt:lpstr>Historiographical Developments</vt:lpstr>
      <vt:lpstr>Subversive Elements?</vt:lpstr>
      <vt:lpstr>Provisional Conclusions</vt:lpstr>
      <vt:lpstr>Any 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Normanni Troiae: An Investigation Into the Use of Trojans in Norman Genealogy (HPHI 6017)</dc:title>
  <dc:creator>James</dc:creator>
  <cp:lastModifiedBy>James</cp:lastModifiedBy>
  <cp:revision>7</cp:revision>
  <dcterms:created xsi:type="dcterms:W3CDTF">2020-02-11T22:02:54Z</dcterms:created>
  <dcterms:modified xsi:type="dcterms:W3CDTF">2020-02-12T01:19:30Z</dcterms:modified>
</cp:coreProperties>
</file>