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80" r:id="rId15"/>
    <p:sldId id="269" r:id="rId16"/>
    <p:sldId id="270" r:id="rId17"/>
    <p:sldId id="271" r:id="rId18"/>
    <p:sldId id="272" r:id="rId19"/>
    <p:sldId id="273" r:id="rId20"/>
    <p:sldId id="274" r:id="rId21"/>
    <p:sldId id="278" r:id="rId22"/>
    <p:sldId id="279" r:id="rId23"/>
    <p:sldId id="275" r:id="rId24"/>
    <p:sldId id="276"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25" autoAdjust="0"/>
    <p:restoredTop sz="94660"/>
  </p:normalViewPr>
  <p:slideViewPr>
    <p:cSldViewPr snapToGrid="0">
      <p:cViewPr varScale="1">
        <p:scale>
          <a:sx n="119" d="100"/>
          <a:sy n="119" d="100"/>
        </p:scale>
        <p:origin x="96" y="3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337E80-1306-269F-54CD-FFB400A698A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AEA36D9-3B4B-0C41-6CB2-252DE95EA12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D6A4A7E-0EA1-745F-7F7D-EAAD437D1EBE}"/>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47A2E890-FD78-6219-7CB8-9DC1022C924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086A21A-934B-C0B2-01F4-C6FF78A95EC2}"/>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16958147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F2D738-9ADD-63C2-6D29-B9D1196DF01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CCFD395-5537-EC46-CAB8-BCC65F658E1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EAF841-E49A-450B-0441-A9D7766913AA}"/>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A4D7B63D-E5C4-3AB7-E066-AAEE06F3BF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7B2736-59C9-624C-5F5A-B6E3E043369E}"/>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305780103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7D6CFD-ADFC-612C-8270-C3E2207B9A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1762423-BDE2-3E07-D556-F0AD56B6214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B83FCD-526F-6EDD-9B7B-2E858C5EA18B}"/>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38C3CD49-8FC3-9D7A-20D1-DC4EE2CC4F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B830F56-5335-EB40-8EB5-DBEFCF63F1E0}"/>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95041231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01A77-36D0-9E09-5E58-D576DAFAAD9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A0243A2-A495-B3F1-F70D-A2927939EAA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9F345A2-A42D-6789-AE8E-BE218DDA119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BC8B9E-C974-356C-53A8-AEC2B1C8BACA}"/>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6" name="Footer Placeholder 5">
            <a:extLst>
              <a:ext uri="{FF2B5EF4-FFF2-40B4-BE49-F238E27FC236}">
                <a16:creationId xmlns:a16="http://schemas.microsoft.com/office/drawing/2014/main" id="{F6768C49-8E8A-E64D-2CE7-9B2994258F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77D310-D405-19E2-AB03-1D93821EF5A5}"/>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36565955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D1A539-A350-4EFC-4E9E-FEF5CD0CCAE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6FCEB55-E2AE-D673-D00F-8004ADC0F9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F08067B-CA6C-F283-B21A-ED81C9C6728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B876F80-2857-463A-2EDF-4B1E53A4299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7DC7A6C-99F7-10AC-C86F-BDA123C1211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EA7E214-2AE6-181B-B3AC-A675E2A5936F}"/>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8" name="Footer Placeholder 7">
            <a:extLst>
              <a:ext uri="{FF2B5EF4-FFF2-40B4-BE49-F238E27FC236}">
                <a16:creationId xmlns:a16="http://schemas.microsoft.com/office/drawing/2014/main" id="{D374196B-895A-CAE4-A6E2-1A8C37DB876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35922D0-B564-87B1-4C54-6F34D9BB1E86}"/>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20607896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1FAB0C-5525-15CE-17D8-52D2C8AD2BC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9F050C9-8558-AAD7-4CA9-F7E08DD52F59}"/>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4" name="Footer Placeholder 3">
            <a:extLst>
              <a:ext uri="{FF2B5EF4-FFF2-40B4-BE49-F238E27FC236}">
                <a16:creationId xmlns:a16="http://schemas.microsoft.com/office/drawing/2014/main" id="{CE874374-A068-6384-883A-FE6F327535A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58F1BCB-6AF5-3B8A-5C39-B59CBEBCC8C6}"/>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11209152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35E789-7088-42BC-A3F7-2BA880029FFD}"/>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3" name="Footer Placeholder 2">
            <a:extLst>
              <a:ext uri="{FF2B5EF4-FFF2-40B4-BE49-F238E27FC236}">
                <a16:creationId xmlns:a16="http://schemas.microsoft.com/office/drawing/2014/main" id="{F1445BBA-DBE0-F8DC-3B22-EB263321D163}"/>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BC2472E3-964F-7517-239D-3B903A1A5B05}"/>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3961359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650DAD-CA86-3C24-FA3E-C0154AEF098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2F8962A-3B22-B106-8FE3-19ED1757251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E63AFCF-0E52-F2E9-ACB7-380554CDCD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7FF81E2-37E0-A708-D98F-9A1A32CBB96C}"/>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6" name="Footer Placeholder 5">
            <a:extLst>
              <a:ext uri="{FF2B5EF4-FFF2-40B4-BE49-F238E27FC236}">
                <a16:creationId xmlns:a16="http://schemas.microsoft.com/office/drawing/2014/main" id="{2D02D2E5-4FB7-3D28-A639-3A792EE9C3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F70F3A3-8461-07F1-1650-B0A581FD9270}"/>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22066487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E022E-2C38-E37F-74ED-9FEA72CE23A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37A0564-045F-5DF6-E2F8-8FDBADADE7B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564032-2B4E-504B-3250-A3BA8B8A406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0F5904-E03F-3397-D33C-31D8717D00A7}"/>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6" name="Footer Placeholder 5">
            <a:extLst>
              <a:ext uri="{FF2B5EF4-FFF2-40B4-BE49-F238E27FC236}">
                <a16:creationId xmlns:a16="http://schemas.microsoft.com/office/drawing/2014/main" id="{D340E672-480E-A579-000A-7BD87FB2945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54559AF-5D1B-EA00-AE87-7D9C8BA4C6D4}"/>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103970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113E7-C779-CB7B-9292-46D0C7D69AF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9480274-D4E2-061C-6735-CB72A104B7C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F6EF6A-B744-6794-7DEE-7158606DFBFD}"/>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F2A1ADF5-CBED-6362-9C93-E0C91DF76CD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D7E902D-E7CC-9B4A-1051-159AAF942A96}"/>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9640858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4F8388B-881B-8BBA-DD3A-42FFFF275085}"/>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09A284-CFBA-C128-3B02-56E2D280EE1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34537A-0ECA-951E-25BD-657133C8E687}"/>
              </a:ext>
            </a:extLst>
          </p:cNvPr>
          <p:cNvSpPr>
            <a:spLocks noGrp="1"/>
          </p:cNvSpPr>
          <p:nvPr>
            <p:ph type="dt" sz="half" idx="10"/>
          </p:nvPr>
        </p:nvSpPr>
        <p:spPr/>
        <p:txBody>
          <a:body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197D3327-5BD6-C17E-BCDB-4CD4522058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CCCD0B9-1D1D-E205-D20A-B9263D8CB006}"/>
              </a:ext>
            </a:extLst>
          </p:cNvPr>
          <p:cNvSpPr>
            <a:spLocks noGrp="1"/>
          </p:cNvSpPr>
          <p:nvPr>
            <p:ph type="sldNum" sz="quarter" idx="12"/>
          </p:nvPr>
        </p:nvSpPr>
        <p:spPr/>
        <p:txBody>
          <a:bodyPr/>
          <a:lstStyle/>
          <a:p>
            <a:fld id="{15136522-A75B-417F-94A8-CD827E50F953}" type="slidenum">
              <a:rPr lang="en-GB" smtClean="0"/>
              <a:t>‹#›</a:t>
            </a:fld>
            <a:endParaRPr lang="en-GB"/>
          </a:p>
        </p:txBody>
      </p:sp>
    </p:spTree>
    <p:extLst>
      <p:ext uri="{BB962C8B-B14F-4D97-AF65-F5344CB8AC3E}">
        <p14:creationId xmlns:p14="http://schemas.microsoft.com/office/powerpoint/2010/main" val="28099753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E1FC91-D14B-E43C-46FD-9FC352DAA81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1181429-0AD3-66A0-5A41-77E3736A032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9E7A133-5782-B24D-1EBE-05AD7C3D6B0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05E51FC-0A3A-49DE-912E-F9D77A802B56}" type="datetimeFigureOut">
              <a:rPr lang="en-GB" smtClean="0"/>
              <a:t>29/08/2023</a:t>
            </a:fld>
            <a:endParaRPr lang="en-GB"/>
          </a:p>
        </p:txBody>
      </p:sp>
      <p:sp>
        <p:nvSpPr>
          <p:cNvPr id="5" name="Footer Placeholder 4">
            <a:extLst>
              <a:ext uri="{FF2B5EF4-FFF2-40B4-BE49-F238E27FC236}">
                <a16:creationId xmlns:a16="http://schemas.microsoft.com/office/drawing/2014/main" id="{61B55BCA-2B38-FD28-140E-002DF7ABE0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C0550AD-A812-608D-165B-C6D06A84184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5136522-A75B-417F-94A8-CD827E50F953}" type="slidenum">
              <a:rPr lang="en-GB" smtClean="0"/>
              <a:t>‹#›</a:t>
            </a:fld>
            <a:endParaRPr lang="en-GB"/>
          </a:p>
        </p:txBody>
      </p:sp>
    </p:spTree>
    <p:extLst>
      <p:ext uri="{BB962C8B-B14F-4D97-AF65-F5344CB8AC3E}">
        <p14:creationId xmlns:p14="http://schemas.microsoft.com/office/powerpoint/2010/main" val="195424793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21.jpg"/><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6BF6801-FBF5-4C61-15AB-B302A069089D}"/>
              </a:ext>
            </a:extLst>
          </p:cNvPr>
          <p:cNvSpPr txBox="1"/>
          <p:nvPr/>
        </p:nvSpPr>
        <p:spPr>
          <a:xfrm>
            <a:off x="1" y="5486398"/>
            <a:ext cx="12192000" cy="707886"/>
          </a:xfrm>
          <a:prstGeom prst="rect">
            <a:avLst/>
          </a:prstGeom>
          <a:noFill/>
        </p:spPr>
        <p:txBody>
          <a:bodyPr wrap="square" rtlCol="0">
            <a:spAutoFit/>
          </a:bodyPr>
          <a:lstStyle/>
          <a:p>
            <a:pPr algn="ctr"/>
            <a:r>
              <a:rPr lang="en-GB" sz="4000" b="1" dirty="0"/>
              <a:t>Piranesi, Robert Adam and the Grand Tour</a:t>
            </a:r>
          </a:p>
        </p:txBody>
      </p:sp>
      <p:pic>
        <p:nvPicPr>
          <p:cNvPr id="3" name="Picture 2" descr="A circular building with many windows&#10;&#10;Description automatically generated">
            <a:extLst>
              <a:ext uri="{FF2B5EF4-FFF2-40B4-BE49-F238E27FC236}">
                <a16:creationId xmlns:a16="http://schemas.microsoft.com/office/drawing/2014/main" id="{E556B9DC-EA81-B1C9-D27C-67110F997CC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119325" y="0"/>
            <a:ext cx="9953351" cy="5400000"/>
          </a:xfrm>
          <a:prstGeom prst="rect">
            <a:avLst/>
          </a:prstGeom>
        </p:spPr>
      </p:pic>
    </p:spTree>
    <p:extLst>
      <p:ext uri="{BB962C8B-B14F-4D97-AF65-F5344CB8AC3E}">
        <p14:creationId xmlns:p14="http://schemas.microsoft.com/office/powerpoint/2010/main" val="33549747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ainting of a room with statues&#10;&#10;Description automatically generated">
            <a:extLst>
              <a:ext uri="{FF2B5EF4-FFF2-40B4-BE49-F238E27FC236}">
                <a16:creationId xmlns:a16="http://schemas.microsoft.com/office/drawing/2014/main" id="{4259C93A-AB7C-5905-5555-916B2C4A74F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854427" y="0"/>
            <a:ext cx="5942884" cy="3960000"/>
          </a:xfrm>
          <a:prstGeom prst="rect">
            <a:avLst/>
          </a:prstGeom>
        </p:spPr>
      </p:pic>
      <p:sp>
        <p:nvSpPr>
          <p:cNvPr id="6" name="TextBox 5">
            <a:extLst>
              <a:ext uri="{FF2B5EF4-FFF2-40B4-BE49-F238E27FC236}">
                <a16:creationId xmlns:a16="http://schemas.microsoft.com/office/drawing/2014/main" id="{0D1B39D5-5AAA-9455-7EC7-5C9D91C2C25B}"/>
              </a:ext>
            </a:extLst>
          </p:cNvPr>
          <p:cNvSpPr txBox="1"/>
          <p:nvPr/>
        </p:nvSpPr>
        <p:spPr>
          <a:xfrm>
            <a:off x="184484" y="4066674"/>
            <a:ext cx="12007516" cy="3170099"/>
          </a:xfrm>
          <a:prstGeom prst="rect">
            <a:avLst/>
          </a:prstGeom>
          <a:noFill/>
        </p:spPr>
        <p:txBody>
          <a:bodyPr wrap="square" rtlCol="0">
            <a:spAutoFit/>
          </a:bodyPr>
          <a:lstStyle/>
          <a:p>
            <a:r>
              <a:rPr lang="en-GB" sz="4000" b="1" dirty="0"/>
              <a:t>Grand Tour – ‘</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an extensive continental journey, chiefly through France, the Netherlands, and above all Italy, sometimes in the company of a tutor, to complete the education of an aristocrat or gentleman.’ </a:t>
            </a:r>
            <a:endParaRPr lang="en-GB" sz="4000" b="1" dirty="0"/>
          </a:p>
          <a:p>
            <a:endParaRPr lang="en-GB" sz="4000" b="1" dirty="0"/>
          </a:p>
        </p:txBody>
      </p:sp>
    </p:spTree>
    <p:extLst>
      <p:ext uri="{BB962C8B-B14F-4D97-AF65-F5344CB8AC3E}">
        <p14:creationId xmlns:p14="http://schemas.microsoft.com/office/powerpoint/2010/main" val="25448275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view of a city from a large archway&#10;&#10;Description automatically generated with medium confidence">
            <a:extLst>
              <a:ext uri="{FF2B5EF4-FFF2-40B4-BE49-F238E27FC236}">
                <a16:creationId xmlns:a16="http://schemas.microsoft.com/office/drawing/2014/main" id="{0C6DC6EC-3D2B-DF03-FDCE-8F1DC5CD11B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8650" y="1098000"/>
            <a:ext cx="4751387" cy="5760000"/>
          </a:xfrm>
          <a:prstGeom prst="rect">
            <a:avLst/>
          </a:prstGeom>
        </p:spPr>
      </p:pic>
      <p:pic>
        <p:nvPicPr>
          <p:cNvPr id="8" name="Picture 7" descr="A painting of a person in a kilt&#10;&#10;Description automatically generated">
            <a:extLst>
              <a:ext uri="{FF2B5EF4-FFF2-40B4-BE49-F238E27FC236}">
                <a16:creationId xmlns:a16="http://schemas.microsoft.com/office/drawing/2014/main" id="{4C833560-6061-B9AF-2389-32F1F6704E6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41240" y="1098000"/>
            <a:ext cx="4122110" cy="5760000"/>
          </a:xfrm>
          <a:prstGeom prst="rect">
            <a:avLst/>
          </a:prstGeom>
        </p:spPr>
      </p:pic>
      <p:sp>
        <p:nvSpPr>
          <p:cNvPr id="9" name="TextBox 8">
            <a:extLst>
              <a:ext uri="{FF2B5EF4-FFF2-40B4-BE49-F238E27FC236}">
                <a16:creationId xmlns:a16="http://schemas.microsoft.com/office/drawing/2014/main" id="{670F8CFE-2C0B-40B4-D32F-ACF419A336EC}"/>
              </a:ext>
            </a:extLst>
          </p:cNvPr>
          <p:cNvSpPr txBox="1"/>
          <p:nvPr/>
        </p:nvSpPr>
        <p:spPr>
          <a:xfrm>
            <a:off x="1890713" y="276226"/>
            <a:ext cx="8410575" cy="707886"/>
          </a:xfrm>
          <a:prstGeom prst="rect">
            <a:avLst/>
          </a:prstGeom>
          <a:noFill/>
        </p:spPr>
        <p:txBody>
          <a:bodyPr wrap="square" rtlCol="0">
            <a:spAutoFit/>
          </a:bodyPr>
          <a:lstStyle/>
          <a:p>
            <a:r>
              <a:rPr lang="en-GB" sz="4000" b="1" dirty="0"/>
              <a:t>Plenty of opportunity to buy souvenirs</a:t>
            </a:r>
          </a:p>
        </p:txBody>
      </p:sp>
    </p:spTree>
    <p:extLst>
      <p:ext uri="{BB962C8B-B14F-4D97-AF65-F5344CB8AC3E}">
        <p14:creationId xmlns:p14="http://schemas.microsoft.com/office/powerpoint/2010/main" val="216568764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close-up of a person's face&#10;&#10;Description automatically generated">
            <a:extLst>
              <a:ext uri="{FF2B5EF4-FFF2-40B4-BE49-F238E27FC236}">
                <a16:creationId xmlns:a16="http://schemas.microsoft.com/office/drawing/2014/main" id="{639F3BE9-3DF1-6622-5F54-BADA68CFAB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140989" cy="6858000"/>
          </a:xfrm>
          <a:prstGeom prst="rect">
            <a:avLst/>
          </a:prstGeom>
        </p:spPr>
      </p:pic>
      <p:sp>
        <p:nvSpPr>
          <p:cNvPr id="4" name="TextBox 3">
            <a:extLst>
              <a:ext uri="{FF2B5EF4-FFF2-40B4-BE49-F238E27FC236}">
                <a16:creationId xmlns:a16="http://schemas.microsoft.com/office/drawing/2014/main" id="{4758D437-A951-7FF1-2FF5-FA67719E3CC7}"/>
              </a:ext>
            </a:extLst>
          </p:cNvPr>
          <p:cNvSpPr txBox="1"/>
          <p:nvPr/>
        </p:nvSpPr>
        <p:spPr>
          <a:xfrm>
            <a:off x="5775158" y="681789"/>
            <a:ext cx="5678905" cy="1938992"/>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Giovanni Battista Piranesi – architect, printmaker and antiquarian</a:t>
            </a:r>
            <a:endParaRPr lang="en-GB" sz="4000" b="1" dirty="0"/>
          </a:p>
        </p:txBody>
      </p:sp>
    </p:spTree>
    <p:extLst>
      <p:ext uri="{BB962C8B-B14F-4D97-AF65-F5344CB8AC3E}">
        <p14:creationId xmlns:p14="http://schemas.microsoft.com/office/powerpoint/2010/main" val="234336070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D7F028E-C75A-1A8B-BE28-E43DAACD4F75}"/>
              </a:ext>
            </a:extLst>
          </p:cNvPr>
          <p:cNvSpPr txBox="1"/>
          <p:nvPr/>
        </p:nvSpPr>
        <p:spPr>
          <a:xfrm>
            <a:off x="657546" y="544530"/>
            <a:ext cx="9852917" cy="5016758"/>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‘study the sublime dreams of Piranesi, who seems to have conceived visions of Rome beyond what it boasted even in the meridian of its splendour … He has imagined scenes that would startle geometry, and exhaust the Indies to realize. He piles palaces on bridges, and temples on palaces, and scales heaven with mountains of edifices.’ </a:t>
            </a:r>
            <a:endParaRPr lang="en-GB" sz="4000" b="1" dirty="0"/>
          </a:p>
        </p:txBody>
      </p:sp>
    </p:spTree>
    <p:extLst>
      <p:ext uri="{BB962C8B-B14F-4D97-AF65-F5344CB8AC3E}">
        <p14:creationId xmlns:p14="http://schemas.microsoft.com/office/powerpoint/2010/main" val="28306882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0897D71-60C8-3997-1D7A-6AE17CE88430}"/>
              </a:ext>
            </a:extLst>
          </p:cNvPr>
          <p:cNvSpPr txBox="1"/>
          <p:nvPr/>
        </p:nvSpPr>
        <p:spPr>
          <a:xfrm>
            <a:off x="573932" y="437745"/>
            <a:ext cx="11001983" cy="4401205"/>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I need not describe again the marvels … the exact perfection of the architectural form of the buildings, the rarity and the immeasurable quantity of marbles which are to be seen on every side and the enormous areas which were once occupied by the Circuses, the Fora and the imperial palaces …’ </a:t>
            </a:r>
            <a:endParaRPr lang="en-GB" sz="4000" b="1" dirty="0"/>
          </a:p>
        </p:txBody>
      </p:sp>
    </p:spTree>
    <p:extLst>
      <p:ext uri="{BB962C8B-B14F-4D97-AF65-F5344CB8AC3E}">
        <p14:creationId xmlns:p14="http://schemas.microsoft.com/office/powerpoint/2010/main" val="306239965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in a green coat&#10;&#10;Description automatically generated">
            <a:extLst>
              <a:ext uri="{FF2B5EF4-FFF2-40B4-BE49-F238E27FC236}">
                <a16:creationId xmlns:a16="http://schemas.microsoft.com/office/drawing/2014/main" id="{D40D5A27-1DD5-9A98-C232-CFD1DE4E14D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090330" cy="6858000"/>
          </a:xfrm>
          <a:prstGeom prst="rect">
            <a:avLst/>
          </a:prstGeom>
        </p:spPr>
      </p:pic>
      <p:sp>
        <p:nvSpPr>
          <p:cNvPr id="4" name="TextBox 3">
            <a:extLst>
              <a:ext uri="{FF2B5EF4-FFF2-40B4-BE49-F238E27FC236}">
                <a16:creationId xmlns:a16="http://schemas.microsoft.com/office/drawing/2014/main" id="{CAF76E92-0C66-8E5C-6364-76AE532023D6}"/>
              </a:ext>
            </a:extLst>
          </p:cNvPr>
          <p:cNvSpPr txBox="1"/>
          <p:nvPr/>
        </p:nvSpPr>
        <p:spPr>
          <a:xfrm>
            <a:off x="5914417" y="1001949"/>
            <a:ext cx="5126477" cy="2554545"/>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James </a:t>
            </a:r>
            <a:r>
              <a:rPr lang="en-GB" sz="4000" b="1" dirty="0" err="1">
                <a:effectLst/>
                <a:latin typeface="Calibri" panose="020F0502020204030204" pitchFamily="34" charset="0"/>
                <a:ea typeface="DengXian" panose="02010600030101010101" pitchFamily="2" charset="-122"/>
                <a:cs typeface="Times New Roman" panose="02020603050405020304" pitchFamily="18" charset="0"/>
              </a:rPr>
              <a:t>Caulfeild</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 earl of Charlemont and Piranesi’s potential patron</a:t>
            </a:r>
            <a:endParaRPr lang="en-GB" sz="4000" b="1" dirty="0"/>
          </a:p>
        </p:txBody>
      </p:sp>
    </p:spTree>
    <p:extLst>
      <p:ext uri="{BB962C8B-B14F-4D97-AF65-F5344CB8AC3E}">
        <p14:creationId xmlns:p14="http://schemas.microsoft.com/office/powerpoint/2010/main" val="5395734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 open book with a drawing of a stone wall&#10;&#10;Description automatically generated">
            <a:extLst>
              <a:ext uri="{FF2B5EF4-FFF2-40B4-BE49-F238E27FC236}">
                <a16:creationId xmlns:a16="http://schemas.microsoft.com/office/drawing/2014/main" id="{F7A000D5-3A54-A17C-0B87-2ACC31DD7BF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412" y="0"/>
            <a:ext cx="9697924" cy="6858000"/>
          </a:xfrm>
          <a:prstGeom prst="rect">
            <a:avLst/>
          </a:prstGeom>
        </p:spPr>
      </p:pic>
      <p:sp>
        <p:nvSpPr>
          <p:cNvPr id="5" name="TextBox 4">
            <a:extLst>
              <a:ext uri="{FF2B5EF4-FFF2-40B4-BE49-F238E27FC236}">
                <a16:creationId xmlns:a16="http://schemas.microsoft.com/office/drawing/2014/main" id="{BB0D7B11-A3E7-5C30-4898-ECBAEDCD2FA5}"/>
              </a:ext>
            </a:extLst>
          </p:cNvPr>
          <p:cNvSpPr txBox="1"/>
          <p:nvPr/>
        </p:nvSpPr>
        <p:spPr>
          <a:xfrm>
            <a:off x="9630511" y="514350"/>
            <a:ext cx="2456713" cy="2554545"/>
          </a:xfrm>
          <a:prstGeom prst="rect">
            <a:avLst/>
          </a:prstGeom>
          <a:noFill/>
        </p:spPr>
        <p:txBody>
          <a:bodyPr wrap="square" rtlCol="0">
            <a:spAutoFit/>
          </a:bodyPr>
          <a:lstStyle/>
          <a:p>
            <a:r>
              <a:rPr lang="en-GB" sz="4000" b="1" dirty="0"/>
              <a:t>Title page – with dedication</a:t>
            </a:r>
          </a:p>
          <a:p>
            <a:r>
              <a:rPr lang="en-GB" sz="4000" b="1" dirty="0"/>
              <a:t>erased</a:t>
            </a:r>
          </a:p>
        </p:txBody>
      </p:sp>
    </p:spTree>
    <p:extLst>
      <p:ext uri="{BB962C8B-B14F-4D97-AF65-F5344CB8AC3E}">
        <p14:creationId xmlns:p14="http://schemas.microsoft.com/office/powerpoint/2010/main" val="9130349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442886AA-4018-3DC2-4E7D-20D7EA756DA7}"/>
              </a:ext>
            </a:extLst>
          </p:cNvPr>
          <p:cNvSpPr txBox="1"/>
          <p:nvPr/>
        </p:nvSpPr>
        <p:spPr>
          <a:xfrm>
            <a:off x="992221" y="505838"/>
            <a:ext cx="9961124" cy="5016758"/>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‘Seeing that the remains of the ancient buildings of Rome, scattered for the most part in gardens and fields, are being day by day reduced by the inquiries of time or by the greed of their owners who, with barbarian licence, secretly demolish them to sell the rubble for modern houses, I decided to preserve them in these plates.’ </a:t>
            </a:r>
            <a:endParaRPr lang="en-GB" sz="4000" b="1" dirty="0"/>
          </a:p>
        </p:txBody>
      </p:sp>
    </p:spTree>
    <p:extLst>
      <p:ext uri="{BB962C8B-B14F-4D97-AF65-F5344CB8AC3E}">
        <p14:creationId xmlns:p14="http://schemas.microsoft.com/office/powerpoint/2010/main" val="25475088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map of a city&#10;&#10;Description automatically generated">
            <a:extLst>
              <a:ext uri="{FF2B5EF4-FFF2-40B4-BE49-F238E27FC236}">
                <a16:creationId xmlns:a16="http://schemas.microsoft.com/office/drawing/2014/main" id="{781B8EC1-9AEC-3A20-0FF5-D716E483CB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9837" y="-85725"/>
            <a:ext cx="9682163" cy="6858000"/>
          </a:xfrm>
          <a:prstGeom prst="rect">
            <a:avLst/>
          </a:prstGeom>
        </p:spPr>
      </p:pic>
      <p:sp>
        <p:nvSpPr>
          <p:cNvPr id="6" name="TextBox 5">
            <a:extLst>
              <a:ext uri="{FF2B5EF4-FFF2-40B4-BE49-F238E27FC236}">
                <a16:creationId xmlns:a16="http://schemas.microsoft.com/office/drawing/2014/main" id="{FFD87A2A-8075-A204-5752-77E1C0384FB3}"/>
              </a:ext>
            </a:extLst>
          </p:cNvPr>
          <p:cNvSpPr txBox="1"/>
          <p:nvPr/>
        </p:nvSpPr>
        <p:spPr>
          <a:xfrm>
            <a:off x="352425" y="581025"/>
            <a:ext cx="1724025" cy="1323439"/>
          </a:xfrm>
          <a:prstGeom prst="rect">
            <a:avLst/>
          </a:prstGeom>
          <a:noFill/>
        </p:spPr>
        <p:txBody>
          <a:bodyPr wrap="square" rtlCol="0">
            <a:spAutoFit/>
          </a:bodyPr>
          <a:lstStyle/>
          <a:p>
            <a:r>
              <a:rPr lang="en-GB" sz="4000" b="1" dirty="0"/>
              <a:t>Map of Rome</a:t>
            </a:r>
          </a:p>
        </p:txBody>
      </p:sp>
    </p:spTree>
    <p:extLst>
      <p:ext uri="{BB962C8B-B14F-4D97-AF65-F5344CB8AC3E}">
        <p14:creationId xmlns:p14="http://schemas.microsoft.com/office/powerpoint/2010/main" val="155945706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n open book with text and images&#10;&#10;Description automatically generated with medium confidence">
            <a:extLst>
              <a:ext uri="{FF2B5EF4-FFF2-40B4-BE49-F238E27FC236}">
                <a16:creationId xmlns:a16="http://schemas.microsoft.com/office/drawing/2014/main" id="{A18B0BD9-72C3-1BE0-C67D-1A7DDA9409A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78872" y="0"/>
            <a:ext cx="6713128" cy="6858000"/>
          </a:xfrm>
          <a:prstGeom prst="rect">
            <a:avLst/>
          </a:prstGeom>
        </p:spPr>
      </p:pic>
      <p:sp>
        <p:nvSpPr>
          <p:cNvPr id="5" name="TextBox 4">
            <a:extLst>
              <a:ext uri="{FF2B5EF4-FFF2-40B4-BE49-F238E27FC236}">
                <a16:creationId xmlns:a16="http://schemas.microsoft.com/office/drawing/2014/main" id="{8A6D9030-26E6-9B71-D400-5E181A73398B}"/>
              </a:ext>
            </a:extLst>
          </p:cNvPr>
          <p:cNvSpPr txBox="1"/>
          <p:nvPr/>
        </p:nvSpPr>
        <p:spPr>
          <a:xfrm>
            <a:off x="401053" y="729916"/>
            <a:ext cx="2983831" cy="1323439"/>
          </a:xfrm>
          <a:prstGeom prst="rect">
            <a:avLst/>
          </a:prstGeom>
          <a:noFill/>
        </p:spPr>
        <p:txBody>
          <a:bodyPr wrap="square" rtlCol="0">
            <a:spAutoFit/>
          </a:bodyPr>
          <a:lstStyle/>
          <a:p>
            <a:r>
              <a:rPr lang="en-GB" sz="4000" b="1" dirty="0"/>
              <a:t>Tomb inscription</a:t>
            </a:r>
          </a:p>
        </p:txBody>
      </p:sp>
    </p:spTree>
    <p:extLst>
      <p:ext uri="{BB962C8B-B14F-4D97-AF65-F5344CB8AC3E}">
        <p14:creationId xmlns:p14="http://schemas.microsoft.com/office/powerpoint/2010/main" val="23089077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castle and a bridge&#10;&#10;Description automatically generated">
            <a:extLst>
              <a:ext uri="{FF2B5EF4-FFF2-40B4-BE49-F238E27FC236}">
                <a16:creationId xmlns:a16="http://schemas.microsoft.com/office/drawing/2014/main" id="{B20485D9-957A-40B1-EA62-6E074660ED8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49824" y="918000"/>
            <a:ext cx="9492352" cy="5940000"/>
          </a:xfrm>
          <a:prstGeom prst="rect">
            <a:avLst/>
          </a:prstGeom>
        </p:spPr>
      </p:pic>
      <p:sp>
        <p:nvSpPr>
          <p:cNvPr id="5" name="TextBox 4">
            <a:extLst>
              <a:ext uri="{FF2B5EF4-FFF2-40B4-BE49-F238E27FC236}">
                <a16:creationId xmlns:a16="http://schemas.microsoft.com/office/drawing/2014/main" id="{F7117F8C-9308-6772-4728-F1ADFD648B28}"/>
              </a:ext>
            </a:extLst>
          </p:cNvPr>
          <p:cNvSpPr txBox="1"/>
          <p:nvPr/>
        </p:nvSpPr>
        <p:spPr>
          <a:xfrm>
            <a:off x="4094747" y="272716"/>
            <a:ext cx="4002506" cy="707886"/>
          </a:xfrm>
          <a:prstGeom prst="rect">
            <a:avLst/>
          </a:prstGeom>
          <a:noFill/>
        </p:spPr>
        <p:txBody>
          <a:bodyPr wrap="square" rtlCol="0">
            <a:spAutoFit/>
          </a:bodyPr>
          <a:lstStyle/>
          <a:p>
            <a:r>
              <a:rPr lang="en-GB" sz="4000" b="1" dirty="0"/>
              <a:t>Castel S. Angelo</a:t>
            </a:r>
          </a:p>
        </p:txBody>
      </p:sp>
    </p:spTree>
    <p:extLst>
      <p:ext uri="{BB962C8B-B14F-4D97-AF65-F5344CB8AC3E}">
        <p14:creationId xmlns:p14="http://schemas.microsoft.com/office/powerpoint/2010/main" val="22896783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close-up of a book&#10;&#10;Description automatically generated">
            <a:extLst>
              <a:ext uri="{FF2B5EF4-FFF2-40B4-BE49-F238E27FC236}">
                <a16:creationId xmlns:a16="http://schemas.microsoft.com/office/drawing/2014/main" id="{7491D37F-ADC7-8468-87C8-DCE1A26D631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0" cy="4557625"/>
          </a:xfrm>
          <a:prstGeom prst="rect">
            <a:avLst/>
          </a:prstGeom>
        </p:spPr>
      </p:pic>
      <p:sp>
        <p:nvSpPr>
          <p:cNvPr id="5" name="TextBox 4">
            <a:extLst>
              <a:ext uri="{FF2B5EF4-FFF2-40B4-BE49-F238E27FC236}">
                <a16:creationId xmlns:a16="http://schemas.microsoft.com/office/drawing/2014/main" id="{286C9BF7-BB94-8075-F891-5110BF1982A7}"/>
              </a:ext>
            </a:extLst>
          </p:cNvPr>
          <p:cNvSpPr txBox="1"/>
          <p:nvPr/>
        </p:nvSpPr>
        <p:spPr>
          <a:xfrm>
            <a:off x="1833563" y="5067300"/>
            <a:ext cx="8524875" cy="707886"/>
          </a:xfrm>
          <a:prstGeom prst="rect">
            <a:avLst/>
          </a:prstGeom>
          <a:noFill/>
        </p:spPr>
        <p:txBody>
          <a:bodyPr wrap="square" rtlCol="0">
            <a:spAutoFit/>
          </a:bodyPr>
          <a:lstStyle/>
          <a:p>
            <a:r>
              <a:rPr lang="en-GB" sz="4000" b="1" dirty="0"/>
              <a:t>Four foot wide plate of the foundations</a:t>
            </a:r>
          </a:p>
        </p:txBody>
      </p:sp>
    </p:spTree>
    <p:extLst>
      <p:ext uri="{BB962C8B-B14F-4D97-AF65-F5344CB8AC3E}">
        <p14:creationId xmlns:p14="http://schemas.microsoft.com/office/powerpoint/2010/main" val="33653172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stone wall with a person sitting on the ground&#10;&#10;Description automatically generated with medium confidence">
            <a:extLst>
              <a:ext uri="{FF2B5EF4-FFF2-40B4-BE49-F238E27FC236}">
                <a16:creationId xmlns:a16="http://schemas.microsoft.com/office/drawing/2014/main" id="{A5BDB16A-6021-B733-33F4-15436308F7E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4912379" cy="6858000"/>
          </a:xfrm>
          <a:prstGeom prst="rect">
            <a:avLst/>
          </a:prstGeom>
        </p:spPr>
      </p:pic>
      <p:sp>
        <p:nvSpPr>
          <p:cNvPr id="4" name="TextBox 3">
            <a:extLst>
              <a:ext uri="{FF2B5EF4-FFF2-40B4-BE49-F238E27FC236}">
                <a16:creationId xmlns:a16="http://schemas.microsoft.com/office/drawing/2014/main" id="{99922AD4-C911-3BF0-E04C-D2E13C4F1CCF}"/>
              </a:ext>
            </a:extLst>
          </p:cNvPr>
          <p:cNvSpPr txBox="1"/>
          <p:nvPr/>
        </p:nvSpPr>
        <p:spPr>
          <a:xfrm>
            <a:off x="5739319" y="1138136"/>
            <a:ext cx="6089515" cy="1323439"/>
          </a:xfrm>
          <a:prstGeom prst="rect">
            <a:avLst/>
          </a:prstGeom>
          <a:noFill/>
        </p:spPr>
        <p:txBody>
          <a:bodyPr wrap="square" rtlCol="0">
            <a:spAutoFit/>
          </a:bodyPr>
          <a:lstStyle/>
          <a:p>
            <a:r>
              <a:rPr lang="en-GB" sz="4000" b="1" dirty="0"/>
              <a:t>Huge mounds of masonry – and tiny humans</a:t>
            </a:r>
          </a:p>
        </p:txBody>
      </p:sp>
    </p:spTree>
    <p:extLst>
      <p:ext uri="{BB962C8B-B14F-4D97-AF65-F5344CB8AC3E}">
        <p14:creationId xmlns:p14="http://schemas.microsoft.com/office/powerpoint/2010/main" val="190251897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erson sitting in a chair holding a book&#10;&#10;Description automatically generated">
            <a:extLst>
              <a:ext uri="{FF2B5EF4-FFF2-40B4-BE49-F238E27FC236}">
                <a16:creationId xmlns:a16="http://schemas.microsoft.com/office/drawing/2014/main" id="{4434244B-3958-2FAC-69A5-2E70B7BF574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5429250" cy="6858000"/>
          </a:xfrm>
          <a:prstGeom prst="rect">
            <a:avLst/>
          </a:prstGeom>
        </p:spPr>
      </p:pic>
      <p:sp>
        <p:nvSpPr>
          <p:cNvPr id="4" name="TextBox 3">
            <a:extLst>
              <a:ext uri="{FF2B5EF4-FFF2-40B4-BE49-F238E27FC236}">
                <a16:creationId xmlns:a16="http://schemas.microsoft.com/office/drawing/2014/main" id="{9DE4BC34-6B8F-66A2-A036-61D2DEBDB799}"/>
              </a:ext>
            </a:extLst>
          </p:cNvPr>
          <p:cNvSpPr txBox="1"/>
          <p:nvPr/>
        </p:nvSpPr>
        <p:spPr>
          <a:xfrm>
            <a:off x="5846323" y="632298"/>
            <a:ext cx="5087566" cy="1323439"/>
          </a:xfrm>
          <a:prstGeom prst="rect">
            <a:avLst/>
          </a:prstGeom>
          <a:noFill/>
        </p:spPr>
        <p:txBody>
          <a:bodyPr wrap="square" rtlCol="0">
            <a:spAutoFit/>
          </a:bodyPr>
          <a:lstStyle/>
          <a:p>
            <a:r>
              <a:rPr lang="en-GB" sz="4000" b="1" dirty="0"/>
              <a:t>Robert Adam – one of a family of architects</a:t>
            </a:r>
          </a:p>
        </p:txBody>
      </p:sp>
    </p:spTree>
    <p:extLst>
      <p:ext uri="{BB962C8B-B14F-4D97-AF65-F5344CB8AC3E}">
        <p14:creationId xmlns:p14="http://schemas.microsoft.com/office/powerpoint/2010/main" val="35289614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53A1C55-3C2A-3EF7-DD48-362A81DB7366}"/>
              </a:ext>
            </a:extLst>
          </p:cNvPr>
          <p:cNvSpPr txBox="1"/>
          <p:nvPr/>
        </p:nvSpPr>
        <p:spPr>
          <a:xfrm>
            <a:off x="593387" y="272374"/>
            <a:ext cx="10457234" cy="6247864"/>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‘My being an artist if I am discovered to be such may do me hurt’</a:t>
            </a:r>
          </a:p>
          <a:p>
            <a:endParaRPr lang="en-GB" sz="4000" b="1" dirty="0">
              <a:latin typeface="Calibri" panose="020F0502020204030204" pitchFamily="34" charset="0"/>
              <a:ea typeface="DengXian" panose="02010600030101010101" pitchFamily="2" charset="-122"/>
              <a:cs typeface="Times New Roman" panose="02020603050405020304" pitchFamily="18" charset="0"/>
            </a:endParaRPr>
          </a:p>
          <a:p>
            <a:r>
              <a:rPr lang="en-GB" sz="4000" b="1" dirty="0"/>
              <a:t>‘If I am known in Rome to be an architect, if I am seen drawing or with a pencil in my hand, I cannot enter into genteel company’</a:t>
            </a:r>
          </a:p>
          <a:p>
            <a:endParaRPr lang="en-GB" sz="4000" b="1" dirty="0"/>
          </a:p>
          <a:p>
            <a:r>
              <a:rPr lang="en-GB" sz="4000" b="1" dirty="0"/>
              <a:t>But he needed ‘</a:t>
            </a:r>
            <a:r>
              <a:rPr lang="en-GB" dirty="0"/>
              <a:t>‘</a:t>
            </a:r>
            <a:r>
              <a:rPr lang="en-GB" sz="4000" b="1" dirty="0"/>
              <a:t>a taste superior to what I ever thought of before I saw Rome and of which at this moment I am quite ignorant’</a:t>
            </a:r>
          </a:p>
        </p:txBody>
      </p:sp>
    </p:spTree>
    <p:extLst>
      <p:ext uri="{BB962C8B-B14F-4D97-AF65-F5344CB8AC3E}">
        <p14:creationId xmlns:p14="http://schemas.microsoft.com/office/powerpoint/2010/main" val="30025034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54697D73-7200-9FFA-29F2-ADFAF17EF86B}"/>
              </a:ext>
            </a:extLst>
          </p:cNvPr>
          <p:cNvSpPr txBox="1"/>
          <p:nvPr/>
        </p:nvSpPr>
        <p:spPr>
          <a:xfrm>
            <a:off x="272374" y="359923"/>
            <a:ext cx="11206264" cy="3785652"/>
          </a:xfrm>
          <a:prstGeom prst="rect">
            <a:avLst/>
          </a:prstGeom>
          <a:noFill/>
        </p:spPr>
        <p:txBody>
          <a:bodyPr wrap="square" rtlCol="0">
            <a:spAutoFit/>
          </a:bodyPr>
          <a:lstStyle/>
          <a:p>
            <a:r>
              <a:rPr lang="en-GB" sz="4000" b="1" dirty="0">
                <a:effectLst/>
                <a:latin typeface="Calibri" panose="020F0502020204030204" pitchFamily="34" charset="0"/>
                <a:ea typeface="DengXian" panose="02010600030101010101" pitchFamily="2" charset="-122"/>
                <a:cs typeface="Times New Roman" panose="02020603050405020304" pitchFamily="18" charset="0"/>
              </a:rPr>
              <a:t>‘so amazing and ingenious fancies as he has produced in the </a:t>
            </a:r>
            <a:r>
              <a:rPr lang="en-GB" sz="4000" b="1">
                <a:effectLst/>
                <a:latin typeface="Calibri" panose="020F0502020204030204" pitchFamily="34" charset="0"/>
                <a:ea typeface="DengXian" panose="02010600030101010101" pitchFamily="2" charset="-122"/>
                <a:cs typeface="Times New Roman" panose="02020603050405020304" pitchFamily="18" charset="0"/>
              </a:rPr>
              <a:t>different plans </a:t>
            </a:r>
            <a:r>
              <a:rPr lang="en-GB" sz="4000" b="1" dirty="0">
                <a:effectLst/>
                <a:latin typeface="Calibri" panose="020F0502020204030204" pitchFamily="34" charset="0"/>
                <a:ea typeface="DengXian" panose="02010600030101010101" pitchFamily="2" charset="-122"/>
                <a:cs typeface="Times New Roman" panose="02020603050405020304" pitchFamily="18" charset="0"/>
              </a:rPr>
              <a:t>of the Temples, Baths and Palaces and other buildings I never saw … are the greatest fund for inspiring and instilling invention in any lover of architecture that can be imagined’</a:t>
            </a:r>
            <a:endParaRPr lang="en-GB" sz="4000" b="1" dirty="0"/>
          </a:p>
        </p:txBody>
      </p:sp>
    </p:spTree>
    <p:extLst>
      <p:ext uri="{BB962C8B-B14F-4D97-AF65-F5344CB8AC3E}">
        <p14:creationId xmlns:p14="http://schemas.microsoft.com/office/powerpoint/2010/main" val="26373086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drawing of a city&#10;&#10;Description automatically generated">
            <a:extLst>
              <a:ext uri="{FF2B5EF4-FFF2-40B4-BE49-F238E27FC236}">
                <a16:creationId xmlns:a16="http://schemas.microsoft.com/office/drawing/2014/main" id="{74B00EF8-676B-A4F2-1F90-BD97D0B8FF3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74121" y="0"/>
            <a:ext cx="9043759" cy="5760000"/>
          </a:xfrm>
          <a:prstGeom prst="rect">
            <a:avLst/>
          </a:prstGeom>
        </p:spPr>
      </p:pic>
      <p:sp>
        <p:nvSpPr>
          <p:cNvPr id="6" name="TextBox 5">
            <a:extLst>
              <a:ext uri="{FF2B5EF4-FFF2-40B4-BE49-F238E27FC236}">
                <a16:creationId xmlns:a16="http://schemas.microsoft.com/office/drawing/2014/main" id="{F62CF50D-48DF-460A-4E6D-AED0A2D24D80}"/>
              </a:ext>
            </a:extLst>
          </p:cNvPr>
          <p:cNvSpPr txBox="1"/>
          <p:nvPr/>
        </p:nvSpPr>
        <p:spPr>
          <a:xfrm>
            <a:off x="705853" y="5903495"/>
            <a:ext cx="10964779" cy="707886"/>
          </a:xfrm>
          <a:prstGeom prst="rect">
            <a:avLst/>
          </a:prstGeom>
          <a:noFill/>
        </p:spPr>
        <p:txBody>
          <a:bodyPr wrap="square" rtlCol="0">
            <a:spAutoFit/>
          </a:bodyPr>
          <a:lstStyle/>
          <a:p>
            <a:r>
              <a:rPr lang="en-GB" sz="4000" b="1" dirty="0"/>
              <a:t>Vol. 2 of </a:t>
            </a:r>
            <a:r>
              <a:rPr lang="en-GB" sz="4000" b="1" dirty="0" err="1"/>
              <a:t>Antichita</a:t>
            </a:r>
            <a:r>
              <a:rPr lang="en-GB" sz="4000" b="1" dirty="0"/>
              <a:t> </a:t>
            </a:r>
            <a:r>
              <a:rPr lang="en-GB" sz="4000" b="1" dirty="0" err="1"/>
              <a:t>Romane</a:t>
            </a:r>
            <a:r>
              <a:rPr lang="en-GB" sz="4000" b="1" dirty="0"/>
              <a:t> – dedicated to Adam</a:t>
            </a:r>
          </a:p>
        </p:txBody>
      </p:sp>
    </p:spTree>
    <p:extLst>
      <p:ext uri="{BB962C8B-B14F-4D97-AF65-F5344CB8AC3E}">
        <p14:creationId xmlns:p14="http://schemas.microsoft.com/office/powerpoint/2010/main" val="47091786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n old stone building with many windows">
            <a:extLst>
              <a:ext uri="{FF2B5EF4-FFF2-40B4-BE49-F238E27FC236}">
                <a16:creationId xmlns:a16="http://schemas.microsoft.com/office/drawing/2014/main" id="{B40D65A7-3FC0-90B3-5EAF-0F9339B674B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85961" y="0"/>
            <a:ext cx="10220078" cy="5760000"/>
          </a:xfrm>
          <a:prstGeom prst="rect">
            <a:avLst/>
          </a:prstGeom>
        </p:spPr>
      </p:pic>
      <p:sp>
        <p:nvSpPr>
          <p:cNvPr id="4" name="TextBox 3">
            <a:extLst>
              <a:ext uri="{FF2B5EF4-FFF2-40B4-BE49-F238E27FC236}">
                <a16:creationId xmlns:a16="http://schemas.microsoft.com/office/drawing/2014/main" id="{6CADAB28-5E4E-4D7E-131F-0E17CFA96104}"/>
              </a:ext>
            </a:extLst>
          </p:cNvPr>
          <p:cNvSpPr txBox="1"/>
          <p:nvPr/>
        </p:nvSpPr>
        <p:spPr>
          <a:xfrm>
            <a:off x="389105" y="5894962"/>
            <a:ext cx="10069345" cy="727949"/>
          </a:xfrm>
          <a:prstGeom prst="rect">
            <a:avLst/>
          </a:prstGeom>
          <a:noFill/>
        </p:spPr>
        <p:txBody>
          <a:bodyPr wrap="square" rtlCol="0">
            <a:spAutoFit/>
          </a:bodyPr>
          <a:lstStyle/>
          <a:p>
            <a:pPr algn="ctr"/>
            <a:r>
              <a:rPr lang="en-GB" sz="4000" b="1" dirty="0"/>
              <a:t>Split – a town built within an emperor’s palace</a:t>
            </a:r>
          </a:p>
        </p:txBody>
      </p:sp>
      <p:sp>
        <p:nvSpPr>
          <p:cNvPr id="5" name="TextBox 4">
            <a:extLst>
              <a:ext uri="{FF2B5EF4-FFF2-40B4-BE49-F238E27FC236}">
                <a16:creationId xmlns:a16="http://schemas.microsoft.com/office/drawing/2014/main" id="{60151D49-0686-91D3-8DAA-39938960B24A}"/>
              </a:ext>
            </a:extLst>
          </p:cNvPr>
          <p:cNvSpPr txBox="1"/>
          <p:nvPr/>
        </p:nvSpPr>
        <p:spPr>
          <a:xfrm>
            <a:off x="6361888" y="5038928"/>
            <a:ext cx="5321031" cy="523220"/>
          </a:xfrm>
          <a:prstGeom prst="rect">
            <a:avLst/>
          </a:prstGeom>
          <a:noFill/>
        </p:spPr>
        <p:txBody>
          <a:bodyPr wrap="square" rtlCol="0">
            <a:spAutoFit/>
          </a:bodyPr>
          <a:lstStyle/>
          <a:p>
            <a:r>
              <a:rPr lang="pl-PL" sz="1400" dirty="0">
                <a:solidFill>
                  <a:schemeClr val="bg1"/>
                </a:solidFill>
              </a:rPr>
              <a:t>By ARKADIUSZ MARKIEWICZ, CC BY-SA 3.0, https://commons.wikimedia.org/w/index.php?curid=58037330</a:t>
            </a:r>
            <a:endParaRPr lang="en-GB" sz="1400" dirty="0">
              <a:solidFill>
                <a:schemeClr val="bg1"/>
              </a:solidFill>
            </a:endParaRPr>
          </a:p>
        </p:txBody>
      </p:sp>
    </p:spTree>
    <p:extLst>
      <p:ext uri="{BB962C8B-B14F-4D97-AF65-F5344CB8AC3E}">
        <p14:creationId xmlns:p14="http://schemas.microsoft.com/office/powerpoint/2010/main" val="244537985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black and white drawing of a road&#10;&#10;Description automatically generated">
            <a:extLst>
              <a:ext uri="{FF2B5EF4-FFF2-40B4-BE49-F238E27FC236}">
                <a16:creationId xmlns:a16="http://schemas.microsoft.com/office/drawing/2014/main" id="{343308B1-01BA-FA7E-76E8-B2891BCCF50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16200000">
            <a:off x="3232940" y="-865060"/>
            <a:ext cx="5726120" cy="9720000"/>
          </a:xfrm>
          <a:prstGeom prst="rect">
            <a:avLst/>
          </a:prstGeom>
        </p:spPr>
      </p:pic>
      <p:sp>
        <p:nvSpPr>
          <p:cNvPr id="7" name="TextBox 6">
            <a:extLst>
              <a:ext uri="{FF2B5EF4-FFF2-40B4-BE49-F238E27FC236}">
                <a16:creationId xmlns:a16="http://schemas.microsoft.com/office/drawing/2014/main" id="{2FEA073B-985D-8704-6B2F-D837FAA9FE9F}"/>
              </a:ext>
            </a:extLst>
          </p:cNvPr>
          <p:cNvSpPr txBox="1"/>
          <p:nvPr/>
        </p:nvSpPr>
        <p:spPr>
          <a:xfrm>
            <a:off x="4082716" y="224588"/>
            <a:ext cx="4026569" cy="707886"/>
          </a:xfrm>
          <a:prstGeom prst="rect">
            <a:avLst/>
          </a:prstGeom>
          <a:noFill/>
        </p:spPr>
        <p:txBody>
          <a:bodyPr wrap="square" rtlCol="0">
            <a:spAutoFit/>
          </a:bodyPr>
          <a:lstStyle/>
          <a:p>
            <a:r>
              <a:rPr lang="en-GB" sz="4000" b="1" dirty="0"/>
              <a:t>Picturesque views</a:t>
            </a:r>
          </a:p>
        </p:txBody>
      </p:sp>
    </p:spTree>
    <p:extLst>
      <p:ext uri="{BB962C8B-B14F-4D97-AF65-F5344CB8AC3E}">
        <p14:creationId xmlns:p14="http://schemas.microsoft.com/office/powerpoint/2010/main" val="124785452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column&#10;&#10;Description automatically generated">
            <a:extLst>
              <a:ext uri="{FF2B5EF4-FFF2-40B4-BE49-F238E27FC236}">
                <a16:creationId xmlns:a16="http://schemas.microsoft.com/office/drawing/2014/main" id="{6FB3F1A0-2AC0-348C-AA37-47C01DDAD3D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13" y="378000"/>
            <a:ext cx="4656425" cy="6480000"/>
          </a:xfrm>
          <a:prstGeom prst="rect">
            <a:avLst/>
          </a:prstGeom>
        </p:spPr>
      </p:pic>
      <p:pic>
        <p:nvPicPr>
          <p:cNvPr id="5" name="Picture 4" descr="A close-up of a design&#10;&#10;Description automatically generated">
            <a:extLst>
              <a:ext uri="{FF2B5EF4-FFF2-40B4-BE49-F238E27FC236}">
                <a16:creationId xmlns:a16="http://schemas.microsoft.com/office/drawing/2014/main" id="{FD137384-D832-8607-6DF7-0BAD35E9463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532664" y="378000"/>
            <a:ext cx="4699516" cy="6480000"/>
          </a:xfrm>
          <a:prstGeom prst="rect">
            <a:avLst/>
          </a:prstGeom>
        </p:spPr>
      </p:pic>
      <p:sp>
        <p:nvSpPr>
          <p:cNvPr id="6" name="TextBox 5">
            <a:extLst>
              <a:ext uri="{FF2B5EF4-FFF2-40B4-BE49-F238E27FC236}">
                <a16:creationId xmlns:a16="http://schemas.microsoft.com/office/drawing/2014/main" id="{F5659540-0CAC-6F0B-805C-0FB9E531AFA6}"/>
              </a:ext>
            </a:extLst>
          </p:cNvPr>
          <p:cNvSpPr txBox="1"/>
          <p:nvPr/>
        </p:nvSpPr>
        <p:spPr>
          <a:xfrm>
            <a:off x="4659337" y="1614791"/>
            <a:ext cx="3064425" cy="707886"/>
          </a:xfrm>
          <a:prstGeom prst="rect">
            <a:avLst/>
          </a:prstGeom>
          <a:noFill/>
        </p:spPr>
        <p:txBody>
          <a:bodyPr wrap="square" rtlCol="0">
            <a:spAutoFit/>
          </a:bodyPr>
          <a:lstStyle/>
          <a:p>
            <a:r>
              <a:rPr lang="en-GB" sz="4000" b="1" dirty="0" err="1"/>
              <a:t>Geometricals</a:t>
            </a:r>
            <a:endParaRPr lang="en-GB" sz="4000" b="1" dirty="0"/>
          </a:p>
        </p:txBody>
      </p:sp>
    </p:spTree>
    <p:extLst>
      <p:ext uri="{BB962C8B-B14F-4D97-AF65-F5344CB8AC3E}">
        <p14:creationId xmlns:p14="http://schemas.microsoft.com/office/powerpoint/2010/main" val="49543494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ack and white picture of a city&#10;&#10;Description automatically generated">
            <a:extLst>
              <a:ext uri="{FF2B5EF4-FFF2-40B4-BE49-F238E27FC236}">
                <a16:creationId xmlns:a16="http://schemas.microsoft.com/office/drawing/2014/main" id="{C80752BD-819F-7901-D924-EF7D27D679C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078300"/>
            <a:ext cx="12192000" cy="4701399"/>
          </a:xfrm>
          <a:prstGeom prst="rect">
            <a:avLst/>
          </a:prstGeom>
        </p:spPr>
      </p:pic>
      <p:sp>
        <p:nvSpPr>
          <p:cNvPr id="5" name="TextBox 4">
            <a:extLst>
              <a:ext uri="{FF2B5EF4-FFF2-40B4-BE49-F238E27FC236}">
                <a16:creationId xmlns:a16="http://schemas.microsoft.com/office/drawing/2014/main" id="{273C6750-D917-F3DE-1158-4276B9918CF7}"/>
              </a:ext>
            </a:extLst>
          </p:cNvPr>
          <p:cNvSpPr txBox="1"/>
          <p:nvPr/>
        </p:nvSpPr>
        <p:spPr>
          <a:xfrm>
            <a:off x="2105526" y="5779699"/>
            <a:ext cx="7980948" cy="707886"/>
          </a:xfrm>
          <a:prstGeom prst="rect">
            <a:avLst/>
          </a:prstGeom>
          <a:noFill/>
        </p:spPr>
        <p:txBody>
          <a:bodyPr wrap="square" rtlCol="0">
            <a:spAutoFit/>
          </a:bodyPr>
          <a:lstStyle/>
          <a:p>
            <a:r>
              <a:rPr lang="en-GB" sz="4000" b="1" dirty="0"/>
              <a:t>Picturesque view – but not by Adam</a:t>
            </a:r>
          </a:p>
        </p:txBody>
      </p:sp>
    </p:spTree>
    <p:extLst>
      <p:ext uri="{BB962C8B-B14F-4D97-AF65-F5344CB8AC3E}">
        <p14:creationId xmlns:p14="http://schemas.microsoft.com/office/powerpoint/2010/main" val="314927251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drawing of a building&#10;&#10;Description automatically generated">
            <a:extLst>
              <a:ext uri="{FF2B5EF4-FFF2-40B4-BE49-F238E27FC236}">
                <a16:creationId xmlns:a16="http://schemas.microsoft.com/office/drawing/2014/main" id="{FE0BFFD5-1405-439B-0E49-49202F7511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4704" y="0"/>
            <a:ext cx="5240761" cy="6858000"/>
          </a:xfrm>
          <a:prstGeom prst="rect">
            <a:avLst/>
          </a:prstGeom>
        </p:spPr>
      </p:pic>
      <p:sp>
        <p:nvSpPr>
          <p:cNvPr id="4" name="TextBox 3">
            <a:extLst>
              <a:ext uri="{FF2B5EF4-FFF2-40B4-BE49-F238E27FC236}">
                <a16:creationId xmlns:a16="http://schemas.microsoft.com/office/drawing/2014/main" id="{5FB0B8C5-F742-81C7-4282-DB77E0D5C12D}"/>
              </a:ext>
            </a:extLst>
          </p:cNvPr>
          <p:cNvSpPr txBox="1"/>
          <p:nvPr/>
        </p:nvSpPr>
        <p:spPr>
          <a:xfrm>
            <a:off x="5622587" y="1099226"/>
            <a:ext cx="5564222" cy="1938992"/>
          </a:xfrm>
          <a:prstGeom prst="rect">
            <a:avLst/>
          </a:prstGeom>
          <a:noFill/>
        </p:spPr>
        <p:txBody>
          <a:bodyPr wrap="square" rtlCol="0">
            <a:spAutoFit/>
          </a:bodyPr>
          <a:lstStyle/>
          <a:p>
            <a:r>
              <a:rPr lang="en-GB" sz="4000" b="1" dirty="0"/>
              <a:t>Temple of Jupiter or Split cathedral – but where are all the furnishings?</a:t>
            </a:r>
          </a:p>
        </p:txBody>
      </p:sp>
    </p:spTree>
    <p:extLst>
      <p:ext uri="{BB962C8B-B14F-4D97-AF65-F5344CB8AC3E}">
        <p14:creationId xmlns:p14="http://schemas.microsoft.com/office/powerpoint/2010/main" val="104891147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large room with columns and a ceiling&#10;&#10;Description automatically generated with medium confidence">
            <a:extLst>
              <a:ext uri="{FF2B5EF4-FFF2-40B4-BE49-F238E27FC236}">
                <a16:creationId xmlns:a16="http://schemas.microsoft.com/office/drawing/2014/main" id="{CA3993F3-14FA-800C-C45C-520EBA0B406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2680" cy="6858000"/>
          </a:xfrm>
          <a:prstGeom prst="rect">
            <a:avLst/>
          </a:prstGeom>
        </p:spPr>
      </p:pic>
      <p:sp>
        <p:nvSpPr>
          <p:cNvPr id="4" name="TextBox 3">
            <a:extLst>
              <a:ext uri="{FF2B5EF4-FFF2-40B4-BE49-F238E27FC236}">
                <a16:creationId xmlns:a16="http://schemas.microsoft.com/office/drawing/2014/main" id="{27164D21-E8D7-BF7B-54D0-6A053FFF4926}"/>
              </a:ext>
            </a:extLst>
          </p:cNvPr>
          <p:cNvSpPr txBox="1"/>
          <p:nvPr/>
        </p:nvSpPr>
        <p:spPr>
          <a:xfrm>
            <a:off x="9328826" y="486383"/>
            <a:ext cx="2607012" cy="3785652"/>
          </a:xfrm>
          <a:prstGeom prst="rect">
            <a:avLst/>
          </a:prstGeom>
          <a:noFill/>
        </p:spPr>
        <p:txBody>
          <a:bodyPr wrap="square" rtlCol="0">
            <a:spAutoFit/>
          </a:bodyPr>
          <a:lstStyle/>
          <a:p>
            <a:r>
              <a:rPr lang="en-GB" sz="4000" b="1" dirty="0"/>
              <a:t>Marble hall at Kedleston – and echoes of Split</a:t>
            </a:r>
          </a:p>
        </p:txBody>
      </p:sp>
    </p:spTree>
    <p:extLst>
      <p:ext uri="{BB962C8B-B14F-4D97-AF65-F5344CB8AC3E}">
        <p14:creationId xmlns:p14="http://schemas.microsoft.com/office/powerpoint/2010/main" val="18008250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078C2C5A-C9A4-DC35-36D7-AFAFFEAD7F90}"/>
              </a:ext>
            </a:extLst>
          </p:cNvPr>
          <p:cNvSpPr txBox="1"/>
          <p:nvPr/>
        </p:nvSpPr>
        <p:spPr>
          <a:xfrm>
            <a:off x="243191" y="428017"/>
            <a:ext cx="10155677" cy="4062651"/>
          </a:xfrm>
          <a:prstGeom prst="rect">
            <a:avLst/>
          </a:prstGeom>
          <a:noFill/>
        </p:spPr>
        <p:txBody>
          <a:bodyPr wrap="square" rtlCol="0">
            <a:spAutoFit/>
          </a:bodyPr>
          <a:lstStyle/>
          <a:p>
            <a:r>
              <a:rPr lang="en-GB" sz="4000" b="1" kern="100" dirty="0">
                <a:effectLst/>
                <a:latin typeface="Calibri" panose="020F0502020204030204" pitchFamily="34" charset="0"/>
                <a:ea typeface="DengXian" panose="02010600030101010101" pitchFamily="2" charset="-122"/>
                <a:cs typeface="Times New Roman" panose="02020603050405020304" pitchFamily="18" charset="0"/>
              </a:rPr>
              <a:t>‘If we have any claim to approbation, we found it on this alone: That, we flatter ourselves, we have been able to seize, with some degree of success, the beautiful spirit of antiquity, and to transfuse it, with novelty and variety, through all our numerous works.’</a:t>
            </a:r>
          </a:p>
          <a:p>
            <a:endParaRPr lang="en-GB" dirty="0"/>
          </a:p>
        </p:txBody>
      </p:sp>
    </p:spTree>
    <p:extLst>
      <p:ext uri="{BB962C8B-B14F-4D97-AF65-F5344CB8AC3E}">
        <p14:creationId xmlns:p14="http://schemas.microsoft.com/office/powerpoint/2010/main" val="60465270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177</TotalTime>
  <Words>552</Words>
  <Application>Microsoft Office PowerPoint</Application>
  <PresentationFormat>Widescreen</PresentationFormat>
  <Paragraphs>31</Paragraphs>
  <Slides>25</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25</vt:i4>
      </vt:variant>
    </vt:vector>
  </HeadingPairs>
  <TitlesOfParts>
    <vt:vector size="29"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Ruth Gooding</dc:creator>
  <cp:lastModifiedBy>Ruth Gooding</cp:lastModifiedBy>
  <cp:revision>44</cp:revision>
  <dcterms:created xsi:type="dcterms:W3CDTF">2023-08-02T11:40:23Z</dcterms:created>
  <dcterms:modified xsi:type="dcterms:W3CDTF">2023-08-29T15:53:45Z</dcterms:modified>
</cp:coreProperties>
</file>