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p:scale>
          <a:sx n="72" d="100"/>
          <a:sy n="72" d="100"/>
        </p:scale>
        <p:origin x="96" y="6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E1862-0271-4F3E-8509-CA3803D1050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302223C-B7B9-46FF-BE5F-5443F95D55F3}">
      <dgm:prSet/>
      <dgm:spPr/>
      <dgm:t>
        <a:bodyPr/>
        <a:lstStyle/>
        <a:p>
          <a:pPr>
            <a:defRPr cap="all"/>
          </a:pPr>
          <a:r>
            <a:rPr lang="en-GB" b="1" i="1" u="sng"/>
            <a:t>Improving communication</a:t>
          </a:r>
          <a:endParaRPr lang="en-US"/>
        </a:p>
      </dgm:t>
    </dgm:pt>
    <dgm:pt modelId="{7EE35912-64BB-488A-A2E0-4AC20A75793E}" type="parTrans" cxnId="{7DEC774E-7330-4ABC-9277-A197C3824714}">
      <dgm:prSet/>
      <dgm:spPr/>
      <dgm:t>
        <a:bodyPr/>
        <a:lstStyle/>
        <a:p>
          <a:endParaRPr lang="en-US"/>
        </a:p>
      </dgm:t>
    </dgm:pt>
    <dgm:pt modelId="{311E9297-ABED-43E4-8EF0-832EFB3D6B4B}" type="sibTrans" cxnId="{7DEC774E-7330-4ABC-9277-A197C3824714}">
      <dgm:prSet/>
      <dgm:spPr/>
      <dgm:t>
        <a:bodyPr/>
        <a:lstStyle/>
        <a:p>
          <a:endParaRPr lang="en-US"/>
        </a:p>
      </dgm:t>
    </dgm:pt>
    <dgm:pt modelId="{2F24A9A4-C8DE-4BAA-A3D0-C96D3EAE3CBE}">
      <dgm:prSet/>
      <dgm:spPr/>
      <dgm:t>
        <a:bodyPr/>
        <a:lstStyle/>
        <a:p>
          <a:pPr>
            <a:defRPr cap="all"/>
          </a:pPr>
          <a:r>
            <a:rPr lang="en-GB"/>
            <a:t>Communication can be improved by practicing speaking clearly, listening carefully, and attending training.</a:t>
          </a:r>
          <a:endParaRPr lang="en-US"/>
        </a:p>
      </dgm:t>
    </dgm:pt>
    <dgm:pt modelId="{4C31279E-B7ED-43E3-A938-07F333C74BE4}" type="parTrans" cxnId="{83B3723A-6E52-4015-9F54-E0AB689D0B6D}">
      <dgm:prSet/>
      <dgm:spPr/>
      <dgm:t>
        <a:bodyPr/>
        <a:lstStyle/>
        <a:p>
          <a:endParaRPr lang="en-US"/>
        </a:p>
      </dgm:t>
    </dgm:pt>
    <dgm:pt modelId="{5C9A6101-D2EE-4FC3-AC1D-5735FA980CD1}" type="sibTrans" cxnId="{83B3723A-6E52-4015-9F54-E0AB689D0B6D}">
      <dgm:prSet/>
      <dgm:spPr/>
      <dgm:t>
        <a:bodyPr/>
        <a:lstStyle/>
        <a:p>
          <a:endParaRPr lang="en-US"/>
        </a:p>
      </dgm:t>
    </dgm:pt>
    <dgm:pt modelId="{A9B7558A-60EF-44C8-8FEB-CCDC96D50E14}">
      <dgm:prSet/>
      <dgm:spPr/>
      <dgm:t>
        <a:bodyPr/>
        <a:lstStyle/>
        <a:p>
          <a:pPr>
            <a:defRPr cap="all"/>
          </a:pPr>
          <a:r>
            <a:rPr lang="en-GB"/>
            <a:t>For example, training helps nurses learn how to talk to patients in a professional and simple way. This improves understanding and trust.</a:t>
          </a:r>
          <a:endParaRPr lang="en-US"/>
        </a:p>
      </dgm:t>
    </dgm:pt>
    <dgm:pt modelId="{CD098CF7-F65D-4D17-9000-72001BEF28EB}" type="parTrans" cxnId="{79B313DA-0941-4C31-B3D8-FF0DF2A29318}">
      <dgm:prSet/>
      <dgm:spPr/>
      <dgm:t>
        <a:bodyPr/>
        <a:lstStyle/>
        <a:p>
          <a:endParaRPr lang="en-US"/>
        </a:p>
      </dgm:t>
    </dgm:pt>
    <dgm:pt modelId="{272FA682-7FDD-429F-9591-6004CD3C79E3}" type="sibTrans" cxnId="{79B313DA-0941-4C31-B3D8-FF0DF2A29318}">
      <dgm:prSet/>
      <dgm:spPr/>
      <dgm:t>
        <a:bodyPr/>
        <a:lstStyle/>
        <a:p>
          <a:endParaRPr lang="en-US"/>
        </a:p>
      </dgm:t>
    </dgm:pt>
    <dgm:pt modelId="{0933EC82-F812-4C6F-82B2-6B7C11BBB3AC}">
      <dgm:prSet/>
      <dgm:spPr/>
    </dgm:pt>
    <dgm:pt modelId="{5722F2D4-D804-4317-B4EC-FD21249248CC}" type="parTrans" cxnId="{88AA673A-3B87-4E8F-9704-6B2B1CB2A449}">
      <dgm:prSet/>
      <dgm:spPr/>
      <dgm:t>
        <a:bodyPr/>
        <a:lstStyle/>
        <a:p>
          <a:endParaRPr lang="en-US"/>
        </a:p>
      </dgm:t>
    </dgm:pt>
    <dgm:pt modelId="{DB131143-1798-4C1E-92C9-BE78F36131B0}" type="sibTrans" cxnId="{88AA673A-3B87-4E8F-9704-6B2B1CB2A449}">
      <dgm:prSet/>
      <dgm:spPr/>
      <dgm:t>
        <a:bodyPr/>
        <a:lstStyle/>
        <a:p>
          <a:endParaRPr lang="en-US"/>
        </a:p>
      </dgm:t>
    </dgm:pt>
    <dgm:pt modelId="{74616474-8CFD-4C6C-92FD-B1385035E730}">
      <dgm:prSet/>
      <dgm:spPr/>
      <dgm:t>
        <a:bodyPr/>
        <a:lstStyle/>
        <a:p>
          <a:pPr>
            <a:defRPr cap="all"/>
          </a:pPr>
          <a:r>
            <a:rPr lang="en-GB"/>
            <a:t>Teamwork can be improved by working with others, sharing ideas, and respecting team members.</a:t>
          </a:r>
          <a:endParaRPr lang="en-US"/>
        </a:p>
      </dgm:t>
    </dgm:pt>
    <dgm:pt modelId="{87B9CFF9-BB97-4C83-858D-7F1BECCB87B8}" type="parTrans" cxnId="{28ADB08C-7973-4983-BE71-648C1182D6C1}">
      <dgm:prSet/>
      <dgm:spPr/>
      <dgm:t>
        <a:bodyPr/>
        <a:lstStyle/>
        <a:p>
          <a:endParaRPr lang="en-US"/>
        </a:p>
      </dgm:t>
    </dgm:pt>
    <dgm:pt modelId="{B0CC6101-D967-41CF-BB74-005302074349}" type="sibTrans" cxnId="{28ADB08C-7973-4983-BE71-648C1182D6C1}">
      <dgm:prSet/>
      <dgm:spPr/>
      <dgm:t>
        <a:bodyPr/>
        <a:lstStyle/>
        <a:p>
          <a:endParaRPr lang="en-US"/>
        </a:p>
      </dgm:t>
    </dgm:pt>
    <dgm:pt modelId="{A2ED00AE-84AF-4228-9A70-890282AB4F70}">
      <dgm:prSet/>
      <dgm:spPr/>
      <dgm:t>
        <a:bodyPr/>
        <a:lstStyle/>
        <a:p>
          <a:pPr>
            <a:defRPr cap="all"/>
          </a:pPr>
          <a:r>
            <a:rPr lang="en-GB"/>
            <a:t>For example, group work helps nurses understand how to cooperate better , which improves patient care.</a:t>
          </a:r>
          <a:endParaRPr lang="en-US"/>
        </a:p>
      </dgm:t>
    </dgm:pt>
    <dgm:pt modelId="{CD25D86B-5FE4-44FA-8507-52E4E8DB4209}" type="parTrans" cxnId="{5A4FED35-0001-4783-839D-CB8A05FB65FD}">
      <dgm:prSet/>
      <dgm:spPr/>
      <dgm:t>
        <a:bodyPr/>
        <a:lstStyle/>
        <a:p>
          <a:endParaRPr lang="en-US"/>
        </a:p>
      </dgm:t>
    </dgm:pt>
    <dgm:pt modelId="{3DFFC8B6-77C8-46A7-B1A4-002849BFB487}" type="sibTrans" cxnId="{5A4FED35-0001-4783-839D-CB8A05FB65FD}">
      <dgm:prSet/>
      <dgm:spPr/>
      <dgm:t>
        <a:bodyPr/>
        <a:lstStyle/>
        <a:p>
          <a:endParaRPr lang="en-US"/>
        </a:p>
      </dgm:t>
    </dgm:pt>
    <dgm:pt modelId="{30481EA5-AEA4-42F5-8D75-65425890FE99}">
      <dgm:prSet/>
      <dgm:spPr/>
    </dgm:pt>
    <dgm:pt modelId="{51E7BC83-4095-4E10-BBD8-B46500F437C2}" type="parTrans" cxnId="{46B9CA77-825D-4FFB-98DD-44A27C3EC7AD}">
      <dgm:prSet/>
      <dgm:spPr/>
      <dgm:t>
        <a:bodyPr/>
        <a:lstStyle/>
        <a:p>
          <a:endParaRPr lang="en-US"/>
        </a:p>
      </dgm:t>
    </dgm:pt>
    <dgm:pt modelId="{0C7CD4EB-36AF-4C4B-A771-03F04D6CB48E}" type="sibTrans" cxnId="{46B9CA77-825D-4FFB-98DD-44A27C3EC7AD}">
      <dgm:prSet/>
      <dgm:spPr/>
      <dgm:t>
        <a:bodyPr/>
        <a:lstStyle/>
        <a:p>
          <a:endParaRPr lang="en-US"/>
        </a:p>
      </dgm:t>
    </dgm:pt>
    <dgm:pt modelId="{F11F2A52-1BF4-491B-BE58-16B5B67E7294}">
      <dgm:prSet/>
      <dgm:spPr/>
      <dgm:t>
        <a:bodyPr/>
        <a:lstStyle/>
        <a:p>
          <a:pPr>
            <a:defRPr cap="all"/>
          </a:pPr>
          <a:r>
            <a:rPr lang="en-GB"/>
            <a:t>Problem solving skills can be improved through experience, training, and learning from real situations. For example, training scenarios help nurses practice  how to react in emergencies, which builds confidence.</a:t>
          </a:r>
          <a:endParaRPr lang="en-US"/>
        </a:p>
      </dgm:t>
    </dgm:pt>
    <dgm:pt modelId="{A29B0D0C-F32B-4EA0-9872-8964ECE8F681}" type="parTrans" cxnId="{E040D3FE-F0BB-4272-8DDF-4E774DA54D0E}">
      <dgm:prSet/>
      <dgm:spPr/>
      <dgm:t>
        <a:bodyPr/>
        <a:lstStyle/>
        <a:p>
          <a:endParaRPr lang="en-US"/>
        </a:p>
      </dgm:t>
    </dgm:pt>
    <dgm:pt modelId="{82F2AD0D-8124-4782-8D81-C5DB9F941706}" type="sibTrans" cxnId="{E040D3FE-F0BB-4272-8DDF-4E774DA54D0E}">
      <dgm:prSet/>
      <dgm:spPr/>
      <dgm:t>
        <a:bodyPr/>
        <a:lstStyle/>
        <a:p>
          <a:endParaRPr lang="en-US"/>
        </a:p>
      </dgm:t>
    </dgm:pt>
    <dgm:pt modelId="{044B3755-0E55-4F6F-A967-4636170AA0A9}" type="pres">
      <dgm:prSet presAssocID="{1F6E1862-0271-4F3E-8509-CA3803D1050F}" presName="root" presStyleCnt="0">
        <dgm:presLayoutVars>
          <dgm:dir/>
          <dgm:resizeHandles val="exact"/>
        </dgm:presLayoutVars>
      </dgm:prSet>
      <dgm:spPr/>
    </dgm:pt>
    <dgm:pt modelId="{B5362DE6-609D-46BC-8F05-741F53FC0B04}" type="pres">
      <dgm:prSet presAssocID="{B302223C-B7B9-46FF-BE5F-5443F95D55F3}" presName="compNode" presStyleCnt="0"/>
      <dgm:spPr/>
    </dgm:pt>
    <dgm:pt modelId="{3E2A43CE-0CEB-405B-A324-1202555AA9D6}" type="pres">
      <dgm:prSet presAssocID="{B302223C-B7B9-46FF-BE5F-5443F95D55F3}" presName="iconBgRect" presStyleLbl="bgShp" presStyleIdx="0" presStyleCnt="6"/>
      <dgm:spPr/>
    </dgm:pt>
    <dgm:pt modelId="{CE87B1E9-04DE-4024-91D6-459A211E29B2}" type="pres">
      <dgm:prSet presAssocID="{B302223C-B7B9-46FF-BE5F-5443F95D55F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805F075-072C-4235-8332-E62AEE0DF039}" type="pres">
      <dgm:prSet presAssocID="{B302223C-B7B9-46FF-BE5F-5443F95D55F3}" presName="spaceRect" presStyleCnt="0"/>
      <dgm:spPr/>
    </dgm:pt>
    <dgm:pt modelId="{D2D97684-514A-4F2D-8F9B-351BE5629F29}" type="pres">
      <dgm:prSet presAssocID="{B302223C-B7B9-46FF-BE5F-5443F95D55F3}" presName="textRect" presStyleLbl="revTx" presStyleIdx="0" presStyleCnt="6">
        <dgm:presLayoutVars>
          <dgm:chMax val="1"/>
          <dgm:chPref val="1"/>
        </dgm:presLayoutVars>
      </dgm:prSet>
      <dgm:spPr/>
    </dgm:pt>
    <dgm:pt modelId="{4E5CDF3F-4772-40C4-A1EF-B761EB539FF6}" type="pres">
      <dgm:prSet presAssocID="{311E9297-ABED-43E4-8EF0-832EFB3D6B4B}" presName="sibTrans" presStyleCnt="0"/>
      <dgm:spPr/>
    </dgm:pt>
    <dgm:pt modelId="{B1F28D4D-991F-455F-8EBE-AFBD5011E85A}" type="pres">
      <dgm:prSet presAssocID="{2F24A9A4-C8DE-4BAA-A3D0-C96D3EAE3CBE}" presName="compNode" presStyleCnt="0"/>
      <dgm:spPr/>
    </dgm:pt>
    <dgm:pt modelId="{0A5857B1-72B6-4BD1-A8FE-B70A3575EA97}" type="pres">
      <dgm:prSet presAssocID="{2F24A9A4-C8DE-4BAA-A3D0-C96D3EAE3CBE}" presName="iconBgRect" presStyleLbl="bgShp" presStyleIdx="1" presStyleCnt="6"/>
      <dgm:spPr/>
    </dgm:pt>
    <dgm:pt modelId="{C85563D7-A72F-4794-8C00-E1B02C58F613}" type="pres">
      <dgm:prSet presAssocID="{2F24A9A4-C8DE-4BAA-A3D0-C96D3EAE3CB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EF43291E-CB05-47F8-9CE0-178815082172}" type="pres">
      <dgm:prSet presAssocID="{2F24A9A4-C8DE-4BAA-A3D0-C96D3EAE3CBE}" presName="spaceRect" presStyleCnt="0"/>
      <dgm:spPr/>
    </dgm:pt>
    <dgm:pt modelId="{E7DBEFA4-862C-4C53-A263-B1B55189DE28}" type="pres">
      <dgm:prSet presAssocID="{2F24A9A4-C8DE-4BAA-A3D0-C96D3EAE3CBE}" presName="textRect" presStyleLbl="revTx" presStyleIdx="1" presStyleCnt="6">
        <dgm:presLayoutVars>
          <dgm:chMax val="1"/>
          <dgm:chPref val="1"/>
        </dgm:presLayoutVars>
      </dgm:prSet>
      <dgm:spPr/>
    </dgm:pt>
    <dgm:pt modelId="{476B4425-4252-424E-899F-1E4C9325586D}" type="pres">
      <dgm:prSet presAssocID="{5C9A6101-D2EE-4FC3-AC1D-5735FA980CD1}" presName="sibTrans" presStyleCnt="0"/>
      <dgm:spPr/>
    </dgm:pt>
    <dgm:pt modelId="{72180542-80A5-477E-98C5-B717A658842D}" type="pres">
      <dgm:prSet presAssocID="{A9B7558A-60EF-44C8-8FEB-CCDC96D50E14}" presName="compNode" presStyleCnt="0"/>
      <dgm:spPr/>
    </dgm:pt>
    <dgm:pt modelId="{94A6430B-29F8-453E-9760-9F044F95C7B4}" type="pres">
      <dgm:prSet presAssocID="{A9B7558A-60EF-44C8-8FEB-CCDC96D50E14}" presName="iconBgRect" presStyleLbl="bgShp" presStyleIdx="2" presStyleCnt="6"/>
      <dgm:spPr/>
    </dgm:pt>
    <dgm:pt modelId="{B06402FC-6EC4-4D62-ABBD-F3ECABB760F2}" type="pres">
      <dgm:prSet presAssocID="{A9B7558A-60EF-44C8-8FEB-CCDC96D50E1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FA60CAF3-10F3-4DF4-B837-28472A851DE0}" type="pres">
      <dgm:prSet presAssocID="{A9B7558A-60EF-44C8-8FEB-CCDC96D50E14}" presName="spaceRect" presStyleCnt="0"/>
      <dgm:spPr/>
    </dgm:pt>
    <dgm:pt modelId="{8CE23C13-6DD7-4BC1-854D-02FFC7547EC8}" type="pres">
      <dgm:prSet presAssocID="{A9B7558A-60EF-44C8-8FEB-CCDC96D50E14}" presName="textRect" presStyleLbl="revTx" presStyleIdx="2" presStyleCnt="6">
        <dgm:presLayoutVars>
          <dgm:chMax val="1"/>
          <dgm:chPref val="1"/>
        </dgm:presLayoutVars>
      </dgm:prSet>
      <dgm:spPr/>
    </dgm:pt>
    <dgm:pt modelId="{81D15B76-D577-4965-91E9-61AE2E99BC54}" type="pres">
      <dgm:prSet presAssocID="{272FA682-7FDD-429F-9591-6004CD3C79E3}" presName="sibTrans" presStyleCnt="0"/>
      <dgm:spPr/>
    </dgm:pt>
    <dgm:pt modelId="{2FC9488E-6377-41B8-89FC-812B942659EF}" type="pres">
      <dgm:prSet presAssocID="{74616474-8CFD-4C6C-92FD-B1385035E730}" presName="compNode" presStyleCnt="0"/>
      <dgm:spPr/>
    </dgm:pt>
    <dgm:pt modelId="{315FE694-3481-46AA-AEBB-B2B2DDE2FB4E}" type="pres">
      <dgm:prSet presAssocID="{74616474-8CFD-4C6C-92FD-B1385035E730}" presName="iconBgRect" presStyleLbl="bgShp" presStyleIdx="3" presStyleCnt="6"/>
      <dgm:spPr/>
    </dgm:pt>
    <dgm:pt modelId="{50A9625C-BDA9-478E-B88D-67690D5CB989}" type="pres">
      <dgm:prSet presAssocID="{74616474-8CFD-4C6C-92FD-B1385035E73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69B0FD1F-0DC7-4837-9F9A-EC4EC06135A2}" type="pres">
      <dgm:prSet presAssocID="{74616474-8CFD-4C6C-92FD-B1385035E730}" presName="spaceRect" presStyleCnt="0"/>
      <dgm:spPr/>
    </dgm:pt>
    <dgm:pt modelId="{31002C10-991C-4B33-B621-3BB56F63A1C2}" type="pres">
      <dgm:prSet presAssocID="{74616474-8CFD-4C6C-92FD-B1385035E730}" presName="textRect" presStyleLbl="revTx" presStyleIdx="3" presStyleCnt="6">
        <dgm:presLayoutVars>
          <dgm:chMax val="1"/>
          <dgm:chPref val="1"/>
        </dgm:presLayoutVars>
      </dgm:prSet>
      <dgm:spPr/>
    </dgm:pt>
    <dgm:pt modelId="{70AD5C92-5E62-4AE6-B8EF-EEF0B37EE4B2}" type="pres">
      <dgm:prSet presAssocID="{B0CC6101-D967-41CF-BB74-005302074349}" presName="sibTrans" presStyleCnt="0"/>
      <dgm:spPr/>
    </dgm:pt>
    <dgm:pt modelId="{EA890CE3-AB75-43F1-9ABE-36837B9B3593}" type="pres">
      <dgm:prSet presAssocID="{A2ED00AE-84AF-4228-9A70-890282AB4F70}" presName="compNode" presStyleCnt="0"/>
      <dgm:spPr/>
    </dgm:pt>
    <dgm:pt modelId="{A82FAB0C-C095-4E6D-BF30-BC839CFB3EDD}" type="pres">
      <dgm:prSet presAssocID="{A2ED00AE-84AF-4228-9A70-890282AB4F70}" presName="iconBgRect" presStyleLbl="bgShp" presStyleIdx="4" presStyleCnt="6"/>
      <dgm:spPr/>
    </dgm:pt>
    <dgm:pt modelId="{4B6E63EC-7045-4977-8C72-A2A6876C401C}" type="pres">
      <dgm:prSet presAssocID="{A2ED00AE-84AF-4228-9A70-890282AB4F7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Brainstorm"/>
        </a:ext>
      </dgm:extLst>
    </dgm:pt>
    <dgm:pt modelId="{6D8A3BB3-42FC-4C6B-8A8A-DA7E12CCB7CD}" type="pres">
      <dgm:prSet presAssocID="{A2ED00AE-84AF-4228-9A70-890282AB4F70}" presName="spaceRect" presStyleCnt="0"/>
      <dgm:spPr/>
    </dgm:pt>
    <dgm:pt modelId="{832BCFC7-3814-4554-A983-EB58EF0A6304}" type="pres">
      <dgm:prSet presAssocID="{A2ED00AE-84AF-4228-9A70-890282AB4F70}" presName="textRect" presStyleLbl="revTx" presStyleIdx="4" presStyleCnt="6">
        <dgm:presLayoutVars>
          <dgm:chMax val="1"/>
          <dgm:chPref val="1"/>
        </dgm:presLayoutVars>
      </dgm:prSet>
      <dgm:spPr/>
    </dgm:pt>
    <dgm:pt modelId="{AF9B6C2E-AEF5-4E58-875D-2250F759C4E2}" type="pres">
      <dgm:prSet presAssocID="{3DFFC8B6-77C8-46A7-B1A4-002849BFB487}" presName="sibTrans" presStyleCnt="0"/>
      <dgm:spPr/>
    </dgm:pt>
    <dgm:pt modelId="{A44BD8F0-3579-4353-B2D4-38D296D42674}" type="pres">
      <dgm:prSet presAssocID="{F11F2A52-1BF4-491B-BE58-16B5B67E7294}" presName="compNode" presStyleCnt="0"/>
      <dgm:spPr/>
    </dgm:pt>
    <dgm:pt modelId="{F5F2F3D8-10B0-4F7A-8F31-282478AB8019}" type="pres">
      <dgm:prSet presAssocID="{F11F2A52-1BF4-491B-BE58-16B5B67E7294}" presName="iconBgRect" presStyleLbl="bgShp" presStyleIdx="5" presStyleCnt="6"/>
      <dgm:spPr/>
    </dgm:pt>
    <dgm:pt modelId="{E803FCB2-F4C5-4214-A93C-D868C06C02B9}" type="pres">
      <dgm:prSet presAssocID="{F11F2A52-1BF4-491B-BE58-16B5B67E729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ospital"/>
        </a:ext>
      </dgm:extLst>
    </dgm:pt>
    <dgm:pt modelId="{98A56300-37C7-4201-AB21-F267CE0B9DBB}" type="pres">
      <dgm:prSet presAssocID="{F11F2A52-1BF4-491B-BE58-16B5B67E7294}" presName="spaceRect" presStyleCnt="0"/>
      <dgm:spPr/>
    </dgm:pt>
    <dgm:pt modelId="{80BBCD2D-68DD-4909-B5B0-47733C138A6E}" type="pres">
      <dgm:prSet presAssocID="{F11F2A52-1BF4-491B-BE58-16B5B67E7294}" presName="textRect" presStyleLbl="revTx" presStyleIdx="5" presStyleCnt="6">
        <dgm:presLayoutVars>
          <dgm:chMax val="1"/>
          <dgm:chPref val="1"/>
        </dgm:presLayoutVars>
      </dgm:prSet>
      <dgm:spPr/>
    </dgm:pt>
  </dgm:ptLst>
  <dgm:cxnLst>
    <dgm:cxn modelId="{3592B902-EDD9-4987-896B-F51ACB79B290}" type="presOf" srcId="{2F24A9A4-C8DE-4BAA-A3D0-C96D3EAE3CBE}" destId="{E7DBEFA4-862C-4C53-A263-B1B55189DE28}" srcOrd="0" destOrd="0" presId="urn:microsoft.com/office/officeart/2018/5/layout/IconCircleLabelList"/>
    <dgm:cxn modelId="{90DC701B-2FEF-480E-A977-E6126B73AAC8}" type="presOf" srcId="{A2ED00AE-84AF-4228-9A70-890282AB4F70}" destId="{832BCFC7-3814-4554-A983-EB58EF0A6304}" srcOrd="0" destOrd="0" presId="urn:microsoft.com/office/officeart/2018/5/layout/IconCircleLabelList"/>
    <dgm:cxn modelId="{5A4FED35-0001-4783-839D-CB8A05FB65FD}" srcId="{1F6E1862-0271-4F3E-8509-CA3803D1050F}" destId="{A2ED00AE-84AF-4228-9A70-890282AB4F70}" srcOrd="4" destOrd="0" parTransId="{CD25D86B-5FE4-44FA-8507-52E4E8DB4209}" sibTransId="{3DFFC8B6-77C8-46A7-B1A4-002849BFB487}"/>
    <dgm:cxn modelId="{88AA673A-3B87-4E8F-9704-6B2B1CB2A449}" srcId="{A9B7558A-60EF-44C8-8FEB-CCDC96D50E14}" destId="{0933EC82-F812-4C6F-82B2-6B7C11BBB3AC}" srcOrd="0" destOrd="0" parTransId="{5722F2D4-D804-4317-B4EC-FD21249248CC}" sibTransId="{DB131143-1798-4C1E-92C9-BE78F36131B0}"/>
    <dgm:cxn modelId="{FE816B3A-63DA-4435-B907-194F6BB36A17}" type="presOf" srcId="{F11F2A52-1BF4-491B-BE58-16B5B67E7294}" destId="{80BBCD2D-68DD-4909-B5B0-47733C138A6E}" srcOrd="0" destOrd="0" presId="urn:microsoft.com/office/officeart/2018/5/layout/IconCircleLabelList"/>
    <dgm:cxn modelId="{83B3723A-6E52-4015-9F54-E0AB689D0B6D}" srcId="{1F6E1862-0271-4F3E-8509-CA3803D1050F}" destId="{2F24A9A4-C8DE-4BAA-A3D0-C96D3EAE3CBE}" srcOrd="1" destOrd="0" parTransId="{4C31279E-B7ED-43E3-A938-07F333C74BE4}" sibTransId="{5C9A6101-D2EE-4FC3-AC1D-5735FA980CD1}"/>
    <dgm:cxn modelId="{7DEC774E-7330-4ABC-9277-A197C3824714}" srcId="{1F6E1862-0271-4F3E-8509-CA3803D1050F}" destId="{B302223C-B7B9-46FF-BE5F-5443F95D55F3}" srcOrd="0" destOrd="0" parTransId="{7EE35912-64BB-488A-A2E0-4AC20A75793E}" sibTransId="{311E9297-ABED-43E4-8EF0-832EFB3D6B4B}"/>
    <dgm:cxn modelId="{46B9CA77-825D-4FFB-98DD-44A27C3EC7AD}" srcId="{A2ED00AE-84AF-4228-9A70-890282AB4F70}" destId="{30481EA5-AEA4-42F5-8D75-65425890FE99}" srcOrd="0" destOrd="0" parTransId="{51E7BC83-4095-4E10-BBD8-B46500F437C2}" sibTransId="{0C7CD4EB-36AF-4C4B-A771-03F04D6CB48E}"/>
    <dgm:cxn modelId="{28ADB08C-7973-4983-BE71-648C1182D6C1}" srcId="{1F6E1862-0271-4F3E-8509-CA3803D1050F}" destId="{74616474-8CFD-4C6C-92FD-B1385035E730}" srcOrd="3" destOrd="0" parTransId="{87B9CFF9-BB97-4C83-858D-7F1BECCB87B8}" sibTransId="{B0CC6101-D967-41CF-BB74-005302074349}"/>
    <dgm:cxn modelId="{C9F2749E-AE6E-4D3F-90E0-FF32D9B19513}" type="presOf" srcId="{A9B7558A-60EF-44C8-8FEB-CCDC96D50E14}" destId="{8CE23C13-6DD7-4BC1-854D-02FFC7547EC8}" srcOrd="0" destOrd="0" presId="urn:microsoft.com/office/officeart/2018/5/layout/IconCircleLabelList"/>
    <dgm:cxn modelId="{82CCD2B9-A132-488F-A008-6A679B4D02C9}" type="presOf" srcId="{74616474-8CFD-4C6C-92FD-B1385035E730}" destId="{31002C10-991C-4B33-B621-3BB56F63A1C2}" srcOrd="0" destOrd="0" presId="urn:microsoft.com/office/officeart/2018/5/layout/IconCircleLabelList"/>
    <dgm:cxn modelId="{A3FD9BCE-2831-437F-A79F-CB51638A5C89}" type="presOf" srcId="{1F6E1862-0271-4F3E-8509-CA3803D1050F}" destId="{044B3755-0E55-4F6F-A967-4636170AA0A9}" srcOrd="0" destOrd="0" presId="urn:microsoft.com/office/officeart/2018/5/layout/IconCircleLabelList"/>
    <dgm:cxn modelId="{21E89AD5-B05B-40AF-A664-AA45409376C1}" type="presOf" srcId="{B302223C-B7B9-46FF-BE5F-5443F95D55F3}" destId="{D2D97684-514A-4F2D-8F9B-351BE5629F29}" srcOrd="0" destOrd="0" presId="urn:microsoft.com/office/officeart/2018/5/layout/IconCircleLabelList"/>
    <dgm:cxn modelId="{79B313DA-0941-4C31-B3D8-FF0DF2A29318}" srcId="{1F6E1862-0271-4F3E-8509-CA3803D1050F}" destId="{A9B7558A-60EF-44C8-8FEB-CCDC96D50E14}" srcOrd="2" destOrd="0" parTransId="{CD098CF7-F65D-4D17-9000-72001BEF28EB}" sibTransId="{272FA682-7FDD-429F-9591-6004CD3C79E3}"/>
    <dgm:cxn modelId="{E040D3FE-F0BB-4272-8DDF-4E774DA54D0E}" srcId="{1F6E1862-0271-4F3E-8509-CA3803D1050F}" destId="{F11F2A52-1BF4-491B-BE58-16B5B67E7294}" srcOrd="5" destOrd="0" parTransId="{A29B0D0C-F32B-4EA0-9872-8964ECE8F681}" sibTransId="{82F2AD0D-8124-4782-8D81-C5DB9F941706}"/>
    <dgm:cxn modelId="{C65B8104-ED4E-4A96-AE0F-B30CA585C291}" type="presParOf" srcId="{044B3755-0E55-4F6F-A967-4636170AA0A9}" destId="{B5362DE6-609D-46BC-8F05-741F53FC0B04}" srcOrd="0" destOrd="0" presId="urn:microsoft.com/office/officeart/2018/5/layout/IconCircleLabelList"/>
    <dgm:cxn modelId="{B0968DE2-58F5-46FD-A3EA-380177049CB1}" type="presParOf" srcId="{B5362DE6-609D-46BC-8F05-741F53FC0B04}" destId="{3E2A43CE-0CEB-405B-A324-1202555AA9D6}" srcOrd="0" destOrd="0" presId="urn:microsoft.com/office/officeart/2018/5/layout/IconCircleLabelList"/>
    <dgm:cxn modelId="{09B31BEA-71C1-4F74-9B5D-5B41FE384BCE}" type="presParOf" srcId="{B5362DE6-609D-46BC-8F05-741F53FC0B04}" destId="{CE87B1E9-04DE-4024-91D6-459A211E29B2}" srcOrd="1" destOrd="0" presId="urn:microsoft.com/office/officeart/2018/5/layout/IconCircleLabelList"/>
    <dgm:cxn modelId="{6DA66E21-45FE-4ACF-8CD9-B9EC148AEB83}" type="presParOf" srcId="{B5362DE6-609D-46BC-8F05-741F53FC0B04}" destId="{6805F075-072C-4235-8332-E62AEE0DF039}" srcOrd="2" destOrd="0" presId="urn:microsoft.com/office/officeart/2018/5/layout/IconCircleLabelList"/>
    <dgm:cxn modelId="{BF5DE3A9-1F34-4C8C-895F-586906A1F6CD}" type="presParOf" srcId="{B5362DE6-609D-46BC-8F05-741F53FC0B04}" destId="{D2D97684-514A-4F2D-8F9B-351BE5629F29}" srcOrd="3" destOrd="0" presId="urn:microsoft.com/office/officeart/2018/5/layout/IconCircleLabelList"/>
    <dgm:cxn modelId="{115F69B1-4E61-4BBE-927B-1EFF9B2A637B}" type="presParOf" srcId="{044B3755-0E55-4F6F-A967-4636170AA0A9}" destId="{4E5CDF3F-4772-40C4-A1EF-B761EB539FF6}" srcOrd="1" destOrd="0" presId="urn:microsoft.com/office/officeart/2018/5/layout/IconCircleLabelList"/>
    <dgm:cxn modelId="{2DD3E399-4681-4254-91D6-3F7AEBB234D5}" type="presParOf" srcId="{044B3755-0E55-4F6F-A967-4636170AA0A9}" destId="{B1F28D4D-991F-455F-8EBE-AFBD5011E85A}" srcOrd="2" destOrd="0" presId="urn:microsoft.com/office/officeart/2018/5/layout/IconCircleLabelList"/>
    <dgm:cxn modelId="{3B343472-FB7F-4AE2-93D4-0C6BF81942F6}" type="presParOf" srcId="{B1F28D4D-991F-455F-8EBE-AFBD5011E85A}" destId="{0A5857B1-72B6-4BD1-A8FE-B70A3575EA97}" srcOrd="0" destOrd="0" presId="urn:microsoft.com/office/officeart/2018/5/layout/IconCircleLabelList"/>
    <dgm:cxn modelId="{4873CCDF-8245-4D7E-8193-ECC2696644A7}" type="presParOf" srcId="{B1F28D4D-991F-455F-8EBE-AFBD5011E85A}" destId="{C85563D7-A72F-4794-8C00-E1B02C58F613}" srcOrd="1" destOrd="0" presId="urn:microsoft.com/office/officeart/2018/5/layout/IconCircleLabelList"/>
    <dgm:cxn modelId="{EC85F484-D0C6-452A-AEBD-FA1B6E016CD2}" type="presParOf" srcId="{B1F28D4D-991F-455F-8EBE-AFBD5011E85A}" destId="{EF43291E-CB05-47F8-9CE0-178815082172}" srcOrd="2" destOrd="0" presId="urn:microsoft.com/office/officeart/2018/5/layout/IconCircleLabelList"/>
    <dgm:cxn modelId="{ADCEC383-719C-4EC7-B055-9FD718A3EB0D}" type="presParOf" srcId="{B1F28D4D-991F-455F-8EBE-AFBD5011E85A}" destId="{E7DBEFA4-862C-4C53-A263-B1B55189DE28}" srcOrd="3" destOrd="0" presId="urn:microsoft.com/office/officeart/2018/5/layout/IconCircleLabelList"/>
    <dgm:cxn modelId="{ADEAE028-9F80-4832-9285-6A0E25E58245}" type="presParOf" srcId="{044B3755-0E55-4F6F-A967-4636170AA0A9}" destId="{476B4425-4252-424E-899F-1E4C9325586D}" srcOrd="3" destOrd="0" presId="urn:microsoft.com/office/officeart/2018/5/layout/IconCircleLabelList"/>
    <dgm:cxn modelId="{EB15BFE4-96A9-44CA-B330-754C28E2ABF3}" type="presParOf" srcId="{044B3755-0E55-4F6F-A967-4636170AA0A9}" destId="{72180542-80A5-477E-98C5-B717A658842D}" srcOrd="4" destOrd="0" presId="urn:microsoft.com/office/officeart/2018/5/layout/IconCircleLabelList"/>
    <dgm:cxn modelId="{9A332C07-F8F8-4396-82C3-F8E2607D827F}" type="presParOf" srcId="{72180542-80A5-477E-98C5-B717A658842D}" destId="{94A6430B-29F8-453E-9760-9F044F95C7B4}" srcOrd="0" destOrd="0" presId="urn:microsoft.com/office/officeart/2018/5/layout/IconCircleLabelList"/>
    <dgm:cxn modelId="{3C20F5CE-0218-4270-90C2-2ED3B398CFDE}" type="presParOf" srcId="{72180542-80A5-477E-98C5-B717A658842D}" destId="{B06402FC-6EC4-4D62-ABBD-F3ECABB760F2}" srcOrd="1" destOrd="0" presId="urn:microsoft.com/office/officeart/2018/5/layout/IconCircleLabelList"/>
    <dgm:cxn modelId="{3557BFD0-CDBC-4EA4-9ED4-07193D4792F8}" type="presParOf" srcId="{72180542-80A5-477E-98C5-B717A658842D}" destId="{FA60CAF3-10F3-4DF4-B837-28472A851DE0}" srcOrd="2" destOrd="0" presId="urn:microsoft.com/office/officeart/2018/5/layout/IconCircleLabelList"/>
    <dgm:cxn modelId="{91800AFC-261A-4A2F-8C15-1354A1D1830B}" type="presParOf" srcId="{72180542-80A5-477E-98C5-B717A658842D}" destId="{8CE23C13-6DD7-4BC1-854D-02FFC7547EC8}" srcOrd="3" destOrd="0" presId="urn:microsoft.com/office/officeart/2018/5/layout/IconCircleLabelList"/>
    <dgm:cxn modelId="{60D7D84B-7FEA-4592-B35E-36B36DCF260E}" type="presParOf" srcId="{044B3755-0E55-4F6F-A967-4636170AA0A9}" destId="{81D15B76-D577-4965-91E9-61AE2E99BC54}" srcOrd="5" destOrd="0" presId="urn:microsoft.com/office/officeart/2018/5/layout/IconCircleLabelList"/>
    <dgm:cxn modelId="{ED1E80EE-B84F-4EBC-82EE-A710F7EC11DB}" type="presParOf" srcId="{044B3755-0E55-4F6F-A967-4636170AA0A9}" destId="{2FC9488E-6377-41B8-89FC-812B942659EF}" srcOrd="6" destOrd="0" presId="urn:microsoft.com/office/officeart/2018/5/layout/IconCircleLabelList"/>
    <dgm:cxn modelId="{624B4105-B177-4E67-97A3-DEF8617B7FBE}" type="presParOf" srcId="{2FC9488E-6377-41B8-89FC-812B942659EF}" destId="{315FE694-3481-46AA-AEBB-B2B2DDE2FB4E}" srcOrd="0" destOrd="0" presId="urn:microsoft.com/office/officeart/2018/5/layout/IconCircleLabelList"/>
    <dgm:cxn modelId="{E61598F6-76F7-4015-922F-BC7A8ACF4E69}" type="presParOf" srcId="{2FC9488E-6377-41B8-89FC-812B942659EF}" destId="{50A9625C-BDA9-478E-B88D-67690D5CB989}" srcOrd="1" destOrd="0" presId="urn:microsoft.com/office/officeart/2018/5/layout/IconCircleLabelList"/>
    <dgm:cxn modelId="{6EE0DD10-06BF-43A4-A42D-A493F832FBDC}" type="presParOf" srcId="{2FC9488E-6377-41B8-89FC-812B942659EF}" destId="{69B0FD1F-0DC7-4837-9F9A-EC4EC06135A2}" srcOrd="2" destOrd="0" presId="urn:microsoft.com/office/officeart/2018/5/layout/IconCircleLabelList"/>
    <dgm:cxn modelId="{21A70B0C-9717-4CA1-B0DE-7632699450C9}" type="presParOf" srcId="{2FC9488E-6377-41B8-89FC-812B942659EF}" destId="{31002C10-991C-4B33-B621-3BB56F63A1C2}" srcOrd="3" destOrd="0" presId="urn:microsoft.com/office/officeart/2018/5/layout/IconCircleLabelList"/>
    <dgm:cxn modelId="{D803DE72-FCDD-4215-9C6A-CCE44484C642}" type="presParOf" srcId="{044B3755-0E55-4F6F-A967-4636170AA0A9}" destId="{70AD5C92-5E62-4AE6-B8EF-EEF0B37EE4B2}" srcOrd="7" destOrd="0" presId="urn:microsoft.com/office/officeart/2018/5/layout/IconCircleLabelList"/>
    <dgm:cxn modelId="{24509186-AF22-4DEF-BF53-2E79C26217A9}" type="presParOf" srcId="{044B3755-0E55-4F6F-A967-4636170AA0A9}" destId="{EA890CE3-AB75-43F1-9ABE-36837B9B3593}" srcOrd="8" destOrd="0" presId="urn:microsoft.com/office/officeart/2018/5/layout/IconCircleLabelList"/>
    <dgm:cxn modelId="{DB5AD402-FCFC-4CD1-BB1E-DF0EFF12043F}" type="presParOf" srcId="{EA890CE3-AB75-43F1-9ABE-36837B9B3593}" destId="{A82FAB0C-C095-4E6D-BF30-BC839CFB3EDD}" srcOrd="0" destOrd="0" presId="urn:microsoft.com/office/officeart/2018/5/layout/IconCircleLabelList"/>
    <dgm:cxn modelId="{1F45CBFF-D05B-4962-B657-E7264731CB2C}" type="presParOf" srcId="{EA890CE3-AB75-43F1-9ABE-36837B9B3593}" destId="{4B6E63EC-7045-4977-8C72-A2A6876C401C}" srcOrd="1" destOrd="0" presId="urn:microsoft.com/office/officeart/2018/5/layout/IconCircleLabelList"/>
    <dgm:cxn modelId="{4CC0E882-E51E-4659-AA63-7BC295F00477}" type="presParOf" srcId="{EA890CE3-AB75-43F1-9ABE-36837B9B3593}" destId="{6D8A3BB3-42FC-4C6B-8A8A-DA7E12CCB7CD}" srcOrd="2" destOrd="0" presId="urn:microsoft.com/office/officeart/2018/5/layout/IconCircleLabelList"/>
    <dgm:cxn modelId="{9ECA52B2-6C5A-457B-9DD7-F230CF72C8F9}" type="presParOf" srcId="{EA890CE3-AB75-43F1-9ABE-36837B9B3593}" destId="{832BCFC7-3814-4554-A983-EB58EF0A6304}" srcOrd="3" destOrd="0" presId="urn:microsoft.com/office/officeart/2018/5/layout/IconCircleLabelList"/>
    <dgm:cxn modelId="{F81B38F6-DD1B-4B19-BD40-F7DFE014BAC5}" type="presParOf" srcId="{044B3755-0E55-4F6F-A967-4636170AA0A9}" destId="{AF9B6C2E-AEF5-4E58-875D-2250F759C4E2}" srcOrd="9" destOrd="0" presId="urn:microsoft.com/office/officeart/2018/5/layout/IconCircleLabelList"/>
    <dgm:cxn modelId="{AAD33062-DDAA-4864-8A4B-E7F69B256B2C}" type="presParOf" srcId="{044B3755-0E55-4F6F-A967-4636170AA0A9}" destId="{A44BD8F0-3579-4353-B2D4-38D296D42674}" srcOrd="10" destOrd="0" presId="urn:microsoft.com/office/officeart/2018/5/layout/IconCircleLabelList"/>
    <dgm:cxn modelId="{FEA01ECB-6809-4489-92EF-D645B7075818}" type="presParOf" srcId="{A44BD8F0-3579-4353-B2D4-38D296D42674}" destId="{F5F2F3D8-10B0-4F7A-8F31-282478AB8019}" srcOrd="0" destOrd="0" presId="urn:microsoft.com/office/officeart/2018/5/layout/IconCircleLabelList"/>
    <dgm:cxn modelId="{49313A7A-CF13-4A26-A752-9C780E119019}" type="presParOf" srcId="{A44BD8F0-3579-4353-B2D4-38D296D42674}" destId="{E803FCB2-F4C5-4214-A93C-D868C06C02B9}" srcOrd="1" destOrd="0" presId="urn:microsoft.com/office/officeart/2018/5/layout/IconCircleLabelList"/>
    <dgm:cxn modelId="{299503C7-E3F5-4FF7-8316-EB9AE3734A02}" type="presParOf" srcId="{A44BD8F0-3579-4353-B2D4-38D296D42674}" destId="{98A56300-37C7-4201-AB21-F267CE0B9DBB}" srcOrd="2" destOrd="0" presId="urn:microsoft.com/office/officeart/2018/5/layout/IconCircleLabelList"/>
    <dgm:cxn modelId="{E7607A9A-0C0D-417F-BA23-D4120CE85B9F}" type="presParOf" srcId="{A44BD8F0-3579-4353-B2D4-38D296D42674}" destId="{80BBCD2D-68DD-4909-B5B0-47733C138A6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A43CE-0CEB-405B-A324-1202555AA9D6}">
      <dsp:nvSpPr>
        <dsp:cNvPr id="0" name=""/>
        <dsp:cNvSpPr/>
      </dsp:nvSpPr>
      <dsp:spPr>
        <a:xfrm>
          <a:off x="296951" y="604862"/>
          <a:ext cx="918931" cy="9189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87B1E9-04DE-4024-91D6-459A211E29B2}">
      <dsp:nvSpPr>
        <dsp:cNvPr id="0" name=""/>
        <dsp:cNvSpPr/>
      </dsp:nvSpPr>
      <dsp:spPr>
        <a:xfrm>
          <a:off x="492788" y="800699"/>
          <a:ext cx="527255" cy="527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D97684-514A-4F2D-8F9B-351BE5629F29}">
      <dsp:nvSpPr>
        <dsp:cNvPr id="0" name=""/>
        <dsp:cNvSpPr/>
      </dsp:nvSpPr>
      <dsp:spPr>
        <a:xfrm>
          <a:off x="3194"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1" u="sng" kern="1200"/>
            <a:t>Improving communication</a:t>
          </a:r>
          <a:endParaRPr lang="en-US" sz="1100" kern="1200"/>
        </a:p>
      </dsp:txBody>
      <dsp:txXfrm>
        <a:off x="3194" y="1810018"/>
        <a:ext cx="1506445" cy="1275476"/>
      </dsp:txXfrm>
    </dsp:sp>
    <dsp:sp modelId="{0A5857B1-72B6-4BD1-A8FE-B70A3575EA97}">
      <dsp:nvSpPr>
        <dsp:cNvPr id="0" name=""/>
        <dsp:cNvSpPr/>
      </dsp:nvSpPr>
      <dsp:spPr>
        <a:xfrm>
          <a:off x="2067024" y="604862"/>
          <a:ext cx="918931" cy="9189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5563D7-A72F-4794-8C00-E1B02C58F613}">
      <dsp:nvSpPr>
        <dsp:cNvPr id="0" name=""/>
        <dsp:cNvSpPr/>
      </dsp:nvSpPr>
      <dsp:spPr>
        <a:xfrm>
          <a:off x="2262862" y="800699"/>
          <a:ext cx="527255" cy="527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BEFA4-862C-4C53-A263-B1B55189DE28}">
      <dsp:nvSpPr>
        <dsp:cNvPr id="0" name=""/>
        <dsp:cNvSpPr/>
      </dsp:nvSpPr>
      <dsp:spPr>
        <a:xfrm>
          <a:off x="1773267"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Communication can be improved by practicing speaking clearly, listening carefully, and attending training.</a:t>
          </a:r>
          <a:endParaRPr lang="en-US" sz="1100" kern="1200"/>
        </a:p>
      </dsp:txBody>
      <dsp:txXfrm>
        <a:off x="1773267" y="1810018"/>
        <a:ext cx="1506445" cy="1275476"/>
      </dsp:txXfrm>
    </dsp:sp>
    <dsp:sp modelId="{94A6430B-29F8-453E-9760-9F044F95C7B4}">
      <dsp:nvSpPr>
        <dsp:cNvPr id="0" name=""/>
        <dsp:cNvSpPr/>
      </dsp:nvSpPr>
      <dsp:spPr>
        <a:xfrm>
          <a:off x="3837097" y="604862"/>
          <a:ext cx="918931" cy="9189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402FC-6EC4-4D62-ABBD-F3ECABB760F2}">
      <dsp:nvSpPr>
        <dsp:cNvPr id="0" name=""/>
        <dsp:cNvSpPr/>
      </dsp:nvSpPr>
      <dsp:spPr>
        <a:xfrm>
          <a:off x="4032935" y="800699"/>
          <a:ext cx="527255" cy="527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E23C13-6DD7-4BC1-854D-02FFC7547EC8}">
      <dsp:nvSpPr>
        <dsp:cNvPr id="0" name=""/>
        <dsp:cNvSpPr/>
      </dsp:nvSpPr>
      <dsp:spPr>
        <a:xfrm>
          <a:off x="3543340"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 example, training helps nurses learn how to talk to patients in a professional and simple way. This improves understanding and trust.</a:t>
          </a:r>
          <a:endParaRPr lang="en-US" sz="1100" kern="1200"/>
        </a:p>
      </dsp:txBody>
      <dsp:txXfrm>
        <a:off x="3543340" y="1810018"/>
        <a:ext cx="1506445" cy="1275476"/>
      </dsp:txXfrm>
    </dsp:sp>
    <dsp:sp modelId="{315FE694-3481-46AA-AEBB-B2B2DDE2FB4E}">
      <dsp:nvSpPr>
        <dsp:cNvPr id="0" name=""/>
        <dsp:cNvSpPr/>
      </dsp:nvSpPr>
      <dsp:spPr>
        <a:xfrm>
          <a:off x="5607170" y="604862"/>
          <a:ext cx="918931" cy="91893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9625C-BDA9-478E-B88D-67690D5CB989}">
      <dsp:nvSpPr>
        <dsp:cNvPr id="0" name=""/>
        <dsp:cNvSpPr/>
      </dsp:nvSpPr>
      <dsp:spPr>
        <a:xfrm>
          <a:off x="5803008" y="800699"/>
          <a:ext cx="527255" cy="5272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002C10-991C-4B33-B621-3BB56F63A1C2}">
      <dsp:nvSpPr>
        <dsp:cNvPr id="0" name=""/>
        <dsp:cNvSpPr/>
      </dsp:nvSpPr>
      <dsp:spPr>
        <a:xfrm>
          <a:off x="5313413"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Teamwork can be improved by working with others, sharing ideas, and respecting team members.</a:t>
          </a:r>
          <a:endParaRPr lang="en-US" sz="1100" kern="1200"/>
        </a:p>
      </dsp:txBody>
      <dsp:txXfrm>
        <a:off x="5313413" y="1810018"/>
        <a:ext cx="1506445" cy="1275476"/>
      </dsp:txXfrm>
    </dsp:sp>
    <dsp:sp modelId="{A82FAB0C-C095-4E6D-BF30-BC839CFB3EDD}">
      <dsp:nvSpPr>
        <dsp:cNvPr id="0" name=""/>
        <dsp:cNvSpPr/>
      </dsp:nvSpPr>
      <dsp:spPr>
        <a:xfrm>
          <a:off x="7377244" y="604862"/>
          <a:ext cx="918931" cy="91893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6E63EC-7045-4977-8C72-A2A6876C401C}">
      <dsp:nvSpPr>
        <dsp:cNvPr id="0" name=""/>
        <dsp:cNvSpPr/>
      </dsp:nvSpPr>
      <dsp:spPr>
        <a:xfrm>
          <a:off x="7573081" y="800699"/>
          <a:ext cx="527255" cy="5272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2BCFC7-3814-4554-A983-EB58EF0A6304}">
      <dsp:nvSpPr>
        <dsp:cNvPr id="0" name=""/>
        <dsp:cNvSpPr/>
      </dsp:nvSpPr>
      <dsp:spPr>
        <a:xfrm>
          <a:off x="7083487"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 example, group work helps nurses understand how to cooperate better , which improves patient care.</a:t>
          </a:r>
          <a:endParaRPr lang="en-US" sz="1100" kern="1200"/>
        </a:p>
      </dsp:txBody>
      <dsp:txXfrm>
        <a:off x="7083487" y="1810018"/>
        <a:ext cx="1506445" cy="1275476"/>
      </dsp:txXfrm>
    </dsp:sp>
    <dsp:sp modelId="{F5F2F3D8-10B0-4F7A-8F31-282478AB8019}">
      <dsp:nvSpPr>
        <dsp:cNvPr id="0" name=""/>
        <dsp:cNvSpPr/>
      </dsp:nvSpPr>
      <dsp:spPr>
        <a:xfrm>
          <a:off x="9147317" y="604862"/>
          <a:ext cx="918931" cy="9189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3FCB2-F4C5-4214-A93C-D868C06C02B9}">
      <dsp:nvSpPr>
        <dsp:cNvPr id="0" name=""/>
        <dsp:cNvSpPr/>
      </dsp:nvSpPr>
      <dsp:spPr>
        <a:xfrm>
          <a:off x="9343155" y="800699"/>
          <a:ext cx="527255" cy="5272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BBCD2D-68DD-4909-B5B0-47733C138A6E}">
      <dsp:nvSpPr>
        <dsp:cNvPr id="0" name=""/>
        <dsp:cNvSpPr/>
      </dsp:nvSpPr>
      <dsp:spPr>
        <a:xfrm>
          <a:off x="8853560" y="1810018"/>
          <a:ext cx="1506445" cy="1275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Problem solving skills can be improved through experience, training, and learning from real situations. For example, training scenarios help nurses practice  how to react in emergencies, which builds confidence.</a:t>
          </a:r>
          <a:endParaRPr lang="en-US" sz="1100" kern="1200"/>
        </a:p>
      </dsp:txBody>
      <dsp:txXfrm>
        <a:off x="8853560" y="1810018"/>
        <a:ext cx="1506445" cy="127547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3/28/2026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48200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3/28/2026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26747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3/28/2026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89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3/28/2026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01594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3/28/2026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53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3/28/2026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1672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3/28/2026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979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3/28/2026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9549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3/28/2026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37088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3/28/2026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047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3/28/2026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3418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3/28/2026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8148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rson In A Lab">
            <a:extLst>
              <a:ext uri="{FF2B5EF4-FFF2-40B4-BE49-F238E27FC236}">
                <a16:creationId xmlns:a16="http://schemas.microsoft.com/office/drawing/2014/main" id="{7053B36F-350C-267B-F838-1CEAF8EB3FF9}"/>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r="1" b="285"/>
          <a:stretch>
            <a:fillRect/>
          </a:stretch>
        </p:blipFill>
        <p:spPr>
          <a:xfrm>
            <a:off x="-1" y="10"/>
            <a:ext cx="12191999" cy="6857985"/>
          </a:xfrm>
          <a:prstGeom prst="rect">
            <a:avLst/>
          </a:prstGeom>
        </p:spPr>
      </p:pic>
      <p:sp>
        <p:nvSpPr>
          <p:cNvPr id="11" name="Rectangle 10">
            <a:extLst>
              <a:ext uri="{FF2B5EF4-FFF2-40B4-BE49-F238E27FC236}">
                <a16:creationId xmlns:a16="http://schemas.microsoft.com/office/drawing/2014/main" id="{D50741CA-59A3-4426-8205-D763C968E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E3261-17D5-C9B7-FEEC-D40B26976F71}"/>
              </a:ext>
            </a:extLst>
          </p:cNvPr>
          <p:cNvSpPr>
            <a:spLocks noGrp="1"/>
          </p:cNvSpPr>
          <p:nvPr>
            <p:ph type="ctrTitle"/>
          </p:nvPr>
        </p:nvSpPr>
        <p:spPr>
          <a:xfrm>
            <a:off x="914400" y="2583874"/>
            <a:ext cx="5296829" cy="2884767"/>
          </a:xfrm>
        </p:spPr>
        <p:txBody>
          <a:bodyPr anchor="b">
            <a:normAutofit/>
          </a:bodyPr>
          <a:lstStyle/>
          <a:p>
            <a:pPr>
              <a:lnSpc>
                <a:spcPct val="90000"/>
              </a:lnSpc>
            </a:pPr>
            <a:r>
              <a:rPr lang="en-GB" sz="5000" dirty="0">
                <a:solidFill>
                  <a:srgbClr val="FFFFFF"/>
                </a:solidFill>
              </a:rPr>
              <a:t>The role of a nurse and essential skills required </a:t>
            </a:r>
          </a:p>
        </p:txBody>
      </p:sp>
      <p:sp>
        <p:nvSpPr>
          <p:cNvPr id="3" name="Subtitle 2">
            <a:extLst>
              <a:ext uri="{FF2B5EF4-FFF2-40B4-BE49-F238E27FC236}">
                <a16:creationId xmlns:a16="http://schemas.microsoft.com/office/drawing/2014/main" id="{A80EC07B-B434-2645-F604-A6DC6C4E243E}"/>
              </a:ext>
            </a:extLst>
          </p:cNvPr>
          <p:cNvSpPr>
            <a:spLocks noGrp="1"/>
          </p:cNvSpPr>
          <p:nvPr>
            <p:ph type="subTitle" idx="1"/>
          </p:nvPr>
        </p:nvSpPr>
        <p:spPr>
          <a:xfrm>
            <a:off x="914401" y="956112"/>
            <a:ext cx="5296828" cy="1491242"/>
          </a:xfrm>
        </p:spPr>
        <p:txBody>
          <a:bodyPr anchor="t">
            <a:normAutofit/>
          </a:bodyPr>
          <a:lstStyle/>
          <a:p>
            <a:r>
              <a:rPr lang="en-GB" sz="2400" dirty="0">
                <a:solidFill>
                  <a:srgbClr val="FFFFFF"/>
                </a:solidFill>
              </a:rPr>
              <a:t>Ndeye Fatim Gueye </a:t>
            </a:r>
          </a:p>
          <a:p>
            <a:r>
              <a:rPr lang="en-GB" sz="2400" dirty="0">
                <a:solidFill>
                  <a:srgbClr val="FFFFFF"/>
                </a:solidFill>
              </a:rPr>
              <a:t>lchs4001</a:t>
            </a:r>
          </a:p>
        </p:txBody>
      </p:sp>
      <p:cxnSp>
        <p:nvCxnSpPr>
          <p:cNvPr id="13" name="Straight Connector 12">
            <a:extLst>
              <a:ext uri="{FF2B5EF4-FFF2-40B4-BE49-F238E27FC236}">
                <a16:creationId xmlns:a16="http://schemas.microsoft.com/office/drawing/2014/main" id="{B05D162C-996E-4B39-A3EF-DB9D0EEF2E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5832424"/>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8141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with cable making heart monitor shape">
            <a:extLst>
              <a:ext uri="{FF2B5EF4-FFF2-40B4-BE49-F238E27FC236}">
                <a16:creationId xmlns:a16="http://schemas.microsoft.com/office/drawing/2014/main" id="{2D394F57-46B5-1ECF-4F98-ADFBC24A5047}"/>
              </a:ext>
            </a:extLst>
          </p:cNvPr>
          <p:cNvPicPr>
            <a:picLocks noChangeAspect="1"/>
          </p:cNvPicPr>
          <p:nvPr/>
        </p:nvPicPr>
        <p:blipFill>
          <a:blip r:embed="rId2">
            <a:extLst>
              <a:ext uri="{28A0092B-C50C-407E-A947-70E740481C1C}">
                <a14:useLocalDpi xmlns:a14="http://schemas.microsoft.com/office/drawing/2010/main" val="0"/>
              </a:ext>
            </a:extLst>
          </a:blip>
          <a:srcRect t="7054" b="5397"/>
          <a:stretch>
            <a:fillRect/>
          </a:stretch>
        </p:blipFill>
        <p:spPr>
          <a:xfrm>
            <a:off x="20" y="10"/>
            <a:ext cx="12191980" cy="6857990"/>
          </a:xfrm>
          <a:prstGeom prst="rect">
            <a:avLst/>
          </a:prstGeom>
        </p:spPr>
      </p:pic>
      <p:sp useBgFill="1">
        <p:nvSpPr>
          <p:cNvPr id="32" name="Rectangle 31">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B4C10-3F2F-E8B8-5384-518B29040D66}"/>
              </a:ext>
            </a:extLst>
          </p:cNvPr>
          <p:cNvSpPr>
            <a:spLocks noGrp="1"/>
          </p:cNvSpPr>
          <p:nvPr>
            <p:ph type="title"/>
          </p:nvPr>
        </p:nvSpPr>
        <p:spPr>
          <a:xfrm>
            <a:off x="1049451" y="1352492"/>
            <a:ext cx="4665540" cy="1143000"/>
          </a:xfrm>
        </p:spPr>
        <p:txBody>
          <a:bodyPr vert="horz" lIns="91440" tIns="45720" rIns="91440" bIns="45720" rtlCol="0" anchor="t">
            <a:normAutofit/>
          </a:bodyPr>
          <a:lstStyle/>
          <a:p>
            <a:r>
              <a:rPr lang="en-US" b="1" kern="1200">
                <a:latin typeface="+mj-lt"/>
                <a:ea typeface="+mj-ea"/>
                <a:cs typeface="+mj-cs"/>
              </a:rPr>
              <a:t>Introduction </a:t>
            </a:r>
          </a:p>
        </p:txBody>
      </p:sp>
      <p:cxnSp>
        <p:nvCxnSpPr>
          <p:cNvPr id="34" name="Straight Connector 33">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374269-C923-190D-78B3-1279A1BBF28E}"/>
              </a:ext>
            </a:extLst>
          </p:cNvPr>
          <p:cNvSpPr>
            <a:spLocks noGrp="1"/>
          </p:cNvSpPr>
          <p:nvPr>
            <p:ph idx="1"/>
          </p:nvPr>
        </p:nvSpPr>
        <p:spPr>
          <a:xfrm>
            <a:off x="1049454" y="2662356"/>
            <a:ext cx="4665546" cy="3057911"/>
          </a:xfrm>
        </p:spPr>
        <p:txBody>
          <a:bodyPr vert="horz" lIns="91440" tIns="45720" rIns="91440" bIns="45720" rtlCol="0">
            <a:normAutofit fontScale="77500" lnSpcReduction="20000"/>
          </a:bodyPr>
          <a:lstStyle/>
          <a:p>
            <a:pPr marL="0" indent="0">
              <a:buNone/>
            </a:pPr>
            <a:r>
              <a:rPr lang="en-US" b="1" cap="all" spc="300" dirty="0"/>
              <a:t>Nursing is an essential role in heath and social care sector. Nursing provide care, assist patients, and work closely with other healthcare professionals. This report will describe the role of a nurse, explain three important skills needed for the role , and discuss ways to improve these skills  </a:t>
            </a:r>
          </a:p>
        </p:txBody>
      </p:sp>
    </p:spTree>
    <p:extLst>
      <p:ext uri="{BB962C8B-B14F-4D97-AF65-F5344CB8AC3E}">
        <p14:creationId xmlns:p14="http://schemas.microsoft.com/office/powerpoint/2010/main" val="2556059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F65CA-6ED9-4EBB-5570-F8FEF3CFF5BA}"/>
              </a:ext>
            </a:extLst>
          </p:cNvPr>
          <p:cNvSpPr>
            <a:spLocks noGrp="1"/>
          </p:cNvSpPr>
          <p:nvPr>
            <p:ph type="title"/>
          </p:nvPr>
        </p:nvSpPr>
        <p:spPr>
          <a:xfrm>
            <a:off x="5496821" y="1371600"/>
            <a:ext cx="6034187" cy="1097280"/>
          </a:xfrm>
        </p:spPr>
        <p:txBody>
          <a:bodyPr>
            <a:normAutofit/>
          </a:bodyPr>
          <a:lstStyle/>
          <a:p>
            <a:r>
              <a:rPr lang="en-GB" dirty="0"/>
              <a:t>Role of a nurse </a:t>
            </a:r>
          </a:p>
        </p:txBody>
      </p:sp>
      <p:pic>
        <p:nvPicPr>
          <p:cNvPr id="5" name="Content Placeholder 4" descr="Close-up of stethoscope in scrubs pocket">
            <a:extLst>
              <a:ext uri="{FF2B5EF4-FFF2-40B4-BE49-F238E27FC236}">
                <a16:creationId xmlns:a16="http://schemas.microsoft.com/office/drawing/2014/main" id="{F601BEE8-D5E1-D298-5CCC-705B9FF0CC42}"/>
              </a:ext>
            </a:extLst>
          </p:cNvPr>
          <p:cNvPicPr>
            <a:picLocks noChangeAspect="1"/>
          </p:cNvPicPr>
          <p:nvPr/>
        </p:nvPicPr>
        <p:blipFill>
          <a:blip r:embed="rId2">
            <a:extLst>
              <a:ext uri="{28A0092B-C50C-407E-A947-70E740481C1C}">
                <a14:useLocalDpi xmlns:a14="http://schemas.microsoft.com/office/drawing/2010/main" val="0"/>
              </a:ext>
            </a:extLst>
          </a:blip>
          <a:srcRect l="43143" r="9574" b="-1"/>
          <a:stretch>
            <a:fillRect/>
          </a:stretch>
        </p:blipFill>
        <p:spPr>
          <a:xfrm>
            <a:off x="20" y="10"/>
            <a:ext cx="4857871" cy="6857990"/>
          </a:xfrm>
          <a:prstGeom prst="rect">
            <a:avLst/>
          </a:prstGeom>
        </p:spPr>
      </p:pic>
      <p:cxnSp>
        <p:nvCxnSpPr>
          <p:cNvPr id="17" name="Straight Connector 16">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8" name="Content Placeholder 8">
            <a:extLst>
              <a:ext uri="{FF2B5EF4-FFF2-40B4-BE49-F238E27FC236}">
                <a16:creationId xmlns:a16="http://schemas.microsoft.com/office/drawing/2014/main" id="{46C91BEC-326F-8BFE-802B-D120901AFD88}"/>
              </a:ext>
            </a:extLst>
          </p:cNvPr>
          <p:cNvSpPr>
            <a:spLocks noGrp="1"/>
          </p:cNvSpPr>
          <p:nvPr>
            <p:ph idx="1"/>
          </p:nvPr>
        </p:nvSpPr>
        <p:spPr>
          <a:xfrm>
            <a:off x="5496821" y="2633236"/>
            <a:ext cx="6034187" cy="3664687"/>
          </a:xfrm>
        </p:spPr>
        <p:txBody>
          <a:bodyPr>
            <a:normAutofit fontScale="77500" lnSpcReduction="20000"/>
          </a:bodyPr>
          <a:lstStyle/>
          <a:p>
            <a:r>
              <a:rPr lang="en-US" dirty="0"/>
              <a:t>A nurse is in charge for caring for patients in hospitals, clinic, or the community. Their main duties consist of monitoring  patients, giving medication, supporting doctors, and helping patients recover from illness</a:t>
            </a:r>
          </a:p>
          <a:p>
            <a:r>
              <a:rPr lang="en-US" dirty="0"/>
              <a:t>Nurses also talk patients and their families to explain treatments and offer emotional support. They play a important role in ensuring patients feel safe And cared for.</a:t>
            </a:r>
          </a:p>
          <a:p>
            <a:r>
              <a:rPr lang="en-US" dirty="0"/>
              <a:t> for example, nurse may check a patient's situation regularly and report any changes to the doctor. This shows how important their role is it in patient care </a:t>
            </a:r>
          </a:p>
          <a:p>
            <a:endParaRPr lang="en-US" dirty="0"/>
          </a:p>
          <a:p>
            <a:pPr marL="0" indent="0">
              <a:buNone/>
            </a:pPr>
            <a:r>
              <a:rPr lang="en-US" dirty="0"/>
              <a:t>   </a:t>
            </a:r>
          </a:p>
        </p:txBody>
      </p:sp>
    </p:spTree>
    <p:extLst>
      <p:ext uri="{BB962C8B-B14F-4D97-AF65-F5344CB8AC3E}">
        <p14:creationId xmlns:p14="http://schemas.microsoft.com/office/powerpoint/2010/main" val="576005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541042-C6DA-530E-FEB9-F59393791226}"/>
              </a:ext>
            </a:extLst>
          </p:cNvPr>
          <p:cNvSpPr>
            <a:spLocks noGrp="1"/>
          </p:cNvSpPr>
          <p:nvPr>
            <p:ph type="title"/>
          </p:nvPr>
        </p:nvSpPr>
        <p:spPr>
          <a:xfrm>
            <a:off x="640080" y="3794763"/>
            <a:ext cx="4057650" cy="2139081"/>
          </a:xfrm>
        </p:spPr>
        <p:txBody>
          <a:bodyPr anchor="t">
            <a:normAutofit/>
          </a:bodyPr>
          <a:lstStyle/>
          <a:p>
            <a:r>
              <a:rPr lang="en-GB" dirty="0"/>
              <a:t>Essentia skills </a:t>
            </a:r>
          </a:p>
        </p:txBody>
      </p:sp>
      <p:pic>
        <p:nvPicPr>
          <p:cNvPr id="15" name="Graphic 14" descr="Doctor">
            <a:extLst>
              <a:ext uri="{FF2B5EF4-FFF2-40B4-BE49-F238E27FC236}">
                <a16:creationId xmlns:a16="http://schemas.microsoft.com/office/drawing/2014/main" id="{438A6140-D920-43FE-9931-C8FDA61817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3232" y="836142"/>
            <a:ext cx="2592858" cy="2592858"/>
          </a:xfrm>
          <a:prstGeom prst="rect">
            <a:avLst/>
          </a:prstGeom>
        </p:spPr>
      </p:pic>
      <p:cxnSp>
        <p:nvCxnSpPr>
          <p:cNvPr id="16" name="Straight Connector 15">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0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FCCA51-2A0E-B98D-6905-5DF379A5B792}"/>
              </a:ext>
            </a:extLst>
          </p:cNvPr>
          <p:cNvSpPr>
            <a:spLocks noGrp="1"/>
          </p:cNvSpPr>
          <p:nvPr>
            <p:ph idx="1"/>
          </p:nvPr>
        </p:nvSpPr>
        <p:spPr>
          <a:xfrm>
            <a:off x="5434149" y="914399"/>
            <a:ext cx="6096861" cy="5383519"/>
          </a:xfrm>
        </p:spPr>
        <p:txBody>
          <a:bodyPr anchor="t">
            <a:normAutofit/>
          </a:bodyPr>
          <a:lstStyle/>
          <a:p>
            <a:pPr>
              <a:lnSpc>
                <a:spcPct val="110000"/>
              </a:lnSpc>
            </a:pPr>
            <a:r>
              <a:rPr lang="en-GB" sz="1100" b="1" i="1" u="sng" dirty="0"/>
              <a:t>Communication skills </a:t>
            </a:r>
          </a:p>
          <a:p>
            <a:pPr marL="0" indent="0">
              <a:lnSpc>
                <a:spcPct val="110000"/>
              </a:lnSpc>
              <a:buNone/>
            </a:pPr>
            <a:r>
              <a:rPr lang="en-GB" sz="1100" i="1" dirty="0"/>
              <a:t>C</a:t>
            </a:r>
            <a:r>
              <a:rPr lang="en-GB" sz="1100" dirty="0"/>
              <a:t>ommunication is one of the most important skills of a nurse. Nurses need to talk clearly with patients, doctors, and other staff.</a:t>
            </a:r>
          </a:p>
          <a:p>
            <a:pPr marL="0" indent="0">
              <a:lnSpc>
                <a:spcPct val="110000"/>
              </a:lnSpc>
              <a:buNone/>
            </a:pPr>
            <a:r>
              <a:rPr lang="en-GB" sz="1100" dirty="0"/>
              <a:t>This skill is important because nurses must explain treatment and listen to the patients’ fears. Good communication helps avoid errors and improves patient care. For example, a nurse must clearly explain how to take medication, so the patient understands properly </a:t>
            </a:r>
          </a:p>
          <a:p>
            <a:pPr marL="0" indent="0">
              <a:lnSpc>
                <a:spcPct val="110000"/>
              </a:lnSpc>
              <a:buNone/>
            </a:pPr>
            <a:endParaRPr lang="en-GB" sz="1100" i="1" u="sng" dirty="0"/>
          </a:p>
          <a:p>
            <a:pPr>
              <a:lnSpc>
                <a:spcPct val="110000"/>
              </a:lnSpc>
            </a:pPr>
            <a:r>
              <a:rPr lang="en-GB" sz="1100" b="1" i="1" u="sng" dirty="0"/>
              <a:t>Teamwork skills </a:t>
            </a:r>
          </a:p>
          <a:p>
            <a:pPr marL="0" indent="0">
              <a:lnSpc>
                <a:spcPct val="110000"/>
              </a:lnSpc>
              <a:buNone/>
            </a:pPr>
            <a:r>
              <a:rPr lang="en-GB" sz="1100" dirty="0"/>
              <a:t>Nurses</a:t>
            </a:r>
            <a:r>
              <a:rPr lang="en-GB" sz="1100" i="1" u="sng" dirty="0"/>
              <a:t> </a:t>
            </a:r>
            <a:r>
              <a:rPr lang="en-GB" sz="1100" dirty="0"/>
              <a:t>work as a part of a team with doctors, healthcare supporters and other staff.</a:t>
            </a:r>
          </a:p>
          <a:p>
            <a:pPr marL="0" indent="0">
              <a:lnSpc>
                <a:spcPct val="110000"/>
              </a:lnSpc>
              <a:buNone/>
            </a:pPr>
            <a:r>
              <a:rPr lang="en-GB" sz="1100" dirty="0"/>
              <a:t>Teamwork is important because patient care depends on everyone working together. If there is poor teamwork, mistakes can happen</a:t>
            </a:r>
          </a:p>
          <a:p>
            <a:pPr marL="0" indent="0">
              <a:lnSpc>
                <a:spcPct val="110000"/>
              </a:lnSpc>
              <a:buNone/>
            </a:pPr>
            <a:r>
              <a:rPr lang="en-GB" sz="1100" dirty="0"/>
              <a:t>For example, a nurse may need to work with a doctor during an emergency to help a patient quickly</a:t>
            </a:r>
          </a:p>
          <a:p>
            <a:pPr>
              <a:lnSpc>
                <a:spcPct val="110000"/>
              </a:lnSpc>
            </a:pPr>
            <a:r>
              <a:rPr lang="en-GB" sz="1100" b="1" i="1" u="sng" dirty="0"/>
              <a:t>Problem solving skills</a:t>
            </a:r>
          </a:p>
          <a:p>
            <a:pPr marL="0" indent="0">
              <a:lnSpc>
                <a:spcPct val="110000"/>
              </a:lnSpc>
              <a:buNone/>
            </a:pPr>
            <a:r>
              <a:rPr lang="en-GB" sz="1100" dirty="0"/>
              <a:t>Nursing often face unexpected situations and must make quick decisions. This skill is important because patient’ conditions can change quickly. Nurses need to think fast and act properly.</a:t>
            </a:r>
          </a:p>
          <a:p>
            <a:pPr marL="0" indent="0">
              <a:lnSpc>
                <a:spcPct val="110000"/>
              </a:lnSpc>
              <a:buNone/>
            </a:pPr>
            <a:r>
              <a:rPr lang="en-GB" sz="1100" dirty="0"/>
              <a:t>For example, if patient suddenly becomes unwell, the nurse must decide what to do and get help immediately   </a:t>
            </a:r>
          </a:p>
        </p:txBody>
      </p:sp>
    </p:spTree>
    <p:extLst>
      <p:ext uri="{BB962C8B-B14F-4D97-AF65-F5344CB8AC3E}">
        <p14:creationId xmlns:p14="http://schemas.microsoft.com/office/powerpoint/2010/main" val="1590849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792B3-5CC1-DFA0-3711-E7EE6894428B}"/>
              </a:ext>
            </a:extLst>
          </p:cNvPr>
          <p:cNvSpPr>
            <a:spLocks noGrp="1"/>
          </p:cNvSpPr>
          <p:nvPr>
            <p:ph type="title"/>
          </p:nvPr>
        </p:nvSpPr>
        <p:spPr>
          <a:xfrm>
            <a:off x="914400" y="1371600"/>
            <a:ext cx="10360152" cy="1139911"/>
          </a:xfrm>
        </p:spPr>
        <p:txBody>
          <a:bodyPr>
            <a:normAutofit/>
          </a:bodyPr>
          <a:lstStyle/>
          <a:p>
            <a:r>
              <a:rPr lang="en-GB" dirty="0"/>
              <a:t>How to improve these skills</a:t>
            </a:r>
          </a:p>
        </p:txBody>
      </p:sp>
      <p:cxnSp>
        <p:nvCxnSpPr>
          <p:cNvPr id="11" name="Straight Connector 10">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94C73AB-8E4C-A753-19C6-40808945D4C7}"/>
              </a:ext>
            </a:extLst>
          </p:cNvPr>
          <p:cNvGraphicFramePr>
            <a:graphicFrameLocks noGrp="1"/>
          </p:cNvGraphicFramePr>
          <p:nvPr>
            <p:ph idx="1"/>
            <p:extLst>
              <p:ext uri="{D42A27DB-BD31-4B8C-83A1-F6EECF244321}">
                <p14:modId xmlns:p14="http://schemas.microsoft.com/office/powerpoint/2010/main" val="2956920979"/>
              </p:ext>
            </p:extLst>
          </p:nvPr>
        </p:nvGraphicFramePr>
        <p:xfrm>
          <a:off x="914400" y="2607561"/>
          <a:ext cx="10363200" cy="3690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9117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Picture 4" descr="Melting wall clock on grey background">
            <a:extLst>
              <a:ext uri="{FF2B5EF4-FFF2-40B4-BE49-F238E27FC236}">
                <a16:creationId xmlns:a16="http://schemas.microsoft.com/office/drawing/2014/main" id="{751206F0-54BA-5C63-F425-E742DF40B5B9}"/>
              </a:ext>
            </a:extLst>
          </p:cNvPr>
          <p:cNvPicPr>
            <a:picLocks noChangeAspect="1"/>
          </p:cNvPicPr>
          <p:nvPr/>
        </p:nvPicPr>
        <p:blipFill>
          <a:blip r:embed="rId2">
            <a:alphaModFix/>
            <a:extLst>
              <a:ext uri="{28A0092B-C50C-407E-A947-70E740481C1C}">
                <a14:useLocalDpi xmlns:a14="http://schemas.microsoft.com/office/drawing/2010/main" val="0"/>
              </a:ext>
            </a:extLst>
          </a:blip>
          <a:srcRect l="15966" r="17371" b="-2"/>
          <a:stretch>
            <a:fillRect/>
          </a:stretch>
        </p:blipFill>
        <p:spPr>
          <a:xfrm>
            <a:off x="-4704" y="10"/>
            <a:ext cx="5696712" cy="6857990"/>
          </a:xfrm>
          <a:prstGeom prst="rect">
            <a:avLst/>
          </a:prstGeom>
        </p:spPr>
      </p:pic>
      <p:sp>
        <p:nvSpPr>
          <p:cNvPr id="18" name="Rectangle 17">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97B3C8C1-F557-11B9-2A46-D5449D10ED03}"/>
              </a:ext>
            </a:extLst>
          </p:cNvPr>
          <p:cNvSpPr>
            <a:spLocks noGrp="1"/>
          </p:cNvSpPr>
          <p:nvPr>
            <p:ph type="title"/>
          </p:nvPr>
        </p:nvSpPr>
        <p:spPr>
          <a:xfrm>
            <a:off x="642519" y="1371601"/>
            <a:ext cx="4023360" cy="2671482"/>
          </a:xfrm>
        </p:spPr>
        <p:txBody>
          <a:bodyPr>
            <a:normAutofit/>
          </a:bodyPr>
          <a:lstStyle/>
          <a:p>
            <a:r>
              <a:rPr lang="en-GB">
                <a:solidFill>
                  <a:srgbClr val="FFFFFF"/>
                </a:solidFill>
              </a:rPr>
              <a:t>Conclusion </a:t>
            </a:r>
          </a:p>
        </p:txBody>
      </p:sp>
      <p:cxnSp>
        <p:nvCxnSpPr>
          <p:cNvPr id="20" name="Straight Connector 19">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3184DC-E59C-8144-3E65-3B2378943D60}"/>
              </a:ext>
            </a:extLst>
          </p:cNvPr>
          <p:cNvSpPr>
            <a:spLocks noGrp="1"/>
          </p:cNvSpPr>
          <p:nvPr>
            <p:ph idx="1"/>
          </p:nvPr>
        </p:nvSpPr>
        <p:spPr>
          <a:xfrm>
            <a:off x="6242960" y="1031002"/>
            <a:ext cx="5288049" cy="5266922"/>
          </a:xfrm>
        </p:spPr>
        <p:txBody>
          <a:bodyPr>
            <a:normAutofit/>
          </a:bodyPr>
          <a:lstStyle/>
          <a:p>
            <a:r>
              <a:rPr lang="en-GB" dirty="0"/>
              <a:t>In conclusion, nursing is a vital role the health and social care sector. It requires important skills such as communication, teamwork, and problem solving. These skills are essential for providing save and effective care to patients. By developing these skills through practice And training, nursing can improve their performance and providing better care</a:t>
            </a:r>
          </a:p>
        </p:txBody>
      </p:sp>
    </p:spTree>
    <p:extLst>
      <p:ext uri="{BB962C8B-B14F-4D97-AF65-F5344CB8AC3E}">
        <p14:creationId xmlns:p14="http://schemas.microsoft.com/office/powerpoint/2010/main" val="246485482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f5e9be0cb991131aabc8174070e18279">
  <xsd:schema xmlns:xsd="http://www.w3.org/2001/XMLSchema" xmlns:xs="http://www.w3.org/2001/XMLSchema" xmlns:p="http://schemas.microsoft.com/office/2006/metadata/properties" xmlns:ns3="21f98238-5914-40fc-b2db-49ce196065c9" targetNamespace="http://schemas.microsoft.com/office/2006/metadata/properties" ma:root="true" ma:fieldsID="8533b77b4c988e71dc54bfe39be9356c"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5B1033FA-9CEB-46D3-B1CB-09F8462C40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1654B5-ED9D-4F33-97CF-A82F2FA762D7}">
  <ds:schemaRefs>
    <ds:schemaRef ds:uri="http://schemas.microsoft.com/sharepoint/v3/contenttype/forms"/>
  </ds:schemaRefs>
</ds:datastoreItem>
</file>

<file path=customXml/itemProps3.xml><?xml version="1.0" encoding="utf-8"?>
<ds:datastoreItem xmlns:ds="http://schemas.openxmlformats.org/officeDocument/2006/customXml" ds:itemID="{C907BF9A-4EFA-4CA3-8145-F7A20D5D5C9B}">
  <ds:schemaRefs>
    <ds:schemaRef ds:uri="http://purl.org/dc/elements/1.1/"/>
    <ds:schemaRef ds:uri="http://schemas.microsoft.com/office/2006/documentManagement/types"/>
    <ds:schemaRef ds:uri="http://schemas.openxmlformats.org/package/2006/metadata/core-properties"/>
    <ds:schemaRef ds:uri="http://www.w3.org/XML/1998/namespace"/>
    <ds:schemaRef ds:uri="http://purl.org/dc/terms/"/>
    <ds:schemaRef ds:uri="http://schemas.microsoft.com/office/infopath/2007/PartnerControls"/>
    <ds:schemaRef ds:uri="http://purl.org/dc/dcmitype/"/>
    <ds:schemaRef ds:uri="http://schemas.microsoft.com/office/2006/metadata/properties"/>
    <ds:schemaRef ds:uri="21f98238-5914-40fc-b2db-49ce196065c9"/>
  </ds:schemaRefs>
</ds:datastoreItem>
</file>

<file path=docProps/app.xml><?xml version="1.0" encoding="utf-8"?>
<Properties xmlns="http://schemas.openxmlformats.org/officeDocument/2006/extended-properties" xmlns:vt="http://schemas.openxmlformats.org/officeDocument/2006/docPropsVTypes">
  <TotalTime>129</TotalTime>
  <Words>538</Words>
  <Application>Microsoft Office PowerPoint</Application>
  <PresentationFormat>Widescreen</PresentationFormat>
  <Paragraphs>32</Paragraphs>
  <Slides>6</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Grandview Display</vt:lpstr>
      <vt:lpstr>DashVTI</vt:lpstr>
      <vt:lpstr>The role of a nurse and essential skills required </vt:lpstr>
      <vt:lpstr>Introduction </vt:lpstr>
      <vt:lpstr>Role of a nurse </vt:lpstr>
      <vt:lpstr>Essentia skills </vt:lpstr>
      <vt:lpstr>How to improve these skills</vt:lpstr>
      <vt:lpstr>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Ndeye Fatim Gueye (2514489)</dc:creator>
  <cp:lastModifiedBy>Ndeye Fatim Gueye (2514489)</cp:lastModifiedBy>
  <cp:revision>1</cp:revision>
  <dcterms:created xsi:type="dcterms:W3CDTF">2026-03-28T15:54:48Z</dcterms:created>
  <dcterms:modified xsi:type="dcterms:W3CDTF">2026-03-28T18:04:40Z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