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9.xml" ContentType="application/vnd.openxmlformats-officedocument.presentationml.notesSlide+xml"/>
  <Override PartName="/ppt/ink/ink4.xml" ContentType="application/inkml+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58" r:id="rId2"/>
    <p:sldId id="257" r:id="rId3"/>
    <p:sldId id="269" r:id="rId4"/>
    <p:sldId id="260" r:id="rId5"/>
    <p:sldId id="264" r:id="rId6"/>
    <p:sldId id="266" r:id="rId7"/>
    <p:sldId id="268" r:id="rId8"/>
    <p:sldId id="261" r:id="rId9"/>
    <p:sldId id="270" r:id="rId10"/>
    <p:sldId id="265" r:id="rId11"/>
    <p:sldId id="271" r:id="rId12"/>
    <p:sldId id="27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5F3A5"/>
    <a:srgbClr val="C0F8C9"/>
    <a:srgbClr val="00B400"/>
    <a:srgbClr val="00CC00"/>
    <a:srgbClr val="1100EA"/>
    <a:srgbClr val="1182CF"/>
    <a:srgbClr val="7FA9FD"/>
    <a:srgbClr val="7DBEFF"/>
    <a:srgbClr val="3399FF"/>
    <a:srgbClr val="1A9DD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9969ED-6FEF-418B-9978-F55E45776EE3}" v="20" dt="2023-03-03T12:51:56.0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2365" autoAdjust="0"/>
  </p:normalViewPr>
  <p:slideViewPr>
    <p:cSldViewPr snapToGrid="0">
      <p:cViewPr varScale="1">
        <p:scale>
          <a:sx n="46" d="100"/>
          <a:sy n="46" d="100"/>
        </p:scale>
        <p:origin x="1444" y="2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4296"/>
    </p:cViewPr>
  </p:sorterViewPr>
  <p:notesViewPr>
    <p:cSldViewPr snapToGrid="0">
      <p:cViewPr varScale="1">
        <p:scale>
          <a:sx n="48" d="100"/>
          <a:sy n="48" d="100"/>
        </p:scale>
        <p:origin x="2752" y="3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amonnery@gmail.com" userId="5989b3e42f91aa0c" providerId="LiveId" clId="{D09969ED-6FEF-418B-9978-F55E45776EE3}"/>
    <pc:docChg chg="delSld modSld">
      <pc:chgData name="ameliamonnery@gmail.com" userId="5989b3e42f91aa0c" providerId="LiveId" clId="{D09969ED-6FEF-418B-9978-F55E45776EE3}" dt="2023-03-05T16:13:13.800" v="2" actId="5793"/>
      <pc:docMkLst>
        <pc:docMk/>
      </pc:docMkLst>
      <pc:sldChg chg="del">
        <pc:chgData name="ameliamonnery@gmail.com" userId="5989b3e42f91aa0c" providerId="LiveId" clId="{D09969ED-6FEF-418B-9978-F55E45776EE3}" dt="2023-03-05T16:13:08.752" v="0" actId="2696"/>
        <pc:sldMkLst>
          <pc:docMk/>
          <pc:sldMk cId="4270518190" sldId="259"/>
        </pc:sldMkLst>
      </pc:sldChg>
      <pc:sldChg chg="modSp mod">
        <pc:chgData name="ameliamonnery@gmail.com" userId="5989b3e42f91aa0c" providerId="LiveId" clId="{D09969ED-6FEF-418B-9978-F55E45776EE3}" dt="2023-03-05T16:13:13.800" v="2" actId="5793"/>
        <pc:sldMkLst>
          <pc:docMk/>
          <pc:sldMk cId="3805256544" sldId="272"/>
        </pc:sldMkLst>
        <pc:spChg chg="mod">
          <ac:chgData name="ameliamonnery@gmail.com" userId="5989b3e42f91aa0c" providerId="LiveId" clId="{D09969ED-6FEF-418B-9978-F55E45776EE3}" dt="2023-03-05T16:13:13.800" v="2" actId="5793"/>
          <ac:spMkLst>
            <pc:docMk/>
            <pc:sldMk cId="3805256544" sldId="272"/>
            <ac:spMk id="3" creationId="{05D14E56-BC09-4511-0345-FD2FF149C77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4C33FB-D467-37F0-F030-59A1F89D356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9882A268-C405-2D66-07E3-149410440EB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E38688E-FA33-4469-B237-3A1B8C81895A}" type="datetimeFigureOut">
              <a:rPr lang="en-GB" smtClean="0"/>
              <a:t>05/03/2023</a:t>
            </a:fld>
            <a:endParaRPr lang="en-GB"/>
          </a:p>
        </p:txBody>
      </p:sp>
      <p:sp>
        <p:nvSpPr>
          <p:cNvPr id="4" name="Footer Placeholder 3">
            <a:extLst>
              <a:ext uri="{FF2B5EF4-FFF2-40B4-BE49-F238E27FC236}">
                <a16:creationId xmlns:a16="http://schemas.microsoft.com/office/drawing/2014/main" id="{F18EECD5-A656-1ED6-6C5C-A71907E1613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23E6540-876F-855B-F082-020DEA156E0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9648A63-64F3-4510-AF57-F7E99322F06C}" type="slidenum">
              <a:rPr lang="en-GB" smtClean="0"/>
              <a:t>‹#›</a:t>
            </a:fld>
            <a:endParaRPr lang="en-GB"/>
          </a:p>
        </p:txBody>
      </p:sp>
    </p:spTree>
    <p:extLst>
      <p:ext uri="{BB962C8B-B14F-4D97-AF65-F5344CB8AC3E}">
        <p14:creationId xmlns:p14="http://schemas.microsoft.com/office/powerpoint/2010/main" val="1352117138"/>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2T15:51:58.658"/>
    </inkml:context>
    <inkml:brush xml:id="br0">
      <inkml:brushProperty name="width" value="0.2" units="cm"/>
      <inkml:brushProperty name="height" value="0.2" units="cm"/>
      <inkml:brushProperty name="color" value="#E71224"/>
    </inkml:brush>
  </inkml:definitions>
  <inkml:trace contextRef="#ctx0" brushRef="#br0">1450 0 24575,'-8'10'0,"0"0"0,0-1 0,-1 0 0,0 0 0,-15 11 0,-8 6 0,-513 425 0,247-183 0,256-229 0,-81 83 228,-18 16-231,104-105-792,-78 53 0,64-56-6031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2T15:51:58.659"/>
    </inkml:context>
    <inkml:brush xml:id="br0">
      <inkml:brushProperty name="width" value="0.2" units="cm"/>
      <inkml:brushProperty name="height" value="0.2" units="cm"/>
      <inkml:brushProperty name="color" value="#E71224"/>
    </inkml:brush>
  </inkml:definitions>
  <inkml:trace contextRef="#ctx0" brushRef="#br0">0 0 24575,'6'1'0,"-1"0"0,0 1 0,1-1 0,-1 1 0,0 0 0,0 1 0,0-1 0,-1 1 0,1 0 0,6 5 0,6 3 0,48 34 0,92 83 0,8 6 0,368 233 0,-147-121 0,-354-225-1365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2T15:51:58.660"/>
    </inkml:context>
    <inkml:brush xml:id="br0">
      <inkml:brushProperty name="width" value="0.2" units="cm"/>
      <inkml:brushProperty name="height" value="0.2" units="cm"/>
      <inkml:brushProperty name="color" value="#66CC00"/>
    </inkml:brush>
  </inkml:definitions>
  <inkml:trace contextRef="#ctx0" brushRef="#br0">1 1136 24575,'0'4'0,"1"1"0,-1-1 0,1 0 0,0 0 0,0 0 0,0 0 0,1 0 0,-1-1 0,1 1 0,0 0 0,5 6 0,2 2 0,22 22 0,-20-22 0,36 38 0,2-2 0,72 54 0,-90-83 0,1-1 0,0-2 0,65 23 0,-75-31 0,-16-5 0,-1 0 0,1 0 0,0 1 0,-1 0 0,0 0 0,0 1 0,0-1 0,0 1 0,-1 0 0,5 7 0,-6-7 0,1 0 0,0-1 0,0 1 0,0-1 0,1 0 0,-1 0 0,1 0 0,0-1 0,0 0 0,0 0 0,7 3 0,-8-5 0,0-1 0,0 1 0,0-1 0,0 0 0,0-1 0,0 1 0,-1-1 0,1 1 0,0-1 0,0 0 0,-1-1 0,1 1 0,0-1 0,-1 1 0,5-4 0,8-4 0,-1-1 0,13-11 0,8-11 0,-2-2 0,45-57 0,6-6 0,-55 65 0,37-36 0,79-106 0,-18-9 0,83-111 0,93-84 0,-197 219 32,-73 104-1429</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2T15:49:54.354"/>
    </inkml:context>
    <inkml:brush xml:id="br0">
      <inkml:brushProperty name="width" value="0.2" units="cm"/>
      <inkml:brushProperty name="height" value="0.2" units="cm"/>
      <inkml:brushProperty name="color" value="#33CCFF"/>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D7F135-88FD-4FFF-A341-826396ADAE30}" type="datetimeFigureOut">
              <a:rPr lang="en-GB" smtClean="0"/>
              <a:t>05/03/2023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FF426E-529F-4B3A-8059-7A80E9B65277}" type="slidenum">
              <a:rPr lang="en-GB" smtClean="0"/>
              <a:t>‹#›</a:t>
            </a:fld>
            <a:endParaRPr lang="en-GB"/>
          </a:p>
        </p:txBody>
      </p:sp>
    </p:spTree>
    <p:extLst>
      <p:ext uri="{BB962C8B-B14F-4D97-AF65-F5344CB8AC3E}">
        <p14:creationId xmlns:p14="http://schemas.microsoft.com/office/powerpoint/2010/main" val="40900173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I call this presentation </a:t>
            </a:r>
            <a:r>
              <a:rPr lang="en-GB" i="0" dirty="0" err="1"/>
              <a:t>Cowlateral</a:t>
            </a:r>
            <a:r>
              <a:rPr lang="en-GB" i="0" dirty="0"/>
              <a:t> Damage</a:t>
            </a:r>
          </a:p>
          <a:p>
            <a:endParaRPr lang="en-GB" i="0" dirty="0"/>
          </a:p>
        </p:txBody>
      </p:sp>
      <p:sp>
        <p:nvSpPr>
          <p:cNvPr id="4" name="Slide Number Placeholder 3"/>
          <p:cNvSpPr>
            <a:spLocks noGrp="1"/>
          </p:cNvSpPr>
          <p:nvPr>
            <p:ph type="sldNum" sz="quarter" idx="5"/>
          </p:nvPr>
        </p:nvSpPr>
        <p:spPr/>
        <p:txBody>
          <a:bodyPr/>
          <a:lstStyle/>
          <a:p>
            <a:fld id="{49FF426E-529F-4B3A-8059-7A80E9B65277}" type="slidenum">
              <a:rPr lang="en-GB" smtClean="0"/>
              <a:t>1</a:t>
            </a:fld>
            <a:endParaRPr lang="en-GB"/>
          </a:p>
        </p:txBody>
      </p:sp>
    </p:spTree>
    <p:extLst>
      <p:ext uri="{BB962C8B-B14F-4D97-AF65-F5344CB8AC3E}">
        <p14:creationId xmlns:p14="http://schemas.microsoft.com/office/powerpoint/2010/main" val="3399912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So in this presentation, I have attempted to separate it into these three sections *read them* in accordance with </a:t>
            </a:r>
            <a:r>
              <a:rPr lang="en-GB" dirty="0" err="1"/>
              <a:t>Callicots</a:t>
            </a:r>
            <a:r>
              <a:rPr lang="en-GB" dirty="0"/>
              <a:t>’ interpretation of land ethics </a:t>
            </a:r>
          </a:p>
          <a:p>
            <a:pPr marL="171450" indent="-171450">
              <a:buFontTx/>
              <a:buChar char="-"/>
            </a:pPr>
            <a:r>
              <a:rPr lang="en-GB" dirty="0"/>
              <a:t>Within each of these sections I will be highlighting some ethical issues which ultimately effect not only every living thing but all of nature</a:t>
            </a:r>
          </a:p>
          <a:p>
            <a:pPr marL="171450" indent="-171450">
              <a:buFontTx/>
              <a:buChar char="-"/>
            </a:pPr>
            <a:r>
              <a:rPr lang="en-GB" dirty="0"/>
              <a:t>This is by no means an extensive list, otherwise we would be here for hours </a:t>
            </a:r>
            <a:r>
              <a:rPr lang="en-GB" dirty="0" err="1"/>
              <a:t>hahahaha</a:t>
            </a:r>
            <a:endParaRPr lang="en-GB" dirty="0"/>
          </a:p>
        </p:txBody>
      </p:sp>
      <p:sp>
        <p:nvSpPr>
          <p:cNvPr id="4" name="Slide Number Placeholder 3"/>
          <p:cNvSpPr>
            <a:spLocks noGrp="1"/>
          </p:cNvSpPr>
          <p:nvPr>
            <p:ph type="sldNum" sz="quarter" idx="5"/>
          </p:nvPr>
        </p:nvSpPr>
        <p:spPr/>
        <p:txBody>
          <a:bodyPr/>
          <a:lstStyle/>
          <a:p>
            <a:fld id="{49FF426E-529F-4B3A-8059-7A80E9B65277}" type="slidenum">
              <a:rPr lang="en-GB" smtClean="0"/>
              <a:t>2</a:t>
            </a:fld>
            <a:endParaRPr lang="en-GB"/>
          </a:p>
        </p:txBody>
      </p:sp>
    </p:spTree>
    <p:extLst>
      <p:ext uri="{BB962C8B-B14F-4D97-AF65-F5344CB8AC3E}">
        <p14:creationId xmlns:p14="http://schemas.microsoft.com/office/powerpoint/2010/main" val="3900800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 found a really useful image summing up the different stances.</a:t>
            </a:r>
          </a:p>
          <a:p>
            <a:r>
              <a:rPr lang="en-GB" dirty="0" err="1"/>
              <a:t>callicots</a:t>
            </a:r>
            <a:r>
              <a:rPr lang="en-GB" dirty="0"/>
              <a:t> is an eco centrist who was largely influenced by </a:t>
            </a:r>
            <a:r>
              <a:rPr lang="en-GB" dirty="0" err="1"/>
              <a:t>leopold</a:t>
            </a:r>
            <a:endParaRPr lang="en-GB" dirty="0"/>
          </a:p>
          <a:p>
            <a:r>
              <a:rPr lang="en-GB" dirty="0"/>
              <a:t>And Leopold’s land ethic principle states that “a thing is right when it tends to preserve the integrity, stability and beauty of the biotic community. It is wrong when it tends otherwise”. This is quite a bold statement but </a:t>
            </a:r>
          </a:p>
        </p:txBody>
      </p:sp>
      <p:sp>
        <p:nvSpPr>
          <p:cNvPr id="4" name="Slide Number Placeholder 3"/>
          <p:cNvSpPr>
            <a:spLocks noGrp="1"/>
          </p:cNvSpPr>
          <p:nvPr>
            <p:ph type="sldNum" sz="quarter" idx="5"/>
          </p:nvPr>
        </p:nvSpPr>
        <p:spPr/>
        <p:txBody>
          <a:bodyPr/>
          <a:lstStyle/>
          <a:p>
            <a:fld id="{49FF426E-529F-4B3A-8059-7A80E9B65277}" type="slidenum">
              <a:rPr lang="en-GB" smtClean="0"/>
              <a:t>3</a:t>
            </a:fld>
            <a:endParaRPr lang="en-GB"/>
          </a:p>
        </p:txBody>
      </p:sp>
    </p:spTree>
    <p:extLst>
      <p:ext uri="{BB962C8B-B14F-4D97-AF65-F5344CB8AC3E}">
        <p14:creationId xmlns:p14="http://schemas.microsoft.com/office/powerpoint/2010/main" val="318506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To save space and reduce biomass loss</a:t>
            </a:r>
          </a:p>
          <a:p>
            <a:pPr marL="171450" indent="-171450">
              <a:buFontTx/>
              <a:buChar char="-"/>
            </a:pPr>
            <a:r>
              <a:rPr lang="en-GB" dirty="0"/>
              <a:t>This prevents natural habits such as nesting and foraging</a:t>
            </a:r>
          </a:p>
          <a:p>
            <a:pPr marL="171450" indent="-171450">
              <a:buFontTx/>
              <a:buChar char="-"/>
            </a:pPr>
            <a:r>
              <a:rPr lang="en-GB" dirty="0"/>
              <a:t>They have little natural light or any stimuli</a:t>
            </a:r>
          </a:p>
          <a:p>
            <a:pPr marL="171450" indent="-171450">
              <a:buFontTx/>
              <a:buChar char="-"/>
            </a:pPr>
            <a:r>
              <a:rPr lang="en-GB" dirty="0"/>
              <a:t>Due to this lack of stimuli they tend to injure each other</a:t>
            </a:r>
          </a:p>
          <a:p>
            <a:pPr marL="171450" indent="-171450">
              <a:buFontTx/>
              <a:buChar char="-"/>
            </a:pPr>
            <a:r>
              <a:rPr lang="en-GB" dirty="0"/>
              <a:t>And so animals have their teeth clipped, tails docked and beaks trimmed</a:t>
            </a:r>
          </a:p>
          <a:p>
            <a:pPr marL="171450" indent="-171450">
              <a:buFontTx/>
              <a:buChar char="-"/>
            </a:pPr>
            <a:r>
              <a:rPr lang="en-GB" dirty="0"/>
              <a:t>These are often carried out without pain relief</a:t>
            </a:r>
          </a:p>
          <a:p>
            <a:pPr marL="171450" indent="-171450">
              <a:buFontTx/>
              <a:buChar char="-"/>
            </a:pPr>
            <a:r>
              <a:rPr lang="en-GB" dirty="0"/>
              <a:t>Due to selective breeding, many of the animals develop lameness, weakened or broken bones, infection and even organ failure</a:t>
            </a:r>
          </a:p>
          <a:p>
            <a:endParaRPr lang="en-GB" dirty="0"/>
          </a:p>
          <a:p>
            <a:endParaRPr lang="en-GB" dirty="0"/>
          </a:p>
        </p:txBody>
      </p:sp>
      <p:sp>
        <p:nvSpPr>
          <p:cNvPr id="4" name="Slide Number Placeholder 3"/>
          <p:cNvSpPr>
            <a:spLocks noGrp="1"/>
          </p:cNvSpPr>
          <p:nvPr>
            <p:ph type="sldNum" sz="quarter" idx="5"/>
          </p:nvPr>
        </p:nvSpPr>
        <p:spPr/>
        <p:txBody>
          <a:bodyPr/>
          <a:lstStyle/>
          <a:p>
            <a:fld id="{49FF426E-529F-4B3A-8059-7A80E9B65277}" type="slidenum">
              <a:rPr lang="en-GB" smtClean="0"/>
              <a:t>4</a:t>
            </a:fld>
            <a:endParaRPr lang="en-GB"/>
          </a:p>
        </p:txBody>
      </p:sp>
    </p:spTree>
    <p:extLst>
      <p:ext uri="{BB962C8B-B14F-4D97-AF65-F5344CB8AC3E}">
        <p14:creationId xmlns:p14="http://schemas.microsoft.com/office/powerpoint/2010/main" val="2394309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chart is a summary of all the ways in which emissions are produced from factory farming</a:t>
            </a:r>
          </a:p>
          <a:p>
            <a:endParaRPr lang="en-GB" dirty="0"/>
          </a:p>
          <a:p>
            <a:r>
              <a:rPr lang="en-GB" dirty="0"/>
              <a:t>*Point out some examples from the board…*</a:t>
            </a:r>
          </a:p>
          <a:p>
            <a:pPr marL="171450" indent="-171450">
              <a:buFontTx/>
              <a:buChar char="-"/>
            </a:pPr>
            <a:r>
              <a:rPr lang="en-GB" dirty="0"/>
              <a:t>Factory farms emissions of methane and nitrous oxide make up 14.5 percent of human caused green house gases (which </a:t>
            </a:r>
            <a:r>
              <a:rPr lang="en-GB" dirty="0" err="1"/>
              <a:t>im</a:t>
            </a:r>
            <a:r>
              <a:rPr lang="en-GB" dirty="0"/>
              <a:t> sure you guys know is contributing to climate change) </a:t>
            </a:r>
          </a:p>
          <a:p>
            <a:pPr marL="171450" indent="-171450">
              <a:buFontTx/>
              <a:buChar char="-"/>
            </a:pPr>
            <a:r>
              <a:rPr lang="en-GB" dirty="0"/>
              <a:t>*read quote on board* and these are the main gases being produced by this industry</a:t>
            </a:r>
          </a:p>
          <a:p>
            <a:pPr marL="171450" indent="-171450">
              <a:buFontTx/>
              <a:buChar char="-"/>
            </a:pPr>
            <a:r>
              <a:rPr lang="en-GB" dirty="0"/>
              <a:t>A lot of energy is needed to sustain the animals: most farmers now use technology to make it easier for themselves (especially as they are not paid enough) and so that is powered from fossil fuel alongside things like heating/feed ran on a system (some are kept in small spaces as to reduce the amount of biomass</a:t>
            </a:r>
          </a:p>
          <a:p>
            <a:pPr marL="171450" indent="-171450">
              <a:buFontTx/>
              <a:buChar char="-"/>
            </a:pPr>
            <a:r>
              <a:rPr lang="en-GB" dirty="0"/>
              <a:t>Transportation of animals and their produce, as well as importing feed</a:t>
            </a:r>
          </a:p>
          <a:p>
            <a:pPr marL="171450" indent="-171450">
              <a:buFontTx/>
              <a:buChar char="-"/>
            </a:pPr>
            <a:endParaRPr lang="en-GB" dirty="0"/>
          </a:p>
          <a:p>
            <a:pPr marL="171450" indent="-171450">
              <a:buFontTx/>
              <a:buChar char="-"/>
            </a:pPr>
            <a:r>
              <a:rPr lang="en-GB" dirty="0" err="1"/>
              <a:t>Theres</a:t>
            </a:r>
            <a:r>
              <a:rPr lang="en-GB" dirty="0"/>
              <a:t> a lot that goes into it that is simply not being recognised enough like the refrigeration of the products, that is using a lot of electricity which again is effecting the environment due to the burning of the fossil fuels to retrieve that energy</a:t>
            </a:r>
          </a:p>
          <a:p>
            <a:r>
              <a:rPr lang="en-GB" dirty="0"/>
              <a:t>Happening on such a wide scale!!</a:t>
            </a:r>
          </a:p>
          <a:p>
            <a:endParaRPr lang="en-GB" dirty="0"/>
          </a:p>
        </p:txBody>
      </p:sp>
      <p:sp>
        <p:nvSpPr>
          <p:cNvPr id="4" name="Slide Number Placeholder 3"/>
          <p:cNvSpPr>
            <a:spLocks noGrp="1"/>
          </p:cNvSpPr>
          <p:nvPr>
            <p:ph type="sldNum" sz="quarter" idx="5"/>
          </p:nvPr>
        </p:nvSpPr>
        <p:spPr/>
        <p:txBody>
          <a:bodyPr/>
          <a:lstStyle/>
          <a:p>
            <a:fld id="{49FF426E-529F-4B3A-8059-7A80E9B65277}" type="slidenum">
              <a:rPr lang="en-GB" smtClean="0"/>
              <a:t>5</a:t>
            </a:fld>
            <a:endParaRPr lang="en-GB"/>
          </a:p>
        </p:txBody>
      </p:sp>
    </p:spTree>
    <p:extLst>
      <p:ext uri="{BB962C8B-B14F-4D97-AF65-F5344CB8AC3E}">
        <p14:creationId xmlns:p14="http://schemas.microsoft.com/office/powerpoint/2010/main" val="1173341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I want to talk a bit more on the food for the factory farmed animals</a:t>
            </a:r>
          </a:p>
          <a:p>
            <a:pPr marL="171450" indent="-171450">
              <a:buFontTx/>
              <a:buChar char="-"/>
            </a:pPr>
            <a:r>
              <a:rPr lang="en-GB" dirty="0"/>
              <a:t>Poultry and pigs have a diet mostly consisting of grain, especially those in confinement as they are not able to graze nor forage which means they are missing out on the natural experience of being an animal </a:t>
            </a:r>
          </a:p>
          <a:p>
            <a:pPr marL="171450" indent="-171450">
              <a:buFontTx/>
              <a:buChar char="-"/>
            </a:pPr>
            <a:r>
              <a:rPr lang="en-GB" dirty="0"/>
              <a:t>A big issue with soy production is that the fertilisers and herbicides are very harmful to the soil which in some cases makes the land infertile which then leads to new land being sought out and the same process happening</a:t>
            </a:r>
          </a:p>
          <a:p>
            <a:pPr marL="0" indent="0">
              <a:buFontTx/>
              <a:buNone/>
            </a:pPr>
            <a:endParaRPr lang="en-GB" dirty="0"/>
          </a:p>
          <a:p>
            <a:pPr marL="0" indent="0">
              <a:buFontTx/>
              <a:buNone/>
            </a:pPr>
            <a:r>
              <a:rPr lang="en-GB" dirty="0"/>
              <a:t>Just to give you an idea *read the statistic from the screen*  97% !!!!</a:t>
            </a:r>
          </a:p>
          <a:p>
            <a:pPr marL="0" indent="0">
              <a:buFontTx/>
              <a:buNone/>
            </a:pPr>
            <a:r>
              <a:rPr lang="en-GB" dirty="0"/>
              <a:t>Deforestation is a massive problem; in fact out of the “land-use change” (“any way in which humans modify the natural landscape” (</a:t>
            </a:r>
            <a:r>
              <a:rPr lang="en-GB" sz="1800" dirty="0" err="1">
                <a:effectLst/>
                <a:latin typeface="Calibri" panose="020F0502020204030204" pitchFamily="34" charset="0"/>
                <a:ea typeface="DengXian" panose="02010600030101010101" pitchFamily="2" charset="-122"/>
              </a:rPr>
              <a:t>Viglione</a:t>
            </a:r>
            <a:r>
              <a:rPr lang="en-GB" sz="1800" dirty="0">
                <a:effectLst/>
                <a:latin typeface="Calibri" panose="020F0502020204030204" pitchFamily="34" charset="0"/>
                <a:ea typeface="DengXian" panose="02010600030101010101" pitchFamily="2" charset="-122"/>
              </a:rPr>
              <a:t>, 2021)</a:t>
            </a:r>
            <a:r>
              <a:rPr lang="en-GB" dirty="0"/>
              <a:t>) processes. </a:t>
            </a:r>
          </a:p>
          <a:p>
            <a:pPr marL="0" indent="0">
              <a:buFontTx/>
              <a:buNone/>
            </a:pPr>
            <a:r>
              <a:rPr lang="en-GB" dirty="0"/>
              <a:t>Deforestation produces the most greenhouse gas emissions ( based on a 2007 report by IPCC). </a:t>
            </a:r>
          </a:p>
          <a:p>
            <a:pPr marL="0" indent="0">
              <a:buFontTx/>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this is something that is happening all over the world; China, USA, a vast amount of Africa also has many pastured used for growing food (idea of lesser developed countries doing our dirty work?)</a:t>
            </a:r>
          </a:p>
          <a:p>
            <a:pPr marL="0" indent="0">
              <a:buFontTx/>
              <a:buNone/>
            </a:pPr>
            <a:endParaRPr lang="en-GB" dirty="0"/>
          </a:p>
          <a:p>
            <a:pPr marL="0" indent="0">
              <a:buFontTx/>
              <a:buNone/>
            </a:pPr>
            <a:endParaRPr lang="en-GB" dirty="0"/>
          </a:p>
          <a:p>
            <a:pPr marL="0" indent="0">
              <a:buFontTx/>
              <a:buNone/>
            </a:pPr>
            <a:r>
              <a:rPr lang="en-GB" dirty="0"/>
              <a:t>And so I think this highlights the inextricable link between rearing these animals and damage done to the environment</a:t>
            </a:r>
          </a:p>
          <a:p>
            <a:pPr marL="0" indent="0">
              <a:buFontTx/>
              <a:buNone/>
            </a:pPr>
            <a:endParaRPr lang="en-GB" dirty="0"/>
          </a:p>
          <a:p>
            <a:pPr marL="0" indent="0">
              <a:buFontTx/>
              <a:buNone/>
            </a:pP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9FF426E-529F-4B3A-8059-7A80E9B65277}" type="slidenum">
              <a:rPr lang="en-GB" smtClean="0"/>
              <a:t>6</a:t>
            </a:fld>
            <a:endParaRPr lang="en-GB"/>
          </a:p>
        </p:txBody>
      </p:sp>
    </p:spTree>
    <p:extLst>
      <p:ext uri="{BB962C8B-B14F-4D97-AF65-F5344CB8AC3E}">
        <p14:creationId xmlns:p14="http://schemas.microsoft.com/office/powerpoint/2010/main" val="1432593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So </a:t>
            </a:r>
            <a:r>
              <a:rPr lang="en-GB" dirty="0" err="1"/>
              <a:t>weve</a:t>
            </a:r>
            <a:r>
              <a:rPr lang="en-GB" dirty="0"/>
              <a:t> already examined deforestation as a result of factory farming and so it leads nicely onto looking at other damages to the environment</a:t>
            </a:r>
          </a:p>
          <a:p>
            <a:pPr marL="171450" indent="-171450">
              <a:buFontTx/>
              <a:buChar char="-"/>
            </a:pPr>
            <a:r>
              <a:rPr lang="en-GB" dirty="0"/>
              <a:t>The global commons consist of the high seas, the atmosphere, the land beneath antarctica and space and these are spaces that cant be claimed</a:t>
            </a:r>
          </a:p>
          <a:p>
            <a:pPr marL="171450" indent="-171450">
              <a:buFontTx/>
              <a:buChar char="-"/>
            </a:pPr>
            <a:r>
              <a:rPr lang="en-GB" dirty="0"/>
              <a:t>However, as a result of the </a:t>
            </a:r>
            <a:r>
              <a:rPr lang="en-GB" dirty="0" err="1"/>
              <a:t>emissons</a:t>
            </a:r>
            <a:r>
              <a:rPr lang="en-GB" dirty="0"/>
              <a:t> of </a:t>
            </a:r>
            <a:r>
              <a:rPr lang="en-GB" dirty="0" err="1"/>
              <a:t>ghg</a:t>
            </a:r>
            <a:r>
              <a:rPr lang="en-GB" dirty="0"/>
              <a:t>, the ozone layer is breaking down which leads to the melting of the ice caps which is affecting many of the ecosystems which results in species becoming endangered or even extinct</a:t>
            </a:r>
          </a:p>
          <a:p>
            <a:pPr marL="171450" indent="-171450">
              <a:buFontTx/>
              <a:buChar char="-"/>
            </a:pPr>
            <a:r>
              <a:rPr lang="en-GB" dirty="0"/>
              <a:t>It also results in the rising of ocean levels with which we are already seeing the effects – most recently the floods in Malaysia</a:t>
            </a:r>
          </a:p>
          <a:p>
            <a:pPr marL="171450" indent="-171450">
              <a:buFontTx/>
              <a:buChar char="-"/>
            </a:pPr>
            <a:r>
              <a:rPr lang="en-GB" dirty="0"/>
              <a:t>Factory farming is also contributing to the problem of waste that is harming our oceans and the life within them – </a:t>
            </a:r>
            <a:r>
              <a:rPr lang="en-GB" dirty="0" err="1"/>
              <a:t>im</a:t>
            </a:r>
            <a:r>
              <a:rPr lang="en-GB" dirty="0"/>
              <a:t> sure you’ve all seen the images of turtles getting caught up in plastic</a:t>
            </a:r>
          </a:p>
          <a:p>
            <a:pPr marL="171450" indent="-171450">
              <a:buFontTx/>
              <a:buChar char="-"/>
            </a:pPr>
            <a:r>
              <a:rPr lang="en-GB" dirty="0"/>
              <a:t>Population size means more people are needed to be fed which means more resources and spaces are needed</a:t>
            </a:r>
          </a:p>
          <a:p>
            <a:pPr marL="171450" indent="-171450">
              <a:buFontTx/>
              <a:buChar char="-"/>
            </a:pPr>
            <a:r>
              <a:rPr lang="en-GB" dirty="0"/>
              <a:t>This also means there is more waste which again harms the environment</a:t>
            </a:r>
          </a:p>
          <a:p>
            <a:pPr marL="171450" indent="-171450">
              <a:buFontTx/>
              <a:buChar char="-"/>
            </a:pPr>
            <a:endParaRPr lang="en-GB" dirty="0"/>
          </a:p>
          <a:p>
            <a:pPr marL="171450" indent="-171450">
              <a:buFontTx/>
              <a:buChar char="-"/>
            </a:pPr>
            <a:endParaRPr lang="en-GB" dirty="0"/>
          </a:p>
          <a:p>
            <a:endParaRPr lang="en-GB" dirty="0"/>
          </a:p>
        </p:txBody>
      </p:sp>
      <p:sp>
        <p:nvSpPr>
          <p:cNvPr id="4" name="Slide Number Placeholder 3"/>
          <p:cNvSpPr>
            <a:spLocks noGrp="1"/>
          </p:cNvSpPr>
          <p:nvPr>
            <p:ph type="sldNum" sz="quarter" idx="5"/>
          </p:nvPr>
        </p:nvSpPr>
        <p:spPr/>
        <p:txBody>
          <a:bodyPr/>
          <a:lstStyle/>
          <a:p>
            <a:fld id="{49FF426E-529F-4B3A-8059-7A80E9B65277}" type="slidenum">
              <a:rPr lang="en-GB" smtClean="0"/>
              <a:t>7</a:t>
            </a:fld>
            <a:endParaRPr lang="en-GB"/>
          </a:p>
        </p:txBody>
      </p:sp>
    </p:spTree>
    <p:extLst>
      <p:ext uri="{BB962C8B-B14F-4D97-AF65-F5344CB8AC3E}">
        <p14:creationId xmlns:p14="http://schemas.microsoft.com/office/powerpoint/2010/main" val="18474321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There is also an issue of the richer countries having more control over the regulation of the world food market resulting in the unequal food distribution</a:t>
            </a:r>
          </a:p>
          <a:p>
            <a:pPr marL="171450" indent="-171450">
              <a:buFontTx/>
              <a:buChar char="-"/>
            </a:pPr>
            <a:r>
              <a:rPr lang="en-GB" dirty="0"/>
              <a:t>I mentioned before about land for grazing; this sometimes results in indigenous populations being kicked out of their homelands and having to move to new lands which may be unfamiliar to them</a:t>
            </a:r>
          </a:p>
        </p:txBody>
      </p:sp>
      <p:sp>
        <p:nvSpPr>
          <p:cNvPr id="4" name="Slide Number Placeholder 3"/>
          <p:cNvSpPr>
            <a:spLocks noGrp="1"/>
          </p:cNvSpPr>
          <p:nvPr>
            <p:ph type="sldNum" sz="quarter" idx="5"/>
          </p:nvPr>
        </p:nvSpPr>
        <p:spPr/>
        <p:txBody>
          <a:bodyPr/>
          <a:lstStyle/>
          <a:p>
            <a:fld id="{49FF426E-529F-4B3A-8059-7A80E9B65277}" type="slidenum">
              <a:rPr lang="en-GB" smtClean="0"/>
              <a:t>8</a:t>
            </a:fld>
            <a:endParaRPr lang="en-GB"/>
          </a:p>
        </p:txBody>
      </p:sp>
    </p:spTree>
    <p:extLst>
      <p:ext uri="{BB962C8B-B14F-4D97-AF65-F5344CB8AC3E}">
        <p14:creationId xmlns:p14="http://schemas.microsoft.com/office/powerpoint/2010/main" val="251737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Supermarkets are paying them low</a:t>
            </a:r>
          </a:p>
          <a:p>
            <a:pPr marL="171450" indent="-171450">
              <a:buFontTx/>
              <a:buChar char="-"/>
            </a:pPr>
            <a:r>
              <a:rPr lang="en-GB" dirty="0"/>
              <a:t>Pharmaceutical companies are testing on animals as well as supplying the antibiotics ; they also produce harmful pesticides and herbicides</a:t>
            </a:r>
          </a:p>
          <a:p>
            <a:pPr marL="171450" indent="-171450">
              <a:buFontTx/>
              <a:buChar char="-"/>
            </a:pPr>
            <a:r>
              <a:rPr lang="en-GB" dirty="0"/>
              <a:t>They are the ones making profit </a:t>
            </a:r>
          </a:p>
          <a:p>
            <a:pPr marL="171450" indent="-171450">
              <a:buFontTx/>
              <a:buChar char="-"/>
            </a:pPr>
            <a:r>
              <a:rPr lang="en-GB" dirty="0"/>
              <a:t>Question of the individual or the company ?</a:t>
            </a:r>
          </a:p>
          <a:p>
            <a:pPr marL="171450" indent="-171450">
              <a:buFontTx/>
              <a:buChar char="-"/>
            </a:pPr>
            <a:r>
              <a:rPr lang="en-GB" dirty="0"/>
              <a:t>Funding is going towards these – from whom?</a:t>
            </a:r>
          </a:p>
          <a:p>
            <a:pPr marL="171450" indent="-171450">
              <a:buFontTx/>
              <a:buChar char="-"/>
            </a:pPr>
            <a:r>
              <a:rPr lang="en-GB" dirty="0"/>
              <a:t>The average person can make small changes such as buying fairtrade foods and reusing packaging</a:t>
            </a:r>
          </a:p>
          <a:p>
            <a:pPr marL="171450" indent="-171450">
              <a:buFontTx/>
              <a:buChar char="-"/>
            </a:pPr>
            <a:r>
              <a:rPr lang="en-GB" dirty="0"/>
              <a:t>but due to the scale of control these corporations have, they need to be the ones to reduce their own fossil fuel </a:t>
            </a:r>
            <a:r>
              <a:rPr lang="en-GB" dirty="0" err="1"/>
              <a:t>emmisons</a:t>
            </a:r>
            <a:endParaRPr lang="en-GB" dirty="0"/>
          </a:p>
          <a:p>
            <a:pPr marL="171450" indent="-171450">
              <a:buFontTx/>
              <a:buChar char="-"/>
            </a:pPr>
            <a:r>
              <a:rPr lang="en-GB" dirty="0"/>
              <a:t>From this point of view, I suppose it is important for the people to spread awareness and rally the companies AND the government</a:t>
            </a:r>
          </a:p>
          <a:p>
            <a:pPr marL="171450" indent="-171450">
              <a:buFontTx/>
              <a:buChar char="-"/>
            </a:pPr>
            <a:r>
              <a:rPr lang="en-GB" dirty="0"/>
              <a:t>But a great issue faced is although you can change the legislation, there needs to be a change of heart  </a:t>
            </a:r>
          </a:p>
          <a:p>
            <a:pPr marL="0" indent="0">
              <a:buFontTx/>
              <a:buNone/>
            </a:pPr>
            <a:endParaRPr lang="en-GB" dirty="0"/>
          </a:p>
          <a:p>
            <a:endParaRPr lang="en-GB" dirty="0"/>
          </a:p>
        </p:txBody>
      </p:sp>
      <p:sp>
        <p:nvSpPr>
          <p:cNvPr id="4" name="Slide Number Placeholder 3"/>
          <p:cNvSpPr>
            <a:spLocks noGrp="1"/>
          </p:cNvSpPr>
          <p:nvPr>
            <p:ph type="sldNum" sz="quarter" idx="5"/>
          </p:nvPr>
        </p:nvSpPr>
        <p:spPr/>
        <p:txBody>
          <a:bodyPr/>
          <a:lstStyle/>
          <a:p>
            <a:fld id="{49FF426E-529F-4B3A-8059-7A80E9B65277}" type="slidenum">
              <a:rPr lang="en-GB" smtClean="0"/>
              <a:t>9</a:t>
            </a:fld>
            <a:endParaRPr lang="en-GB"/>
          </a:p>
        </p:txBody>
      </p:sp>
    </p:spTree>
    <p:extLst>
      <p:ext uri="{BB962C8B-B14F-4D97-AF65-F5344CB8AC3E}">
        <p14:creationId xmlns:p14="http://schemas.microsoft.com/office/powerpoint/2010/main" val="3282217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it is evident that factory farming is causing immense damage to the animals involved as well as animals all across the globe. Furthermore, it is causing irreversible damage to the environment. And it becomes a cycle as these are all so closely interlinked, causing a domino effect and so I hope as well you could see how intangibly linked these problems are. </a:t>
            </a:r>
          </a:p>
          <a:p>
            <a:endParaRPr lang="en-GB" dirty="0"/>
          </a:p>
          <a:p>
            <a:r>
              <a:rPr lang="en-GB" dirty="0"/>
              <a:t>This is what makes </a:t>
            </a:r>
            <a:r>
              <a:rPr lang="en-GB" dirty="0" err="1"/>
              <a:t>Callicots</a:t>
            </a:r>
            <a:r>
              <a:rPr lang="en-GB" dirty="0"/>
              <a:t> take on ecocentrism vital in ethical debates as it highlights that we must care for each part of the system in order for it to be sustainable. </a:t>
            </a:r>
          </a:p>
          <a:p>
            <a:endParaRPr lang="en-GB" dirty="0"/>
          </a:p>
          <a:p>
            <a:r>
              <a:rPr lang="en-GB" dirty="0"/>
              <a:t>In order for change to occur, the western world has to be the ones to make the first move; we are the ones with the most control within organisations such as the world trade organisation mostly attributed to our wealth. Only a minority of people are benefitting from factory farming; we need to change the system; we wont be worrying about eating meat when climate change brings about our extinction.</a:t>
            </a:r>
          </a:p>
        </p:txBody>
      </p:sp>
      <p:sp>
        <p:nvSpPr>
          <p:cNvPr id="4" name="Slide Number Placeholder 3"/>
          <p:cNvSpPr>
            <a:spLocks noGrp="1"/>
          </p:cNvSpPr>
          <p:nvPr>
            <p:ph type="sldNum" sz="quarter" idx="5"/>
          </p:nvPr>
        </p:nvSpPr>
        <p:spPr/>
        <p:txBody>
          <a:bodyPr/>
          <a:lstStyle/>
          <a:p>
            <a:fld id="{49FF426E-529F-4B3A-8059-7A80E9B65277}" type="slidenum">
              <a:rPr lang="en-GB" smtClean="0"/>
              <a:t>10</a:t>
            </a:fld>
            <a:endParaRPr lang="en-GB"/>
          </a:p>
        </p:txBody>
      </p:sp>
    </p:spTree>
    <p:extLst>
      <p:ext uri="{BB962C8B-B14F-4D97-AF65-F5344CB8AC3E}">
        <p14:creationId xmlns:p14="http://schemas.microsoft.com/office/powerpoint/2010/main" val="24528955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FF426E-529F-4B3A-8059-7A80E9B65277}" type="slidenum">
              <a:rPr lang="en-GB" smtClean="0"/>
              <a:t>11</a:t>
            </a:fld>
            <a:endParaRPr lang="en-GB"/>
          </a:p>
        </p:txBody>
      </p:sp>
    </p:spTree>
    <p:extLst>
      <p:ext uri="{BB962C8B-B14F-4D97-AF65-F5344CB8AC3E}">
        <p14:creationId xmlns:p14="http://schemas.microsoft.com/office/powerpoint/2010/main" val="24740361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FF426E-529F-4B3A-8059-7A80E9B65277}" type="slidenum">
              <a:rPr lang="en-GB" smtClean="0"/>
              <a:t>12</a:t>
            </a:fld>
            <a:endParaRPr lang="en-GB"/>
          </a:p>
        </p:txBody>
      </p:sp>
    </p:spTree>
    <p:extLst>
      <p:ext uri="{BB962C8B-B14F-4D97-AF65-F5344CB8AC3E}">
        <p14:creationId xmlns:p14="http://schemas.microsoft.com/office/powerpoint/2010/main" val="1247798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77DAD-2924-1706-6E94-40AC9B6E44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52BC77-4C02-BB69-2529-5D11D0F3FA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959EBB-1FCB-F957-FC9C-014034A552AC}"/>
              </a:ext>
            </a:extLst>
          </p:cNvPr>
          <p:cNvSpPr>
            <a:spLocks noGrp="1"/>
          </p:cNvSpPr>
          <p:nvPr>
            <p:ph type="dt" sz="half" idx="10"/>
          </p:nvPr>
        </p:nvSpPr>
        <p:spPr/>
        <p:txBody>
          <a:bodyPr/>
          <a:lstStyle/>
          <a:p>
            <a:fld id="{DEDF6A93-6F3B-4B85-AD48-97DBC5E432A3}" type="datetimeFigureOut">
              <a:rPr lang="en-GB" smtClean="0"/>
              <a:t>05/03/2023</a:t>
            </a:fld>
            <a:endParaRPr lang="en-GB"/>
          </a:p>
        </p:txBody>
      </p:sp>
      <p:sp>
        <p:nvSpPr>
          <p:cNvPr id="5" name="Footer Placeholder 4">
            <a:extLst>
              <a:ext uri="{FF2B5EF4-FFF2-40B4-BE49-F238E27FC236}">
                <a16:creationId xmlns:a16="http://schemas.microsoft.com/office/drawing/2014/main" id="{E96F2BF6-74E1-F21A-F22A-5B1B9034D1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564D50-86BF-4EE9-41C2-F919E9628166}"/>
              </a:ext>
            </a:extLst>
          </p:cNvPr>
          <p:cNvSpPr>
            <a:spLocks noGrp="1"/>
          </p:cNvSpPr>
          <p:nvPr>
            <p:ph type="sldNum" sz="quarter" idx="12"/>
          </p:nvPr>
        </p:nvSpPr>
        <p:spPr/>
        <p:txBody>
          <a:bodyPr/>
          <a:lstStyle/>
          <a:p>
            <a:fld id="{380A7378-BCFB-4E6F-9331-92991609DEA3}" type="slidenum">
              <a:rPr lang="en-GB" smtClean="0"/>
              <a:t>‹#›</a:t>
            </a:fld>
            <a:endParaRPr lang="en-GB"/>
          </a:p>
        </p:txBody>
      </p:sp>
    </p:spTree>
    <p:extLst>
      <p:ext uri="{BB962C8B-B14F-4D97-AF65-F5344CB8AC3E}">
        <p14:creationId xmlns:p14="http://schemas.microsoft.com/office/powerpoint/2010/main" val="2140772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7AEE3-995C-3377-0905-459F696E90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5977FB-3134-FCD0-230B-BDE081C9A3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13DBE4-9EE6-CEA3-B232-75D7849632D9}"/>
              </a:ext>
            </a:extLst>
          </p:cNvPr>
          <p:cNvSpPr>
            <a:spLocks noGrp="1"/>
          </p:cNvSpPr>
          <p:nvPr>
            <p:ph type="dt" sz="half" idx="10"/>
          </p:nvPr>
        </p:nvSpPr>
        <p:spPr/>
        <p:txBody>
          <a:bodyPr/>
          <a:lstStyle/>
          <a:p>
            <a:fld id="{DEDF6A93-6F3B-4B85-AD48-97DBC5E432A3}" type="datetimeFigureOut">
              <a:rPr lang="en-GB" smtClean="0"/>
              <a:t>05/03/2023</a:t>
            </a:fld>
            <a:endParaRPr lang="en-GB"/>
          </a:p>
        </p:txBody>
      </p:sp>
      <p:sp>
        <p:nvSpPr>
          <p:cNvPr id="5" name="Footer Placeholder 4">
            <a:extLst>
              <a:ext uri="{FF2B5EF4-FFF2-40B4-BE49-F238E27FC236}">
                <a16:creationId xmlns:a16="http://schemas.microsoft.com/office/drawing/2014/main" id="{46251925-C2CB-3181-F8B8-1A87345FB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688B83-7AD1-B0A9-4D95-F9D3551D2093}"/>
              </a:ext>
            </a:extLst>
          </p:cNvPr>
          <p:cNvSpPr>
            <a:spLocks noGrp="1"/>
          </p:cNvSpPr>
          <p:nvPr>
            <p:ph type="sldNum" sz="quarter" idx="12"/>
          </p:nvPr>
        </p:nvSpPr>
        <p:spPr/>
        <p:txBody>
          <a:bodyPr/>
          <a:lstStyle/>
          <a:p>
            <a:fld id="{380A7378-BCFB-4E6F-9331-92991609DEA3}" type="slidenum">
              <a:rPr lang="en-GB" smtClean="0"/>
              <a:t>‹#›</a:t>
            </a:fld>
            <a:endParaRPr lang="en-GB"/>
          </a:p>
        </p:txBody>
      </p:sp>
    </p:spTree>
    <p:extLst>
      <p:ext uri="{BB962C8B-B14F-4D97-AF65-F5344CB8AC3E}">
        <p14:creationId xmlns:p14="http://schemas.microsoft.com/office/powerpoint/2010/main" val="1014701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B7848-D9B8-B336-5756-C0A5381B50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CFD2AC-5B34-5B63-60BA-C606BB4374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9E038D-5C59-6A7E-9868-E3C53768676E}"/>
              </a:ext>
            </a:extLst>
          </p:cNvPr>
          <p:cNvSpPr>
            <a:spLocks noGrp="1"/>
          </p:cNvSpPr>
          <p:nvPr>
            <p:ph type="dt" sz="half" idx="10"/>
          </p:nvPr>
        </p:nvSpPr>
        <p:spPr/>
        <p:txBody>
          <a:bodyPr/>
          <a:lstStyle/>
          <a:p>
            <a:fld id="{DEDF6A93-6F3B-4B85-AD48-97DBC5E432A3}" type="datetimeFigureOut">
              <a:rPr lang="en-GB" smtClean="0"/>
              <a:t>05/03/2023</a:t>
            </a:fld>
            <a:endParaRPr lang="en-GB"/>
          </a:p>
        </p:txBody>
      </p:sp>
      <p:sp>
        <p:nvSpPr>
          <p:cNvPr id="5" name="Footer Placeholder 4">
            <a:extLst>
              <a:ext uri="{FF2B5EF4-FFF2-40B4-BE49-F238E27FC236}">
                <a16:creationId xmlns:a16="http://schemas.microsoft.com/office/drawing/2014/main" id="{674FDAEE-AD11-6BD1-F113-7412EF28BC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80316D-5242-1037-F2CD-F05D604DC7A7}"/>
              </a:ext>
            </a:extLst>
          </p:cNvPr>
          <p:cNvSpPr>
            <a:spLocks noGrp="1"/>
          </p:cNvSpPr>
          <p:nvPr>
            <p:ph type="sldNum" sz="quarter" idx="12"/>
          </p:nvPr>
        </p:nvSpPr>
        <p:spPr/>
        <p:txBody>
          <a:bodyPr/>
          <a:lstStyle/>
          <a:p>
            <a:fld id="{380A7378-BCFB-4E6F-9331-92991609DEA3}" type="slidenum">
              <a:rPr lang="en-GB" smtClean="0"/>
              <a:t>‹#›</a:t>
            </a:fld>
            <a:endParaRPr lang="en-GB"/>
          </a:p>
        </p:txBody>
      </p:sp>
    </p:spTree>
    <p:extLst>
      <p:ext uri="{BB962C8B-B14F-4D97-AF65-F5344CB8AC3E}">
        <p14:creationId xmlns:p14="http://schemas.microsoft.com/office/powerpoint/2010/main" val="42562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114E-4FBC-2C05-E086-515B3D2EB2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47CD40-CAFF-323D-B5C9-4EB8C829F5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5C3B3C-FD91-E9CA-2C2A-0ACE8CA311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813709-560C-193A-0446-14634689976B}"/>
              </a:ext>
            </a:extLst>
          </p:cNvPr>
          <p:cNvSpPr>
            <a:spLocks noGrp="1"/>
          </p:cNvSpPr>
          <p:nvPr>
            <p:ph type="dt" sz="half" idx="10"/>
          </p:nvPr>
        </p:nvSpPr>
        <p:spPr/>
        <p:txBody>
          <a:bodyPr/>
          <a:lstStyle/>
          <a:p>
            <a:fld id="{DEDF6A93-6F3B-4B85-AD48-97DBC5E432A3}" type="datetimeFigureOut">
              <a:rPr lang="en-GB" smtClean="0"/>
              <a:t>05/03/2023</a:t>
            </a:fld>
            <a:endParaRPr lang="en-GB"/>
          </a:p>
        </p:txBody>
      </p:sp>
      <p:sp>
        <p:nvSpPr>
          <p:cNvPr id="6" name="Footer Placeholder 5">
            <a:extLst>
              <a:ext uri="{FF2B5EF4-FFF2-40B4-BE49-F238E27FC236}">
                <a16:creationId xmlns:a16="http://schemas.microsoft.com/office/drawing/2014/main" id="{11BE6659-79E1-36CE-0C8F-04B5CBBA45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A61310-D9D0-8AA3-65C9-B59590E29BB5}"/>
              </a:ext>
            </a:extLst>
          </p:cNvPr>
          <p:cNvSpPr>
            <a:spLocks noGrp="1"/>
          </p:cNvSpPr>
          <p:nvPr>
            <p:ph type="sldNum" sz="quarter" idx="12"/>
          </p:nvPr>
        </p:nvSpPr>
        <p:spPr/>
        <p:txBody>
          <a:bodyPr/>
          <a:lstStyle/>
          <a:p>
            <a:fld id="{380A7378-BCFB-4E6F-9331-92991609DEA3}" type="slidenum">
              <a:rPr lang="en-GB" smtClean="0"/>
              <a:t>‹#›</a:t>
            </a:fld>
            <a:endParaRPr lang="en-GB"/>
          </a:p>
        </p:txBody>
      </p:sp>
    </p:spTree>
    <p:extLst>
      <p:ext uri="{BB962C8B-B14F-4D97-AF65-F5344CB8AC3E}">
        <p14:creationId xmlns:p14="http://schemas.microsoft.com/office/powerpoint/2010/main" val="419371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AFFB4-CA32-309A-6D33-D01B6E6724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9CE8A3-F09D-238F-7D8A-AD1711FA09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896095-0695-E7AB-F1CD-3395E38434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DD09FE-D91C-434C-27CB-1F96C239F2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ECD812-75D8-AFD4-D62B-116F835DDB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5CA3E71-35D8-377E-C5CE-DCFD76181603}"/>
              </a:ext>
            </a:extLst>
          </p:cNvPr>
          <p:cNvSpPr>
            <a:spLocks noGrp="1"/>
          </p:cNvSpPr>
          <p:nvPr>
            <p:ph type="dt" sz="half" idx="10"/>
          </p:nvPr>
        </p:nvSpPr>
        <p:spPr/>
        <p:txBody>
          <a:bodyPr/>
          <a:lstStyle/>
          <a:p>
            <a:fld id="{DEDF6A93-6F3B-4B85-AD48-97DBC5E432A3}" type="datetimeFigureOut">
              <a:rPr lang="en-GB" smtClean="0"/>
              <a:t>05/03/2023</a:t>
            </a:fld>
            <a:endParaRPr lang="en-GB"/>
          </a:p>
        </p:txBody>
      </p:sp>
      <p:sp>
        <p:nvSpPr>
          <p:cNvPr id="8" name="Footer Placeholder 7">
            <a:extLst>
              <a:ext uri="{FF2B5EF4-FFF2-40B4-BE49-F238E27FC236}">
                <a16:creationId xmlns:a16="http://schemas.microsoft.com/office/drawing/2014/main" id="{0A8AFF80-6BE6-1386-B8E0-E81817C141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89E0DA-5D40-4752-E729-703CCFFE2BF1}"/>
              </a:ext>
            </a:extLst>
          </p:cNvPr>
          <p:cNvSpPr>
            <a:spLocks noGrp="1"/>
          </p:cNvSpPr>
          <p:nvPr>
            <p:ph type="sldNum" sz="quarter" idx="12"/>
          </p:nvPr>
        </p:nvSpPr>
        <p:spPr/>
        <p:txBody>
          <a:bodyPr/>
          <a:lstStyle/>
          <a:p>
            <a:fld id="{380A7378-BCFB-4E6F-9331-92991609DEA3}" type="slidenum">
              <a:rPr lang="en-GB" smtClean="0"/>
              <a:t>‹#›</a:t>
            </a:fld>
            <a:endParaRPr lang="en-GB"/>
          </a:p>
        </p:txBody>
      </p:sp>
    </p:spTree>
    <p:extLst>
      <p:ext uri="{BB962C8B-B14F-4D97-AF65-F5344CB8AC3E}">
        <p14:creationId xmlns:p14="http://schemas.microsoft.com/office/powerpoint/2010/main" val="3034348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10516-3F97-FC9E-5423-796258E141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B83C477-52BB-79D4-0745-86FDD5C784B6}"/>
              </a:ext>
            </a:extLst>
          </p:cNvPr>
          <p:cNvSpPr>
            <a:spLocks noGrp="1"/>
          </p:cNvSpPr>
          <p:nvPr>
            <p:ph type="dt" sz="half" idx="10"/>
          </p:nvPr>
        </p:nvSpPr>
        <p:spPr/>
        <p:txBody>
          <a:bodyPr/>
          <a:lstStyle/>
          <a:p>
            <a:fld id="{DEDF6A93-6F3B-4B85-AD48-97DBC5E432A3}" type="datetimeFigureOut">
              <a:rPr lang="en-GB" smtClean="0"/>
              <a:t>05/03/2023</a:t>
            </a:fld>
            <a:endParaRPr lang="en-GB"/>
          </a:p>
        </p:txBody>
      </p:sp>
      <p:sp>
        <p:nvSpPr>
          <p:cNvPr id="4" name="Footer Placeholder 3">
            <a:extLst>
              <a:ext uri="{FF2B5EF4-FFF2-40B4-BE49-F238E27FC236}">
                <a16:creationId xmlns:a16="http://schemas.microsoft.com/office/drawing/2014/main" id="{7B7849C1-1E99-0FC4-6F27-D5DE486279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D3B8C6-CD94-FFE2-22FA-CCAC12513005}"/>
              </a:ext>
            </a:extLst>
          </p:cNvPr>
          <p:cNvSpPr>
            <a:spLocks noGrp="1"/>
          </p:cNvSpPr>
          <p:nvPr>
            <p:ph type="sldNum" sz="quarter" idx="12"/>
          </p:nvPr>
        </p:nvSpPr>
        <p:spPr/>
        <p:txBody>
          <a:bodyPr/>
          <a:lstStyle/>
          <a:p>
            <a:fld id="{380A7378-BCFB-4E6F-9331-92991609DEA3}" type="slidenum">
              <a:rPr lang="en-GB" smtClean="0"/>
              <a:t>‹#›</a:t>
            </a:fld>
            <a:endParaRPr lang="en-GB"/>
          </a:p>
        </p:txBody>
      </p:sp>
    </p:spTree>
    <p:extLst>
      <p:ext uri="{BB962C8B-B14F-4D97-AF65-F5344CB8AC3E}">
        <p14:creationId xmlns:p14="http://schemas.microsoft.com/office/powerpoint/2010/main" val="1181391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D1F4F-1D67-2BA8-709E-D6D9237DF99B}"/>
              </a:ext>
            </a:extLst>
          </p:cNvPr>
          <p:cNvSpPr>
            <a:spLocks noGrp="1"/>
          </p:cNvSpPr>
          <p:nvPr>
            <p:ph type="dt" sz="half" idx="10"/>
          </p:nvPr>
        </p:nvSpPr>
        <p:spPr/>
        <p:txBody>
          <a:bodyPr/>
          <a:lstStyle/>
          <a:p>
            <a:fld id="{DEDF6A93-6F3B-4B85-AD48-97DBC5E432A3}" type="datetimeFigureOut">
              <a:rPr lang="en-GB" smtClean="0"/>
              <a:t>05/03/2023</a:t>
            </a:fld>
            <a:endParaRPr lang="en-GB"/>
          </a:p>
        </p:txBody>
      </p:sp>
      <p:sp>
        <p:nvSpPr>
          <p:cNvPr id="3" name="Footer Placeholder 2">
            <a:extLst>
              <a:ext uri="{FF2B5EF4-FFF2-40B4-BE49-F238E27FC236}">
                <a16:creationId xmlns:a16="http://schemas.microsoft.com/office/drawing/2014/main" id="{E8A07652-72BE-DE6B-BE57-E3C1F8D9914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35FFAC-520E-D247-FE73-9332117D8BA7}"/>
              </a:ext>
            </a:extLst>
          </p:cNvPr>
          <p:cNvSpPr>
            <a:spLocks noGrp="1"/>
          </p:cNvSpPr>
          <p:nvPr>
            <p:ph type="sldNum" sz="quarter" idx="12"/>
          </p:nvPr>
        </p:nvSpPr>
        <p:spPr/>
        <p:txBody>
          <a:bodyPr/>
          <a:lstStyle/>
          <a:p>
            <a:fld id="{380A7378-BCFB-4E6F-9331-92991609DEA3}" type="slidenum">
              <a:rPr lang="en-GB" smtClean="0"/>
              <a:t>‹#›</a:t>
            </a:fld>
            <a:endParaRPr lang="en-GB"/>
          </a:p>
        </p:txBody>
      </p:sp>
    </p:spTree>
    <p:extLst>
      <p:ext uri="{BB962C8B-B14F-4D97-AF65-F5344CB8AC3E}">
        <p14:creationId xmlns:p14="http://schemas.microsoft.com/office/powerpoint/2010/main" val="4258114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ACA36-2110-5BDF-41F5-301BDEEC81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7AE73F-18E1-636F-EA0C-FEBAC5279C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1F942E-C6F2-85BA-79DA-9DB5CEDE6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7C37DB-8A01-507E-0151-9039762A7F4A}"/>
              </a:ext>
            </a:extLst>
          </p:cNvPr>
          <p:cNvSpPr>
            <a:spLocks noGrp="1"/>
          </p:cNvSpPr>
          <p:nvPr>
            <p:ph type="dt" sz="half" idx="10"/>
          </p:nvPr>
        </p:nvSpPr>
        <p:spPr/>
        <p:txBody>
          <a:bodyPr/>
          <a:lstStyle/>
          <a:p>
            <a:fld id="{DEDF6A93-6F3B-4B85-AD48-97DBC5E432A3}" type="datetimeFigureOut">
              <a:rPr lang="en-GB" smtClean="0"/>
              <a:t>05/03/2023</a:t>
            </a:fld>
            <a:endParaRPr lang="en-GB"/>
          </a:p>
        </p:txBody>
      </p:sp>
      <p:sp>
        <p:nvSpPr>
          <p:cNvPr id="6" name="Footer Placeholder 5">
            <a:extLst>
              <a:ext uri="{FF2B5EF4-FFF2-40B4-BE49-F238E27FC236}">
                <a16:creationId xmlns:a16="http://schemas.microsoft.com/office/drawing/2014/main" id="{4EA2D3D6-5760-9261-B476-FFD2D2AA32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2B7C48-2BAE-1A53-4AFA-23D18A2AB398}"/>
              </a:ext>
            </a:extLst>
          </p:cNvPr>
          <p:cNvSpPr>
            <a:spLocks noGrp="1"/>
          </p:cNvSpPr>
          <p:nvPr>
            <p:ph type="sldNum" sz="quarter" idx="12"/>
          </p:nvPr>
        </p:nvSpPr>
        <p:spPr/>
        <p:txBody>
          <a:bodyPr/>
          <a:lstStyle/>
          <a:p>
            <a:fld id="{380A7378-BCFB-4E6F-9331-92991609DEA3}" type="slidenum">
              <a:rPr lang="en-GB" smtClean="0"/>
              <a:t>‹#›</a:t>
            </a:fld>
            <a:endParaRPr lang="en-GB"/>
          </a:p>
        </p:txBody>
      </p:sp>
    </p:spTree>
    <p:extLst>
      <p:ext uri="{BB962C8B-B14F-4D97-AF65-F5344CB8AC3E}">
        <p14:creationId xmlns:p14="http://schemas.microsoft.com/office/powerpoint/2010/main" val="2069935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DCB03-0412-6210-0ADD-8A7BD210ED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B35E78-C7C1-6F05-C7DD-723441E76A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F40448-6D56-33FC-6221-EB934BF3CC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62ED19-D8EA-9477-940A-71EFC5FB049E}"/>
              </a:ext>
            </a:extLst>
          </p:cNvPr>
          <p:cNvSpPr>
            <a:spLocks noGrp="1"/>
          </p:cNvSpPr>
          <p:nvPr>
            <p:ph type="dt" sz="half" idx="10"/>
          </p:nvPr>
        </p:nvSpPr>
        <p:spPr/>
        <p:txBody>
          <a:bodyPr/>
          <a:lstStyle/>
          <a:p>
            <a:fld id="{DEDF6A93-6F3B-4B85-AD48-97DBC5E432A3}" type="datetimeFigureOut">
              <a:rPr lang="en-GB" smtClean="0"/>
              <a:t>05/03/2023</a:t>
            </a:fld>
            <a:endParaRPr lang="en-GB"/>
          </a:p>
        </p:txBody>
      </p:sp>
      <p:sp>
        <p:nvSpPr>
          <p:cNvPr id="6" name="Footer Placeholder 5">
            <a:extLst>
              <a:ext uri="{FF2B5EF4-FFF2-40B4-BE49-F238E27FC236}">
                <a16:creationId xmlns:a16="http://schemas.microsoft.com/office/drawing/2014/main" id="{B7A6D35D-D484-7457-3C1D-BB7DC491D2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C41DAF-2350-EAD4-C27C-395C1333DDA8}"/>
              </a:ext>
            </a:extLst>
          </p:cNvPr>
          <p:cNvSpPr>
            <a:spLocks noGrp="1"/>
          </p:cNvSpPr>
          <p:nvPr>
            <p:ph type="sldNum" sz="quarter" idx="12"/>
          </p:nvPr>
        </p:nvSpPr>
        <p:spPr/>
        <p:txBody>
          <a:bodyPr/>
          <a:lstStyle/>
          <a:p>
            <a:fld id="{380A7378-BCFB-4E6F-9331-92991609DEA3}" type="slidenum">
              <a:rPr lang="en-GB" smtClean="0"/>
              <a:t>‹#›</a:t>
            </a:fld>
            <a:endParaRPr lang="en-GB"/>
          </a:p>
        </p:txBody>
      </p:sp>
    </p:spTree>
    <p:extLst>
      <p:ext uri="{BB962C8B-B14F-4D97-AF65-F5344CB8AC3E}">
        <p14:creationId xmlns:p14="http://schemas.microsoft.com/office/powerpoint/2010/main" val="1253748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833EA-432F-7A00-1FDC-2A44A964B9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BD93EF-96DB-9911-032F-5648014C46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DBF710-A62D-1222-30FA-D51EE92B9948}"/>
              </a:ext>
            </a:extLst>
          </p:cNvPr>
          <p:cNvSpPr>
            <a:spLocks noGrp="1"/>
          </p:cNvSpPr>
          <p:nvPr>
            <p:ph type="dt" sz="half" idx="10"/>
          </p:nvPr>
        </p:nvSpPr>
        <p:spPr/>
        <p:txBody>
          <a:bodyPr/>
          <a:lstStyle/>
          <a:p>
            <a:fld id="{DEDF6A93-6F3B-4B85-AD48-97DBC5E432A3}" type="datetimeFigureOut">
              <a:rPr lang="en-GB" smtClean="0"/>
              <a:t>05/03/2023</a:t>
            </a:fld>
            <a:endParaRPr lang="en-GB"/>
          </a:p>
        </p:txBody>
      </p:sp>
      <p:sp>
        <p:nvSpPr>
          <p:cNvPr id="5" name="Footer Placeholder 4">
            <a:extLst>
              <a:ext uri="{FF2B5EF4-FFF2-40B4-BE49-F238E27FC236}">
                <a16:creationId xmlns:a16="http://schemas.microsoft.com/office/drawing/2014/main" id="{E157C26E-087E-805C-664C-45DAED2F9F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5D4F8E-AA02-A3C9-FD19-4D23390D1E29}"/>
              </a:ext>
            </a:extLst>
          </p:cNvPr>
          <p:cNvSpPr>
            <a:spLocks noGrp="1"/>
          </p:cNvSpPr>
          <p:nvPr>
            <p:ph type="sldNum" sz="quarter" idx="12"/>
          </p:nvPr>
        </p:nvSpPr>
        <p:spPr/>
        <p:txBody>
          <a:bodyPr/>
          <a:lstStyle/>
          <a:p>
            <a:fld id="{380A7378-BCFB-4E6F-9331-92991609DEA3}" type="slidenum">
              <a:rPr lang="en-GB" smtClean="0"/>
              <a:t>‹#›</a:t>
            </a:fld>
            <a:endParaRPr lang="en-GB"/>
          </a:p>
        </p:txBody>
      </p:sp>
    </p:spTree>
    <p:extLst>
      <p:ext uri="{BB962C8B-B14F-4D97-AF65-F5344CB8AC3E}">
        <p14:creationId xmlns:p14="http://schemas.microsoft.com/office/powerpoint/2010/main" val="2187855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BCEE1F-5A11-410B-AADD-58BCA33C55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99E000-750A-16A1-028B-AA461C1F0D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026FF3-B927-24D3-08BC-CE48AEF16887}"/>
              </a:ext>
            </a:extLst>
          </p:cNvPr>
          <p:cNvSpPr>
            <a:spLocks noGrp="1"/>
          </p:cNvSpPr>
          <p:nvPr>
            <p:ph type="dt" sz="half" idx="10"/>
          </p:nvPr>
        </p:nvSpPr>
        <p:spPr/>
        <p:txBody>
          <a:bodyPr/>
          <a:lstStyle/>
          <a:p>
            <a:fld id="{DEDF6A93-6F3B-4B85-AD48-97DBC5E432A3}" type="datetimeFigureOut">
              <a:rPr lang="en-GB" smtClean="0"/>
              <a:t>05/03/2023</a:t>
            </a:fld>
            <a:endParaRPr lang="en-GB"/>
          </a:p>
        </p:txBody>
      </p:sp>
      <p:sp>
        <p:nvSpPr>
          <p:cNvPr id="5" name="Footer Placeholder 4">
            <a:extLst>
              <a:ext uri="{FF2B5EF4-FFF2-40B4-BE49-F238E27FC236}">
                <a16:creationId xmlns:a16="http://schemas.microsoft.com/office/drawing/2014/main" id="{C0F39A53-2A10-386D-F665-38F31D218B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544DE1-0EEE-B652-D226-50F993142B51}"/>
              </a:ext>
            </a:extLst>
          </p:cNvPr>
          <p:cNvSpPr>
            <a:spLocks noGrp="1"/>
          </p:cNvSpPr>
          <p:nvPr>
            <p:ph type="sldNum" sz="quarter" idx="12"/>
          </p:nvPr>
        </p:nvSpPr>
        <p:spPr/>
        <p:txBody>
          <a:bodyPr/>
          <a:lstStyle/>
          <a:p>
            <a:fld id="{380A7378-BCFB-4E6F-9331-92991609DEA3}" type="slidenum">
              <a:rPr lang="en-GB" smtClean="0"/>
              <a:t>‹#›</a:t>
            </a:fld>
            <a:endParaRPr lang="en-GB"/>
          </a:p>
        </p:txBody>
      </p:sp>
    </p:spTree>
    <p:extLst>
      <p:ext uri="{BB962C8B-B14F-4D97-AF65-F5344CB8AC3E}">
        <p14:creationId xmlns:p14="http://schemas.microsoft.com/office/powerpoint/2010/main" val="3851118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357D23-E564-B79F-4109-79CF4982E9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46ABFB-E1DB-8F78-5A0B-6330ABCAA2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A428E9-7EE1-3D73-1C50-00A64D01E4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DF6A93-6F3B-4B85-AD48-97DBC5E432A3}" type="datetimeFigureOut">
              <a:rPr lang="en-GB" smtClean="0"/>
              <a:t>05/03/2023</a:t>
            </a:fld>
            <a:endParaRPr lang="en-GB"/>
          </a:p>
        </p:txBody>
      </p:sp>
      <p:sp>
        <p:nvSpPr>
          <p:cNvPr id="5" name="Footer Placeholder 4">
            <a:extLst>
              <a:ext uri="{FF2B5EF4-FFF2-40B4-BE49-F238E27FC236}">
                <a16:creationId xmlns:a16="http://schemas.microsoft.com/office/drawing/2014/main" id="{08444F05-4ECA-E643-6BDC-502756C037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4432DF2-9B72-15F4-CFCE-0880BF179D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0A7378-BCFB-4E6F-9331-92991609DEA3}" type="slidenum">
              <a:rPr lang="en-GB" smtClean="0"/>
              <a:t>‹#›</a:t>
            </a:fld>
            <a:endParaRPr lang="en-GB"/>
          </a:p>
        </p:txBody>
      </p:sp>
    </p:spTree>
    <p:extLst>
      <p:ext uri="{BB962C8B-B14F-4D97-AF65-F5344CB8AC3E}">
        <p14:creationId xmlns:p14="http://schemas.microsoft.com/office/powerpoint/2010/main" val="42134814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cdc.gov/nceh/ehs/docs/understanding_cafos_nalboh.pdf"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3.jpg"/><Relationship Id="rId3" Type="http://schemas.openxmlformats.org/officeDocument/2006/relationships/image" Target="../media/image7.png"/><Relationship Id="rId7" Type="http://schemas.openxmlformats.org/officeDocument/2006/relationships/customXml" Target="../ink/ink2.xml"/><Relationship Id="rId12" Type="http://schemas.openxmlformats.org/officeDocument/2006/relationships/image" Target="../media/image12.sv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11.png"/><Relationship Id="rId5" Type="http://schemas.openxmlformats.org/officeDocument/2006/relationships/customXml" Target="../ink/ink1.xml"/><Relationship Id="rId10" Type="http://schemas.openxmlformats.org/officeDocument/2006/relationships/image" Target="../media/image10.png"/><Relationship Id="rId4" Type="http://schemas.openxmlformats.org/officeDocument/2006/relationships/image" Target="../media/image8.svg"/><Relationship Id="rId9" Type="http://schemas.openxmlformats.org/officeDocument/2006/relationships/customXml" Target="../ink/ink3.xm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40.png"/><Relationship Id="rId5" Type="http://schemas.openxmlformats.org/officeDocument/2006/relationships/customXml" Target="../ink/ink4.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Cows on a mountains pasture">
            <a:extLst>
              <a:ext uri="{FF2B5EF4-FFF2-40B4-BE49-F238E27FC236}">
                <a16:creationId xmlns:a16="http://schemas.microsoft.com/office/drawing/2014/main" id="{CAFB4194-246B-44C0-90B2-987979EC7158}"/>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5746"/>
          <a:stretch/>
        </p:blipFill>
        <p:spPr>
          <a:xfrm>
            <a:off x="20" y="1282"/>
            <a:ext cx="12191980" cy="6856718"/>
          </a:xfrm>
          <a:prstGeom prst="rect">
            <a:avLst/>
          </a:prstGeom>
        </p:spPr>
      </p:pic>
      <p:sp>
        <p:nvSpPr>
          <p:cNvPr id="6" name="TextBox 5">
            <a:extLst>
              <a:ext uri="{FF2B5EF4-FFF2-40B4-BE49-F238E27FC236}">
                <a16:creationId xmlns:a16="http://schemas.microsoft.com/office/drawing/2014/main" id="{1BE6D43E-57F5-876B-86E1-D1A44B55E356}"/>
              </a:ext>
            </a:extLst>
          </p:cNvPr>
          <p:cNvSpPr txBox="1"/>
          <p:nvPr/>
        </p:nvSpPr>
        <p:spPr>
          <a:xfrm>
            <a:off x="1502229" y="1045029"/>
            <a:ext cx="4484914" cy="646331"/>
          </a:xfrm>
          <a:prstGeom prst="rect">
            <a:avLst/>
          </a:prstGeom>
          <a:noFill/>
        </p:spPr>
        <p:txBody>
          <a:bodyPr wrap="square" rtlCol="0">
            <a:spAutoFit/>
          </a:bodyPr>
          <a:lstStyle/>
          <a:p>
            <a:r>
              <a:rPr lang="en-GB" sz="3600" b="1" dirty="0" err="1"/>
              <a:t>Cowlateral</a:t>
            </a:r>
            <a:r>
              <a:rPr lang="en-GB" sz="3600" b="1" dirty="0"/>
              <a:t> Damage</a:t>
            </a:r>
          </a:p>
        </p:txBody>
      </p:sp>
      <p:sp>
        <p:nvSpPr>
          <p:cNvPr id="7" name="TextBox 6">
            <a:extLst>
              <a:ext uri="{FF2B5EF4-FFF2-40B4-BE49-F238E27FC236}">
                <a16:creationId xmlns:a16="http://schemas.microsoft.com/office/drawing/2014/main" id="{1DD26F5B-A8A6-7147-2A47-31EB715D44F4}"/>
              </a:ext>
            </a:extLst>
          </p:cNvPr>
          <p:cNvSpPr txBox="1"/>
          <p:nvPr/>
        </p:nvSpPr>
        <p:spPr>
          <a:xfrm>
            <a:off x="1757548" y="2125683"/>
            <a:ext cx="3230088" cy="369332"/>
          </a:xfrm>
          <a:prstGeom prst="rect">
            <a:avLst/>
          </a:prstGeom>
          <a:noFill/>
        </p:spPr>
        <p:txBody>
          <a:bodyPr wrap="square" rtlCol="0">
            <a:spAutoFit/>
          </a:bodyPr>
          <a:lstStyle/>
          <a:p>
            <a:r>
              <a:rPr lang="en-GB" dirty="0"/>
              <a:t>A look at factory farming</a:t>
            </a:r>
          </a:p>
        </p:txBody>
      </p:sp>
    </p:spTree>
    <p:extLst>
      <p:ext uri="{BB962C8B-B14F-4D97-AF65-F5344CB8AC3E}">
        <p14:creationId xmlns:p14="http://schemas.microsoft.com/office/powerpoint/2010/main" val="870723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6146240D-D9B2-F00A-E052-F4646AD28BB4}"/>
              </a:ext>
            </a:extLst>
          </p:cNvPr>
          <p:cNvSpPr txBox="1"/>
          <p:nvPr/>
        </p:nvSpPr>
        <p:spPr>
          <a:xfrm>
            <a:off x="841248" y="256032"/>
            <a:ext cx="10506456" cy="101498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kern="1200">
                <a:solidFill>
                  <a:schemeClr val="tx1"/>
                </a:solidFill>
                <a:latin typeface="+mj-lt"/>
                <a:ea typeface="+mj-ea"/>
                <a:cs typeface="+mj-cs"/>
              </a:rPr>
              <a:t>Callis-got something to say</a:t>
            </a:r>
          </a:p>
        </p:txBody>
      </p:sp>
      <p:sp>
        <p:nvSpPr>
          <p:cNvPr id="18" name="Rectangle 1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87690FE0-F502-7879-F1EC-27B211630B1D}"/>
              </a:ext>
            </a:extLst>
          </p:cNvPr>
          <p:cNvGrpSpPr/>
          <p:nvPr/>
        </p:nvGrpSpPr>
        <p:grpSpPr>
          <a:xfrm>
            <a:off x="2592591" y="1926266"/>
            <a:ext cx="7006818" cy="4357525"/>
            <a:chOff x="2545903" y="1482828"/>
            <a:chExt cx="7137068" cy="4438526"/>
          </a:xfrm>
        </p:grpSpPr>
        <p:sp>
          <p:nvSpPr>
            <p:cNvPr id="4" name="Isosceles Triangle 3">
              <a:extLst>
                <a:ext uri="{FF2B5EF4-FFF2-40B4-BE49-F238E27FC236}">
                  <a16:creationId xmlns:a16="http://schemas.microsoft.com/office/drawing/2014/main" id="{3DD52B08-EB29-1B0E-5628-82E4C2CE8312}"/>
                </a:ext>
              </a:extLst>
            </p:cNvPr>
            <p:cNvSpPr/>
            <p:nvPr/>
          </p:nvSpPr>
          <p:spPr>
            <a:xfrm>
              <a:off x="4326576" y="2134383"/>
              <a:ext cx="3538847" cy="292450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EE23E744-FCD0-6C14-1B4A-8F2B602DE5CF}"/>
                </a:ext>
              </a:extLst>
            </p:cNvPr>
            <p:cNvSpPr txBox="1"/>
            <p:nvPr/>
          </p:nvSpPr>
          <p:spPr>
            <a:xfrm>
              <a:off x="5155140" y="1482828"/>
              <a:ext cx="2375065" cy="369332"/>
            </a:xfrm>
            <a:prstGeom prst="rect">
              <a:avLst/>
            </a:prstGeom>
            <a:noFill/>
          </p:spPr>
          <p:txBody>
            <a:bodyPr wrap="square" rtlCol="0">
              <a:normAutofit/>
            </a:bodyPr>
            <a:lstStyle/>
            <a:p>
              <a:pPr>
                <a:lnSpc>
                  <a:spcPct val="90000"/>
                </a:lnSpc>
                <a:spcAft>
                  <a:spcPts val="600"/>
                </a:spcAft>
              </a:pPr>
              <a:r>
                <a:rPr lang="en-GB" sz="1600"/>
                <a:t>Anthropocentrism</a:t>
              </a:r>
            </a:p>
          </p:txBody>
        </p:sp>
        <p:sp>
          <p:nvSpPr>
            <p:cNvPr id="8" name="TextBox 7">
              <a:extLst>
                <a:ext uri="{FF2B5EF4-FFF2-40B4-BE49-F238E27FC236}">
                  <a16:creationId xmlns:a16="http://schemas.microsoft.com/office/drawing/2014/main" id="{2D6BDDF7-7DAF-8F01-F5BF-ACB389394981}"/>
                </a:ext>
              </a:extLst>
            </p:cNvPr>
            <p:cNvSpPr txBox="1"/>
            <p:nvPr/>
          </p:nvSpPr>
          <p:spPr>
            <a:xfrm>
              <a:off x="7998550" y="5058888"/>
              <a:ext cx="1684421" cy="646331"/>
            </a:xfrm>
            <a:prstGeom prst="rect">
              <a:avLst/>
            </a:prstGeom>
            <a:noFill/>
          </p:spPr>
          <p:txBody>
            <a:bodyPr wrap="square" rtlCol="0">
              <a:normAutofit/>
            </a:bodyPr>
            <a:lstStyle/>
            <a:p>
              <a:pPr>
                <a:lnSpc>
                  <a:spcPct val="90000"/>
                </a:lnSpc>
                <a:spcAft>
                  <a:spcPts val="600"/>
                </a:spcAft>
              </a:pPr>
              <a:r>
                <a:rPr lang="en-GB" sz="1600" dirty="0"/>
                <a:t>Animal Liberation</a:t>
              </a:r>
            </a:p>
          </p:txBody>
        </p:sp>
        <p:sp>
          <p:nvSpPr>
            <p:cNvPr id="9" name="TextBox 8">
              <a:extLst>
                <a:ext uri="{FF2B5EF4-FFF2-40B4-BE49-F238E27FC236}">
                  <a16:creationId xmlns:a16="http://schemas.microsoft.com/office/drawing/2014/main" id="{E165BCD7-B14E-391E-256C-11EC14AFFD0F}"/>
                </a:ext>
              </a:extLst>
            </p:cNvPr>
            <p:cNvSpPr txBox="1"/>
            <p:nvPr/>
          </p:nvSpPr>
          <p:spPr>
            <a:xfrm>
              <a:off x="2545903" y="4998024"/>
              <a:ext cx="1989221" cy="923330"/>
            </a:xfrm>
            <a:prstGeom prst="rect">
              <a:avLst/>
            </a:prstGeom>
            <a:noFill/>
          </p:spPr>
          <p:txBody>
            <a:bodyPr wrap="square" rtlCol="0">
              <a:normAutofit/>
            </a:bodyPr>
            <a:lstStyle/>
            <a:p>
              <a:pPr algn="ctr">
                <a:lnSpc>
                  <a:spcPct val="90000"/>
                </a:lnSpc>
                <a:spcAft>
                  <a:spcPts val="600"/>
                </a:spcAft>
              </a:pPr>
              <a:r>
                <a:rPr lang="en-GB" sz="1600" dirty="0"/>
                <a:t> Environmental Ethics</a:t>
              </a:r>
            </a:p>
          </p:txBody>
        </p:sp>
      </p:grpSp>
      <p:pic>
        <p:nvPicPr>
          <p:cNvPr id="2" name="Picture 1">
            <a:extLst>
              <a:ext uri="{FF2B5EF4-FFF2-40B4-BE49-F238E27FC236}">
                <a16:creationId xmlns:a16="http://schemas.microsoft.com/office/drawing/2014/main" id="{DC810D28-2799-E93E-E4F1-85838E95829C}"/>
              </a:ext>
            </a:extLst>
          </p:cNvPr>
          <p:cNvPicPr>
            <a:picLocks noChangeAspect="1"/>
          </p:cNvPicPr>
          <p:nvPr/>
        </p:nvPicPr>
        <p:blipFill>
          <a:blip r:embed="rId3"/>
          <a:stretch>
            <a:fillRect/>
          </a:stretch>
        </p:blipFill>
        <p:spPr>
          <a:xfrm>
            <a:off x="9563207" y="2016276"/>
            <a:ext cx="2399135" cy="1740444"/>
          </a:xfrm>
          <a:prstGeom prst="rect">
            <a:avLst/>
          </a:prstGeom>
        </p:spPr>
      </p:pic>
    </p:spTree>
    <p:extLst>
      <p:ext uri="{BB962C8B-B14F-4D97-AF65-F5344CB8AC3E}">
        <p14:creationId xmlns:p14="http://schemas.microsoft.com/office/powerpoint/2010/main" val="2649097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 shape&#10;&#10;Description automatically generated">
            <a:extLst>
              <a:ext uri="{FF2B5EF4-FFF2-40B4-BE49-F238E27FC236}">
                <a16:creationId xmlns:a16="http://schemas.microsoft.com/office/drawing/2014/main" id="{DFE27DA6-85FF-F961-0E23-20BCD43FF1B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3467" y="1196669"/>
            <a:ext cx="10905066" cy="4464661"/>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754DF7F-E2FF-EEE8-1160-43756931F064}"/>
              </a:ext>
            </a:extLst>
          </p:cNvPr>
          <p:cNvSpPr txBox="1"/>
          <p:nvPr/>
        </p:nvSpPr>
        <p:spPr>
          <a:xfrm>
            <a:off x="757980" y="5791200"/>
            <a:ext cx="8241641" cy="369332"/>
          </a:xfrm>
          <a:prstGeom prst="rect">
            <a:avLst/>
          </a:prstGeom>
          <a:noFill/>
        </p:spPr>
        <p:txBody>
          <a:bodyPr wrap="square" rtlCol="0">
            <a:spAutoFit/>
          </a:bodyPr>
          <a:lstStyle/>
          <a:p>
            <a:r>
              <a:rPr lang="en-GB" dirty="0"/>
              <a:t>Figure 4. Main Perspectives of Environmental Ethics to Better...’ </a:t>
            </a:r>
            <a:r>
              <a:rPr lang="en-GB" i="1" dirty="0" err="1"/>
              <a:t>Researchgate</a:t>
            </a:r>
            <a:r>
              <a:rPr lang="en-GB" i="1" dirty="0"/>
              <a:t>.</a:t>
            </a:r>
            <a:endParaRPr lang="en-GB" dirty="0"/>
          </a:p>
        </p:txBody>
      </p:sp>
    </p:spTree>
    <p:extLst>
      <p:ext uri="{BB962C8B-B14F-4D97-AF65-F5344CB8AC3E}">
        <p14:creationId xmlns:p14="http://schemas.microsoft.com/office/powerpoint/2010/main" val="2487009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97500">
              <a:srgbClr val="0AB80B"/>
            </a:gs>
            <a:gs pos="81000">
              <a:srgbClr val="13BC15"/>
            </a:gs>
            <a:gs pos="55000">
              <a:srgbClr val="26C42A"/>
            </a:gs>
            <a:gs pos="14000">
              <a:srgbClr val="95F3A5"/>
            </a:gs>
            <a:gs pos="0">
              <a:srgbClr val="C0F8C9"/>
            </a:gs>
            <a:gs pos="100000">
              <a:srgbClr val="00B40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02660-830C-E3DA-B33A-9411EB517BBF}"/>
              </a:ext>
            </a:extLst>
          </p:cNvPr>
          <p:cNvSpPr>
            <a:spLocks noGrp="1"/>
          </p:cNvSpPr>
          <p:nvPr>
            <p:ph type="title"/>
          </p:nvPr>
        </p:nvSpPr>
        <p:spPr>
          <a:xfrm>
            <a:off x="838200" y="365126"/>
            <a:ext cx="10515600" cy="923348"/>
          </a:xfrm>
        </p:spPr>
        <p:txBody>
          <a:bodyPr/>
          <a:lstStyle/>
          <a:p>
            <a:pPr algn="ctr"/>
            <a:r>
              <a:rPr lang="en-GB" dirty="0"/>
              <a:t>Treatment of animals </a:t>
            </a:r>
          </a:p>
        </p:txBody>
      </p:sp>
      <p:pic>
        <p:nvPicPr>
          <p:cNvPr id="5" name="Content Placeholder 4">
            <a:extLst>
              <a:ext uri="{FF2B5EF4-FFF2-40B4-BE49-F238E27FC236}">
                <a16:creationId xmlns:a16="http://schemas.microsoft.com/office/drawing/2014/main" id="{529D451E-A496-1B56-FCD9-9CE1B198B716}"/>
              </a:ext>
            </a:extLst>
          </p:cNvPr>
          <p:cNvPicPr>
            <a:picLocks noGrp="1" noChangeAspect="1"/>
          </p:cNvPicPr>
          <p:nvPr>
            <p:ph idx="1"/>
          </p:nvPr>
        </p:nvPicPr>
        <p:blipFill rotWithShape="1">
          <a:blip r:embed="rId3"/>
          <a:srcRect l="8960" t="34187" r="65249" b="30607"/>
          <a:stretch/>
        </p:blipFill>
        <p:spPr>
          <a:xfrm>
            <a:off x="254540" y="2473408"/>
            <a:ext cx="4471831" cy="3433729"/>
          </a:xfrm>
        </p:spPr>
      </p:pic>
      <p:sp>
        <p:nvSpPr>
          <p:cNvPr id="6" name="Speech Bubble: Oval 5">
            <a:extLst>
              <a:ext uri="{FF2B5EF4-FFF2-40B4-BE49-F238E27FC236}">
                <a16:creationId xmlns:a16="http://schemas.microsoft.com/office/drawing/2014/main" id="{EC45AC45-D525-E762-0C0C-0394447F37DB}"/>
              </a:ext>
            </a:extLst>
          </p:cNvPr>
          <p:cNvSpPr/>
          <p:nvPr/>
        </p:nvSpPr>
        <p:spPr>
          <a:xfrm rot="210595">
            <a:off x="4795138" y="3552637"/>
            <a:ext cx="4111741" cy="2372480"/>
          </a:xfrm>
          <a:prstGeom prst="wedgeEllipseCallout">
            <a:avLst>
              <a:gd name="adj1" fmla="val -86913"/>
              <a:gd name="adj2" fmla="val 17509"/>
            </a:avLst>
          </a:prstGeom>
          <a:solidFill>
            <a:srgbClr val="7FA9FD"/>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800" dirty="0"/>
              <a:t>Its </a:t>
            </a:r>
            <a:r>
              <a:rPr lang="en-GB" sz="2800" dirty="0" err="1"/>
              <a:t>baaahhh</a:t>
            </a:r>
            <a:r>
              <a:rPr lang="en-GB" sz="2800" dirty="0"/>
              <a:t>-d!</a:t>
            </a:r>
          </a:p>
        </p:txBody>
      </p:sp>
      <p:sp>
        <p:nvSpPr>
          <p:cNvPr id="3" name="TextBox 2">
            <a:extLst>
              <a:ext uri="{FF2B5EF4-FFF2-40B4-BE49-F238E27FC236}">
                <a16:creationId xmlns:a16="http://schemas.microsoft.com/office/drawing/2014/main" id="{820BE442-3831-83A4-49CB-BF526ADFE123}"/>
              </a:ext>
            </a:extLst>
          </p:cNvPr>
          <p:cNvSpPr txBox="1"/>
          <p:nvPr/>
        </p:nvSpPr>
        <p:spPr>
          <a:xfrm>
            <a:off x="6575899" y="1649680"/>
            <a:ext cx="8774349" cy="2246769"/>
          </a:xfrm>
          <a:prstGeom prst="rect">
            <a:avLst/>
          </a:prstGeom>
          <a:noFill/>
        </p:spPr>
        <p:txBody>
          <a:bodyPr wrap="square" rtlCol="0">
            <a:spAutoFit/>
          </a:bodyPr>
          <a:lstStyle/>
          <a:p>
            <a:pPr marL="285750" indent="-285750">
              <a:buFont typeface="Arial" panose="020B0604020202020204" pitchFamily="34" charset="0"/>
              <a:buChar char="•"/>
            </a:pPr>
            <a:r>
              <a:rPr lang="en-GB" sz="2800" dirty="0"/>
              <a:t>Crammed together</a:t>
            </a:r>
          </a:p>
          <a:p>
            <a:pPr marL="285750" indent="-285750">
              <a:buFont typeface="Arial" panose="020B0604020202020204" pitchFamily="34" charset="0"/>
              <a:buChar char="•"/>
            </a:pPr>
            <a:r>
              <a:rPr lang="en-GB" sz="2800" dirty="0"/>
              <a:t>Mutilation</a:t>
            </a:r>
          </a:p>
          <a:p>
            <a:pPr marL="285750" indent="-285750">
              <a:buFont typeface="Arial" panose="020B0604020202020204" pitchFamily="34" charset="0"/>
              <a:buChar char="•"/>
            </a:pPr>
            <a:r>
              <a:rPr lang="en-GB" sz="2800" dirty="0"/>
              <a:t>Common health problems</a:t>
            </a:r>
          </a:p>
          <a:p>
            <a:endParaRPr lang="en-GB" sz="2800" dirty="0"/>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1096189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26500">
              <a:srgbClr val="1A9DD8"/>
            </a:gs>
            <a:gs pos="0">
              <a:srgbClr val="00B0F0"/>
            </a:gs>
            <a:gs pos="83000">
              <a:srgbClr val="05BA34"/>
            </a:gs>
            <a:gs pos="67000">
              <a:srgbClr val="09A768"/>
            </a:gs>
            <a:gs pos="100000">
              <a:srgbClr val="00CC00"/>
            </a:gs>
          </a:gsLst>
          <a:lin ang="5400000" scaled="1"/>
        </a:gra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BEC6160-65D8-42FB-8529-16E1BF49D5EA}"/>
              </a:ext>
            </a:extLst>
          </p:cNvPr>
          <p:cNvPicPr>
            <a:picLocks noGrp="1" noChangeAspect="1"/>
          </p:cNvPicPr>
          <p:nvPr>
            <p:ph idx="1"/>
          </p:nvPr>
        </p:nvPicPr>
        <p:blipFill rotWithShape="1">
          <a:blip r:embed="rId3"/>
          <a:srcRect l="29071" t="22452" r="29787" b="7137"/>
          <a:stretch/>
        </p:blipFill>
        <p:spPr>
          <a:xfrm>
            <a:off x="5527378" y="281752"/>
            <a:ext cx="6319322" cy="6083422"/>
          </a:xfrm>
          <a:prstGeom prst="rect">
            <a:avLst/>
          </a:prstGeom>
        </p:spPr>
      </p:pic>
      <p:sp>
        <p:nvSpPr>
          <p:cNvPr id="8" name="Explosion: 14 Points 7">
            <a:extLst>
              <a:ext uri="{FF2B5EF4-FFF2-40B4-BE49-F238E27FC236}">
                <a16:creationId xmlns:a16="http://schemas.microsoft.com/office/drawing/2014/main" id="{3615C95D-F56B-2A73-E5A6-194AB7E39EFE}"/>
              </a:ext>
            </a:extLst>
          </p:cNvPr>
          <p:cNvSpPr/>
          <p:nvPr/>
        </p:nvSpPr>
        <p:spPr>
          <a:xfrm>
            <a:off x="67733" y="131991"/>
            <a:ext cx="5459645" cy="4939542"/>
          </a:xfrm>
          <a:prstGeom prst="irregularSeal2">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b="0" i="0" dirty="0">
                <a:solidFill>
                  <a:srgbClr val="272626"/>
                </a:solidFill>
                <a:effectLst/>
                <a:latin typeface="Museo Slab 300"/>
              </a:rPr>
              <a:t>“methane and nitrous oxide which are up to </a:t>
            </a:r>
            <a:r>
              <a:rPr lang="en-GB" b="0" i="0" u="none" strike="noStrike" dirty="0">
                <a:solidFill>
                  <a:srgbClr val="FF6300"/>
                </a:solidFill>
                <a:effectLst/>
                <a:latin typeface="Museo Slab 300"/>
                <a:hlinkClick r:id="rId4"/>
              </a:rPr>
              <a:t>300 times more damaging</a:t>
            </a:r>
            <a:r>
              <a:rPr lang="en-GB" b="0" i="0" dirty="0">
                <a:solidFill>
                  <a:srgbClr val="272626"/>
                </a:solidFill>
                <a:effectLst/>
                <a:latin typeface="Museo Slab 300"/>
              </a:rPr>
              <a:t> as greenhouse gases than carbon dioxide” </a:t>
            </a:r>
            <a:r>
              <a:rPr lang="en-GB" sz="1400" b="0" i="1" dirty="0">
                <a:solidFill>
                  <a:srgbClr val="272626"/>
                </a:solidFill>
                <a:effectLst/>
                <a:latin typeface="Museo Slab 300"/>
              </a:rPr>
              <a:t>(ASPCA)</a:t>
            </a:r>
            <a:endParaRPr lang="en-GB" i="1" dirty="0"/>
          </a:p>
        </p:txBody>
      </p:sp>
      <p:sp>
        <p:nvSpPr>
          <p:cNvPr id="2" name="TextBox 1">
            <a:extLst>
              <a:ext uri="{FF2B5EF4-FFF2-40B4-BE49-F238E27FC236}">
                <a16:creationId xmlns:a16="http://schemas.microsoft.com/office/drawing/2014/main" id="{6493CF3C-784A-17FC-88C7-BED6D36892AC}"/>
              </a:ext>
            </a:extLst>
          </p:cNvPr>
          <p:cNvSpPr txBox="1"/>
          <p:nvPr/>
        </p:nvSpPr>
        <p:spPr>
          <a:xfrm>
            <a:off x="5846618" y="6365174"/>
            <a:ext cx="6208486" cy="461665"/>
          </a:xfrm>
          <a:prstGeom prst="rect">
            <a:avLst/>
          </a:prstGeom>
          <a:noFill/>
        </p:spPr>
        <p:txBody>
          <a:bodyPr wrap="square" rtlCol="0">
            <a:spAutoFit/>
          </a:bodyPr>
          <a:lstStyle/>
          <a:p>
            <a:r>
              <a:rPr lang="en-GB" sz="1200" i="1" dirty="0">
                <a:effectLst/>
                <a:latin typeface="Calibri" panose="020F0502020204030204" pitchFamily="34" charset="0"/>
                <a:ea typeface="DengXian" panose="02010600030101010101" pitchFamily="2" charset="-122"/>
              </a:rPr>
              <a:t>Tackling Climate Change through Livestock: A Global Assessment of Emissions and Mitigation Opportunities</a:t>
            </a:r>
            <a:r>
              <a:rPr lang="en-GB" sz="1200" i="1" dirty="0">
                <a:latin typeface="Calibri" panose="020F0502020204030204" pitchFamily="34" charset="0"/>
                <a:ea typeface="DengXian" panose="02010600030101010101" pitchFamily="2" charset="-122"/>
              </a:rPr>
              <a:t>,</a:t>
            </a:r>
            <a:r>
              <a:rPr lang="en-GB" sz="1200" dirty="0">
                <a:effectLst/>
                <a:latin typeface="Calibri" panose="020F0502020204030204" pitchFamily="34" charset="0"/>
                <a:ea typeface="DengXian" panose="02010600030101010101" pitchFamily="2" charset="-122"/>
              </a:rPr>
              <a:t> Food and Agriculture Organization of the United Nations </a:t>
            </a:r>
            <a:endParaRPr lang="en-GB" sz="1200" dirty="0"/>
          </a:p>
        </p:txBody>
      </p:sp>
    </p:spTree>
    <p:extLst>
      <p:ext uri="{BB962C8B-B14F-4D97-AF65-F5344CB8AC3E}">
        <p14:creationId xmlns:p14="http://schemas.microsoft.com/office/powerpoint/2010/main" val="2169234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useBgFill="1">
        <p:nvSpPr>
          <p:cNvPr id="12"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094DE5E8-C080-45A4-B2F4-8FE7D8F8EE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5" name="Color Cover">
              <a:extLst>
                <a:ext uri="{FF2B5EF4-FFF2-40B4-BE49-F238E27FC236}">
                  <a16:creationId xmlns:a16="http://schemas.microsoft.com/office/drawing/2014/main" id="{1FAC8321-8295-4F58-80B8-C1A774606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Cover">
              <a:extLst>
                <a:ext uri="{FF2B5EF4-FFF2-40B4-BE49-F238E27FC236}">
                  <a16:creationId xmlns:a16="http://schemas.microsoft.com/office/drawing/2014/main" id="{2BE89D78-556E-4C9E-A234-78B085023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9A28EBCD-582B-4E3B-AB95-15EA16034C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9" name="Color">
              <a:extLst>
                <a:ext uri="{FF2B5EF4-FFF2-40B4-BE49-F238E27FC236}">
                  <a16:creationId xmlns:a16="http://schemas.microsoft.com/office/drawing/2014/main" id="{49E29E18-2832-4FBD-901C-97986DBD0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a:extLst>
                <a:ext uri="{FF2B5EF4-FFF2-40B4-BE49-F238E27FC236}">
                  <a16:creationId xmlns:a16="http://schemas.microsoft.com/office/drawing/2014/main" id="{7327E470-287A-4E1E-8A04-A3596DBD9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oup 21">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3" name="Freeform: Shape 22">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1CFEF78-2292-524E-ADFC-D29F2561A2C7}"/>
              </a:ext>
            </a:extLst>
          </p:cNvPr>
          <p:cNvSpPr>
            <a:spLocks noGrp="1"/>
          </p:cNvSpPr>
          <p:nvPr>
            <p:ph type="title"/>
          </p:nvPr>
        </p:nvSpPr>
        <p:spPr>
          <a:xfrm>
            <a:off x="736919" y="-548817"/>
            <a:ext cx="5961423" cy="2754480"/>
          </a:xfrm>
        </p:spPr>
        <p:txBody>
          <a:bodyPr vert="horz" lIns="91440" tIns="45720" rIns="91440" bIns="45720" rtlCol="0" anchor="b">
            <a:normAutofit/>
          </a:bodyPr>
          <a:lstStyle/>
          <a:p>
            <a:pPr algn="ctr"/>
            <a:r>
              <a:rPr lang="en-US" sz="4800" b="1" dirty="0">
                <a:solidFill>
                  <a:schemeClr val="bg1"/>
                </a:solidFill>
              </a:rPr>
              <a:t>So-</a:t>
            </a:r>
            <a:r>
              <a:rPr lang="en-US" sz="4800" b="1" dirty="0" err="1">
                <a:solidFill>
                  <a:schemeClr val="bg1"/>
                </a:solidFill>
              </a:rPr>
              <a:t>ya</a:t>
            </a:r>
            <a:r>
              <a:rPr lang="en-US" sz="4800" b="1" dirty="0">
                <a:solidFill>
                  <a:schemeClr val="bg1"/>
                </a:solidFill>
              </a:rPr>
              <a:t> </a:t>
            </a:r>
            <a:r>
              <a:rPr lang="en-US" sz="4800" b="1" dirty="0" err="1">
                <a:solidFill>
                  <a:schemeClr val="bg1"/>
                </a:solidFill>
              </a:rPr>
              <a:t>wanna</a:t>
            </a:r>
            <a:r>
              <a:rPr lang="en-US" sz="4800" b="1" dirty="0">
                <a:solidFill>
                  <a:schemeClr val="bg1"/>
                </a:solidFill>
              </a:rPr>
              <a:t> talk about soybeans</a:t>
            </a:r>
          </a:p>
        </p:txBody>
      </p:sp>
      <p:sp>
        <p:nvSpPr>
          <p:cNvPr id="30" name="Ribbon: Curved and Tilted Down 29">
            <a:extLst>
              <a:ext uri="{FF2B5EF4-FFF2-40B4-BE49-F238E27FC236}">
                <a16:creationId xmlns:a16="http://schemas.microsoft.com/office/drawing/2014/main" id="{EC9B7F3B-CF89-5A1D-1AB2-70D2025AB7FF}"/>
              </a:ext>
            </a:extLst>
          </p:cNvPr>
          <p:cNvSpPr/>
          <p:nvPr/>
        </p:nvSpPr>
        <p:spPr>
          <a:xfrm>
            <a:off x="877942" y="1996418"/>
            <a:ext cx="5335846" cy="3552785"/>
          </a:xfrm>
          <a:prstGeom prst="ellipseRibb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rPr>
              <a:t>97% of the regional areas of Brazil, Chile, Nicaragua and Paraguay has been converted from forest to pasture</a:t>
            </a:r>
          </a:p>
          <a:p>
            <a:pPr algn="ctr"/>
            <a:r>
              <a:rPr lang="en-GB" sz="1200" i="1" dirty="0">
                <a:effectLst/>
                <a:latin typeface="Calibri" panose="020F0502020204030204" pitchFamily="34" charset="0"/>
                <a:ea typeface="DengXian" panose="02010600030101010101" pitchFamily="2" charset="-122"/>
              </a:rPr>
              <a:t>(Pierre J. Gerber and Food and Agriculture Organization of the United Nations, 2018)</a:t>
            </a:r>
            <a:endParaRPr lang="en-US" sz="1200" i="1" dirty="0">
              <a:solidFill>
                <a:schemeClr val="bg1"/>
              </a:solidFill>
            </a:endParaRPr>
          </a:p>
          <a:p>
            <a:pPr algn="ctr"/>
            <a:endParaRPr lang="en-GB" dirty="0"/>
          </a:p>
        </p:txBody>
      </p:sp>
      <p:sp>
        <p:nvSpPr>
          <p:cNvPr id="31" name="Smiley Face 30">
            <a:extLst>
              <a:ext uri="{FF2B5EF4-FFF2-40B4-BE49-F238E27FC236}">
                <a16:creationId xmlns:a16="http://schemas.microsoft.com/office/drawing/2014/main" id="{DBA1A26C-5E42-2B56-13EB-EEC282952C7E}"/>
              </a:ext>
            </a:extLst>
          </p:cNvPr>
          <p:cNvSpPr/>
          <p:nvPr/>
        </p:nvSpPr>
        <p:spPr>
          <a:xfrm>
            <a:off x="7520391" y="1510804"/>
            <a:ext cx="3380976" cy="2928318"/>
          </a:xfrm>
          <a:prstGeom prst="smileyFace">
            <a:avLst>
              <a:gd name="adj" fmla="val -465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deforestation</a:t>
            </a:r>
          </a:p>
        </p:txBody>
      </p:sp>
      <p:cxnSp>
        <p:nvCxnSpPr>
          <p:cNvPr id="33" name="Connector: Curved 32">
            <a:extLst>
              <a:ext uri="{FF2B5EF4-FFF2-40B4-BE49-F238E27FC236}">
                <a16:creationId xmlns:a16="http://schemas.microsoft.com/office/drawing/2014/main" id="{588A7673-1EBF-8B7E-BE89-EDB19CAFE24A}"/>
              </a:ext>
            </a:extLst>
          </p:cNvPr>
          <p:cNvCxnSpPr>
            <a:cxnSpLocks/>
          </p:cNvCxnSpPr>
          <p:nvPr/>
        </p:nvCxnSpPr>
        <p:spPr>
          <a:xfrm flipV="1">
            <a:off x="5927986" y="3218213"/>
            <a:ext cx="1410965" cy="685425"/>
          </a:xfrm>
          <a:prstGeom prst="curvedConnector3">
            <a:avLst>
              <a:gd name="adj1" fmla="val 50000"/>
            </a:avLst>
          </a:prstGeom>
          <a:ln w="63500">
            <a:solidFill>
              <a:srgbClr val="FFFF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2593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B10C-0484-ED52-1A1E-4AB6E698DE96}"/>
              </a:ext>
            </a:extLst>
          </p:cNvPr>
          <p:cNvSpPr>
            <a:spLocks noGrp="1"/>
          </p:cNvSpPr>
          <p:nvPr>
            <p:ph type="title"/>
          </p:nvPr>
        </p:nvSpPr>
        <p:spPr>
          <a:xfrm>
            <a:off x="3515591" y="198870"/>
            <a:ext cx="5160818" cy="1325563"/>
          </a:xfrm>
        </p:spPr>
        <p:txBody>
          <a:bodyPr/>
          <a:lstStyle/>
          <a:p>
            <a:r>
              <a:rPr lang="en-GB" dirty="0">
                <a:solidFill>
                  <a:schemeClr val="bg1"/>
                </a:solidFill>
              </a:rPr>
              <a:t>Its environ-mental !</a:t>
            </a:r>
          </a:p>
        </p:txBody>
      </p:sp>
      <p:sp>
        <p:nvSpPr>
          <p:cNvPr id="3" name="Content Placeholder 2">
            <a:extLst>
              <a:ext uri="{FF2B5EF4-FFF2-40B4-BE49-F238E27FC236}">
                <a16:creationId xmlns:a16="http://schemas.microsoft.com/office/drawing/2014/main" id="{47A767B1-DD16-64DE-C44E-EE28B796FE0E}"/>
              </a:ext>
            </a:extLst>
          </p:cNvPr>
          <p:cNvSpPr>
            <a:spLocks noGrp="1"/>
          </p:cNvSpPr>
          <p:nvPr>
            <p:ph idx="1"/>
          </p:nvPr>
        </p:nvSpPr>
        <p:spPr/>
        <p:txBody>
          <a:bodyPr/>
          <a:lstStyle/>
          <a:p>
            <a:r>
              <a:rPr lang="en-GB" dirty="0">
                <a:solidFill>
                  <a:schemeClr val="bg1"/>
                </a:solidFill>
              </a:rPr>
              <a:t>The Global Commons</a:t>
            </a:r>
          </a:p>
          <a:p>
            <a:r>
              <a:rPr lang="en-GB" dirty="0">
                <a:solidFill>
                  <a:schemeClr val="bg1"/>
                </a:solidFill>
              </a:rPr>
              <a:t>Amount of waste</a:t>
            </a:r>
          </a:p>
          <a:p>
            <a:r>
              <a:rPr lang="en-GB" dirty="0">
                <a:solidFill>
                  <a:schemeClr val="bg1"/>
                </a:solidFill>
              </a:rPr>
              <a:t>Population size</a:t>
            </a:r>
          </a:p>
        </p:txBody>
      </p:sp>
    </p:spTree>
    <p:extLst>
      <p:ext uri="{BB962C8B-B14F-4D97-AF65-F5344CB8AC3E}">
        <p14:creationId xmlns:p14="http://schemas.microsoft.com/office/powerpoint/2010/main" val="751311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37000">
              <a:srgbClr val="D1DCF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77855DCB-F488-62AD-68CC-00053116DCCD}"/>
              </a:ext>
            </a:extLst>
          </p:cNvPr>
          <p:cNvSpPr>
            <a:spLocks noGrp="1"/>
          </p:cNvSpPr>
          <p:nvPr>
            <p:ph type="title"/>
          </p:nvPr>
        </p:nvSpPr>
        <p:spPr>
          <a:xfrm>
            <a:off x="1179226" y="-381866"/>
            <a:ext cx="9833548" cy="1325563"/>
          </a:xfrm>
        </p:spPr>
        <p:txBody>
          <a:bodyPr anchor="b">
            <a:normAutofit/>
          </a:bodyPr>
          <a:lstStyle/>
          <a:p>
            <a:pPr algn="ctr"/>
            <a:r>
              <a:rPr lang="en-GB" sz="3600" dirty="0">
                <a:solidFill>
                  <a:schemeClr val="tx2"/>
                </a:solidFill>
              </a:rPr>
              <a:t>The negative impacts on Humans </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2EACB52-2391-6295-F744-4DACF81B8FA0}"/>
              </a:ext>
            </a:extLst>
          </p:cNvPr>
          <p:cNvSpPr>
            <a:spLocks noGrp="1"/>
          </p:cNvSpPr>
          <p:nvPr>
            <p:ph idx="1"/>
          </p:nvPr>
        </p:nvSpPr>
        <p:spPr>
          <a:xfrm>
            <a:off x="1497559" y="1414589"/>
            <a:ext cx="9833548" cy="3993661"/>
          </a:xfrm>
        </p:spPr>
        <p:txBody>
          <a:bodyPr>
            <a:normAutofit/>
          </a:bodyPr>
          <a:lstStyle/>
          <a:p>
            <a:r>
              <a:rPr lang="en-GB" sz="2400" dirty="0"/>
              <a:t>Unequal food distribution </a:t>
            </a:r>
          </a:p>
          <a:p>
            <a:r>
              <a:rPr lang="en-GB" sz="2400" dirty="0"/>
              <a:t>Land exploited from people</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5" name="Group 24">
            <a:extLst>
              <a:ext uri="{FF2B5EF4-FFF2-40B4-BE49-F238E27FC236}">
                <a16:creationId xmlns:a16="http://schemas.microsoft.com/office/drawing/2014/main" id="{851575CE-B9AA-1225-E782-CE02AB3E7380}"/>
              </a:ext>
            </a:extLst>
          </p:cNvPr>
          <p:cNvGrpSpPr/>
          <p:nvPr/>
        </p:nvGrpSpPr>
        <p:grpSpPr>
          <a:xfrm>
            <a:off x="2681069" y="2982889"/>
            <a:ext cx="1828985" cy="2725620"/>
            <a:chOff x="9932416" y="2544794"/>
            <a:chExt cx="1828985" cy="2725620"/>
          </a:xfrm>
        </p:grpSpPr>
        <p:pic>
          <p:nvPicPr>
            <p:cNvPr id="5" name="Graphic 4" descr="Bank outline">
              <a:extLst>
                <a:ext uri="{FF2B5EF4-FFF2-40B4-BE49-F238E27FC236}">
                  <a16:creationId xmlns:a16="http://schemas.microsoft.com/office/drawing/2014/main" id="{1A26F2A6-2FD3-0881-C7E8-09F6DD40E85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535274" y="2544794"/>
              <a:ext cx="1226127" cy="1226127"/>
            </a:xfrm>
            <a:prstGeom prst="rect">
              <a:avLst/>
            </a:prstGeom>
          </p:spPr>
        </p:pic>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53A59ACC-FAAA-775C-FC3F-6C7BC512E99C}"/>
                    </a:ext>
                  </a:extLst>
                </p14:cNvPr>
                <p14:cNvContentPartPr/>
                <p14:nvPr/>
              </p14:nvContentPartPr>
              <p14:xfrm>
                <a:off x="10006216" y="2974090"/>
                <a:ext cx="522360" cy="453960"/>
              </p14:xfrm>
            </p:contentPart>
          </mc:Choice>
          <mc:Fallback xmlns="">
            <p:pic>
              <p:nvPicPr>
                <p:cNvPr id="7" name="Ink 6">
                  <a:extLst>
                    <a:ext uri="{FF2B5EF4-FFF2-40B4-BE49-F238E27FC236}">
                      <a16:creationId xmlns:a16="http://schemas.microsoft.com/office/drawing/2014/main" id="{53A59ACC-FAAA-775C-FC3F-6C7BC512E99C}"/>
                    </a:ext>
                  </a:extLst>
                </p:cNvPr>
                <p:cNvPicPr/>
                <p:nvPr/>
              </p:nvPicPr>
              <p:blipFill>
                <a:blip r:embed="rId6"/>
                <a:stretch>
                  <a:fillRect/>
                </a:stretch>
              </p:blipFill>
              <p:spPr>
                <a:xfrm>
                  <a:off x="9970216" y="2938090"/>
                  <a:ext cx="594000" cy="5256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E175B525-727C-FCA5-781A-E7DBE0B51CEB}"/>
                    </a:ext>
                  </a:extLst>
                </p14:cNvPr>
                <p14:cNvContentPartPr/>
                <p14:nvPr/>
              </p14:nvContentPartPr>
              <p14:xfrm>
                <a:off x="10015936" y="2974090"/>
                <a:ext cx="510480" cy="353160"/>
              </p14:xfrm>
            </p:contentPart>
          </mc:Choice>
          <mc:Fallback xmlns="">
            <p:pic>
              <p:nvPicPr>
                <p:cNvPr id="9" name="Ink 8">
                  <a:extLst>
                    <a:ext uri="{FF2B5EF4-FFF2-40B4-BE49-F238E27FC236}">
                      <a16:creationId xmlns:a16="http://schemas.microsoft.com/office/drawing/2014/main" id="{E175B525-727C-FCA5-781A-E7DBE0B51CEB}"/>
                    </a:ext>
                  </a:extLst>
                </p:cNvPr>
                <p:cNvPicPr/>
                <p:nvPr/>
              </p:nvPicPr>
              <p:blipFill>
                <a:blip r:embed="rId8"/>
                <a:stretch>
                  <a:fillRect/>
                </a:stretch>
              </p:blipFill>
              <p:spPr>
                <a:xfrm>
                  <a:off x="9979936" y="2938090"/>
                  <a:ext cx="582120" cy="4248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1" name="Ink 10">
                  <a:extLst>
                    <a:ext uri="{FF2B5EF4-FFF2-40B4-BE49-F238E27FC236}">
                      <a16:creationId xmlns:a16="http://schemas.microsoft.com/office/drawing/2014/main" id="{B04FACC2-21F1-3B0B-A625-8D515EDF11D9}"/>
                    </a:ext>
                  </a:extLst>
                </p14:cNvPr>
                <p14:cNvContentPartPr/>
                <p14:nvPr/>
              </p14:nvContentPartPr>
              <p14:xfrm>
                <a:off x="9932416" y="4380250"/>
                <a:ext cx="723240" cy="594720"/>
              </p14:xfrm>
            </p:contentPart>
          </mc:Choice>
          <mc:Fallback xmlns="">
            <p:pic>
              <p:nvPicPr>
                <p:cNvPr id="11" name="Ink 10">
                  <a:extLst>
                    <a:ext uri="{FF2B5EF4-FFF2-40B4-BE49-F238E27FC236}">
                      <a16:creationId xmlns:a16="http://schemas.microsoft.com/office/drawing/2014/main" id="{B04FACC2-21F1-3B0B-A625-8D515EDF11D9}"/>
                    </a:ext>
                  </a:extLst>
                </p:cNvPr>
                <p:cNvPicPr/>
                <p:nvPr/>
              </p:nvPicPr>
              <p:blipFill>
                <a:blip r:embed="rId10"/>
                <a:stretch>
                  <a:fillRect/>
                </a:stretch>
              </p:blipFill>
              <p:spPr>
                <a:xfrm>
                  <a:off x="9896398" y="4344272"/>
                  <a:ext cx="794916" cy="666317"/>
                </a:xfrm>
                <a:prstGeom prst="rect">
                  <a:avLst/>
                </a:prstGeom>
              </p:spPr>
            </p:pic>
          </mc:Fallback>
        </mc:AlternateContent>
        <p:pic>
          <p:nvPicPr>
            <p:cNvPr id="24" name="Graphic 23" descr="Earth Globe - Asia with solid fill">
              <a:extLst>
                <a:ext uri="{FF2B5EF4-FFF2-40B4-BE49-F238E27FC236}">
                  <a16:creationId xmlns:a16="http://schemas.microsoft.com/office/drawing/2014/main" id="{7DC33A4F-8EAD-C427-F734-FE649E0B5014}"/>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655656" y="4231036"/>
              <a:ext cx="1039378" cy="1039378"/>
            </a:xfrm>
            <a:prstGeom prst="rect">
              <a:avLst/>
            </a:prstGeom>
          </p:spPr>
        </p:pic>
      </p:grpSp>
      <p:pic>
        <p:nvPicPr>
          <p:cNvPr id="6" name="Picture 5" descr="Person in a farm">
            <a:extLst>
              <a:ext uri="{FF2B5EF4-FFF2-40B4-BE49-F238E27FC236}">
                <a16:creationId xmlns:a16="http://schemas.microsoft.com/office/drawing/2014/main" id="{A19AC894-FE7E-513C-4F2A-C606EAA96C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5693564" y="2500601"/>
            <a:ext cx="5265128" cy="3948846"/>
          </a:xfrm>
          <a:prstGeom prst="rect">
            <a:avLst/>
          </a:prstGeom>
        </p:spPr>
      </p:pic>
    </p:spTree>
    <p:extLst>
      <p:ext uri="{BB962C8B-B14F-4D97-AF65-F5344CB8AC3E}">
        <p14:creationId xmlns:p14="http://schemas.microsoft.com/office/powerpoint/2010/main" val="323028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B365C0B-8054-D528-1528-FF1CC633FDF7}"/>
              </a:ext>
            </a:extLst>
          </p:cNvPr>
          <p:cNvPicPr>
            <a:picLocks noGrp="1" noChangeAspect="1"/>
          </p:cNvPicPr>
          <p:nvPr>
            <p:ph idx="1"/>
          </p:nvPr>
        </p:nvPicPr>
        <p:blipFill>
          <a:blip r:embed="rId4"/>
          <a:stretch>
            <a:fillRect/>
          </a:stretch>
        </p:blipFill>
        <p:spPr>
          <a:xfrm>
            <a:off x="872612" y="3321079"/>
            <a:ext cx="4652517" cy="3318736"/>
          </a:xfrm>
          <a:prstGeom prst="rect">
            <a:avLst/>
          </a:prstGeom>
          <a:effectLst>
            <a:outerShdw blurRad="50800" dist="38100" dir="5400000" algn="t" rotWithShape="0">
              <a:prstClr val="black">
                <a:alpha val="40000"/>
              </a:prstClr>
            </a:outerShdw>
          </a:effectLst>
        </p:spPr>
      </p:pic>
      <p:sp>
        <p:nvSpPr>
          <p:cNvPr id="8" name="TextBox 7">
            <a:extLst>
              <a:ext uri="{FF2B5EF4-FFF2-40B4-BE49-F238E27FC236}">
                <a16:creationId xmlns:a16="http://schemas.microsoft.com/office/drawing/2014/main" id="{B1479809-F0E6-6321-566D-EB859B3CA154}"/>
              </a:ext>
            </a:extLst>
          </p:cNvPr>
          <p:cNvSpPr txBox="1"/>
          <p:nvPr/>
        </p:nvSpPr>
        <p:spPr>
          <a:xfrm>
            <a:off x="-1847456" y="485785"/>
            <a:ext cx="9615055" cy="830997"/>
          </a:xfrm>
          <a:prstGeom prst="rect">
            <a:avLst/>
          </a:prstGeom>
          <a:noFill/>
        </p:spPr>
        <p:txBody>
          <a:bodyPr wrap="square" rtlCol="0">
            <a:spAutoFit/>
          </a:bodyPr>
          <a:lstStyle/>
          <a:p>
            <a:pPr algn="ctr"/>
            <a:r>
              <a:rPr lang="en-GB" sz="4800" b="1" dirty="0">
                <a:solidFill>
                  <a:schemeClr val="bg1"/>
                </a:solidFill>
              </a:rPr>
              <a:t>Planet vs profit</a:t>
            </a:r>
          </a:p>
        </p:txBody>
      </p:sp>
      <mc:AlternateContent xmlns:mc="http://schemas.openxmlformats.org/markup-compatibility/2006" xmlns:p14="http://schemas.microsoft.com/office/powerpoint/2010/main">
        <mc:Choice Requires="p14">
          <p:contentPart p14:bwMode="auto" r:id="rId5">
            <p14:nvContentPartPr>
              <p14:cNvPr id="57" name="Ink 56">
                <a:extLst>
                  <a:ext uri="{FF2B5EF4-FFF2-40B4-BE49-F238E27FC236}">
                    <a16:creationId xmlns:a16="http://schemas.microsoft.com/office/drawing/2014/main" id="{D3A56CBD-0FD2-EA1C-3C1F-14761737B51E}"/>
                  </a:ext>
                </a:extLst>
              </p14:cNvPr>
              <p14:cNvContentPartPr/>
              <p14:nvPr/>
            </p14:nvContentPartPr>
            <p14:xfrm>
              <a:off x="-3408131" y="1994618"/>
              <a:ext cx="360" cy="360"/>
            </p14:xfrm>
          </p:contentPart>
        </mc:Choice>
        <mc:Fallback xmlns="">
          <p:pic>
            <p:nvPicPr>
              <p:cNvPr id="57" name="Ink 56">
                <a:extLst>
                  <a:ext uri="{FF2B5EF4-FFF2-40B4-BE49-F238E27FC236}">
                    <a16:creationId xmlns:a16="http://schemas.microsoft.com/office/drawing/2014/main" id="{D3A56CBD-0FD2-EA1C-3C1F-14761737B51E}"/>
                  </a:ext>
                </a:extLst>
              </p:cNvPr>
              <p:cNvPicPr/>
              <p:nvPr/>
            </p:nvPicPr>
            <p:blipFill>
              <a:blip r:embed="rId6"/>
              <a:stretch>
                <a:fillRect/>
              </a:stretch>
            </p:blipFill>
            <p:spPr>
              <a:xfrm>
                <a:off x="-3443771" y="1958618"/>
                <a:ext cx="72000" cy="72000"/>
              </a:xfrm>
              <a:prstGeom prst="rect">
                <a:avLst/>
              </a:prstGeom>
            </p:spPr>
          </p:pic>
        </mc:Fallback>
      </mc:AlternateContent>
    </p:spTree>
    <p:extLst>
      <p:ext uri="{BB962C8B-B14F-4D97-AF65-F5344CB8AC3E}">
        <p14:creationId xmlns:p14="http://schemas.microsoft.com/office/powerpoint/2010/main" val="2639223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8FF88A3-8EBC-4142-8CC2-EBE257ED6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Hands holding each other's wrists and interlinked to form a circle">
            <a:extLst>
              <a:ext uri="{FF2B5EF4-FFF2-40B4-BE49-F238E27FC236}">
                <a16:creationId xmlns:a16="http://schemas.microsoft.com/office/drawing/2014/main" id="{945E3673-2FA1-2581-F645-A8F56C7D0CA1}"/>
              </a:ext>
            </a:extLst>
          </p:cNvPr>
          <p:cNvPicPr>
            <a:picLocks noChangeAspect="1"/>
          </p:cNvPicPr>
          <p:nvPr/>
        </p:nvPicPr>
        <p:blipFill rotWithShape="1">
          <a:blip r:embed="rId3">
            <a:alphaModFix amt="40000"/>
          </a:blip>
          <a:srcRect b="15730"/>
          <a:stretch/>
        </p:blipFill>
        <p:spPr>
          <a:xfrm>
            <a:off x="3" y="10"/>
            <a:ext cx="12191997" cy="6857990"/>
          </a:xfrm>
          <a:prstGeom prst="rect">
            <a:avLst/>
          </a:prstGeom>
        </p:spPr>
      </p:pic>
      <p:sp>
        <p:nvSpPr>
          <p:cNvPr id="2" name="Title 1">
            <a:extLst>
              <a:ext uri="{FF2B5EF4-FFF2-40B4-BE49-F238E27FC236}">
                <a16:creationId xmlns:a16="http://schemas.microsoft.com/office/drawing/2014/main" id="{C6E25B81-E694-6087-2754-7EAD53A33EAE}"/>
              </a:ext>
            </a:extLst>
          </p:cNvPr>
          <p:cNvSpPr>
            <a:spLocks noGrp="1"/>
          </p:cNvSpPr>
          <p:nvPr>
            <p:ph type="title"/>
          </p:nvPr>
        </p:nvSpPr>
        <p:spPr>
          <a:xfrm>
            <a:off x="2210936" y="844486"/>
            <a:ext cx="9484225" cy="1461778"/>
          </a:xfrm>
        </p:spPr>
        <p:txBody>
          <a:bodyPr>
            <a:normAutofit/>
          </a:bodyPr>
          <a:lstStyle/>
          <a:p>
            <a:r>
              <a:rPr lang="en-GB" sz="4000" dirty="0"/>
              <a:t>CONCLUSION</a:t>
            </a:r>
          </a:p>
        </p:txBody>
      </p:sp>
      <p:grpSp>
        <p:nvGrpSpPr>
          <p:cNvPr id="11" name="Group 10">
            <a:extLst>
              <a:ext uri="{FF2B5EF4-FFF2-40B4-BE49-F238E27FC236}">
                <a16:creationId xmlns:a16="http://schemas.microsoft.com/office/drawing/2014/main" id="{27D8A815-1B1F-4DB5-A03C-F4987CF0CB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27777" y="343106"/>
            <a:ext cx="1692092" cy="1852591"/>
            <a:chOff x="790870" y="911082"/>
            <a:chExt cx="2191635" cy="2442764"/>
          </a:xfrm>
        </p:grpSpPr>
        <p:sp>
          <p:nvSpPr>
            <p:cNvPr id="12" name="Freeform 5">
              <a:extLst>
                <a:ext uri="{FF2B5EF4-FFF2-40B4-BE49-F238E27FC236}">
                  <a16:creationId xmlns:a16="http://schemas.microsoft.com/office/drawing/2014/main" id="{261388EF-B4CE-4326-979A-2F53CED606F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3" name="Freeform 5">
              <a:extLst>
                <a:ext uri="{FF2B5EF4-FFF2-40B4-BE49-F238E27FC236}">
                  <a16:creationId xmlns:a16="http://schemas.microsoft.com/office/drawing/2014/main" id="{33A25547-9075-4BDB-8F46-BA09E76AA3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933975" y="911082"/>
              <a:ext cx="2048530" cy="1797684"/>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alpha val="60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4" name="Freeform 5">
              <a:extLst>
                <a:ext uri="{FF2B5EF4-FFF2-40B4-BE49-F238E27FC236}">
                  <a16:creationId xmlns:a16="http://schemas.microsoft.com/office/drawing/2014/main" id="{1D917FAD-3240-4D3F-91A0-9571F75DC6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3" name="Content Placeholder 2">
            <a:extLst>
              <a:ext uri="{FF2B5EF4-FFF2-40B4-BE49-F238E27FC236}">
                <a16:creationId xmlns:a16="http://schemas.microsoft.com/office/drawing/2014/main" id="{62F0F963-354A-0159-248E-417F1289C268}"/>
              </a:ext>
            </a:extLst>
          </p:cNvPr>
          <p:cNvSpPr>
            <a:spLocks noGrp="1"/>
          </p:cNvSpPr>
          <p:nvPr>
            <p:ph idx="1"/>
          </p:nvPr>
        </p:nvSpPr>
        <p:spPr>
          <a:xfrm>
            <a:off x="2210936" y="2470248"/>
            <a:ext cx="9484235" cy="3052726"/>
          </a:xfrm>
        </p:spPr>
        <p:txBody>
          <a:bodyPr>
            <a:normAutofit/>
          </a:bodyPr>
          <a:lstStyle/>
          <a:p>
            <a:r>
              <a:rPr lang="en-GB" sz="2400" dirty="0"/>
              <a:t>All interlink and all cause damage so stop !!!</a:t>
            </a:r>
          </a:p>
          <a:p>
            <a:r>
              <a:rPr lang="en-GB" sz="2400" dirty="0"/>
              <a:t>The way they all link: all suffer when one is</a:t>
            </a:r>
          </a:p>
          <a:p>
            <a:r>
              <a:rPr lang="en-GB" sz="2400" dirty="0"/>
              <a:t>Issues of western world making the first move</a:t>
            </a:r>
          </a:p>
        </p:txBody>
      </p:sp>
    </p:spTree>
    <p:extLst>
      <p:ext uri="{BB962C8B-B14F-4D97-AF65-F5344CB8AC3E}">
        <p14:creationId xmlns:p14="http://schemas.microsoft.com/office/powerpoint/2010/main" val="15761083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Close-up of goat’s face, with tag in ear, standing in shelter, looking over wood fence">
            <a:extLst>
              <a:ext uri="{FF2B5EF4-FFF2-40B4-BE49-F238E27FC236}">
                <a16:creationId xmlns:a16="http://schemas.microsoft.com/office/drawing/2014/main" id="{4A66B62B-2BD4-297F-6A77-D65AD9336F03}"/>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6710" b="9021"/>
          <a:stretch/>
        </p:blipFill>
        <p:spPr>
          <a:xfrm>
            <a:off x="20" y="10"/>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498B514-B72E-FFCE-9B5C-675087D304DF}"/>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dirty="0"/>
              <a:t>Thank you for listening </a:t>
            </a:r>
            <a:r>
              <a:rPr lang="en-US" sz="4000" dirty="0">
                <a:sym typeface="Wingdings" panose="05000000000000000000" pitchFamily="2" charset="2"/>
              </a:rPr>
              <a:t></a:t>
            </a:r>
            <a:endParaRPr lang="en-US" sz="4000" dirty="0"/>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79447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87DC1-DD74-4319-2458-E7273E97FBF1}"/>
              </a:ext>
            </a:extLst>
          </p:cNvPr>
          <p:cNvSpPr>
            <a:spLocks noGrp="1"/>
          </p:cNvSpPr>
          <p:nvPr>
            <p:ph type="title"/>
          </p:nvPr>
        </p:nvSpPr>
        <p:spPr>
          <a:xfrm>
            <a:off x="838200" y="0"/>
            <a:ext cx="10515600" cy="1325563"/>
          </a:xfrm>
        </p:spPr>
        <p:txBody>
          <a:bodyPr/>
          <a:lstStyle/>
          <a:p>
            <a:r>
              <a:rPr lang="en-GB" dirty="0"/>
              <a:t>bibliography</a:t>
            </a:r>
          </a:p>
        </p:txBody>
      </p:sp>
      <p:sp>
        <p:nvSpPr>
          <p:cNvPr id="3" name="Content Placeholder 2">
            <a:extLst>
              <a:ext uri="{FF2B5EF4-FFF2-40B4-BE49-F238E27FC236}">
                <a16:creationId xmlns:a16="http://schemas.microsoft.com/office/drawing/2014/main" id="{05D14E56-BC09-4511-0345-FD2FF149C776}"/>
              </a:ext>
            </a:extLst>
          </p:cNvPr>
          <p:cNvSpPr>
            <a:spLocks noGrp="1"/>
          </p:cNvSpPr>
          <p:nvPr>
            <p:ph idx="1"/>
          </p:nvPr>
        </p:nvSpPr>
        <p:spPr>
          <a:xfrm>
            <a:off x="838200" y="1011382"/>
            <a:ext cx="10515600" cy="5846617"/>
          </a:xfrm>
        </p:spPr>
        <p:txBody>
          <a:bodyPr>
            <a:normAutofit fontScale="70000" lnSpcReduction="20000"/>
          </a:bodyPr>
          <a:lstStyle/>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‘Animal Cruelty’, </a:t>
            </a:r>
            <a:r>
              <a:rPr lang="en-GB" sz="1800" i="1" dirty="0">
                <a:effectLst/>
                <a:latin typeface="Calibri" panose="020F0502020204030204" pitchFamily="34" charset="0"/>
                <a:ea typeface="DengXian" panose="02010600030101010101" pitchFamily="2" charset="-122"/>
                <a:cs typeface="Calibri" panose="020F0502020204030204" pitchFamily="34" charset="0"/>
              </a:rPr>
              <a:t>Compassion in World Farming</a:t>
            </a:r>
            <a:r>
              <a:rPr lang="en-GB" sz="1800" dirty="0">
                <a:effectLst/>
                <a:latin typeface="Calibri" panose="020F0502020204030204" pitchFamily="34" charset="0"/>
                <a:ea typeface="DengXian" panose="02010600030101010101" pitchFamily="2" charset="-122"/>
                <a:cs typeface="Calibri" panose="020F0502020204030204" pitchFamily="34" charset="0"/>
              </a:rPr>
              <a:t> &lt;https://www.ciwf.org.uk/factory-farming/animal-cruelty/&gt; [accessed 3 March 2023]</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DengXian" panose="02010600030101010101" pitchFamily="2" charset="-122"/>
                <a:cs typeface="Calibri" panose="020F0502020204030204" pitchFamily="34" charset="0"/>
              </a:rPr>
              <a:t>Callicott</a:t>
            </a:r>
            <a:r>
              <a:rPr lang="en-GB" sz="1800" dirty="0">
                <a:effectLst/>
                <a:latin typeface="Calibri" panose="020F0502020204030204" pitchFamily="34" charset="0"/>
                <a:ea typeface="DengXian" panose="02010600030101010101" pitchFamily="2" charset="-122"/>
                <a:cs typeface="Calibri" panose="020F0502020204030204" pitchFamily="34" charset="0"/>
              </a:rPr>
              <a:t>, J. Baird. 1995. ‘Animal Liberation: A Triangular Affair’. In People, Penguins and Plastic Trees: Basic Issues in Environmental Ethics, edited by Christine Pierce &amp; Donald </a:t>
            </a:r>
            <a:r>
              <a:rPr lang="en-GB" sz="1800" dirty="0" err="1">
                <a:effectLst/>
                <a:latin typeface="Calibri" panose="020F0502020204030204" pitchFamily="34" charset="0"/>
                <a:ea typeface="DengXian" panose="02010600030101010101" pitchFamily="2" charset="-122"/>
                <a:cs typeface="Calibri" panose="020F0502020204030204" pitchFamily="34" charset="0"/>
              </a:rPr>
              <a:t>VanDeVeer</a:t>
            </a:r>
            <a:r>
              <a:rPr lang="en-GB" sz="1800" dirty="0">
                <a:effectLst/>
                <a:latin typeface="Calibri" panose="020F0502020204030204" pitchFamily="34" charset="0"/>
                <a:ea typeface="DengXian" panose="02010600030101010101" pitchFamily="2" charset="-122"/>
                <a:cs typeface="Calibri" panose="020F0502020204030204" pitchFamily="34" charset="0"/>
              </a:rPr>
              <a:t>, 237-254. Belmont: Wadsworth.</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DengXian" panose="02010600030101010101" pitchFamily="2" charset="-122"/>
                <a:cs typeface="Calibri" panose="020F0502020204030204" pitchFamily="34" charset="0"/>
              </a:rPr>
              <a:t>Collomb</a:t>
            </a:r>
            <a:r>
              <a:rPr lang="en-GB" sz="1800" dirty="0">
                <a:effectLst/>
                <a:latin typeface="Calibri" panose="020F0502020204030204" pitchFamily="34" charset="0"/>
                <a:ea typeface="DengXian" panose="02010600030101010101" pitchFamily="2" charset="-122"/>
                <a:cs typeface="Calibri" panose="020F0502020204030204" pitchFamily="34" charset="0"/>
              </a:rPr>
              <a:t>, Jean-Daniel, ‘J. Baird </a:t>
            </a:r>
            <a:r>
              <a:rPr lang="en-GB" sz="1800" dirty="0" err="1">
                <a:effectLst/>
                <a:latin typeface="Calibri" panose="020F0502020204030204" pitchFamily="34" charset="0"/>
                <a:ea typeface="DengXian" panose="02010600030101010101" pitchFamily="2" charset="-122"/>
                <a:cs typeface="Calibri" panose="020F0502020204030204" pitchFamily="34" charset="0"/>
              </a:rPr>
              <a:t>Callicott</a:t>
            </a:r>
            <a:r>
              <a:rPr lang="en-GB" sz="1800" dirty="0">
                <a:effectLst/>
                <a:latin typeface="Calibri" panose="020F0502020204030204" pitchFamily="34" charset="0"/>
                <a:ea typeface="DengXian" panose="02010600030101010101" pitchFamily="2" charset="-122"/>
                <a:cs typeface="Calibri" panose="020F0502020204030204" pitchFamily="34" charset="0"/>
              </a:rPr>
              <a:t>, Science, and the Unstable Foundation of Environmental Ethics’, </a:t>
            </a:r>
            <a:r>
              <a:rPr lang="en-GB" sz="1800" i="1" dirty="0">
                <a:effectLst/>
                <a:latin typeface="Calibri" panose="020F0502020204030204" pitchFamily="34" charset="0"/>
                <a:ea typeface="DengXian" panose="02010600030101010101" pitchFamily="2" charset="-122"/>
                <a:cs typeface="Calibri" panose="020F0502020204030204" pitchFamily="34" charset="0"/>
              </a:rPr>
              <a:t>Angles. New Perspectives on the Anglophone World</a:t>
            </a:r>
            <a:r>
              <a:rPr lang="en-GB" sz="1800" dirty="0">
                <a:effectLst/>
                <a:latin typeface="Calibri" panose="020F0502020204030204" pitchFamily="34" charset="0"/>
                <a:ea typeface="DengXian" panose="02010600030101010101" pitchFamily="2" charset="-122"/>
                <a:cs typeface="Calibri" panose="020F0502020204030204" pitchFamily="34" charset="0"/>
              </a:rPr>
              <a:t>, 4, 2017 &lt;https://doi.org/10.4000/angles.1390&gt;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‘Factory Farming: A Recipe for Disaster for Animals &amp; Our Planet’, </a:t>
            </a:r>
            <a:r>
              <a:rPr lang="en-GB" sz="1800" i="1" dirty="0">
                <a:effectLst/>
                <a:latin typeface="Calibri" panose="020F0502020204030204" pitchFamily="34" charset="0"/>
                <a:ea typeface="DengXian" panose="02010600030101010101" pitchFamily="2" charset="-122"/>
                <a:cs typeface="Calibri" panose="020F0502020204030204" pitchFamily="34" charset="0"/>
              </a:rPr>
              <a:t>ASPCA</a:t>
            </a:r>
            <a:r>
              <a:rPr lang="en-GB" sz="1800" dirty="0">
                <a:effectLst/>
                <a:latin typeface="Calibri" panose="020F0502020204030204" pitchFamily="34" charset="0"/>
                <a:ea typeface="DengXian" panose="02010600030101010101" pitchFamily="2" charset="-122"/>
                <a:cs typeface="Calibri" panose="020F0502020204030204" pitchFamily="34" charset="0"/>
              </a:rPr>
              <a:t> &lt;https://www.aspca.org/protecting-farm-animals/factory-farming-environment&gt; [accessed 28 February 2023]</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FAWC, ‘MUTILATIONS AND ENVIRONMENTAL ENRICHMENT IN PIGLETS’, 2011</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‘Figure 4. Main Perspectives of Environmental Ethics to Better...’, </a:t>
            </a:r>
            <a:r>
              <a:rPr lang="en-GB" sz="1800" i="1" dirty="0">
                <a:effectLst/>
                <a:latin typeface="Calibri" panose="020F0502020204030204" pitchFamily="34" charset="0"/>
                <a:ea typeface="DengXian" panose="02010600030101010101" pitchFamily="2" charset="-122"/>
                <a:cs typeface="Calibri" panose="020F0502020204030204" pitchFamily="34" charset="0"/>
              </a:rPr>
              <a:t>ResearchGate</a:t>
            </a:r>
            <a:r>
              <a:rPr lang="en-GB" sz="1800" dirty="0">
                <a:effectLst/>
                <a:latin typeface="Calibri" panose="020F0502020204030204" pitchFamily="34" charset="0"/>
                <a:ea typeface="DengXian" panose="02010600030101010101" pitchFamily="2" charset="-122"/>
                <a:cs typeface="Calibri" panose="020F0502020204030204" pitchFamily="34" charset="0"/>
              </a:rPr>
              <a:t> &lt;https://www.researchgate.net/figure/Main-perspectives-of-environmental-ethics-to-better-understand-the-value-of-animals-and_fig2_362144835&gt; [accessed 3 March 2023]</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Gerber, Pierre J., and Food and Agriculture Organization of the United Nations, eds., </a:t>
            </a:r>
            <a:r>
              <a:rPr lang="en-GB" sz="1800" i="1" dirty="0">
                <a:effectLst/>
                <a:latin typeface="Calibri" panose="020F0502020204030204" pitchFamily="34" charset="0"/>
                <a:ea typeface="DengXian" panose="02010600030101010101" pitchFamily="2" charset="-122"/>
                <a:cs typeface="Calibri" panose="020F0502020204030204" pitchFamily="34" charset="0"/>
              </a:rPr>
              <a:t>Tackling Climate Change through Livestock: A Global Assessment of Emissions and Mitigation Opportunities</a:t>
            </a:r>
            <a:r>
              <a:rPr lang="en-GB" sz="1800" dirty="0">
                <a:effectLst/>
                <a:latin typeface="Calibri" panose="020F0502020204030204" pitchFamily="34" charset="0"/>
                <a:ea typeface="DengXian" panose="02010600030101010101" pitchFamily="2" charset="-122"/>
                <a:cs typeface="Calibri" panose="020F0502020204030204" pitchFamily="34" charset="0"/>
              </a:rPr>
              <a:t> (Rome: Food and Agriculture Organization of the United Nations, 2013)</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Leopold, Aldo. 1949. A Sand County Almanac and Sketches Here and There. New York: Oxford University Press.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‘On Europe’s Contribution to Protecting Global Commons: The High Seas, Antarctica and Outer Space’, </a:t>
            </a:r>
            <a:r>
              <a:rPr lang="en-GB" sz="1800" i="1" dirty="0">
                <a:effectLst/>
                <a:latin typeface="Calibri" panose="020F0502020204030204" pitchFamily="34" charset="0"/>
                <a:ea typeface="DengXian" panose="02010600030101010101" pitchFamily="2" charset="-122"/>
                <a:cs typeface="Calibri" panose="020F0502020204030204" pitchFamily="34" charset="0"/>
              </a:rPr>
              <a:t>European Greens</a:t>
            </a:r>
            <a:r>
              <a:rPr lang="en-GB" sz="1800" dirty="0">
                <a:effectLst/>
                <a:latin typeface="Calibri" panose="020F0502020204030204" pitchFamily="34" charset="0"/>
                <a:ea typeface="DengXian" panose="02010600030101010101" pitchFamily="2" charset="-122"/>
                <a:cs typeface="Calibri" panose="020F0502020204030204" pitchFamily="34" charset="0"/>
              </a:rPr>
              <a:t> &lt;https://europeangreens.eu/liverpool2017/congress/europe%E2%80%99s-contribution-protecting-global-commons-high-seas-antarctica-and-outer-space&gt; [accessed 3 March 2023]</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DengXian" panose="02010600030101010101" pitchFamily="2" charset="-122"/>
                <a:cs typeface="Calibri" panose="020F0502020204030204" pitchFamily="34" charset="0"/>
              </a:rPr>
              <a:t>Viglione</a:t>
            </a:r>
            <a:r>
              <a:rPr lang="en-GB" sz="1800" dirty="0">
                <a:effectLst/>
                <a:latin typeface="Calibri" panose="020F0502020204030204" pitchFamily="34" charset="0"/>
                <a:ea typeface="DengXian" panose="02010600030101010101" pitchFamily="2" charset="-122"/>
                <a:cs typeface="Calibri" panose="020F0502020204030204" pitchFamily="34" charset="0"/>
              </a:rPr>
              <a:t>, Giuliana, ‘Land-Use Change Has Affected “Almost a Third” of World’s Terrain since 1960’, </a:t>
            </a:r>
            <a:r>
              <a:rPr lang="en-GB" sz="1800" i="1" dirty="0">
                <a:effectLst/>
                <a:latin typeface="Calibri" panose="020F0502020204030204" pitchFamily="34" charset="0"/>
                <a:ea typeface="DengXian" panose="02010600030101010101" pitchFamily="2" charset="-122"/>
                <a:cs typeface="Calibri" panose="020F0502020204030204" pitchFamily="34" charset="0"/>
              </a:rPr>
              <a:t>Carbon Brief</a:t>
            </a:r>
            <a:r>
              <a:rPr lang="en-GB" sz="1800" dirty="0">
                <a:effectLst/>
                <a:latin typeface="Calibri" panose="020F0502020204030204" pitchFamily="34" charset="0"/>
                <a:ea typeface="DengXian" panose="02010600030101010101" pitchFamily="2" charset="-122"/>
                <a:cs typeface="Calibri" panose="020F0502020204030204" pitchFamily="34" charset="0"/>
              </a:rPr>
              <a:t>, 2021 &lt;https://www.carbonbrief.org/land-use-change-has-affected-almost-a-third-of-worlds-terrain-since-1960/&gt; [accessed 28 February 2023]</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8052565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1762</TotalTime>
  <Words>1743</Words>
  <Application>Microsoft Office PowerPoint</Application>
  <PresentationFormat>Widescreen</PresentationFormat>
  <Paragraphs>120</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Museo Slab 300</vt:lpstr>
      <vt:lpstr>Arial</vt:lpstr>
      <vt:lpstr>Calibri</vt:lpstr>
      <vt:lpstr>Calibri Light</vt:lpstr>
      <vt:lpstr>Office Theme</vt:lpstr>
      <vt:lpstr>PowerPoint Presentation</vt:lpstr>
      <vt:lpstr>PowerPoint Presentation</vt:lpstr>
      <vt:lpstr>PowerPoint Presentation</vt:lpstr>
      <vt:lpstr>Treatment of animals </vt:lpstr>
      <vt:lpstr>PowerPoint Presentation</vt:lpstr>
      <vt:lpstr>So-ya wanna talk about soybeans</vt:lpstr>
      <vt:lpstr>Its environ-mental !</vt:lpstr>
      <vt:lpstr>The negative impacts on Humans </vt:lpstr>
      <vt:lpstr>PowerPoint Presentation</vt:lpstr>
      <vt:lpstr>CONCLUSION</vt:lpstr>
      <vt:lpstr>Thank you for listening </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ameliamonnery@gmail.com</dc:creator>
  <cp:lastModifiedBy>ameliamonnery@gmail.com</cp:lastModifiedBy>
  <cp:revision>20</cp:revision>
  <dcterms:created xsi:type="dcterms:W3CDTF">2023-02-28T13:24:20Z</dcterms:created>
  <dcterms:modified xsi:type="dcterms:W3CDTF">2023-03-05T16:13:18Z</dcterms:modified>
</cp:coreProperties>
</file>