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89" r:id="rId6"/>
    <p:sldId id="257" r:id="rId7"/>
    <p:sldId id="291" r:id="rId8"/>
    <p:sldId id="290" r:id="rId9"/>
    <p:sldId id="259" r:id="rId10"/>
    <p:sldId id="274" r:id="rId11"/>
    <p:sldId id="260" r:id="rId12"/>
    <p:sldId id="269" r:id="rId13"/>
    <p:sldId id="262" r:id="rId14"/>
    <p:sldId id="263" r:id="rId15"/>
    <p:sldId id="287" r:id="rId16"/>
    <p:sldId id="264" r:id="rId17"/>
    <p:sldId id="265" r:id="rId18"/>
    <p:sldId id="266" r:id="rId19"/>
    <p:sldId id="267" r:id="rId20"/>
    <p:sldId id="268" r:id="rId21"/>
    <p:sldId id="294" r:id="rId22"/>
    <p:sldId id="270" r:id="rId23"/>
    <p:sldId id="277" r:id="rId24"/>
    <p:sldId id="293" r:id="rId25"/>
    <p:sldId id="258" r:id="rId26"/>
  </p:sldIdLst>
  <p:sldSz cx="9144000" cy="6858000" type="screen4x3"/>
  <p:notesSz cx="6742113" cy="9875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11" userDrawn="1">
          <p15:clr>
            <a:srgbClr val="A4A3A4"/>
          </p15:clr>
        </p15:guide>
        <p15:guide id="2" pos="2124"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91" autoAdjust="0"/>
    <p:restoredTop sz="94720"/>
  </p:normalViewPr>
  <p:slideViewPr>
    <p:cSldViewPr>
      <p:cViewPr varScale="1">
        <p:scale>
          <a:sx n="105" d="100"/>
          <a:sy n="105" d="100"/>
        </p:scale>
        <p:origin x="1736"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11"/>
        <p:guide pos="2124"/>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582" cy="493792"/>
          </a:xfrm>
          <a:prstGeom prst="rect">
            <a:avLst/>
          </a:prstGeom>
        </p:spPr>
        <p:txBody>
          <a:bodyPr vert="horz" lIns="92519" tIns="46259" rIns="92519" bIns="46259" rtlCol="0"/>
          <a:lstStyle>
            <a:lvl1pPr algn="l">
              <a:defRPr sz="1200"/>
            </a:lvl1pPr>
          </a:lstStyle>
          <a:p>
            <a:endParaRPr lang="en-GB"/>
          </a:p>
        </p:txBody>
      </p:sp>
      <p:sp>
        <p:nvSpPr>
          <p:cNvPr id="3" name="Date Placeholder 2"/>
          <p:cNvSpPr>
            <a:spLocks noGrp="1"/>
          </p:cNvSpPr>
          <p:nvPr>
            <p:ph type="dt" sz="quarter" idx="1"/>
          </p:nvPr>
        </p:nvSpPr>
        <p:spPr>
          <a:xfrm>
            <a:off x="3818971" y="0"/>
            <a:ext cx="2921582" cy="493792"/>
          </a:xfrm>
          <a:prstGeom prst="rect">
            <a:avLst/>
          </a:prstGeom>
        </p:spPr>
        <p:txBody>
          <a:bodyPr vert="horz" lIns="92519" tIns="46259" rIns="92519" bIns="46259" rtlCol="0"/>
          <a:lstStyle>
            <a:lvl1pPr algn="r">
              <a:defRPr sz="1200"/>
            </a:lvl1pPr>
          </a:lstStyle>
          <a:p>
            <a:fld id="{96D292DE-8B7A-4254-AA83-74C1F4DD4AF0}" type="datetimeFigureOut">
              <a:rPr lang="en-GB" smtClean="0"/>
              <a:t>09/07/2024</a:t>
            </a:fld>
            <a:endParaRPr lang="en-GB"/>
          </a:p>
        </p:txBody>
      </p:sp>
      <p:sp>
        <p:nvSpPr>
          <p:cNvPr id="4" name="Footer Placeholder 3"/>
          <p:cNvSpPr>
            <a:spLocks noGrp="1"/>
          </p:cNvSpPr>
          <p:nvPr>
            <p:ph type="ftr" sz="quarter" idx="2"/>
          </p:nvPr>
        </p:nvSpPr>
        <p:spPr>
          <a:xfrm>
            <a:off x="0" y="9380332"/>
            <a:ext cx="2921582" cy="493792"/>
          </a:xfrm>
          <a:prstGeom prst="rect">
            <a:avLst/>
          </a:prstGeom>
        </p:spPr>
        <p:txBody>
          <a:bodyPr vert="horz" lIns="92519" tIns="46259" rIns="92519" bIns="46259" rtlCol="0" anchor="b"/>
          <a:lstStyle>
            <a:lvl1pPr algn="l">
              <a:defRPr sz="1200"/>
            </a:lvl1pPr>
          </a:lstStyle>
          <a:p>
            <a:endParaRPr lang="en-GB"/>
          </a:p>
        </p:txBody>
      </p:sp>
      <p:sp>
        <p:nvSpPr>
          <p:cNvPr id="5" name="Slide Number Placeholder 4"/>
          <p:cNvSpPr>
            <a:spLocks noGrp="1"/>
          </p:cNvSpPr>
          <p:nvPr>
            <p:ph type="sldNum" sz="quarter" idx="3"/>
          </p:nvPr>
        </p:nvSpPr>
        <p:spPr>
          <a:xfrm>
            <a:off x="3818971" y="9380332"/>
            <a:ext cx="2921582" cy="493792"/>
          </a:xfrm>
          <a:prstGeom prst="rect">
            <a:avLst/>
          </a:prstGeom>
        </p:spPr>
        <p:txBody>
          <a:bodyPr vert="horz" lIns="92519" tIns="46259" rIns="92519" bIns="4625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582" cy="495507"/>
          </a:xfrm>
          <a:prstGeom prst="rect">
            <a:avLst/>
          </a:prstGeom>
        </p:spPr>
        <p:txBody>
          <a:bodyPr vert="horz" lIns="92519" tIns="46259" rIns="92519" bIns="46259" rtlCol="0"/>
          <a:lstStyle>
            <a:lvl1pPr algn="l">
              <a:defRPr sz="1200"/>
            </a:lvl1pPr>
          </a:lstStyle>
          <a:p>
            <a:endParaRPr lang="en-GB"/>
          </a:p>
        </p:txBody>
      </p:sp>
      <p:sp>
        <p:nvSpPr>
          <p:cNvPr id="3" name="Date Placeholder 2"/>
          <p:cNvSpPr>
            <a:spLocks noGrp="1"/>
          </p:cNvSpPr>
          <p:nvPr>
            <p:ph type="dt" idx="1"/>
          </p:nvPr>
        </p:nvSpPr>
        <p:spPr>
          <a:xfrm>
            <a:off x="3818971" y="0"/>
            <a:ext cx="2921582" cy="495507"/>
          </a:xfrm>
          <a:prstGeom prst="rect">
            <a:avLst/>
          </a:prstGeom>
        </p:spPr>
        <p:txBody>
          <a:bodyPr vert="horz" lIns="92519" tIns="46259" rIns="92519" bIns="46259" rtlCol="0"/>
          <a:lstStyle>
            <a:lvl1pPr algn="r">
              <a:defRPr sz="1200"/>
            </a:lvl1pPr>
          </a:lstStyle>
          <a:p>
            <a:fld id="{050F26F3-B611-4948-9136-FF189152A86B}" type="datetimeFigureOut">
              <a:rPr lang="en-GB" smtClean="0"/>
              <a:t>09/07/2024</a:t>
            </a:fld>
            <a:endParaRPr lang="en-GB"/>
          </a:p>
        </p:txBody>
      </p:sp>
      <p:sp>
        <p:nvSpPr>
          <p:cNvPr id="4" name="Slide Image Placeholder 3"/>
          <p:cNvSpPr>
            <a:spLocks noGrp="1" noRot="1" noChangeAspect="1"/>
          </p:cNvSpPr>
          <p:nvPr>
            <p:ph type="sldImg" idx="2"/>
          </p:nvPr>
        </p:nvSpPr>
        <p:spPr>
          <a:xfrm>
            <a:off x="1149350" y="1235075"/>
            <a:ext cx="4443413" cy="3333750"/>
          </a:xfrm>
          <a:prstGeom prst="rect">
            <a:avLst/>
          </a:prstGeom>
          <a:noFill/>
          <a:ln w="12700">
            <a:solidFill>
              <a:prstClr val="black"/>
            </a:solidFill>
          </a:ln>
        </p:spPr>
        <p:txBody>
          <a:bodyPr vert="horz" lIns="92519" tIns="46259" rIns="92519" bIns="46259" rtlCol="0" anchor="ctr"/>
          <a:lstStyle/>
          <a:p>
            <a:endParaRPr lang="en-GB"/>
          </a:p>
        </p:txBody>
      </p:sp>
      <p:sp>
        <p:nvSpPr>
          <p:cNvPr id="5" name="Notes Placeholder 4"/>
          <p:cNvSpPr>
            <a:spLocks noGrp="1"/>
          </p:cNvSpPr>
          <p:nvPr>
            <p:ph type="body" sz="quarter" idx="3"/>
          </p:nvPr>
        </p:nvSpPr>
        <p:spPr>
          <a:xfrm>
            <a:off x="674212" y="4752747"/>
            <a:ext cx="5393690" cy="3888611"/>
          </a:xfrm>
          <a:prstGeom prst="rect">
            <a:avLst/>
          </a:prstGeom>
        </p:spPr>
        <p:txBody>
          <a:bodyPr vert="horz" lIns="92519" tIns="46259" rIns="92519" bIns="4625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80333"/>
            <a:ext cx="2921582" cy="495506"/>
          </a:xfrm>
          <a:prstGeom prst="rect">
            <a:avLst/>
          </a:prstGeom>
        </p:spPr>
        <p:txBody>
          <a:bodyPr vert="horz" lIns="92519" tIns="46259" rIns="92519" bIns="46259" rtlCol="0" anchor="b"/>
          <a:lstStyle>
            <a:lvl1pPr algn="l">
              <a:defRPr sz="1200"/>
            </a:lvl1pPr>
          </a:lstStyle>
          <a:p>
            <a:endParaRPr lang="en-GB"/>
          </a:p>
        </p:txBody>
      </p:sp>
      <p:sp>
        <p:nvSpPr>
          <p:cNvPr id="7" name="Slide Number Placeholder 6"/>
          <p:cNvSpPr>
            <a:spLocks noGrp="1"/>
          </p:cNvSpPr>
          <p:nvPr>
            <p:ph type="sldNum" sz="quarter" idx="5"/>
          </p:nvPr>
        </p:nvSpPr>
        <p:spPr>
          <a:xfrm>
            <a:off x="3818971" y="9380333"/>
            <a:ext cx="2921582" cy="495506"/>
          </a:xfrm>
          <a:prstGeom prst="rect">
            <a:avLst/>
          </a:prstGeom>
        </p:spPr>
        <p:txBody>
          <a:bodyPr vert="horz" lIns="92519" tIns="46259" rIns="92519" bIns="46259" rtlCol="0" anchor="b"/>
          <a:lstStyle>
            <a:lvl1pPr algn="r">
              <a:defRPr sz="1200"/>
            </a:lvl1pPr>
          </a:lstStyle>
          <a:p>
            <a:fld id="{4E667E14-7496-4FF9-B1E0-7ED2C02393AA}" type="slidenum">
              <a:rPr lang="en-GB" smtClean="0"/>
              <a:t>‹#›</a:t>
            </a:fld>
            <a:endParaRPr lang="en-GB"/>
          </a:p>
        </p:txBody>
      </p:sp>
    </p:spTree>
    <p:extLst>
      <p:ext uri="{BB962C8B-B14F-4D97-AF65-F5344CB8AC3E}">
        <p14:creationId xmlns:p14="http://schemas.microsoft.com/office/powerpoint/2010/main" val="656791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09/07/2024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Xlfnw0jl75A&amp;t=7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uk.indeed.com/career-advice/career-development/health-care-assistant-cv#:~:text=How%20to%20write%20a%20CV%20for%20health%20care,keywords%20...%208%208.%20Proofread%20and%20edit%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992888" cy="2478137"/>
          </a:xfrm>
        </p:spPr>
        <p:txBody>
          <a:bodyPr>
            <a:normAutofit fontScale="90000"/>
          </a:bodyPr>
          <a:lstStyle/>
          <a:p>
            <a:br>
              <a:rPr lang="en-GB" b="1" dirty="0">
                <a:solidFill>
                  <a:schemeClr val="bg1"/>
                </a:solidFill>
                <a:effectLst>
                  <a:outerShdw blurRad="38100" dist="38100" dir="2700000" algn="tl">
                    <a:srgbClr val="000000">
                      <a:alpha val="43137"/>
                    </a:srgbClr>
                  </a:outerShdw>
                </a:effectLst>
              </a:rPr>
            </a:br>
            <a:r>
              <a:rPr lang="en-GB"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br>
              <a:rPr lang="en-GB" dirty="0">
                <a:effectLst>
                  <a:outerShdw blurRad="38100" dist="38100" dir="2700000" algn="tl">
                    <a:srgbClr val="000000">
                      <a:alpha val="43137"/>
                    </a:srgbClr>
                  </a:outerShdw>
                </a:effectLst>
              </a:rPr>
            </a:br>
            <a:r>
              <a:rPr lang="en-GB" altLang="en-US" dirty="0">
                <a:solidFill>
                  <a:srgbClr val="FFFF00"/>
                </a:solidFill>
                <a:effectLst>
                  <a:outerShdw blurRad="38100" dist="38100" dir="2700000" algn="tl">
                    <a:srgbClr val="000000">
                      <a:alpha val="43137"/>
                    </a:srgbClr>
                  </a:outerShdw>
                </a:effectLst>
              </a:rPr>
              <a:t>CV writing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4470F-634F-C5BA-F3CD-37840E261B39}"/>
              </a:ext>
            </a:extLst>
          </p:cNvPr>
          <p:cNvSpPr>
            <a:spLocks noGrp="1"/>
          </p:cNvSpPr>
          <p:nvPr>
            <p:ph type="title"/>
          </p:nvPr>
        </p:nvSpPr>
        <p:spPr/>
        <p:txBody>
          <a:bodyPr/>
          <a:lstStyle/>
          <a:p>
            <a:r>
              <a:rPr lang="en-GB" b="1" dirty="0"/>
              <a:t>Aims</a:t>
            </a:r>
            <a:r>
              <a:rPr lang="en-GB" dirty="0"/>
              <a:t> </a:t>
            </a:r>
          </a:p>
        </p:txBody>
      </p:sp>
      <p:sp>
        <p:nvSpPr>
          <p:cNvPr id="3" name="Content Placeholder 2">
            <a:extLst>
              <a:ext uri="{FF2B5EF4-FFF2-40B4-BE49-F238E27FC236}">
                <a16:creationId xmlns:a16="http://schemas.microsoft.com/office/drawing/2014/main" id="{0AE76D34-A59A-6A4F-16BD-56DB45D4F4A3}"/>
              </a:ext>
            </a:extLst>
          </p:cNvPr>
          <p:cNvSpPr>
            <a:spLocks noGrp="1"/>
          </p:cNvSpPr>
          <p:nvPr>
            <p:ph idx="1"/>
          </p:nvPr>
        </p:nvSpPr>
        <p:spPr>
          <a:xfrm>
            <a:off x="432740" y="1417638"/>
            <a:ext cx="8387732" cy="4099594"/>
          </a:xfrm>
        </p:spPr>
        <p:txBody>
          <a:bodyPr>
            <a:normAutofit lnSpcReduction="10000"/>
          </a:bodyPr>
          <a:lstStyle/>
          <a:p>
            <a:r>
              <a:rPr lang="en-GB" dirty="0"/>
              <a:t>To understand how to write good CVs</a:t>
            </a:r>
          </a:p>
          <a:p>
            <a:endParaRPr lang="en-GB" dirty="0"/>
          </a:p>
          <a:p>
            <a:r>
              <a:rPr lang="en-GB" dirty="0"/>
              <a:t>To improve the content of your CV and increase your chances of being hired </a:t>
            </a:r>
          </a:p>
          <a:p>
            <a:endParaRPr lang="en-GB" dirty="0"/>
          </a:p>
          <a:p>
            <a:r>
              <a:rPr lang="en-GB" dirty="0"/>
              <a:t>To describe your strengths and experience using positive action verbs and HR buzzwords</a:t>
            </a:r>
          </a:p>
        </p:txBody>
      </p:sp>
    </p:spTree>
    <p:extLst>
      <p:ext uri="{BB962C8B-B14F-4D97-AF65-F5344CB8AC3E}">
        <p14:creationId xmlns:p14="http://schemas.microsoft.com/office/powerpoint/2010/main" val="2419267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 CV?</a:t>
            </a:r>
          </a:p>
        </p:txBody>
      </p:sp>
      <p:sp>
        <p:nvSpPr>
          <p:cNvPr id="3" name="Content Placeholder 2"/>
          <p:cNvSpPr>
            <a:spLocks noGrp="1"/>
          </p:cNvSpPr>
          <p:nvPr>
            <p:ph idx="1"/>
          </p:nvPr>
        </p:nvSpPr>
        <p:spPr>
          <a:xfrm>
            <a:off x="683568" y="1417638"/>
            <a:ext cx="8003232" cy="3955578"/>
          </a:xfrm>
        </p:spPr>
        <p:txBody>
          <a:bodyPr>
            <a:normAutofit/>
          </a:bodyPr>
          <a:lstStyle/>
          <a:p>
            <a:pPr marL="0" indent="0">
              <a:buNone/>
            </a:pPr>
            <a:r>
              <a:rPr lang="en-GB" sz="2400" dirty="0"/>
              <a:t>“</a:t>
            </a:r>
            <a:r>
              <a:rPr lang="en-GB" sz="2400" i="1" dirty="0"/>
              <a:t>A CV is a document aimed at convincing an employer that who you are, your qualifications, work experience and your skills makes it worthwhile for them to offer you either work experience or a chance to move forward in a formal selection process.”</a:t>
            </a:r>
            <a:br>
              <a:rPr lang="en-GB" sz="2400" i="1" dirty="0"/>
            </a:br>
            <a:br>
              <a:rPr lang="en-GB" sz="2400" i="1" dirty="0"/>
            </a:br>
            <a:r>
              <a:rPr lang="en-GB" sz="2000" dirty="0"/>
              <a:t>(Morgan, 1997, p.339)</a:t>
            </a:r>
            <a:endParaRPr lang="en-GB" sz="2400" dirty="0"/>
          </a:p>
        </p:txBody>
      </p:sp>
      <p:pic>
        <p:nvPicPr>
          <p:cNvPr id="5" name="Picture 4">
            <a:extLst>
              <a:ext uri="{FF2B5EF4-FFF2-40B4-BE49-F238E27FC236}">
                <a16:creationId xmlns:a16="http://schemas.microsoft.com/office/drawing/2014/main" id="{3CA20020-B268-4798-82BC-18F45B2D95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2996952"/>
            <a:ext cx="2996952" cy="2996952"/>
          </a:xfrm>
          <a:prstGeom prst="rect">
            <a:avLst/>
          </a:prstGeom>
        </p:spPr>
      </p:pic>
    </p:spTree>
    <p:extLst>
      <p:ext uri="{BB962C8B-B14F-4D97-AF65-F5344CB8AC3E}">
        <p14:creationId xmlns:p14="http://schemas.microsoft.com/office/powerpoint/2010/main" val="194746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98356-6FD9-A35D-D3A6-474D736B2909}"/>
              </a:ext>
            </a:extLst>
          </p:cNvPr>
          <p:cNvSpPr>
            <a:spLocks noGrp="1"/>
          </p:cNvSpPr>
          <p:nvPr>
            <p:ph type="title"/>
          </p:nvPr>
        </p:nvSpPr>
        <p:spPr/>
        <p:txBody>
          <a:bodyPr/>
          <a:lstStyle/>
          <a:p>
            <a:r>
              <a:rPr lang="en-GB" dirty="0"/>
              <a:t>Discuss  </a:t>
            </a:r>
          </a:p>
        </p:txBody>
      </p:sp>
      <p:sp>
        <p:nvSpPr>
          <p:cNvPr id="3" name="Content Placeholder 2">
            <a:extLst>
              <a:ext uri="{FF2B5EF4-FFF2-40B4-BE49-F238E27FC236}">
                <a16:creationId xmlns:a16="http://schemas.microsoft.com/office/drawing/2014/main" id="{B25ACF4E-3521-274A-F4F2-056B4A604976}"/>
              </a:ext>
            </a:extLst>
          </p:cNvPr>
          <p:cNvSpPr>
            <a:spLocks noGrp="1"/>
          </p:cNvSpPr>
          <p:nvPr>
            <p:ph idx="1"/>
          </p:nvPr>
        </p:nvSpPr>
        <p:spPr>
          <a:xfrm>
            <a:off x="457200" y="1412668"/>
            <a:ext cx="8435280" cy="4176571"/>
          </a:xfrm>
        </p:spPr>
        <p:txBody>
          <a:bodyPr>
            <a:normAutofit lnSpcReduction="10000"/>
          </a:bodyPr>
          <a:lstStyle/>
          <a:p>
            <a:r>
              <a:rPr lang="en-GB" dirty="0"/>
              <a:t>What in a CV would make industry experts cautious? </a:t>
            </a:r>
          </a:p>
          <a:p>
            <a:endParaRPr lang="en-GB" dirty="0"/>
          </a:p>
          <a:p>
            <a:r>
              <a:rPr lang="en-GB" dirty="0"/>
              <a:t>What attracts experts’ attention?</a:t>
            </a:r>
          </a:p>
          <a:p>
            <a:endParaRPr lang="en-GB" dirty="0"/>
          </a:p>
          <a:p>
            <a:r>
              <a:rPr lang="en-GB" dirty="0"/>
              <a:t>What is the biggest mistake a person can make that would make potential employers cautious?</a:t>
            </a:r>
          </a:p>
        </p:txBody>
      </p:sp>
    </p:spTree>
    <p:extLst>
      <p:ext uri="{BB962C8B-B14F-4D97-AF65-F5344CB8AC3E}">
        <p14:creationId xmlns:p14="http://schemas.microsoft.com/office/powerpoint/2010/main" val="3508595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B898E-7F16-8D6D-4AE3-D72B8CF4FB3E}"/>
              </a:ext>
            </a:extLst>
          </p:cNvPr>
          <p:cNvSpPr>
            <a:spLocks noGrp="1"/>
          </p:cNvSpPr>
          <p:nvPr>
            <p:ph type="title"/>
          </p:nvPr>
        </p:nvSpPr>
        <p:spPr/>
        <p:txBody>
          <a:bodyPr/>
          <a:lstStyle/>
          <a:p>
            <a:r>
              <a:rPr lang="en-GB" b="1" dirty="0"/>
              <a:t>Task 1</a:t>
            </a:r>
          </a:p>
        </p:txBody>
      </p:sp>
      <p:sp>
        <p:nvSpPr>
          <p:cNvPr id="3" name="Content Placeholder 2">
            <a:extLst>
              <a:ext uri="{FF2B5EF4-FFF2-40B4-BE49-F238E27FC236}">
                <a16:creationId xmlns:a16="http://schemas.microsoft.com/office/drawing/2014/main" id="{4EF4A64A-454F-8862-291D-FD6FF50C3E8D}"/>
              </a:ext>
            </a:extLst>
          </p:cNvPr>
          <p:cNvSpPr>
            <a:spLocks noGrp="1"/>
          </p:cNvSpPr>
          <p:nvPr>
            <p:ph idx="1"/>
          </p:nvPr>
        </p:nvSpPr>
        <p:spPr>
          <a:xfrm>
            <a:off x="457200" y="1268760"/>
            <a:ext cx="8229600" cy="4248472"/>
          </a:xfrm>
        </p:spPr>
        <p:txBody>
          <a:bodyPr/>
          <a:lstStyle/>
          <a:p>
            <a:r>
              <a:rPr lang="en-GB" dirty="0"/>
              <a:t>Watch the following video and write down the 5 key points related to writing a CV. </a:t>
            </a:r>
          </a:p>
          <a:p>
            <a:endParaRPr lang="en-GB" dirty="0"/>
          </a:p>
          <a:p>
            <a:r>
              <a:rPr lang="en-GB" dirty="0">
                <a:hlinkClick r:id="rId2"/>
              </a:rPr>
              <a:t>P3 1W2 2 – YouTube</a:t>
            </a:r>
            <a:endParaRPr lang="en-GB" dirty="0"/>
          </a:p>
        </p:txBody>
      </p:sp>
    </p:spTree>
    <p:extLst>
      <p:ext uri="{BB962C8B-B14F-4D97-AF65-F5344CB8AC3E}">
        <p14:creationId xmlns:p14="http://schemas.microsoft.com/office/powerpoint/2010/main" val="1974312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28D20-06A6-48C3-A7C9-1777270B8476}"/>
              </a:ext>
            </a:extLst>
          </p:cNvPr>
          <p:cNvSpPr>
            <a:spLocks noGrp="1"/>
          </p:cNvSpPr>
          <p:nvPr>
            <p:ph type="title"/>
          </p:nvPr>
        </p:nvSpPr>
        <p:spPr/>
        <p:txBody>
          <a:bodyPr/>
          <a:lstStyle/>
          <a:p>
            <a:r>
              <a:rPr lang="en-GB" b="1" dirty="0"/>
              <a:t>Creating Your Personal Brand</a:t>
            </a:r>
          </a:p>
        </p:txBody>
      </p:sp>
      <p:sp>
        <p:nvSpPr>
          <p:cNvPr id="7" name="TextBox 6">
            <a:extLst>
              <a:ext uri="{FF2B5EF4-FFF2-40B4-BE49-F238E27FC236}">
                <a16:creationId xmlns:a16="http://schemas.microsoft.com/office/drawing/2014/main" id="{BB9190DF-4558-4817-9BCF-A697F06C4CE3}"/>
              </a:ext>
            </a:extLst>
          </p:cNvPr>
          <p:cNvSpPr txBox="1"/>
          <p:nvPr/>
        </p:nvSpPr>
        <p:spPr>
          <a:xfrm>
            <a:off x="4283968" y="2844225"/>
            <a:ext cx="936104" cy="584775"/>
          </a:xfrm>
          <a:prstGeom prst="rect">
            <a:avLst/>
          </a:prstGeom>
          <a:noFill/>
          <a:ln w="12700">
            <a:solidFill>
              <a:schemeClr val="tx1"/>
            </a:solidFill>
          </a:ln>
        </p:spPr>
        <p:txBody>
          <a:bodyPr wrap="square" rtlCol="0">
            <a:spAutoFit/>
          </a:bodyPr>
          <a:lstStyle/>
          <a:p>
            <a:pPr algn="ctr"/>
            <a:r>
              <a:rPr lang="en-GB" sz="3200" b="1" dirty="0"/>
              <a:t>ME</a:t>
            </a:r>
          </a:p>
        </p:txBody>
      </p:sp>
      <p:sp>
        <p:nvSpPr>
          <p:cNvPr id="8" name="TextBox 7">
            <a:extLst>
              <a:ext uri="{FF2B5EF4-FFF2-40B4-BE49-F238E27FC236}">
                <a16:creationId xmlns:a16="http://schemas.microsoft.com/office/drawing/2014/main" id="{E1296827-B829-4218-9165-1BABBA5FEFF1}"/>
              </a:ext>
            </a:extLst>
          </p:cNvPr>
          <p:cNvSpPr txBox="1"/>
          <p:nvPr/>
        </p:nvSpPr>
        <p:spPr>
          <a:xfrm>
            <a:off x="1115616" y="1669266"/>
            <a:ext cx="2304256" cy="461665"/>
          </a:xfrm>
          <a:prstGeom prst="rect">
            <a:avLst/>
          </a:prstGeom>
          <a:noFill/>
          <a:ln w="12700">
            <a:solidFill>
              <a:schemeClr val="tx1"/>
            </a:solidFill>
          </a:ln>
        </p:spPr>
        <p:txBody>
          <a:bodyPr wrap="square" rtlCol="0">
            <a:spAutoFit/>
          </a:bodyPr>
          <a:lstStyle/>
          <a:p>
            <a:r>
              <a:rPr lang="en-GB" sz="2400" b="1" dirty="0"/>
              <a:t>KNOWLEDGE</a:t>
            </a:r>
          </a:p>
        </p:txBody>
      </p:sp>
      <p:sp>
        <p:nvSpPr>
          <p:cNvPr id="9" name="TextBox 8">
            <a:extLst>
              <a:ext uri="{FF2B5EF4-FFF2-40B4-BE49-F238E27FC236}">
                <a16:creationId xmlns:a16="http://schemas.microsoft.com/office/drawing/2014/main" id="{95DDD655-9E9A-402C-9462-F5F1D415B33E}"/>
              </a:ext>
            </a:extLst>
          </p:cNvPr>
          <p:cNvSpPr txBox="1"/>
          <p:nvPr/>
        </p:nvSpPr>
        <p:spPr>
          <a:xfrm>
            <a:off x="6084168" y="1621939"/>
            <a:ext cx="2160240" cy="461665"/>
          </a:xfrm>
          <a:prstGeom prst="rect">
            <a:avLst/>
          </a:prstGeom>
          <a:noFill/>
          <a:ln w="12700">
            <a:solidFill>
              <a:schemeClr val="tx1"/>
            </a:solidFill>
          </a:ln>
        </p:spPr>
        <p:txBody>
          <a:bodyPr wrap="square" rtlCol="0">
            <a:spAutoFit/>
          </a:bodyPr>
          <a:lstStyle/>
          <a:p>
            <a:r>
              <a:rPr lang="en-GB" sz="2400" b="1" dirty="0"/>
              <a:t>ATTRIBUTES</a:t>
            </a:r>
          </a:p>
        </p:txBody>
      </p:sp>
      <p:sp>
        <p:nvSpPr>
          <p:cNvPr id="10" name="TextBox 9">
            <a:extLst>
              <a:ext uri="{FF2B5EF4-FFF2-40B4-BE49-F238E27FC236}">
                <a16:creationId xmlns:a16="http://schemas.microsoft.com/office/drawing/2014/main" id="{0B89298B-6714-4F82-B411-5D11C94D4F70}"/>
              </a:ext>
            </a:extLst>
          </p:cNvPr>
          <p:cNvSpPr txBox="1"/>
          <p:nvPr/>
        </p:nvSpPr>
        <p:spPr>
          <a:xfrm>
            <a:off x="1331640" y="4122774"/>
            <a:ext cx="1368152" cy="461665"/>
          </a:xfrm>
          <a:prstGeom prst="rect">
            <a:avLst/>
          </a:prstGeom>
          <a:noFill/>
          <a:ln w="12700">
            <a:solidFill>
              <a:schemeClr val="tx1"/>
            </a:solidFill>
          </a:ln>
        </p:spPr>
        <p:txBody>
          <a:bodyPr wrap="square" rtlCol="0">
            <a:spAutoFit/>
          </a:bodyPr>
          <a:lstStyle/>
          <a:p>
            <a:r>
              <a:rPr lang="en-GB" sz="2400" b="1" dirty="0"/>
              <a:t>SKILLS</a:t>
            </a:r>
          </a:p>
        </p:txBody>
      </p:sp>
      <p:sp>
        <p:nvSpPr>
          <p:cNvPr id="11" name="TextBox 10">
            <a:extLst>
              <a:ext uri="{FF2B5EF4-FFF2-40B4-BE49-F238E27FC236}">
                <a16:creationId xmlns:a16="http://schemas.microsoft.com/office/drawing/2014/main" id="{BCEF9C99-A5BC-4A15-B446-861F3B7E45A3}"/>
              </a:ext>
            </a:extLst>
          </p:cNvPr>
          <p:cNvSpPr txBox="1"/>
          <p:nvPr/>
        </p:nvSpPr>
        <p:spPr>
          <a:xfrm>
            <a:off x="5995494" y="4129464"/>
            <a:ext cx="2536946" cy="461665"/>
          </a:xfrm>
          <a:prstGeom prst="rect">
            <a:avLst/>
          </a:prstGeom>
          <a:noFill/>
          <a:ln w="12700">
            <a:solidFill>
              <a:schemeClr val="tx1"/>
            </a:solidFill>
          </a:ln>
        </p:spPr>
        <p:txBody>
          <a:bodyPr wrap="square" rtlCol="0">
            <a:spAutoFit/>
          </a:bodyPr>
          <a:lstStyle/>
          <a:p>
            <a:r>
              <a:rPr lang="en-GB" sz="2400" b="1" dirty="0"/>
              <a:t>OTHER THINGS</a:t>
            </a:r>
          </a:p>
        </p:txBody>
      </p:sp>
      <p:cxnSp>
        <p:nvCxnSpPr>
          <p:cNvPr id="13" name="Straight Arrow Connector 12">
            <a:extLst>
              <a:ext uri="{FF2B5EF4-FFF2-40B4-BE49-F238E27FC236}">
                <a16:creationId xmlns:a16="http://schemas.microsoft.com/office/drawing/2014/main" id="{CE04321D-9AA3-4155-9DD1-62EEE21F05D0}"/>
              </a:ext>
            </a:extLst>
          </p:cNvPr>
          <p:cNvCxnSpPr>
            <a:cxnSpLocks/>
            <a:endCxn id="9" idx="2"/>
          </p:cNvCxnSpPr>
          <p:nvPr/>
        </p:nvCxnSpPr>
        <p:spPr>
          <a:xfrm flipV="1">
            <a:off x="5076056" y="2083604"/>
            <a:ext cx="2088232" cy="760622"/>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ADF4FAD-02CF-478D-8EB5-B7D88F96CCBA}"/>
              </a:ext>
            </a:extLst>
          </p:cNvPr>
          <p:cNvCxnSpPr>
            <a:cxnSpLocks/>
            <a:endCxn id="11" idx="0"/>
          </p:cNvCxnSpPr>
          <p:nvPr/>
        </p:nvCxnSpPr>
        <p:spPr>
          <a:xfrm>
            <a:off x="5076056" y="3429000"/>
            <a:ext cx="2187911" cy="70046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074FD43-00D1-4C29-8D7C-974C403CCC96}"/>
              </a:ext>
            </a:extLst>
          </p:cNvPr>
          <p:cNvCxnSpPr>
            <a:cxnSpLocks/>
            <a:endCxn id="10" idx="0"/>
          </p:cNvCxnSpPr>
          <p:nvPr/>
        </p:nvCxnSpPr>
        <p:spPr>
          <a:xfrm flipH="1">
            <a:off x="2015716" y="3429000"/>
            <a:ext cx="2262386" cy="69377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55F88D9-4F55-4479-AD84-F47177612919}"/>
              </a:ext>
            </a:extLst>
          </p:cNvPr>
          <p:cNvCxnSpPr>
            <a:cxnSpLocks/>
            <a:endCxn id="8" idx="2"/>
          </p:cNvCxnSpPr>
          <p:nvPr/>
        </p:nvCxnSpPr>
        <p:spPr>
          <a:xfrm flipH="1" flipV="1">
            <a:off x="2267744" y="2130931"/>
            <a:ext cx="2010356" cy="71329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7209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914BB-40D8-4679-90C5-9C72E382E64A}"/>
              </a:ext>
            </a:extLst>
          </p:cNvPr>
          <p:cNvSpPr>
            <a:spLocks noGrp="1"/>
          </p:cNvSpPr>
          <p:nvPr>
            <p:ph type="title"/>
          </p:nvPr>
        </p:nvSpPr>
        <p:spPr/>
        <p:txBody>
          <a:bodyPr/>
          <a:lstStyle/>
          <a:p>
            <a:r>
              <a:rPr lang="en-GB" b="1" dirty="0"/>
              <a:t>Individual Task</a:t>
            </a:r>
          </a:p>
        </p:txBody>
      </p:sp>
      <p:sp>
        <p:nvSpPr>
          <p:cNvPr id="3" name="Content Placeholder 2">
            <a:extLst>
              <a:ext uri="{FF2B5EF4-FFF2-40B4-BE49-F238E27FC236}">
                <a16:creationId xmlns:a16="http://schemas.microsoft.com/office/drawing/2014/main" id="{095F0966-3107-4F94-BBC3-4E4846D71D46}"/>
              </a:ext>
            </a:extLst>
          </p:cNvPr>
          <p:cNvSpPr>
            <a:spLocks noGrp="1"/>
          </p:cNvSpPr>
          <p:nvPr>
            <p:ph idx="1"/>
          </p:nvPr>
        </p:nvSpPr>
        <p:spPr/>
        <p:txBody>
          <a:bodyPr/>
          <a:lstStyle/>
          <a:p>
            <a:pPr marL="0" indent="0">
              <a:buNone/>
            </a:pPr>
            <a:r>
              <a:rPr lang="en-GB" dirty="0"/>
              <a:t>Using the headlines below make lists that are relevant to you:</a:t>
            </a:r>
          </a:p>
          <a:p>
            <a:r>
              <a:rPr lang="en-GB" sz="3600" b="1" dirty="0"/>
              <a:t>KNOWLEDGE</a:t>
            </a:r>
          </a:p>
          <a:p>
            <a:r>
              <a:rPr lang="en-GB" sz="3600" b="1" dirty="0"/>
              <a:t>SKILLS</a:t>
            </a:r>
          </a:p>
          <a:p>
            <a:r>
              <a:rPr lang="en-GB" sz="3600" b="1" dirty="0"/>
              <a:t>ATTRIBUTES</a:t>
            </a:r>
          </a:p>
          <a:p>
            <a:r>
              <a:rPr lang="en-GB" sz="3600" b="1" dirty="0"/>
              <a:t>OTHER THINGS</a:t>
            </a:r>
          </a:p>
        </p:txBody>
      </p:sp>
    </p:spTree>
    <p:extLst>
      <p:ext uri="{BB962C8B-B14F-4D97-AF65-F5344CB8AC3E}">
        <p14:creationId xmlns:p14="http://schemas.microsoft.com/office/powerpoint/2010/main" val="4058114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33DC9-7249-402D-BFC0-DE95E4998FF8}"/>
              </a:ext>
            </a:extLst>
          </p:cNvPr>
          <p:cNvSpPr>
            <a:spLocks noGrp="1"/>
          </p:cNvSpPr>
          <p:nvPr>
            <p:ph type="title"/>
          </p:nvPr>
        </p:nvSpPr>
        <p:spPr>
          <a:xfrm>
            <a:off x="685800" y="2990961"/>
            <a:ext cx="7772400" cy="876077"/>
          </a:xfrm>
        </p:spPr>
        <p:txBody>
          <a:bodyPr>
            <a:normAutofit fontScale="90000"/>
          </a:bodyPr>
          <a:lstStyle/>
          <a:p>
            <a:r>
              <a:rPr lang="en-GB" dirty="0"/>
              <a:t>Developing and Writing a CV</a:t>
            </a:r>
          </a:p>
        </p:txBody>
      </p:sp>
      <p:sp>
        <p:nvSpPr>
          <p:cNvPr id="6" name="TextBox 5">
            <a:extLst>
              <a:ext uri="{FF2B5EF4-FFF2-40B4-BE49-F238E27FC236}">
                <a16:creationId xmlns:a16="http://schemas.microsoft.com/office/drawing/2014/main" id="{E7C56703-B66B-4F61-A90B-F4E1F7692C03}"/>
              </a:ext>
            </a:extLst>
          </p:cNvPr>
          <p:cNvSpPr txBox="1"/>
          <p:nvPr/>
        </p:nvSpPr>
        <p:spPr>
          <a:xfrm>
            <a:off x="827584" y="3867038"/>
            <a:ext cx="7488832" cy="461665"/>
          </a:xfrm>
          <a:prstGeom prst="rect">
            <a:avLst/>
          </a:prstGeom>
          <a:noFill/>
        </p:spPr>
        <p:txBody>
          <a:bodyPr wrap="square" rtlCol="0">
            <a:spAutoFit/>
          </a:bodyPr>
          <a:lstStyle/>
          <a:p>
            <a:pPr algn="ctr"/>
            <a:r>
              <a:rPr lang="en-GB" sz="2400" dirty="0"/>
              <a:t>What to include?</a:t>
            </a:r>
          </a:p>
        </p:txBody>
      </p:sp>
      <p:pic>
        <p:nvPicPr>
          <p:cNvPr id="4" name="Picture 3">
            <a:extLst>
              <a:ext uri="{FF2B5EF4-FFF2-40B4-BE49-F238E27FC236}">
                <a16:creationId xmlns:a16="http://schemas.microsoft.com/office/drawing/2014/main" id="{D13C6DC1-543B-4B87-8416-6659D3AEEB2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048000" y="692696"/>
            <a:ext cx="3048000" cy="2176272"/>
          </a:xfrm>
          <a:prstGeom prst="rect">
            <a:avLst/>
          </a:prstGeom>
        </p:spPr>
      </p:pic>
    </p:spTree>
    <p:extLst>
      <p:ext uri="{BB962C8B-B14F-4D97-AF65-F5344CB8AC3E}">
        <p14:creationId xmlns:p14="http://schemas.microsoft.com/office/powerpoint/2010/main" val="1070619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1AB4BD-B42F-4C96-913E-4C8896E098D1}"/>
              </a:ext>
            </a:extLst>
          </p:cNvPr>
          <p:cNvSpPr>
            <a:spLocks noGrp="1"/>
          </p:cNvSpPr>
          <p:nvPr>
            <p:ph type="title"/>
          </p:nvPr>
        </p:nvSpPr>
        <p:spPr/>
        <p:txBody>
          <a:bodyPr/>
          <a:lstStyle/>
          <a:p>
            <a:r>
              <a:rPr lang="en-GB" b="1" dirty="0"/>
              <a:t>IMPORTANT!</a:t>
            </a:r>
          </a:p>
        </p:txBody>
      </p:sp>
      <p:sp>
        <p:nvSpPr>
          <p:cNvPr id="5" name="Content Placeholder 4">
            <a:extLst>
              <a:ext uri="{FF2B5EF4-FFF2-40B4-BE49-F238E27FC236}">
                <a16:creationId xmlns:a16="http://schemas.microsoft.com/office/drawing/2014/main" id="{CB9C6ABC-5190-48F2-BCC5-DCD38B83E02A}"/>
              </a:ext>
            </a:extLst>
          </p:cNvPr>
          <p:cNvSpPr>
            <a:spLocks noGrp="1"/>
          </p:cNvSpPr>
          <p:nvPr>
            <p:ph idx="1"/>
          </p:nvPr>
        </p:nvSpPr>
        <p:spPr/>
        <p:txBody>
          <a:bodyPr/>
          <a:lstStyle/>
          <a:p>
            <a:r>
              <a:rPr lang="en-GB" dirty="0"/>
              <a:t>The following examples are </a:t>
            </a:r>
            <a:r>
              <a:rPr lang="en-GB" b="1" i="1" u="sng" dirty="0"/>
              <a:t>simply illustrative</a:t>
            </a:r>
            <a:r>
              <a:rPr lang="en-GB" dirty="0"/>
              <a:t>: they are presented to give you an idea of what your content </a:t>
            </a:r>
            <a:r>
              <a:rPr lang="en-GB" b="1" i="1" u="sng" dirty="0"/>
              <a:t>could</a:t>
            </a:r>
            <a:r>
              <a:rPr lang="en-GB" i="1" dirty="0"/>
              <a:t> </a:t>
            </a:r>
            <a:r>
              <a:rPr lang="en-GB" dirty="0"/>
              <a:t>look like and </a:t>
            </a:r>
            <a:r>
              <a:rPr lang="en-GB" b="1" i="1" u="sng" dirty="0"/>
              <a:t>could</a:t>
            </a:r>
            <a:r>
              <a:rPr lang="en-GB" i="1" dirty="0"/>
              <a:t> </a:t>
            </a:r>
            <a:r>
              <a:rPr lang="en-GB" dirty="0"/>
              <a:t>include but are meant solely to be a guide!</a:t>
            </a:r>
            <a:endParaRPr lang="en-GB" i="1" dirty="0"/>
          </a:p>
        </p:txBody>
      </p:sp>
    </p:spTree>
    <p:extLst>
      <p:ext uri="{BB962C8B-B14F-4D97-AF65-F5344CB8AC3E}">
        <p14:creationId xmlns:p14="http://schemas.microsoft.com/office/powerpoint/2010/main" val="1434046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425A5-DD04-41F2-93AC-DC7139B45907}"/>
              </a:ext>
            </a:extLst>
          </p:cNvPr>
          <p:cNvSpPr>
            <a:spLocks noGrp="1"/>
          </p:cNvSpPr>
          <p:nvPr>
            <p:ph type="title"/>
          </p:nvPr>
        </p:nvSpPr>
        <p:spPr/>
        <p:txBody>
          <a:bodyPr>
            <a:normAutofit/>
          </a:bodyPr>
          <a:lstStyle/>
          <a:p>
            <a:r>
              <a:rPr lang="en-GB" b="1" dirty="0"/>
              <a:t>PERSONAL CONTACT DETAILS</a:t>
            </a:r>
          </a:p>
        </p:txBody>
      </p:sp>
      <p:sp>
        <p:nvSpPr>
          <p:cNvPr id="3" name="Content Placeholder 2">
            <a:extLst>
              <a:ext uri="{FF2B5EF4-FFF2-40B4-BE49-F238E27FC236}">
                <a16:creationId xmlns:a16="http://schemas.microsoft.com/office/drawing/2014/main" id="{6AAB2508-5744-433C-AE80-FFC1163B4714}"/>
              </a:ext>
            </a:extLst>
          </p:cNvPr>
          <p:cNvSpPr>
            <a:spLocks noGrp="1"/>
          </p:cNvSpPr>
          <p:nvPr>
            <p:ph idx="1"/>
          </p:nvPr>
        </p:nvSpPr>
        <p:spPr>
          <a:xfrm>
            <a:off x="457200" y="1417638"/>
            <a:ext cx="8229600" cy="4099595"/>
          </a:xfrm>
        </p:spPr>
        <p:txBody>
          <a:bodyPr>
            <a:normAutofit fontScale="85000" lnSpcReduction="20000"/>
          </a:bodyPr>
          <a:lstStyle/>
          <a:p>
            <a:r>
              <a:rPr lang="en-GB" dirty="0"/>
              <a:t>Name</a:t>
            </a:r>
          </a:p>
          <a:p>
            <a:r>
              <a:rPr lang="en-GB" dirty="0"/>
              <a:t>Email address – make sure it’s appropriate! </a:t>
            </a:r>
          </a:p>
          <a:p>
            <a:r>
              <a:rPr lang="en-GB" dirty="0"/>
              <a:t>Contact telephone – home or mobile</a:t>
            </a:r>
          </a:p>
          <a:p>
            <a:r>
              <a:rPr lang="en-GB" dirty="0"/>
              <a:t>Address (optional) </a:t>
            </a:r>
          </a:p>
          <a:p>
            <a:r>
              <a:rPr lang="en-GB" dirty="0"/>
              <a:t>Social media (if applicable) </a:t>
            </a:r>
          </a:p>
          <a:p>
            <a:pPr lvl="1"/>
            <a:r>
              <a:rPr lang="en-GB" dirty="0"/>
              <a:t>Twitter</a:t>
            </a:r>
          </a:p>
          <a:p>
            <a:pPr lvl="1"/>
            <a:r>
              <a:rPr lang="en-GB" dirty="0"/>
              <a:t>Instagram (if it promotes your business)</a:t>
            </a:r>
          </a:p>
          <a:p>
            <a:pPr lvl="1"/>
            <a:r>
              <a:rPr lang="en-GB" dirty="0"/>
              <a:t>Facebook page (not your personal account – too informal)</a:t>
            </a:r>
          </a:p>
          <a:p>
            <a:r>
              <a:rPr lang="en-GB" dirty="0"/>
              <a:t>LinkedIn</a:t>
            </a:r>
          </a:p>
        </p:txBody>
      </p:sp>
    </p:spTree>
    <p:extLst>
      <p:ext uri="{BB962C8B-B14F-4D97-AF65-F5344CB8AC3E}">
        <p14:creationId xmlns:p14="http://schemas.microsoft.com/office/powerpoint/2010/main" val="3236894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5A1353-7FD1-413B-A7CF-A0D0C870E4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2120" y="1282750"/>
            <a:ext cx="3219375" cy="2146250"/>
          </a:xfrm>
          <a:prstGeom prst="rect">
            <a:avLst/>
          </a:prstGeom>
        </p:spPr>
      </p:pic>
      <p:sp>
        <p:nvSpPr>
          <p:cNvPr id="2" name="Title 1">
            <a:extLst>
              <a:ext uri="{FF2B5EF4-FFF2-40B4-BE49-F238E27FC236}">
                <a16:creationId xmlns:a16="http://schemas.microsoft.com/office/drawing/2014/main" id="{14F88D0C-247D-43C4-A4D0-3E56D1EB144B}"/>
              </a:ext>
            </a:extLst>
          </p:cNvPr>
          <p:cNvSpPr>
            <a:spLocks noGrp="1"/>
          </p:cNvSpPr>
          <p:nvPr>
            <p:ph type="title"/>
          </p:nvPr>
        </p:nvSpPr>
        <p:spPr/>
        <p:txBody>
          <a:bodyPr/>
          <a:lstStyle/>
          <a:p>
            <a:r>
              <a:rPr lang="en-GB" b="1" dirty="0"/>
              <a:t>PERSONAL STATEMENT</a:t>
            </a:r>
          </a:p>
        </p:txBody>
      </p:sp>
      <p:sp>
        <p:nvSpPr>
          <p:cNvPr id="3" name="Content Placeholder 2">
            <a:extLst>
              <a:ext uri="{FF2B5EF4-FFF2-40B4-BE49-F238E27FC236}">
                <a16:creationId xmlns:a16="http://schemas.microsoft.com/office/drawing/2014/main" id="{05348FD9-0CF9-4D72-9861-D34A5DD46BBB}"/>
              </a:ext>
            </a:extLst>
          </p:cNvPr>
          <p:cNvSpPr>
            <a:spLocks noGrp="1"/>
          </p:cNvSpPr>
          <p:nvPr>
            <p:ph idx="1"/>
          </p:nvPr>
        </p:nvSpPr>
        <p:spPr>
          <a:xfrm>
            <a:off x="457200" y="1600200"/>
            <a:ext cx="5194920" cy="2476871"/>
          </a:xfrm>
        </p:spPr>
        <p:txBody>
          <a:bodyPr>
            <a:normAutofit fontScale="70000" lnSpcReduction="20000"/>
          </a:bodyPr>
          <a:lstStyle/>
          <a:p>
            <a:r>
              <a:rPr lang="en-GB" dirty="0"/>
              <a:t>Brief</a:t>
            </a:r>
          </a:p>
          <a:p>
            <a:r>
              <a:rPr lang="en-GB" dirty="0"/>
              <a:t>Clear and concise</a:t>
            </a:r>
          </a:p>
          <a:p>
            <a:r>
              <a:rPr lang="en-GB" dirty="0"/>
              <a:t>Should be no longer than three lines, or maybe two to three sentences</a:t>
            </a:r>
          </a:p>
          <a:p>
            <a:r>
              <a:rPr lang="en-GB" dirty="0"/>
              <a:t>If you use one, make sure you have evidence to support what you’re saying!</a:t>
            </a:r>
          </a:p>
          <a:p>
            <a:endParaRPr lang="en-GB" dirty="0"/>
          </a:p>
        </p:txBody>
      </p:sp>
      <p:sp>
        <p:nvSpPr>
          <p:cNvPr id="4" name="TextBox 3">
            <a:extLst>
              <a:ext uri="{FF2B5EF4-FFF2-40B4-BE49-F238E27FC236}">
                <a16:creationId xmlns:a16="http://schemas.microsoft.com/office/drawing/2014/main" id="{F318F79F-CDC7-435E-A2E9-42997291B187}"/>
              </a:ext>
            </a:extLst>
          </p:cNvPr>
          <p:cNvSpPr txBox="1"/>
          <p:nvPr/>
        </p:nvSpPr>
        <p:spPr>
          <a:xfrm>
            <a:off x="498376" y="4221088"/>
            <a:ext cx="8147248" cy="1600438"/>
          </a:xfrm>
          <a:prstGeom prst="rect">
            <a:avLst/>
          </a:prstGeom>
          <a:noFill/>
        </p:spPr>
        <p:txBody>
          <a:bodyPr wrap="square" rtlCol="0">
            <a:spAutoFit/>
          </a:bodyPr>
          <a:lstStyle/>
          <a:p>
            <a:r>
              <a:rPr lang="en-GB" sz="2000" dirty="0"/>
              <a:t>Ex: A </a:t>
            </a:r>
            <a:r>
              <a:rPr lang="en-GB" sz="2000" i="1" dirty="0"/>
              <a:t>highly successful individual who is likely to obtain a </a:t>
            </a:r>
            <a:r>
              <a:rPr lang="en-GB" sz="2000" b="1" i="1" dirty="0"/>
              <a:t>first-class honours</a:t>
            </a:r>
            <a:r>
              <a:rPr lang="en-GB" sz="2000" i="1" dirty="0"/>
              <a:t> degree in the </a:t>
            </a:r>
            <a:r>
              <a:rPr lang="en-GB" sz="2000" i="1" dirty="0" err="1"/>
              <a:t>CertHE</a:t>
            </a:r>
            <a:r>
              <a:rPr lang="en-GB" sz="2000" i="1" dirty="0"/>
              <a:t> in Health and Social Care. I have strong </a:t>
            </a:r>
            <a:r>
              <a:rPr lang="en-GB" sz="2000" b="1" i="1" dirty="0"/>
              <a:t>leadership abilities</a:t>
            </a:r>
            <a:r>
              <a:rPr lang="en-GB" sz="2000" i="1" dirty="0"/>
              <a:t>, enjoy </a:t>
            </a:r>
            <a:r>
              <a:rPr lang="en-GB" sz="2000" b="1" i="1" dirty="0"/>
              <a:t>working in teams</a:t>
            </a:r>
            <a:r>
              <a:rPr lang="en-GB" sz="2000" i="1" dirty="0"/>
              <a:t> and am able to </a:t>
            </a:r>
            <a:r>
              <a:rPr lang="en-GB" sz="2000" b="1" i="1" dirty="0"/>
              <a:t>present well</a:t>
            </a:r>
            <a:r>
              <a:rPr lang="en-GB" sz="2000" i="1" dirty="0"/>
              <a:t>. </a:t>
            </a:r>
            <a:endParaRPr lang="en-GB" sz="2000" dirty="0"/>
          </a:p>
          <a:p>
            <a:endParaRPr lang="en-GB" dirty="0"/>
          </a:p>
        </p:txBody>
      </p:sp>
    </p:spTree>
    <p:extLst>
      <p:ext uri="{BB962C8B-B14F-4D97-AF65-F5344CB8AC3E}">
        <p14:creationId xmlns:p14="http://schemas.microsoft.com/office/powerpoint/2010/main" val="3711957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Individual Task</a:t>
            </a:r>
          </a:p>
        </p:txBody>
      </p:sp>
      <p:sp>
        <p:nvSpPr>
          <p:cNvPr id="3" name="Content Placeholder 2"/>
          <p:cNvSpPr>
            <a:spLocks noGrp="1"/>
          </p:cNvSpPr>
          <p:nvPr>
            <p:ph idx="1"/>
          </p:nvPr>
        </p:nvSpPr>
        <p:spPr>
          <a:xfrm>
            <a:off x="539552" y="2132856"/>
            <a:ext cx="8229600" cy="3917032"/>
          </a:xfrm>
        </p:spPr>
        <p:txBody>
          <a:bodyPr>
            <a:normAutofit/>
          </a:bodyPr>
          <a:lstStyle/>
          <a:p>
            <a:pPr marL="0" indent="0">
              <a:buNone/>
            </a:pPr>
            <a:r>
              <a:rPr lang="en-GB" dirty="0"/>
              <a:t>Using the </a:t>
            </a:r>
            <a:r>
              <a:rPr lang="en-GB" b="1" dirty="0"/>
              <a:t>Knowledge</a:t>
            </a:r>
            <a:r>
              <a:rPr lang="en-GB" dirty="0"/>
              <a:t>, </a:t>
            </a:r>
            <a:r>
              <a:rPr lang="en-GB" b="1" dirty="0"/>
              <a:t>Skills</a:t>
            </a:r>
            <a:r>
              <a:rPr lang="en-GB" dirty="0"/>
              <a:t>, </a:t>
            </a:r>
            <a:r>
              <a:rPr lang="en-GB" b="1" dirty="0"/>
              <a:t>Attributes </a:t>
            </a:r>
            <a:r>
              <a:rPr lang="en-GB" dirty="0"/>
              <a:t>and </a:t>
            </a:r>
            <a:r>
              <a:rPr lang="en-GB" b="1" dirty="0"/>
              <a:t>Other Things </a:t>
            </a:r>
            <a:r>
              <a:rPr lang="en-GB" dirty="0"/>
              <a:t>that you have prepared earlier, now write a </a:t>
            </a:r>
            <a:r>
              <a:rPr lang="en-GB" b="1" dirty="0"/>
              <a:t>Personal Statement</a:t>
            </a:r>
            <a:r>
              <a:rPr lang="en-GB" dirty="0"/>
              <a:t>.</a:t>
            </a:r>
            <a:br>
              <a:rPr lang="en-GB" dirty="0"/>
            </a:br>
            <a:br>
              <a:rPr lang="en-GB" dirty="0"/>
            </a:br>
            <a:endParaRPr lang="en-GB" dirty="0"/>
          </a:p>
        </p:txBody>
      </p:sp>
    </p:spTree>
    <p:extLst>
      <p:ext uri="{BB962C8B-B14F-4D97-AF65-F5344CB8AC3E}">
        <p14:creationId xmlns:p14="http://schemas.microsoft.com/office/powerpoint/2010/main" val="2528070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21E92-F333-4888-8E64-CCBC9E67FEE5}"/>
              </a:ext>
            </a:extLst>
          </p:cNvPr>
          <p:cNvSpPr>
            <a:spLocks noGrp="1"/>
          </p:cNvSpPr>
          <p:nvPr>
            <p:ph type="title"/>
          </p:nvPr>
        </p:nvSpPr>
        <p:spPr/>
        <p:txBody>
          <a:bodyPr>
            <a:normAutofit fontScale="90000"/>
          </a:bodyPr>
          <a:lstStyle/>
          <a:p>
            <a:r>
              <a:rPr lang="en-GB" b="1" dirty="0"/>
              <a:t>EDUCATION AND QUALIFICATIONS</a:t>
            </a:r>
          </a:p>
        </p:txBody>
      </p:sp>
      <p:sp>
        <p:nvSpPr>
          <p:cNvPr id="3" name="Content Placeholder 2">
            <a:extLst>
              <a:ext uri="{FF2B5EF4-FFF2-40B4-BE49-F238E27FC236}">
                <a16:creationId xmlns:a16="http://schemas.microsoft.com/office/drawing/2014/main" id="{BB4D74CA-7BA1-4223-8346-A1F694D6701C}"/>
              </a:ext>
            </a:extLst>
          </p:cNvPr>
          <p:cNvSpPr>
            <a:spLocks noGrp="1"/>
          </p:cNvSpPr>
          <p:nvPr>
            <p:ph idx="1"/>
          </p:nvPr>
        </p:nvSpPr>
        <p:spPr/>
        <p:txBody>
          <a:bodyPr/>
          <a:lstStyle/>
          <a:p>
            <a:r>
              <a:rPr lang="en-GB" dirty="0"/>
              <a:t>Title of qualifications: </a:t>
            </a:r>
            <a:r>
              <a:rPr lang="en-GB" dirty="0" err="1"/>
              <a:t>CertHE</a:t>
            </a:r>
            <a:r>
              <a:rPr lang="en-GB" dirty="0"/>
              <a:t>/GCSE etc.</a:t>
            </a:r>
          </a:p>
          <a:p>
            <a:r>
              <a:rPr lang="en-GB" dirty="0"/>
              <a:t>Dates of qualifications (month and year) – start/end</a:t>
            </a:r>
          </a:p>
          <a:p>
            <a:r>
              <a:rPr lang="en-GB" dirty="0"/>
              <a:t>Your result</a:t>
            </a:r>
          </a:p>
          <a:p>
            <a:r>
              <a:rPr lang="en-GB" dirty="0"/>
              <a:t>Always list most recent qualification first</a:t>
            </a:r>
          </a:p>
        </p:txBody>
      </p:sp>
    </p:spTree>
    <p:extLst>
      <p:ext uri="{BB962C8B-B14F-4D97-AF65-F5344CB8AC3E}">
        <p14:creationId xmlns:p14="http://schemas.microsoft.com/office/powerpoint/2010/main" val="404746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6A7C-256D-4391-B018-F9D2DB9C43F9}"/>
              </a:ext>
            </a:extLst>
          </p:cNvPr>
          <p:cNvSpPr>
            <a:spLocks noGrp="1"/>
          </p:cNvSpPr>
          <p:nvPr>
            <p:ph type="title"/>
          </p:nvPr>
        </p:nvSpPr>
        <p:spPr/>
        <p:txBody>
          <a:bodyPr/>
          <a:lstStyle/>
          <a:p>
            <a:r>
              <a:rPr lang="en-GB" b="1" dirty="0"/>
              <a:t>WORK EXPERIENCE</a:t>
            </a:r>
          </a:p>
        </p:txBody>
      </p:sp>
      <p:sp>
        <p:nvSpPr>
          <p:cNvPr id="3" name="Content Placeholder 2">
            <a:extLst>
              <a:ext uri="{FF2B5EF4-FFF2-40B4-BE49-F238E27FC236}">
                <a16:creationId xmlns:a16="http://schemas.microsoft.com/office/drawing/2014/main" id="{BEBD7B22-E6A8-404B-B370-62A42ADF9F64}"/>
              </a:ext>
            </a:extLst>
          </p:cNvPr>
          <p:cNvSpPr>
            <a:spLocks noGrp="1"/>
          </p:cNvSpPr>
          <p:nvPr>
            <p:ph idx="1"/>
          </p:nvPr>
        </p:nvSpPr>
        <p:spPr/>
        <p:txBody>
          <a:bodyPr>
            <a:normAutofit/>
          </a:bodyPr>
          <a:lstStyle/>
          <a:p>
            <a:r>
              <a:rPr lang="en-GB" sz="2800" dirty="0"/>
              <a:t>Start with most recent work experience first</a:t>
            </a:r>
          </a:p>
          <a:p>
            <a:r>
              <a:rPr lang="en-GB" sz="2800" dirty="0"/>
              <a:t>Give the dates (month and year) of each period of work</a:t>
            </a:r>
          </a:p>
          <a:p>
            <a:r>
              <a:rPr lang="en-GB" sz="2800" dirty="0"/>
              <a:t>Job title</a:t>
            </a:r>
          </a:p>
          <a:p>
            <a:r>
              <a:rPr lang="en-GB" sz="2800" dirty="0"/>
              <a:t>2-3 points outlining what you did and/or your key achievements</a:t>
            </a:r>
          </a:p>
        </p:txBody>
      </p:sp>
    </p:spTree>
    <p:extLst>
      <p:ext uri="{BB962C8B-B14F-4D97-AF65-F5344CB8AC3E}">
        <p14:creationId xmlns:p14="http://schemas.microsoft.com/office/powerpoint/2010/main" val="201474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81E31-9952-4D95-833F-9096A9C87D4B}"/>
              </a:ext>
            </a:extLst>
          </p:cNvPr>
          <p:cNvSpPr>
            <a:spLocks noGrp="1"/>
          </p:cNvSpPr>
          <p:nvPr>
            <p:ph type="title"/>
          </p:nvPr>
        </p:nvSpPr>
        <p:spPr/>
        <p:txBody>
          <a:bodyPr>
            <a:normAutofit fontScale="90000"/>
          </a:bodyPr>
          <a:lstStyle/>
          <a:p>
            <a:r>
              <a:rPr lang="en-GB" b="1" dirty="0"/>
              <a:t>ADDITIONAL RESPONSIBILITIES AND ACTIVITIES</a:t>
            </a:r>
          </a:p>
        </p:txBody>
      </p:sp>
      <p:sp>
        <p:nvSpPr>
          <p:cNvPr id="3" name="Content Placeholder 2">
            <a:extLst>
              <a:ext uri="{FF2B5EF4-FFF2-40B4-BE49-F238E27FC236}">
                <a16:creationId xmlns:a16="http://schemas.microsoft.com/office/drawing/2014/main" id="{FB5C5644-7CD1-4E49-9FBF-6521AB21D0D0}"/>
              </a:ext>
            </a:extLst>
          </p:cNvPr>
          <p:cNvSpPr>
            <a:spLocks noGrp="1"/>
          </p:cNvSpPr>
          <p:nvPr>
            <p:ph idx="1"/>
          </p:nvPr>
        </p:nvSpPr>
        <p:spPr/>
        <p:txBody>
          <a:bodyPr/>
          <a:lstStyle/>
          <a:p>
            <a:r>
              <a:rPr lang="en-GB" dirty="0"/>
              <a:t>Any additional responsibilities i.e. President of a society, Committee member of a group etc. </a:t>
            </a:r>
          </a:p>
          <a:p>
            <a:r>
              <a:rPr lang="en-GB" dirty="0"/>
              <a:t>You need to show the relevant skills and understanding gained from these activities</a:t>
            </a:r>
          </a:p>
        </p:txBody>
      </p:sp>
    </p:spTree>
    <p:extLst>
      <p:ext uri="{BB962C8B-B14F-4D97-AF65-F5344CB8AC3E}">
        <p14:creationId xmlns:p14="http://schemas.microsoft.com/office/powerpoint/2010/main" val="217846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73497-D54F-4AF2-BE00-76F4C2982CFB}"/>
              </a:ext>
            </a:extLst>
          </p:cNvPr>
          <p:cNvSpPr>
            <a:spLocks noGrp="1"/>
          </p:cNvSpPr>
          <p:nvPr>
            <p:ph type="title"/>
          </p:nvPr>
        </p:nvSpPr>
        <p:spPr/>
        <p:txBody>
          <a:bodyPr>
            <a:normAutofit/>
          </a:bodyPr>
          <a:lstStyle/>
          <a:p>
            <a:r>
              <a:rPr lang="en-GB" b="1" dirty="0"/>
              <a:t>HOBBIES &amp; INTERESTS</a:t>
            </a:r>
          </a:p>
        </p:txBody>
      </p:sp>
      <p:sp>
        <p:nvSpPr>
          <p:cNvPr id="3" name="Content Placeholder 2">
            <a:extLst>
              <a:ext uri="{FF2B5EF4-FFF2-40B4-BE49-F238E27FC236}">
                <a16:creationId xmlns:a16="http://schemas.microsoft.com/office/drawing/2014/main" id="{E1E2D93D-667E-4144-88E7-322880016A37}"/>
              </a:ext>
            </a:extLst>
          </p:cNvPr>
          <p:cNvSpPr>
            <a:spLocks noGrp="1"/>
          </p:cNvSpPr>
          <p:nvPr>
            <p:ph idx="1"/>
          </p:nvPr>
        </p:nvSpPr>
        <p:spPr/>
        <p:txBody>
          <a:bodyPr>
            <a:normAutofit lnSpcReduction="10000"/>
          </a:bodyPr>
          <a:lstStyle/>
          <a:p>
            <a:r>
              <a:rPr lang="en-GB" dirty="0"/>
              <a:t>It may not seem the most relevant part of who you are but including these can reveal a great deal about your abilities on occasions. </a:t>
            </a:r>
          </a:p>
          <a:p>
            <a:r>
              <a:rPr lang="en-GB" dirty="0"/>
              <a:t>This section gives you an opportunity to show you do more than work and study!</a:t>
            </a:r>
          </a:p>
          <a:p>
            <a:r>
              <a:rPr lang="en-GB" dirty="0"/>
              <a:t>Tells employers about what motivates you and what you enjoy.</a:t>
            </a:r>
          </a:p>
        </p:txBody>
      </p:sp>
    </p:spTree>
    <p:extLst>
      <p:ext uri="{BB962C8B-B14F-4D97-AF65-F5344CB8AC3E}">
        <p14:creationId xmlns:p14="http://schemas.microsoft.com/office/powerpoint/2010/main" val="224404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82CB1-6980-4437-BAE2-531DB9102454}"/>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3F6F0268-8506-4278-8F12-B4D179CB5047}"/>
              </a:ext>
            </a:extLst>
          </p:cNvPr>
          <p:cNvSpPr>
            <a:spLocks noGrp="1"/>
          </p:cNvSpPr>
          <p:nvPr>
            <p:ph idx="1"/>
          </p:nvPr>
        </p:nvSpPr>
        <p:spPr>
          <a:xfrm>
            <a:off x="457200" y="1268760"/>
            <a:ext cx="8229600" cy="4248473"/>
          </a:xfrm>
        </p:spPr>
        <p:txBody>
          <a:bodyPr>
            <a:normAutofit fontScale="85000" lnSpcReduction="10000"/>
          </a:bodyPr>
          <a:lstStyle/>
          <a:p>
            <a:r>
              <a:rPr lang="en-GB" dirty="0"/>
              <a:t>Usually need to give </a:t>
            </a:r>
            <a:r>
              <a:rPr lang="en-GB" b="1" dirty="0"/>
              <a:t>TWO</a:t>
            </a:r>
            <a:r>
              <a:rPr lang="en-GB" dirty="0"/>
              <a:t> referees: one usually academic (personal tutor or lecturer) and one usually from a previous employer.</a:t>
            </a:r>
          </a:p>
          <a:p>
            <a:r>
              <a:rPr lang="en-GB" dirty="0"/>
              <a:t>Referees should </a:t>
            </a:r>
            <a:r>
              <a:rPr lang="en-GB" b="1" dirty="0"/>
              <a:t>ALWAYS</a:t>
            </a:r>
            <a:r>
              <a:rPr lang="en-GB" dirty="0"/>
              <a:t> be asked before being given!</a:t>
            </a:r>
          </a:p>
          <a:p>
            <a:r>
              <a:rPr lang="en-GB" u="sng" dirty="0"/>
              <a:t>Should not be</a:t>
            </a:r>
            <a:r>
              <a:rPr lang="en-GB" dirty="0"/>
              <a:t>: A relative, personal friend, another student or someone who does not know you well.</a:t>
            </a:r>
          </a:p>
          <a:p>
            <a:r>
              <a:rPr lang="en-GB" dirty="0"/>
              <a:t>You should include the sentence: “</a:t>
            </a:r>
            <a:r>
              <a:rPr lang="en-GB" i="1" dirty="0"/>
              <a:t>References available on request” </a:t>
            </a:r>
            <a:r>
              <a:rPr lang="en-GB" dirty="0"/>
              <a:t>on your CV. You do not need to offer references until asked.</a:t>
            </a:r>
            <a:endParaRPr lang="en-GB" i="1" dirty="0"/>
          </a:p>
        </p:txBody>
      </p:sp>
    </p:spTree>
    <p:extLst>
      <p:ext uri="{BB962C8B-B14F-4D97-AF65-F5344CB8AC3E}">
        <p14:creationId xmlns:p14="http://schemas.microsoft.com/office/powerpoint/2010/main" val="2480068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74A8-A239-3D34-08C4-D98F466CED63}"/>
              </a:ext>
            </a:extLst>
          </p:cNvPr>
          <p:cNvSpPr>
            <a:spLocks noGrp="1"/>
          </p:cNvSpPr>
          <p:nvPr>
            <p:ph type="title"/>
          </p:nvPr>
        </p:nvSpPr>
        <p:spPr>
          <a:xfrm>
            <a:off x="457200" y="-171400"/>
            <a:ext cx="8229600" cy="1143000"/>
          </a:xfrm>
        </p:spPr>
        <p:txBody>
          <a:bodyPr/>
          <a:lstStyle/>
          <a:p>
            <a:r>
              <a:rPr lang="en-US" b="1" dirty="0"/>
              <a:t>Remember</a:t>
            </a:r>
          </a:p>
        </p:txBody>
      </p:sp>
      <p:sp>
        <p:nvSpPr>
          <p:cNvPr id="3" name="Content Placeholder 2">
            <a:extLst>
              <a:ext uri="{FF2B5EF4-FFF2-40B4-BE49-F238E27FC236}">
                <a16:creationId xmlns:a16="http://schemas.microsoft.com/office/drawing/2014/main" id="{6AC390CA-7281-A6B4-230E-01402BA5F047}"/>
              </a:ext>
            </a:extLst>
          </p:cNvPr>
          <p:cNvSpPr>
            <a:spLocks noGrp="1"/>
          </p:cNvSpPr>
          <p:nvPr>
            <p:ph idx="1"/>
          </p:nvPr>
        </p:nvSpPr>
        <p:spPr>
          <a:xfrm>
            <a:off x="323528" y="836712"/>
            <a:ext cx="8496944" cy="3917032"/>
          </a:xfrm>
        </p:spPr>
        <p:txBody>
          <a:bodyPr>
            <a:noAutofit/>
          </a:bodyPr>
          <a:lstStyle/>
          <a:p>
            <a:pPr algn="just"/>
            <a:r>
              <a:rPr lang="en-US" sz="2500" dirty="0"/>
              <a:t>Tailor each CV to each job description! If the job is asking for experience as a nurse, you do not need to detail every job in a restaurant, bar, café you might have done (for example). Include them to show that you don’t have gaps in your employment history, but save all the space and detail for describing duties that match the job you are applying for!</a:t>
            </a:r>
          </a:p>
          <a:p>
            <a:pPr algn="just"/>
            <a:r>
              <a:rPr lang="en-US" sz="2500" dirty="0"/>
              <a:t>Pay attention to the ad description! Use key words from the advert in your CV. E.g. if the ad says ‘need someone proactive and organized’ and you think that you suit this, why not use ‘proactive’ or ’organized’ in your personal statement?</a:t>
            </a:r>
          </a:p>
        </p:txBody>
      </p:sp>
    </p:spTree>
    <p:extLst>
      <p:ext uri="{BB962C8B-B14F-4D97-AF65-F5344CB8AC3E}">
        <p14:creationId xmlns:p14="http://schemas.microsoft.com/office/powerpoint/2010/main" val="1900768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A18D5-8B6D-4C59-A47F-B70E676F5512}"/>
              </a:ext>
            </a:extLst>
          </p:cNvPr>
          <p:cNvSpPr>
            <a:spLocks noGrp="1"/>
          </p:cNvSpPr>
          <p:nvPr>
            <p:ph type="title"/>
          </p:nvPr>
        </p:nvSpPr>
        <p:spPr/>
        <p:txBody>
          <a:bodyPr>
            <a:normAutofit fontScale="90000"/>
          </a:bodyPr>
          <a:lstStyle/>
          <a:p>
            <a:r>
              <a:rPr lang="en-GB" b="1" dirty="0"/>
              <a:t>CV Presentation and Formatting</a:t>
            </a:r>
          </a:p>
        </p:txBody>
      </p:sp>
      <p:sp>
        <p:nvSpPr>
          <p:cNvPr id="3" name="Content Placeholder 2">
            <a:extLst>
              <a:ext uri="{FF2B5EF4-FFF2-40B4-BE49-F238E27FC236}">
                <a16:creationId xmlns:a16="http://schemas.microsoft.com/office/drawing/2014/main" id="{8D3DD81E-247A-4CC4-A6B3-6FA866C32F83}"/>
              </a:ext>
            </a:extLst>
          </p:cNvPr>
          <p:cNvSpPr>
            <a:spLocks noGrp="1"/>
          </p:cNvSpPr>
          <p:nvPr>
            <p:ph idx="1"/>
          </p:nvPr>
        </p:nvSpPr>
        <p:spPr>
          <a:xfrm>
            <a:off x="457200" y="1417638"/>
            <a:ext cx="8229600" cy="4099595"/>
          </a:xfrm>
        </p:spPr>
        <p:txBody>
          <a:bodyPr>
            <a:normAutofit fontScale="70000" lnSpcReduction="20000"/>
          </a:bodyPr>
          <a:lstStyle/>
          <a:p>
            <a:r>
              <a:rPr lang="en-GB" dirty="0"/>
              <a:t>No spelling mistakes!</a:t>
            </a:r>
          </a:p>
          <a:p>
            <a:r>
              <a:rPr lang="en-GB" dirty="0"/>
              <a:t>No longer than two pages</a:t>
            </a:r>
          </a:p>
          <a:p>
            <a:r>
              <a:rPr lang="en-GB" b="1" dirty="0"/>
              <a:t>Bold</a:t>
            </a:r>
            <a:r>
              <a:rPr lang="en-GB" dirty="0"/>
              <a:t>, </a:t>
            </a:r>
            <a:r>
              <a:rPr lang="en-GB" i="1" dirty="0"/>
              <a:t>italics</a:t>
            </a:r>
            <a:r>
              <a:rPr lang="en-GB" dirty="0"/>
              <a:t>, or </a:t>
            </a:r>
            <a:r>
              <a:rPr lang="en-GB" u="sng" dirty="0"/>
              <a:t>underlining</a:t>
            </a:r>
            <a:r>
              <a:rPr lang="en-GB" dirty="0"/>
              <a:t> are great ways to ensure keywords in your CV stand out!</a:t>
            </a:r>
          </a:p>
          <a:p>
            <a:r>
              <a:rPr lang="en-GB" dirty="0"/>
              <a:t>Bullet points provide key information rather than full sentences – much more pleasing to read!</a:t>
            </a:r>
          </a:p>
          <a:p>
            <a:r>
              <a:rPr lang="en-GB" dirty="0"/>
              <a:t>Colour – your CV will usually be photocopied so too many colours will become irrelevant </a:t>
            </a:r>
          </a:p>
          <a:p>
            <a:r>
              <a:rPr lang="en-GB" dirty="0"/>
              <a:t>Clutter – you do not need to make use of every bit of space</a:t>
            </a:r>
          </a:p>
          <a:p>
            <a:r>
              <a:rPr lang="en-GB" dirty="0"/>
              <a:t>Consistency – fonts, font sizes etc. </a:t>
            </a:r>
          </a:p>
          <a:p>
            <a:r>
              <a:rPr lang="en-GB" dirty="0"/>
              <a:t>In summary, employers usually look at many CVs at the same time, make sure yours is easy to read and aesthetically appealing!</a:t>
            </a:r>
          </a:p>
        </p:txBody>
      </p:sp>
    </p:spTree>
    <p:extLst>
      <p:ext uri="{BB962C8B-B14F-4D97-AF65-F5344CB8AC3E}">
        <p14:creationId xmlns:p14="http://schemas.microsoft.com/office/powerpoint/2010/main" val="3592213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51BC9-5F18-49B4-ACE4-EEB48EA7AC7D}"/>
              </a:ext>
            </a:extLst>
          </p:cNvPr>
          <p:cNvSpPr>
            <a:spLocks noGrp="1"/>
          </p:cNvSpPr>
          <p:nvPr>
            <p:ph type="title"/>
          </p:nvPr>
        </p:nvSpPr>
        <p:spPr/>
        <p:txBody>
          <a:bodyPr/>
          <a:lstStyle/>
          <a:p>
            <a:r>
              <a:rPr lang="en-GB" b="1" dirty="0"/>
              <a:t>Discussion</a:t>
            </a:r>
          </a:p>
        </p:txBody>
      </p:sp>
      <p:sp>
        <p:nvSpPr>
          <p:cNvPr id="3" name="Content Placeholder 2">
            <a:extLst>
              <a:ext uri="{FF2B5EF4-FFF2-40B4-BE49-F238E27FC236}">
                <a16:creationId xmlns:a16="http://schemas.microsoft.com/office/drawing/2014/main" id="{11263DE2-CB39-4322-AAA0-AB4050FA8A60}"/>
              </a:ext>
            </a:extLst>
          </p:cNvPr>
          <p:cNvSpPr>
            <a:spLocks noGrp="1"/>
          </p:cNvSpPr>
          <p:nvPr>
            <p:ph idx="1"/>
          </p:nvPr>
        </p:nvSpPr>
        <p:spPr>
          <a:xfrm>
            <a:off x="457200" y="1417638"/>
            <a:ext cx="6851104" cy="4099595"/>
          </a:xfrm>
        </p:spPr>
        <p:txBody>
          <a:bodyPr>
            <a:normAutofit fontScale="85000" lnSpcReduction="10000"/>
          </a:bodyPr>
          <a:lstStyle/>
          <a:p>
            <a:r>
              <a:rPr lang="en-GB" dirty="0"/>
              <a:t>Have a look at the </a:t>
            </a:r>
            <a:r>
              <a:rPr lang="en-GB" b="1" dirty="0"/>
              <a:t>Social Care worker CV example</a:t>
            </a:r>
            <a:r>
              <a:rPr lang="en-GB" dirty="0"/>
              <a:t> distributed by the lecturer </a:t>
            </a:r>
          </a:p>
          <a:p>
            <a:pPr marL="0" indent="0">
              <a:buNone/>
            </a:pPr>
            <a:endParaRPr lang="en-GB" dirty="0"/>
          </a:p>
          <a:p>
            <a:r>
              <a:rPr lang="en-GB" dirty="0"/>
              <a:t>What are its </a:t>
            </a:r>
            <a:r>
              <a:rPr lang="en-GB" b="1" dirty="0"/>
              <a:t>positives</a:t>
            </a:r>
            <a:r>
              <a:rPr lang="en-GB" dirty="0"/>
              <a:t> and </a:t>
            </a:r>
            <a:r>
              <a:rPr lang="en-GB" b="1" dirty="0"/>
              <a:t>negatives</a:t>
            </a:r>
            <a:r>
              <a:rPr lang="en-GB" dirty="0"/>
              <a:t>?</a:t>
            </a:r>
          </a:p>
          <a:p>
            <a:endParaRPr lang="en-GB" dirty="0"/>
          </a:p>
          <a:p>
            <a:pPr marL="0" indent="0">
              <a:buNone/>
            </a:pPr>
            <a:r>
              <a:rPr lang="en-GB" dirty="0"/>
              <a:t>					</a:t>
            </a:r>
            <a:br>
              <a:rPr lang="en-GB" dirty="0"/>
            </a:br>
            <a:endParaRPr lang="en-GB" dirty="0"/>
          </a:p>
          <a:p>
            <a:pPr marL="0" indent="0">
              <a:buNone/>
            </a:pPr>
            <a:br>
              <a:rPr lang="en-GB" dirty="0"/>
            </a:br>
            <a:endParaRPr lang="en-GB" sz="2400" dirty="0"/>
          </a:p>
        </p:txBody>
      </p:sp>
      <p:pic>
        <p:nvPicPr>
          <p:cNvPr id="4" name="Picture 3">
            <a:extLst>
              <a:ext uri="{FF2B5EF4-FFF2-40B4-BE49-F238E27FC236}">
                <a16:creationId xmlns:a16="http://schemas.microsoft.com/office/drawing/2014/main" id="{91BD4DF6-571B-8B62-49C2-573892940E09}"/>
              </a:ext>
            </a:extLst>
          </p:cNvPr>
          <p:cNvPicPr>
            <a:picLocks noChangeAspect="1"/>
          </p:cNvPicPr>
          <p:nvPr/>
        </p:nvPicPr>
        <p:blipFill>
          <a:blip r:embed="rId2"/>
          <a:stretch>
            <a:fillRect/>
          </a:stretch>
        </p:blipFill>
        <p:spPr>
          <a:xfrm>
            <a:off x="5959024" y="3429000"/>
            <a:ext cx="2727776" cy="2211710"/>
          </a:xfrm>
          <a:prstGeom prst="rect">
            <a:avLst/>
          </a:prstGeom>
        </p:spPr>
      </p:pic>
    </p:spTree>
    <p:extLst>
      <p:ext uri="{BB962C8B-B14F-4D97-AF65-F5344CB8AC3E}">
        <p14:creationId xmlns:p14="http://schemas.microsoft.com/office/powerpoint/2010/main" val="2663464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84AAC-13BF-8281-1DC5-0900C21D8DBB}"/>
              </a:ext>
            </a:extLst>
          </p:cNvPr>
          <p:cNvSpPr>
            <a:spLocks noGrp="1"/>
          </p:cNvSpPr>
          <p:nvPr>
            <p:ph type="title"/>
          </p:nvPr>
        </p:nvSpPr>
        <p:spPr/>
        <p:txBody>
          <a:bodyPr/>
          <a:lstStyle/>
          <a:p>
            <a:r>
              <a:rPr lang="en-GB" b="1" dirty="0"/>
              <a:t>Positive Action Verbs </a:t>
            </a:r>
          </a:p>
        </p:txBody>
      </p:sp>
      <p:sp>
        <p:nvSpPr>
          <p:cNvPr id="3" name="Content Placeholder 2">
            <a:extLst>
              <a:ext uri="{FF2B5EF4-FFF2-40B4-BE49-F238E27FC236}">
                <a16:creationId xmlns:a16="http://schemas.microsoft.com/office/drawing/2014/main" id="{243713CA-97A6-E7FF-D231-93966016072E}"/>
              </a:ext>
            </a:extLst>
          </p:cNvPr>
          <p:cNvSpPr>
            <a:spLocks noGrp="1"/>
          </p:cNvSpPr>
          <p:nvPr>
            <p:ph idx="1"/>
          </p:nvPr>
        </p:nvSpPr>
        <p:spPr>
          <a:xfrm>
            <a:off x="198638" y="1304764"/>
            <a:ext cx="8507288" cy="4248472"/>
          </a:xfrm>
        </p:spPr>
        <p:txBody>
          <a:bodyPr>
            <a:normAutofit/>
          </a:bodyPr>
          <a:lstStyle/>
          <a:p>
            <a:pPr algn="just"/>
            <a:r>
              <a:rPr lang="en-GB" sz="2500" dirty="0">
                <a:latin typeface="Arial" panose="020B0604020202020204" pitchFamily="34" charset="0"/>
                <a:cs typeface="Arial" panose="020B0604020202020204" pitchFamily="34" charset="0"/>
              </a:rPr>
              <a:t>Remember to use specific words to highlight how your accomplishments are applicable to the job requirements. </a:t>
            </a:r>
          </a:p>
          <a:p>
            <a:pPr algn="just"/>
            <a:r>
              <a:rPr lang="en-GB" sz="2500" dirty="0">
                <a:latin typeface="Arial" panose="020B0604020202020204" pitchFamily="34" charset="0"/>
                <a:cs typeface="Arial" panose="020B0604020202020204" pitchFamily="34" charset="0"/>
              </a:rPr>
              <a:t>When describing the main responsibilities you had in previous job you should make them in line to the new job. </a:t>
            </a:r>
          </a:p>
          <a:p>
            <a:pPr algn="just"/>
            <a:r>
              <a:rPr lang="en-GB" sz="2500" dirty="0">
                <a:latin typeface="Arial" panose="020B0604020202020204" pitchFamily="34" charset="0"/>
                <a:cs typeface="Arial" panose="020B0604020202020204" pitchFamily="34" charset="0"/>
              </a:rPr>
              <a:t>A possible structure would be: Verb + HR buzzword + activity (begin with a positive action verb) e.g., Monitoring </a:t>
            </a:r>
            <a:r>
              <a:rPr lang="en-GB" sz="2500" b="1" dirty="0">
                <a:latin typeface="Arial" panose="020B0604020202020204" pitchFamily="34" charset="0"/>
                <a:cs typeface="Arial" panose="020B0604020202020204" pitchFamily="34" charset="0"/>
              </a:rPr>
              <a:t>patients' conditions </a:t>
            </a:r>
            <a:r>
              <a:rPr lang="en-GB" sz="2500" dirty="0">
                <a:latin typeface="Arial" panose="020B0604020202020204" pitchFamily="34" charset="0"/>
                <a:cs typeface="Arial" panose="020B0604020202020204" pitchFamily="34" charset="0"/>
              </a:rPr>
              <a:t>by taking temperatures, respiration, pulse and weight and documenting observations</a:t>
            </a:r>
          </a:p>
        </p:txBody>
      </p:sp>
    </p:spTree>
    <p:extLst>
      <p:ext uri="{BB962C8B-B14F-4D97-AF65-F5344CB8AC3E}">
        <p14:creationId xmlns:p14="http://schemas.microsoft.com/office/powerpoint/2010/main" val="2174679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a:xfrm>
            <a:off x="457200" y="1470484"/>
            <a:ext cx="8229600" cy="3917032"/>
          </a:xfrm>
        </p:spPr>
        <p:txBody>
          <a:bodyPr>
            <a:normAutofit fontScale="92500" lnSpcReduction="20000"/>
          </a:bodyPr>
          <a:lstStyle/>
          <a:p>
            <a:r>
              <a:rPr lang="en-GB" dirty="0"/>
              <a:t>Indeed (2023) How to write a healthcare assistant CV. Available at: </a:t>
            </a:r>
            <a:r>
              <a:rPr lang="en-GB" dirty="0">
                <a:hlinkClick r:id="rId2"/>
              </a:rPr>
              <a:t>How to write a health care assistant CV (with a CV example) | Indeed.com UK</a:t>
            </a:r>
            <a:r>
              <a:rPr lang="en-GB" dirty="0"/>
              <a:t> (Accessed: 24</a:t>
            </a:r>
            <a:r>
              <a:rPr lang="en-GB" baseline="30000" dirty="0"/>
              <a:t>th</a:t>
            </a:r>
            <a:r>
              <a:rPr lang="en-GB" dirty="0"/>
              <a:t> of July 2023)</a:t>
            </a:r>
          </a:p>
          <a:p>
            <a:r>
              <a:rPr lang="en-GB" dirty="0" err="1"/>
              <a:t>Maund</a:t>
            </a:r>
            <a:r>
              <a:rPr lang="en-GB" dirty="0"/>
              <a:t>, A., </a:t>
            </a:r>
            <a:r>
              <a:rPr lang="en-GB" dirty="0" err="1"/>
              <a:t>Schriek</a:t>
            </a:r>
            <a:r>
              <a:rPr lang="en-GB" dirty="0"/>
              <a:t>, M., and </a:t>
            </a:r>
            <a:r>
              <a:rPr lang="en-GB" dirty="0" err="1"/>
              <a:t>Tinkler</a:t>
            </a:r>
            <a:r>
              <a:rPr lang="en-GB" dirty="0"/>
              <a:t>, P. (2017) </a:t>
            </a:r>
            <a:r>
              <a:rPr lang="en-GB" i="1" dirty="0"/>
              <a:t>Certificate in Higher Education: Skills for the Workplace Student Yearbook</a:t>
            </a:r>
            <a:r>
              <a:rPr lang="en-GB" dirty="0"/>
              <a:t>. London: Sage. </a:t>
            </a:r>
          </a:p>
          <a:p>
            <a:r>
              <a:rPr lang="en-GB" dirty="0"/>
              <a:t>Morgan, P (2017). </a:t>
            </a:r>
            <a:r>
              <a:rPr lang="en-GB" i="1" dirty="0"/>
              <a:t>The Business Student’s Guide to Employability</a:t>
            </a:r>
            <a:r>
              <a:rPr lang="en-GB" dirty="0"/>
              <a:t>. London: Sage. </a:t>
            </a:r>
          </a:p>
        </p:txBody>
      </p:sp>
    </p:spTree>
    <p:extLst>
      <p:ext uri="{BB962C8B-B14F-4D97-AF65-F5344CB8AC3E}">
        <p14:creationId xmlns:p14="http://schemas.microsoft.com/office/powerpoint/2010/main" val="42283894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TotalTime>
  <Words>1075</Words>
  <Application>Microsoft Macintosh PowerPoint</Application>
  <PresentationFormat>On-screen Show (4:3)</PresentationFormat>
  <Paragraphs>102</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 Academic and Employability Skills (ACE)   CV writing</vt:lpstr>
      <vt:lpstr>Aims </vt:lpstr>
      <vt:lpstr>What is a CV?</vt:lpstr>
      <vt:lpstr>Discuss  </vt:lpstr>
      <vt:lpstr>Task 1</vt:lpstr>
      <vt:lpstr>Creating Your Personal Brand</vt:lpstr>
      <vt:lpstr>Individual Task</vt:lpstr>
      <vt:lpstr>Developing and Writing a CV</vt:lpstr>
      <vt:lpstr>IMPORTANT!</vt:lpstr>
      <vt:lpstr>PERSONAL CONTACT DETAILS</vt:lpstr>
      <vt:lpstr>PERSONAL STATEMENT</vt:lpstr>
      <vt:lpstr>Individual Task</vt:lpstr>
      <vt:lpstr>EDUCATION AND QUALIFICATIONS</vt:lpstr>
      <vt:lpstr>WORK EXPERIENCE</vt:lpstr>
      <vt:lpstr>ADDITIONAL RESPONSIBILITIES AND ACTIVITIES</vt:lpstr>
      <vt:lpstr>HOBBIES &amp; INTERESTS</vt:lpstr>
      <vt:lpstr>REFERENCES</vt:lpstr>
      <vt:lpstr>Remember</vt:lpstr>
      <vt:lpstr>CV Presentation and Formatting</vt:lpstr>
      <vt:lpstr>Discussion</vt:lpstr>
      <vt:lpstr>Positive Action Verbs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Lizeta Demetriou</dc:creator>
  <cp:lastModifiedBy>Naomi Doerge</cp:lastModifiedBy>
  <cp:revision>54</cp:revision>
  <cp:lastPrinted>2020-02-24T10:36:46Z</cp:lastPrinted>
  <dcterms:created xsi:type="dcterms:W3CDTF">2015-04-14T15:21:28Z</dcterms:created>
  <dcterms:modified xsi:type="dcterms:W3CDTF">2024-07-09T17:15:56Z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SIP_Label_b7bd5f66-aa78-43c9-ba93-141663265572_Enabled">
    <vt:lpwstr>true</vt:lpwstr>
  </property>
  <property fmtid="{D5CDD505-2E9C-101B-9397-08002B2CF9AE}" pid="4" name="MSIP_Label_b7bd5f66-aa78-43c9-ba93-141663265572_SetDate">
    <vt:lpwstr>2024-05-21T13:22:13Z</vt:lpwstr>
  </property>
  <property fmtid="{D5CDD505-2E9C-101B-9397-08002B2CF9AE}" pid="5" name="MSIP_Label_b7bd5f66-aa78-43c9-ba93-141663265572_Method">
    <vt:lpwstr>Privileged</vt:lpwstr>
  </property>
  <property fmtid="{D5CDD505-2E9C-101B-9397-08002B2CF9AE}" pid="6" name="MSIP_Label_b7bd5f66-aa78-43c9-ba93-141663265572_Name">
    <vt:lpwstr>Restricted</vt:lpwstr>
  </property>
  <property fmtid="{D5CDD505-2E9C-101B-9397-08002B2CF9AE}" pid="7" name="MSIP_Label_b7bd5f66-aa78-43c9-ba93-141663265572_SiteId">
    <vt:lpwstr>057daf85-b1d5-44cd-ab7b-0a4ce1b29eae</vt:lpwstr>
  </property>
  <property fmtid="{D5CDD505-2E9C-101B-9397-08002B2CF9AE}" pid="8" name="MSIP_Label_b7bd5f66-aa78-43c9-ba93-141663265572_ActionId">
    <vt:lpwstr>9d730027-a285-4717-80c5-0c74dd0c30fd</vt:lpwstr>
  </property>
  <property fmtid="{D5CDD505-2E9C-101B-9397-08002B2CF9AE}" pid="9" name="MSIP_Label_b7bd5f66-aa78-43c9-ba93-141663265572_ContentBits">
    <vt:lpwstr>0</vt:lpwstr>
  </property>
</Properties>
</file>