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3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4" y="2514601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4" y="4777381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18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37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56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754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5943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13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3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50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1" y="4323812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4529542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4423400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716579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4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31781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3244141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7451220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787784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039859"/>
      </p:ext>
    </p:extLst>
  </p:cSld>
  <p:clrMapOvr>
    <a:masterClrMapping/>
  </p:clrMapOvr>
  <p:transition spd="slow">
    <p:push dir="u"/>
  </p:transition>
  <p:extLst mod="1"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4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30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189" indent="0">
              <a:buNone/>
              <a:defRPr sz="2000" b="1"/>
            </a:lvl2pPr>
            <a:lvl3pPr marL="914377" indent="0">
              <a:buNone/>
              <a:defRPr sz="1800" b="1"/>
            </a:lvl3pPr>
            <a:lvl4pPr marL="1371566" indent="0">
              <a:buNone/>
              <a:defRPr sz="1600" b="1"/>
            </a:lvl4pPr>
            <a:lvl5pPr marL="1828754" indent="0">
              <a:buNone/>
              <a:defRPr sz="1600" b="1"/>
            </a:lvl5pPr>
            <a:lvl6pPr marL="2285943" indent="0">
              <a:buNone/>
              <a:defRPr sz="1600" b="1"/>
            </a:lvl6pPr>
            <a:lvl7pPr marL="2743131" indent="0">
              <a:buNone/>
              <a:defRPr sz="1600" b="1"/>
            </a:lvl7pPr>
            <a:lvl8pPr marL="3200320" indent="0">
              <a:buNone/>
              <a:defRPr sz="1600" b="1"/>
            </a:lvl8pPr>
            <a:lvl9pPr marL="3657509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5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787784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0076216"/>
      </p:ext>
    </p:extLst>
  </p:cSld>
  <p:clrMapOvr>
    <a:masterClrMapping/>
  </p:clrMapOvr>
  <p:transition spd="slow">
    <p:push dir="u"/>
  </p:transition>
  <p:extLst mod="1"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38074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888154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90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4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2508979"/>
      </p:ext>
    </p:extLst>
  </p:cSld>
  <p:clrMapOvr>
    <a:masterClrMapping/>
  </p:clrMapOvr>
  <p:transition spd="slow">
    <p:push dir="u"/>
  </p:transition>
  <p:extLst mod="1"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189" indent="0">
              <a:buNone/>
              <a:defRPr sz="1600"/>
            </a:lvl2pPr>
            <a:lvl3pPr marL="914377" indent="0">
              <a:buNone/>
              <a:defRPr sz="1600"/>
            </a:lvl3pPr>
            <a:lvl4pPr marL="1371566" indent="0">
              <a:buNone/>
              <a:defRPr sz="1600"/>
            </a:lvl4pPr>
            <a:lvl5pPr marL="1828754" indent="0">
              <a:buNone/>
              <a:defRPr sz="1600"/>
            </a:lvl5pPr>
            <a:lvl6pPr marL="2285943" indent="0">
              <a:buNone/>
              <a:defRPr sz="1600"/>
            </a:lvl6pPr>
            <a:lvl7pPr marL="2743131" indent="0">
              <a:buNone/>
              <a:defRPr sz="1600"/>
            </a:lvl7pPr>
            <a:lvl8pPr marL="3200320" indent="0">
              <a:buNone/>
              <a:defRPr sz="1600"/>
            </a:lvl8pPr>
            <a:lvl9pPr marL="3657509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189" indent="0">
              <a:buNone/>
              <a:defRPr sz="1200"/>
            </a:lvl2pPr>
            <a:lvl3pPr marL="914377" indent="0">
              <a:buNone/>
              <a:defRPr sz="1000"/>
            </a:lvl3pPr>
            <a:lvl4pPr marL="1371566" indent="0">
              <a:buNone/>
              <a:defRPr sz="900"/>
            </a:lvl4pPr>
            <a:lvl5pPr marL="1828754" indent="0">
              <a:buNone/>
              <a:defRPr sz="900"/>
            </a:lvl5pPr>
            <a:lvl6pPr marL="2285943" indent="0">
              <a:buNone/>
              <a:defRPr sz="900"/>
            </a:lvl6pPr>
            <a:lvl7pPr marL="2743131" indent="0">
              <a:buNone/>
              <a:defRPr sz="900"/>
            </a:lvl7pPr>
            <a:lvl8pPr marL="3200320" indent="0">
              <a:buNone/>
              <a:defRPr sz="900"/>
            </a:lvl8pPr>
            <a:lvl9pPr marL="3657509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7956604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4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31781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3244141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1695991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50" y="609600"/>
            <a:ext cx="839392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5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189" indent="0">
              <a:buFontTx/>
              <a:buNone/>
              <a:defRPr/>
            </a:lvl2pPr>
            <a:lvl3pPr marL="914377" indent="0">
              <a:buFontTx/>
              <a:buNone/>
              <a:defRPr/>
            </a:lvl3pPr>
            <a:lvl4pPr marL="1371566" indent="0">
              <a:buFontTx/>
              <a:buNone/>
              <a:defRPr/>
            </a:lvl4pPr>
            <a:lvl5pPr marL="1828754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4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189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377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566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754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5943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131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32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509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8" y="31781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4" y="3244141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202255463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2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603504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50" y="609600"/>
            <a:ext cx="8393927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189" indent="0">
              <a:buFontTx/>
              <a:buNone/>
              <a:defRPr/>
            </a:lvl2pPr>
            <a:lvl3pPr marL="914377" indent="0">
              <a:buFontTx/>
              <a:buNone/>
              <a:defRPr/>
            </a:lvl3pPr>
            <a:lvl4pPr marL="1371566" indent="0">
              <a:buFontTx/>
              <a:buNone/>
              <a:defRPr/>
            </a:lvl4pPr>
            <a:lvl5pPr marL="1828754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36379781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4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189" indent="0">
              <a:buFontTx/>
              <a:buNone/>
              <a:defRPr/>
            </a:lvl2pPr>
            <a:lvl3pPr marL="914377" indent="0">
              <a:buFontTx/>
              <a:buNone/>
              <a:defRPr/>
            </a:lvl3pPr>
            <a:lvl4pPr marL="1371566" indent="0">
              <a:buFontTx/>
              <a:buNone/>
              <a:defRPr/>
            </a:lvl4pPr>
            <a:lvl5pPr marL="1828754" indent="0">
              <a:buFontTx/>
              <a:buNone/>
              <a:defRPr/>
            </a:lvl5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8" y="491172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4" y="4983089"/>
            <a:ext cx="779767" cy="365125"/>
          </a:xfrm>
        </p:spPr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2382320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1848649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3" y="627407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7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8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5015930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2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5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6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3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3461B5-E920-4E06-A718-3476B46F66E2}" type="datetimeFigureOut">
              <a:rPr lang="en-GB" smtClean="0"/>
              <a:t>13/12/2018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4" y="6135810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4" y="787784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7618A68C-162A-4254-B7F3-C4F60CCB84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7368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4" r:id="rId1"/>
    <p:sldLayoutId id="2147483745" r:id="rId2"/>
    <p:sldLayoutId id="2147483746" r:id="rId3"/>
    <p:sldLayoutId id="2147483747" r:id="rId4"/>
    <p:sldLayoutId id="2147483748" r:id="rId5"/>
    <p:sldLayoutId id="2147483749" r:id="rId6"/>
    <p:sldLayoutId id="2147483750" r:id="rId7"/>
    <p:sldLayoutId id="2147483751" r:id="rId8"/>
    <p:sldLayoutId id="2147483752" r:id="rId9"/>
    <p:sldLayoutId id="2147483753" r:id="rId10"/>
    <p:sldLayoutId id="2147483754" r:id="rId11"/>
    <p:sldLayoutId id="2147483755" r:id="rId12"/>
    <p:sldLayoutId id="2147483756" r:id="rId13"/>
    <p:sldLayoutId id="2147483757" r:id="rId14"/>
    <p:sldLayoutId id="2147483758" r:id="rId15"/>
    <p:sldLayoutId id="2147483759" r:id="rId16"/>
  </p:sldLayoutIdLst>
  <p:transition spd="slow">
    <p:push dir="u"/>
  </p:transition>
  <p:txStyles>
    <p:titleStyle>
      <a:lvl1pPr algn="l" defTabSz="457189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891" indent="-342891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32" indent="-28574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2971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160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349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537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726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8914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103" indent="-228594" algn="l" defTabSz="457189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457189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britishbattles.homestead.com/manchuria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B69781-570F-4D51-8384-F2ABF9E683A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1800" dirty="0"/>
              <a:t>The Army of the Eight Banners: Multi Ethnic Segregation But A System Off Social Progression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A11723-6BC7-4FE5-B9C2-39E1527B23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By </a:t>
            </a:r>
          </a:p>
          <a:p>
            <a:r>
              <a:rPr lang="en-GB" dirty="0"/>
              <a:t>Henry Gillson – Gant </a:t>
            </a:r>
          </a:p>
        </p:txBody>
      </p:sp>
    </p:spTree>
    <p:extLst>
      <p:ext uri="{BB962C8B-B14F-4D97-AF65-F5344CB8AC3E}">
        <p14:creationId xmlns:p14="http://schemas.microsoft.com/office/powerpoint/2010/main" val="271004365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95C4AF-D929-4B19-9118-CA00FA33526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820D0B-833E-445D-BE1E-41281135F8C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aim of this presentation is to introduce you to the social construct of the Eight Banners and how granted an alternative method of social advancement.  </a:t>
            </a:r>
          </a:p>
        </p:txBody>
      </p:sp>
    </p:spTree>
    <p:extLst>
      <p:ext uri="{BB962C8B-B14F-4D97-AF65-F5344CB8AC3E}">
        <p14:creationId xmlns:p14="http://schemas.microsoft.com/office/powerpoint/2010/main" val="13901660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2" name="Group 11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1"/>
            <a:ext cx="2851523" cy="6638625"/>
            <a:chOff x="2487613" y="285750"/>
            <a:chExt cx="2428875" cy="5654676"/>
          </a:xfrm>
        </p:grpSpPr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6" name="Group 25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5" y="-785"/>
            <a:ext cx="2356675" cy="6854040"/>
            <a:chOff x="6627813" y="194833"/>
            <a:chExt cx="1952625" cy="5678918"/>
          </a:xfrm>
        </p:grpSpPr>
        <p:sp>
          <p:nvSpPr>
            <p:cNvPr id="27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0" name="Rectangle 39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2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4" name="Rectangle 43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91CB84-8428-4071-88FE-45129F6098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7" y="645109"/>
            <a:ext cx="5122652" cy="12598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So What were the Eight Banners?</a:t>
            </a:r>
          </a:p>
        </p:txBody>
      </p:sp>
      <p:sp>
        <p:nvSpPr>
          <p:cNvPr id="46" name="Rectangle 45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10222D6-46A5-4DC3-813F-465C58DA46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9" y="2133600"/>
            <a:ext cx="5122652" cy="3759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 Each of the Eight Banners represented one of the five races of Imperial China. </a:t>
            </a:r>
          </a:p>
          <a:p>
            <a:r>
              <a:rPr lang="en-US" dirty="0"/>
              <a:t> Upper Banners comprised of Manchu and other Chinese Ethnicities. </a:t>
            </a:r>
          </a:p>
          <a:p>
            <a:r>
              <a:rPr lang="en-US" dirty="0"/>
              <a:t> The Lower Banners represented those races not Chinese such as the Mongols and the other non-Chinese Races. </a:t>
            </a:r>
          </a:p>
          <a:p>
            <a:r>
              <a:rPr lang="en-US" dirty="0"/>
              <a:t> Upper Banners considered the personal forces of the Emperor. </a:t>
            </a:r>
          </a:p>
          <a:p>
            <a:r>
              <a:rPr lang="en-US" dirty="0"/>
              <a:t>(</a:t>
            </a:r>
            <a:r>
              <a:rPr lang="en-US" dirty="0" err="1"/>
              <a:t>Fredholm</a:t>
            </a:r>
            <a:r>
              <a:rPr lang="en-US" dirty="0"/>
              <a:t>, 2009, p. 78) </a:t>
            </a:r>
          </a:p>
          <a:p>
            <a:endParaRPr lang="en-US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FBDD8BE-2C23-4001-B0B0-83A86835C8E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1917" y="1433597"/>
            <a:ext cx="5451627" cy="3670763"/>
          </a:xfrm>
          <a:prstGeom prst="rect">
            <a:avLst/>
          </a:prstGeom>
        </p:spPr>
      </p:pic>
      <p:sp>
        <p:nvSpPr>
          <p:cNvPr id="48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F0C3E09-5720-4D86-94E1-D23BC65A2130}"/>
              </a:ext>
            </a:extLst>
          </p:cNvPr>
          <p:cNvSpPr txBox="1"/>
          <p:nvPr/>
        </p:nvSpPr>
        <p:spPr>
          <a:xfrm>
            <a:off x="6241413" y="5447062"/>
            <a:ext cx="49768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1: Print of the Blue Banner Army in the Reign of Qianlong Circa 1774. Sourced from: http://britishbattles.homestead.com/manchuria.html</a:t>
            </a:r>
          </a:p>
        </p:txBody>
      </p:sp>
    </p:spTree>
    <p:extLst>
      <p:ext uri="{BB962C8B-B14F-4D97-AF65-F5344CB8AC3E}">
        <p14:creationId xmlns:p14="http://schemas.microsoft.com/office/powerpoint/2010/main" val="919696849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1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5" y="-785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2" name="Rectangle 41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F95CC-D373-434C-97A7-5BC389327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7" y="645109"/>
            <a:ext cx="5122652" cy="125989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Use of the Eight Banners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33159C-9A10-4111-A439-E1C40553910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9" y="2133600"/>
            <a:ext cx="5122652" cy="3759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Banner Armies were permanent military forces identifiable by color of their uniforms. </a:t>
            </a:r>
          </a:p>
          <a:p>
            <a:r>
              <a:rPr lang="en-US" dirty="0"/>
              <a:t>Primarily used as Garrison Troops across the empire. </a:t>
            </a:r>
          </a:p>
          <a:p>
            <a:r>
              <a:rPr lang="en-US" dirty="0"/>
              <a:t>Each Banner governed itself within these Garrisons through economic and social policy. </a:t>
            </a:r>
          </a:p>
          <a:p>
            <a:r>
              <a:rPr lang="en-US" dirty="0"/>
              <a:t>All Banners outside of the control of the Provincial Governments and Governors.   </a:t>
            </a:r>
          </a:p>
          <a:p>
            <a:r>
              <a:rPr lang="en-US" dirty="0"/>
              <a:t>(</a:t>
            </a:r>
            <a:r>
              <a:rPr lang="en-US" dirty="0" err="1"/>
              <a:t>Fredholm</a:t>
            </a:r>
            <a:r>
              <a:rPr lang="en-US" dirty="0"/>
              <a:t>, 2009, p.120)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0B0CFFA8-F617-48D4-906D-C4E12BEE957F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091917" y="1442687"/>
            <a:ext cx="5451627" cy="3652591"/>
          </a:xfrm>
          <a:prstGeom prst="rect">
            <a:avLst/>
          </a:prstGeom>
        </p:spPr>
      </p:pic>
      <p:sp>
        <p:nvSpPr>
          <p:cNvPr id="46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5CE0C8-3340-4E93-9998-58EEB5B480F1}"/>
              </a:ext>
            </a:extLst>
          </p:cNvPr>
          <p:cNvSpPr txBox="1"/>
          <p:nvPr/>
        </p:nvSpPr>
        <p:spPr>
          <a:xfrm>
            <a:off x="6265594" y="5020008"/>
            <a:ext cx="4920111" cy="11695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/>
              <a:t>Image 2: Wall Display of Ceremonial Uniform and Banners of the Eight Armies in Taipei. Originally part of the </a:t>
            </a:r>
            <a:r>
              <a:rPr lang="en-GB" sz="1400" dirty="0" err="1"/>
              <a:t>Shengyang</a:t>
            </a:r>
            <a:r>
              <a:rPr lang="en-GB" sz="1400" dirty="0"/>
              <a:t> Palace Collection. Sourced from: http://taipeitimes.com/News/feat/archives/2011/02/16/2003495996</a:t>
            </a:r>
          </a:p>
        </p:txBody>
      </p:sp>
    </p:spTree>
    <p:extLst>
      <p:ext uri="{BB962C8B-B14F-4D97-AF65-F5344CB8AC3E}">
        <p14:creationId xmlns:p14="http://schemas.microsoft.com/office/powerpoint/2010/main" val="66430867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" name="Group 12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1"/>
            <a:ext cx="2851523" cy="6638625"/>
            <a:chOff x="2487613" y="285750"/>
            <a:chExt cx="2428875" cy="5654676"/>
          </a:xfrm>
        </p:grpSpPr>
        <p:sp>
          <p:nvSpPr>
            <p:cNvPr id="14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4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7" name="Group 26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5" y="-785"/>
            <a:ext cx="2356675" cy="6854040"/>
            <a:chOff x="6627813" y="194833"/>
            <a:chExt cx="1952625" cy="5678918"/>
          </a:xfrm>
        </p:grpSpPr>
        <p:sp>
          <p:nvSpPr>
            <p:cNvPr id="28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8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9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41" name="Rectangle 40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3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15CC20-F117-42C3-ACC1-F4F5B3B7E1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7669" y="624109"/>
            <a:ext cx="4137059" cy="12808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Institutional Segregation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5B1650-AC49-4CA6-9A91-B8B41A3C8CC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683959" y="2133603"/>
            <a:ext cx="4140772" cy="37776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600" dirty="0">
                <a:solidFill>
                  <a:srgbClr val="000000"/>
                </a:solidFill>
              </a:rPr>
              <a:t>The Chinese Empire was governed on the principle It was a multi ethnic empire. </a:t>
            </a:r>
          </a:p>
          <a:p>
            <a:r>
              <a:rPr lang="en-US" sz="1600" dirty="0">
                <a:solidFill>
                  <a:srgbClr val="000000"/>
                </a:solidFill>
              </a:rPr>
              <a:t>Only members of the relevant ethnic groups could be part of the relevant banner. </a:t>
            </a:r>
          </a:p>
          <a:p>
            <a:r>
              <a:rPr lang="en-US" sz="1600" dirty="0">
                <a:solidFill>
                  <a:srgbClr val="000000"/>
                </a:solidFill>
              </a:rPr>
              <a:t>Social integration forbidden – i.e. inter marriage of the races. </a:t>
            </a:r>
          </a:p>
          <a:p>
            <a:r>
              <a:rPr lang="en-US" sz="1600" dirty="0">
                <a:solidFill>
                  <a:srgbClr val="000000"/>
                </a:solidFill>
              </a:rPr>
              <a:t>However permitted an explosion of culture that could have been wiped out. </a:t>
            </a:r>
          </a:p>
          <a:p>
            <a:r>
              <a:rPr lang="en-US" sz="1600" dirty="0">
                <a:solidFill>
                  <a:srgbClr val="000000"/>
                </a:solidFill>
              </a:rPr>
              <a:t>(Dabringhaus, 2011, p. 266) </a:t>
            </a:r>
          </a:p>
        </p:txBody>
      </p:sp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8F909B0B-382C-4C9C-B4C5-BCEC467F1D31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258191" y="904979"/>
            <a:ext cx="5285671" cy="420184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8C49E1D-EB15-4E5F-BC43-8CD49BAC78C8}"/>
              </a:ext>
            </a:extLst>
          </p:cNvPr>
          <p:cNvSpPr txBox="1"/>
          <p:nvPr/>
        </p:nvSpPr>
        <p:spPr>
          <a:xfrm>
            <a:off x="7835632" y="5123477"/>
            <a:ext cx="370822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3: Map in colour code showing the five races of China. Sourced from: https: polyglotlegend.blogspot.com/2016/03/china-cool-facts-105.htm</a:t>
            </a:r>
          </a:p>
        </p:txBody>
      </p:sp>
    </p:spTree>
    <p:extLst>
      <p:ext uri="{BB962C8B-B14F-4D97-AF65-F5344CB8AC3E}">
        <p14:creationId xmlns:p14="http://schemas.microsoft.com/office/powerpoint/2010/main" val="146835807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1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5" y="-785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8" name="Rectangle 37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0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56" name="Rectangle 41">
            <a:extLst>
              <a:ext uri="{FF2B5EF4-FFF2-40B4-BE49-F238E27FC236}">
                <a16:creationId xmlns:a16="http://schemas.microsoft.com/office/drawing/2014/main" id="{1EDD21E1-BAF0-4314-AB31-82ECB8AC9EA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76A203-B698-44E4-AAD0-487C608C4C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7" y="645109"/>
            <a:ext cx="5122652" cy="1259895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800" dirty="0"/>
              <a:t>Mark Elliot: The Manchu Way – A Study of the Peking Garrison </a:t>
            </a:r>
          </a:p>
        </p:txBody>
      </p:sp>
      <p:sp>
        <p:nvSpPr>
          <p:cNvPr id="44" name="Rectangle 43">
            <a:extLst>
              <a:ext uri="{FF2B5EF4-FFF2-40B4-BE49-F238E27FC236}">
                <a16:creationId xmlns:a16="http://schemas.microsoft.com/office/drawing/2014/main" id="{FDC8619C-F25D-468E-95FA-2A2151D7DD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91B6BC-8848-4E60-9830-06A2F37D1AE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9" y="2133600"/>
            <a:ext cx="5122652" cy="375925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Mark Elliot surmises that that the segregation of the Banners also existed in a physical form. </a:t>
            </a:r>
          </a:p>
          <a:p>
            <a:r>
              <a:rPr lang="en-US" dirty="0"/>
              <a:t>He uses the separation of the Peking Garrison as the crux of his argument. </a:t>
            </a:r>
          </a:p>
          <a:p>
            <a:r>
              <a:rPr lang="en-US" dirty="0"/>
              <a:t>Each banner could only reside in a certain area of the city, forbidden to enter either one. </a:t>
            </a:r>
          </a:p>
          <a:p>
            <a:r>
              <a:rPr lang="en-US" dirty="0"/>
              <a:t>Use of Social Control – equal but separate.   </a:t>
            </a:r>
          </a:p>
          <a:p>
            <a:r>
              <a:rPr lang="en-US" dirty="0"/>
              <a:t>(Elliot, 2001, p. 103) </a:t>
            </a:r>
          </a:p>
        </p:txBody>
      </p:sp>
      <p:sp>
        <p:nvSpPr>
          <p:cNvPr id="57" name="Freeform 12">
            <a:extLst>
              <a:ext uri="{FF2B5EF4-FFF2-40B4-BE49-F238E27FC236}">
                <a16:creationId xmlns:a16="http://schemas.microsoft.com/office/drawing/2014/main" id="{7D9439D6-DEAD-4CEB-A61B-BE3D64D1B5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098864C-0B5A-4164-A563-C7E4F31923E2}"/>
              </a:ext>
            </a:extLst>
          </p:cNvPr>
          <p:cNvSpPr txBox="1"/>
          <p:nvPr/>
        </p:nvSpPr>
        <p:spPr>
          <a:xfrm>
            <a:off x="7614151" y="5691975"/>
            <a:ext cx="2944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4: Front cover of the Manchu way. Sourced from: https://www.sup.org/books/title/?id=709</a:t>
            </a:r>
          </a:p>
        </p:txBody>
      </p:sp>
      <p:pic>
        <p:nvPicPr>
          <p:cNvPr id="43" name="Content Placeholder 42">
            <a:extLst>
              <a:ext uri="{FF2B5EF4-FFF2-40B4-BE49-F238E27FC236}">
                <a16:creationId xmlns:a16="http://schemas.microsoft.com/office/drawing/2014/main" id="{8B6A5637-655F-40A2-8339-941A42C339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14151" y="1399027"/>
            <a:ext cx="2827962" cy="3778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194597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" name="Group 9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1"/>
            <a:ext cx="2851523" cy="6638625"/>
            <a:chOff x="2487613" y="285750"/>
            <a:chExt cx="2428875" cy="5654676"/>
          </a:xfrm>
        </p:grpSpPr>
        <p:sp>
          <p:nvSpPr>
            <p:cNvPr id="11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2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71" name="Group 23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5" y="-785"/>
            <a:ext cx="2356675" cy="6854040"/>
            <a:chOff x="6627813" y="194833"/>
            <a:chExt cx="1952625" cy="5678918"/>
          </a:xfrm>
        </p:grpSpPr>
        <p:sp>
          <p:nvSpPr>
            <p:cNvPr id="25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6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3" name="Rectangle 37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Freeform 11">
            <a:extLst>
              <a:ext uri="{FF2B5EF4-FFF2-40B4-BE49-F238E27FC236}">
                <a16:creationId xmlns:a16="http://schemas.microsoft.com/office/drawing/2014/main" id="{A57352BE-A213-4040-BE8E-D4A925AD9D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76" name="Rectangle 41">
            <a:extLst>
              <a:ext uri="{FF2B5EF4-FFF2-40B4-BE49-F238E27FC236}">
                <a16:creationId xmlns:a16="http://schemas.microsoft.com/office/drawing/2014/main" id="{1A44C337-3893-4B29-A265-B1329150B6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620" y="1"/>
            <a:ext cx="1220724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grpSp>
        <p:nvGrpSpPr>
          <p:cNvPr id="77" name="Group 43">
            <a:extLst>
              <a:ext uri="{FF2B5EF4-FFF2-40B4-BE49-F238E27FC236}">
                <a16:creationId xmlns:a16="http://schemas.microsoft.com/office/drawing/2014/main" id="{81E0B358-1267-4844-8B3D-B7A279B417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836169" y="228601"/>
            <a:ext cx="2851523" cy="6638625"/>
            <a:chOff x="2487613" y="285750"/>
            <a:chExt cx="2428875" cy="5654676"/>
          </a:xfrm>
        </p:grpSpPr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B24AA06A-F1A5-4BB3-9486-9AE7A53B3F2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78" name="Freeform 12">
              <a:extLst>
                <a:ext uri="{FF2B5EF4-FFF2-40B4-BE49-F238E27FC236}">
                  <a16:creationId xmlns:a16="http://schemas.microsoft.com/office/drawing/2014/main" id="{BDF97590-C600-44CB-9303-4A3679F516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7" name="Freeform 13">
              <a:extLst>
                <a:ext uri="{FF2B5EF4-FFF2-40B4-BE49-F238E27FC236}">
                  <a16:creationId xmlns:a16="http://schemas.microsoft.com/office/drawing/2014/main" id="{A9BBE156-3FFA-4DC4-8468-35BD28DDC6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8" name="Freeform 14">
              <a:extLst>
                <a:ext uri="{FF2B5EF4-FFF2-40B4-BE49-F238E27FC236}">
                  <a16:creationId xmlns:a16="http://schemas.microsoft.com/office/drawing/2014/main" id="{F7960DE5-3810-4B1E-B1E2-3BAFEA91ED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49" name="Freeform 15">
              <a:extLst>
                <a:ext uri="{FF2B5EF4-FFF2-40B4-BE49-F238E27FC236}">
                  <a16:creationId xmlns:a16="http://schemas.microsoft.com/office/drawing/2014/main" id="{359E957C-CE11-446F-8AA7-B3E98390B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0" name="Freeform 16">
              <a:extLst>
                <a:ext uri="{FF2B5EF4-FFF2-40B4-BE49-F238E27FC236}">
                  <a16:creationId xmlns:a16="http://schemas.microsoft.com/office/drawing/2014/main" id="{A3E9FE34-CA9E-4443-BEBF-D1B9A1C6C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1" name="Freeform 17">
              <a:extLst>
                <a:ext uri="{FF2B5EF4-FFF2-40B4-BE49-F238E27FC236}">
                  <a16:creationId xmlns:a16="http://schemas.microsoft.com/office/drawing/2014/main" id="{4F39D814-8A48-4509-BDEB-826F106591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2" name="Freeform 18">
              <a:extLst>
                <a:ext uri="{FF2B5EF4-FFF2-40B4-BE49-F238E27FC236}">
                  <a16:creationId xmlns:a16="http://schemas.microsoft.com/office/drawing/2014/main" id="{8C6D08C0-8C49-4B87-9CF4-A1F08714FA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3" name="Freeform 19">
              <a:extLst>
                <a:ext uri="{FF2B5EF4-FFF2-40B4-BE49-F238E27FC236}">
                  <a16:creationId xmlns:a16="http://schemas.microsoft.com/office/drawing/2014/main" id="{308C612B-4C0D-4863-B9CD-F86ABAA1B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4" name="Freeform 20">
              <a:extLst>
                <a:ext uri="{FF2B5EF4-FFF2-40B4-BE49-F238E27FC236}">
                  <a16:creationId xmlns:a16="http://schemas.microsoft.com/office/drawing/2014/main" id="{600B1EC8-1B55-4390-A183-C33B5E227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5" name="Freeform 21">
              <a:extLst>
                <a:ext uri="{FF2B5EF4-FFF2-40B4-BE49-F238E27FC236}">
                  <a16:creationId xmlns:a16="http://schemas.microsoft.com/office/drawing/2014/main" id="{1790A225-91E1-4BE5-A801-5F1E32721C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56" name="Freeform 22">
              <a:extLst>
                <a:ext uri="{FF2B5EF4-FFF2-40B4-BE49-F238E27FC236}">
                  <a16:creationId xmlns:a16="http://schemas.microsoft.com/office/drawing/2014/main" id="{DFFC46A2-6BBF-47FD-BC17-5EE1DF7CB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58" name="Group 57">
            <a:extLst>
              <a:ext uri="{FF2B5EF4-FFF2-40B4-BE49-F238E27FC236}">
                <a16:creationId xmlns:a16="http://schemas.microsoft.com/office/drawing/2014/main" id="{AF44CA9C-80E8-44E1-A79C-D6EBFC73BC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677117" y="-785"/>
            <a:ext cx="2356675" cy="6854040"/>
            <a:chOff x="6627813" y="194833"/>
            <a:chExt cx="1952625" cy="5678918"/>
          </a:xfrm>
        </p:grpSpPr>
        <p:sp>
          <p:nvSpPr>
            <p:cNvPr id="59" name="Freeform 27">
              <a:extLst>
                <a:ext uri="{FF2B5EF4-FFF2-40B4-BE49-F238E27FC236}">
                  <a16:creationId xmlns:a16="http://schemas.microsoft.com/office/drawing/2014/main" id="{8CB9417F-98D9-4998-B00B-A5932E4C7D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0" name="Freeform 28">
              <a:extLst>
                <a:ext uri="{FF2B5EF4-FFF2-40B4-BE49-F238E27FC236}">
                  <a16:creationId xmlns:a16="http://schemas.microsoft.com/office/drawing/2014/main" id="{FA79AA3D-583E-4A1E-AF7E-CBD980F596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1" name="Freeform 29">
              <a:extLst>
                <a:ext uri="{FF2B5EF4-FFF2-40B4-BE49-F238E27FC236}">
                  <a16:creationId xmlns:a16="http://schemas.microsoft.com/office/drawing/2014/main" id="{D80C9F17-A6B2-4A12-BC77-F84264A669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2" name="Freeform 30">
              <a:extLst>
                <a:ext uri="{FF2B5EF4-FFF2-40B4-BE49-F238E27FC236}">
                  <a16:creationId xmlns:a16="http://schemas.microsoft.com/office/drawing/2014/main" id="{949C9A53-ED97-44CE-BDD5-ED24892116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3" name="Freeform 31">
              <a:extLst>
                <a:ext uri="{FF2B5EF4-FFF2-40B4-BE49-F238E27FC236}">
                  <a16:creationId xmlns:a16="http://schemas.microsoft.com/office/drawing/2014/main" id="{0F9FDAE7-225B-4072-8907-6EAA06174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4" name="Freeform 32">
              <a:extLst>
                <a:ext uri="{FF2B5EF4-FFF2-40B4-BE49-F238E27FC236}">
                  <a16:creationId xmlns:a16="http://schemas.microsoft.com/office/drawing/2014/main" id="{9D49818B-8EA3-4B41-9783-EFE0C618C3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5" name="Freeform 33">
              <a:extLst>
                <a:ext uri="{FF2B5EF4-FFF2-40B4-BE49-F238E27FC236}">
                  <a16:creationId xmlns:a16="http://schemas.microsoft.com/office/drawing/2014/main" id="{01903E65-D822-4457-B0A5-2F41682241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6" name="Freeform 34">
              <a:extLst>
                <a:ext uri="{FF2B5EF4-FFF2-40B4-BE49-F238E27FC236}">
                  <a16:creationId xmlns:a16="http://schemas.microsoft.com/office/drawing/2014/main" id="{A5CF9DAB-75BF-43D9-B1E7-817D1FAA00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7" name="Freeform 35">
              <a:extLst>
                <a:ext uri="{FF2B5EF4-FFF2-40B4-BE49-F238E27FC236}">
                  <a16:creationId xmlns:a16="http://schemas.microsoft.com/office/drawing/2014/main" id="{BB22916D-4BCF-4A4C-8714-A2564D34C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8" name="Freeform 36">
              <a:extLst>
                <a:ext uri="{FF2B5EF4-FFF2-40B4-BE49-F238E27FC236}">
                  <a16:creationId xmlns:a16="http://schemas.microsoft.com/office/drawing/2014/main" id="{4CD9F734-569E-44E7-BD53-6214E0F18C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69" name="Freeform 37">
              <a:extLst>
                <a:ext uri="{FF2B5EF4-FFF2-40B4-BE49-F238E27FC236}">
                  <a16:creationId xmlns:a16="http://schemas.microsoft.com/office/drawing/2014/main" id="{7A5DAACB-2F42-40C8-BF6A-75B79299F9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70" name="Freeform 38">
              <a:extLst>
                <a:ext uri="{FF2B5EF4-FFF2-40B4-BE49-F238E27FC236}">
                  <a16:creationId xmlns:a16="http://schemas.microsoft.com/office/drawing/2014/main" id="{AD78E0F9-8568-4672-A22F-4ED5B1A96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9D01C99A-9FEB-4412-8FC7-4E0DC54D41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83099" y="624109"/>
            <a:ext cx="5021516" cy="1280891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A New Aristocracy? </a:t>
            </a:r>
          </a:p>
        </p:txBody>
      </p:sp>
      <p:sp>
        <p:nvSpPr>
          <p:cNvPr id="72" name="Rectangle 71">
            <a:extLst>
              <a:ext uri="{FF2B5EF4-FFF2-40B4-BE49-F238E27FC236}">
                <a16:creationId xmlns:a16="http://schemas.microsoft.com/office/drawing/2014/main" id="{AA5CD610-ED7C-4CED-A9A1-174432C88A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45704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4" name="Freeform 11">
            <a:extLst>
              <a:ext uri="{FF2B5EF4-FFF2-40B4-BE49-F238E27FC236}">
                <a16:creationId xmlns:a16="http://schemas.microsoft.com/office/drawing/2014/main" id="{0C4379BF-8C7A-480A-BC36-DA55D92A93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4645706" y="714377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9C9C62-A97F-4A0E-A34B-C236C52687E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7268" r="1307"/>
          <a:stretch/>
        </p:blipFill>
        <p:spPr>
          <a:xfrm>
            <a:off x="-1555" y="1731"/>
            <a:ext cx="4671091" cy="6858000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C49167-67A1-4FCD-97C4-C69443C10C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38192" y="2133603"/>
            <a:ext cx="5066419" cy="377762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/>
              <a:t>The status of Bannerman or Bannerwomen became a de facto social class. </a:t>
            </a:r>
          </a:p>
          <a:p>
            <a:r>
              <a:rPr lang="en-US" dirty="0"/>
              <a:t>In 1727, military rank was merged with the hereditary nobility as part of the court system. </a:t>
            </a:r>
          </a:p>
          <a:p>
            <a:r>
              <a:rPr lang="en-US" dirty="0"/>
              <a:t>Bannerman who held certain ranks could obtain privileges only enjoyed by Manchu nobles. </a:t>
            </a:r>
          </a:p>
          <a:p>
            <a:r>
              <a:rPr lang="en-US" dirty="0"/>
              <a:t>(</a:t>
            </a:r>
            <a:r>
              <a:rPr lang="en-US" dirty="0" err="1"/>
              <a:t>Daubringhaus</a:t>
            </a:r>
            <a:r>
              <a:rPr lang="en-US" dirty="0"/>
              <a:t>, 2011, p. 267) 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B404F8E-1F92-41DE-8B6D-23133DBF4D3B}"/>
              </a:ext>
            </a:extLst>
          </p:cNvPr>
          <p:cNvSpPr txBox="1"/>
          <p:nvPr/>
        </p:nvSpPr>
        <p:spPr>
          <a:xfrm>
            <a:off x="5920870" y="5359468"/>
            <a:ext cx="287282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5: A Banner Girl in Late Imperial China. Sourced from: http://www.csstoday.com/Item/1984.aspx</a:t>
            </a:r>
          </a:p>
        </p:txBody>
      </p:sp>
    </p:spTree>
    <p:extLst>
      <p:ext uri="{BB962C8B-B14F-4D97-AF65-F5344CB8AC3E}">
        <p14:creationId xmlns:p14="http://schemas.microsoft.com/office/powerpoint/2010/main" val="83861539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166BF9EE-F7AC-4FA5-AC7E-001B3A642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2" name="Freeform 11">
              <a:extLst>
                <a:ext uri="{FF2B5EF4-FFF2-40B4-BE49-F238E27FC236}">
                  <a16:creationId xmlns:a16="http://schemas.microsoft.com/office/drawing/2014/main" id="{3B48D182-44E3-4D8B-ACEF-F1A900BE443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3" name="Freeform 12">
              <a:extLst>
                <a:ext uri="{FF2B5EF4-FFF2-40B4-BE49-F238E27FC236}">
                  <a16:creationId xmlns:a16="http://schemas.microsoft.com/office/drawing/2014/main" id="{355A535A-A489-477F-A314-593AA8CAFB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4" name="Freeform 13">
              <a:extLst>
                <a:ext uri="{FF2B5EF4-FFF2-40B4-BE49-F238E27FC236}">
                  <a16:creationId xmlns:a16="http://schemas.microsoft.com/office/drawing/2014/main" id="{954C2D4C-FD83-4EF4-9312-04442ABD66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5" name="Freeform 14">
              <a:extLst>
                <a:ext uri="{FF2B5EF4-FFF2-40B4-BE49-F238E27FC236}">
                  <a16:creationId xmlns:a16="http://schemas.microsoft.com/office/drawing/2014/main" id="{C20701C2-CD9A-4698-BC97-E1085820C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6" name="Freeform 15">
              <a:extLst>
                <a:ext uri="{FF2B5EF4-FFF2-40B4-BE49-F238E27FC236}">
                  <a16:creationId xmlns:a16="http://schemas.microsoft.com/office/drawing/2014/main" id="{62575C35-466F-42AE-87A1-D691849AB8C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7" name="Freeform 16">
              <a:extLst>
                <a:ext uri="{FF2B5EF4-FFF2-40B4-BE49-F238E27FC236}">
                  <a16:creationId xmlns:a16="http://schemas.microsoft.com/office/drawing/2014/main" id="{58236F37-6119-45AC-80A0-CD2C311B50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8" name="Freeform 17">
              <a:extLst>
                <a:ext uri="{FF2B5EF4-FFF2-40B4-BE49-F238E27FC236}">
                  <a16:creationId xmlns:a16="http://schemas.microsoft.com/office/drawing/2014/main" id="{F3FDD799-39FE-4D6F-9A64-2F472B2150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19" name="Freeform 18">
              <a:extLst>
                <a:ext uri="{FF2B5EF4-FFF2-40B4-BE49-F238E27FC236}">
                  <a16:creationId xmlns:a16="http://schemas.microsoft.com/office/drawing/2014/main" id="{9820D241-1D49-442C-A95A-00BC1BF9E2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0" name="Freeform 19">
              <a:extLst>
                <a:ext uri="{FF2B5EF4-FFF2-40B4-BE49-F238E27FC236}">
                  <a16:creationId xmlns:a16="http://schemas.microsoft.com/office/drawing/2014/main" id="{EBC2197C-B383-4866-8ABD-74222400BE8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1" name="Freeform 20">
              <a:extLst>
                <a:ext uri="{FF2B5EF4-FFF2-40B4-BE49-F238E27FC236}">
                  <a16:creationId xmlns:a16="http://schemas.microsoft.com/office/drawing/2014/main" id="{404B06AA-FC93-4471-9DE4-56A401E70A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2" name="Freeform 21">
              <a:extLst>
                <a:ext uri="{FF2B5EF4-FFF2-40B4-BE49-F238E27FC236}">
                  <a16:creationId xmlns:a16="http://schemas.microsoft.com/office/drawing/2014/main" id="{E580600C-013F-4FAF-8FB7-4CC0FA80A9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3" name="Freeform 22">
              <a:extLst>
                <a:ext uri="{FF2B5EF4-FFF2-40B4-BE49-F238E27FC236}">
                  <a16:creationId xmlns:a16="http://schemas.microsoft.com/office/drawing/2014/main" id="{9BFCF199-64B2-4AEE-88C4-E954ABF3627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25" name="Group 24">
            <a:extLst>
              <a:ext uri="{FF2B5EF4-FFF2-40B4-BE49-F238E27FC236}">
                <a16:creationId xmlns:a16="http://schemas.microsoft.com/office/drawing/2014/main" id="{E312DBA5-56D8-42B2-BA94-28168C2A67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6" name="Freeform 27">
              <a:extLst>
                <a:ext uri="{FF2B5EF4-FFF2-40B4-BE49-F238E27FC236}">
                  <a16:creationId xmlns:a16="http://schemas.microsoft.com/office/drawing/2014/main" id="{7AD46C74-3117-46B0-B267-0F61B57CAC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7" name="Freeform 28">
              <a:extLst>
                <a:ext uri="{FF2B5EF4-FFF2-40B4-BE49-F238E27FC236}">
                  <a16:creationId xmlns:a16="http://schemas.microsoft.com/office/drawing/2014/main" id="{8C13B810-9664-45D8-8510-D6ED0ADD72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8" name="Freeform 29">
              <a:extLst>
                <a:ext uri="{FF2B5EF4-FFF2-40B4-BE49-F238E27FC236}">
                  <a16:creationId xmlns:a16="http://schemas.microsoft.com/office/drawing/2014/main" id="{10306E52-A922-4458-BCCE-C3C840CC75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9" name="Freeform 30">
              <a:extLst>
                <a:ext uri="{FF2B5EF4-FFF2-40B4-BE49-F238E27FC236}">
                  <a16:creationId xmlns:a16="http://schemas.microsoft.com/office/drawing/2014/main" id="{CB578819-B7E7-4250-932F-52AE2A2A9A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0" name="Freeform 31">
              <a:extLst>
                <a:ext uri="{FF2B5EF4-FFF2-40B4-BE49-F238E27FC236}">
                  <a16:creationId xmlns:a16="http://schemas.microsoft.com/office/drawing/2014/main" id="{454B9C91-B623-424A-B16E-F764F189D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1" name="Freeform 32">
              <a:extLst>
                <a:ext uri="{FF2B5EF4-FFF2-40B4-BE49-F238E27FC236}">
                  <a16:creationId xmlns:a16="http://schemas.microsoft.com/office/drawing/2014/main" id="{EFD03C4A-8484-41E6-B458-032F1DCA7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2" name="Freeform 33">
              <a:extLst>
                <a:ext uri="{FF2B5EF4-FFF2-40B4-BE49-F238E27FC236}">
                  <a16:creationId xmlns:a16="http://schemas.microsoft.com/office/drawing/2014/main" id="{DDC2F3C3-1D4E-4913-9C5C-F9A65B47E5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3" name="Freeform 34">
              <a:extLst>
                <a:ext uri="{FF2B5EF4-FFF2-40B4-BE49-F238E27FC236}">
                  <a16:creationId xmlns:a16="http://schemas.microsoft.com/office/drawing/2014/main" id="{1E15BCA2-2420-4C53-ADE9-40FBAC23844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4" name="Freeform 35">
              <a:extLst>
                <a:ext uri="{FF2B5EF4-FFF2-40B4-BE49-F238E27FC236}">
                  <a16:creationId xmlns:a16="http://schemas.microsoft.com/office/drawing/2014/main" id="{73D5FBF4-7129-4C51-B603-E3BC334195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5" name="Freeform 36">
              <a:extLst>
                <a:ext uri="{FF2B5EF4-FFF2-40B4-BE49-F238E27FC236}">
                  <a16:creationId xmlns:a16="http://schemas.microsoft.com/office/drawing/2014/main" id="{0165B164-CE2A-494C-88FC-507232B37C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6" name="Freeform 37">
              <a:extLst>
                <a:ext uri="{FF2B5EF4-FFF2-40B4-BE49-F238E27FC236}">
                  <a16:creationId xmlns:a16="http://schemas.microsoft.com/office/drawing/2014/main" id="{87F127E5-B10B-4D18-BCF0-E7C3C7F40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37" name="Freeform 38">
              <a:extLst>
                <a:ext uri="{FF2B5EF4-FFF2-40B4-BE49-F238E27FC236}">
                  <a16:creationId xmlns:a16="http://schemas.microsoft.com/office/drawing/2014/main" id="{FC692D59-F28D-4E42-B435-225F2C6CFA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39" name="Rectangle 38">
            <a:extLst>
              <a:ext uri="{FF2B5EF4-FFF2-40B4-BE49-F238E27FC236}">
                <a16:creationId xmlns:a16="http://schemas.microsoft.com/office/drawing/2014/main" id="{1996130F-9AB5-4DE9-8574-3AF891C5C1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1" name="Freeform 11">
            <a:extLst>
              <a:ext uri="{FF2B5EF4-FFF2-40B4-BE49-F238E27FC236}">
                <a16:creationId xmlns:a16="http://schemas.microsoft.com/office/drawing/2014/main" id="{7326F4E6-9131-42DA-97B2-0BA8D1E258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43" name="Rectangle 42">
            <a:extLst>
              <a:ext uri="{FF2B5EF4-FFF2-40B4-BE49-F238E27FC236}">
                <a16:creationId xmlns:a16="http://schemas.microsoft.com/office/drawing/2014/main" id="{3F4C104D-5F30-4811-9376-566B26E471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786"/>
            <a:ext cx="12192000" cy="685403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ED9BA9-4420-4262-9917-0DD5EBFB6C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224" y="645106"/>
            <a:ext cx="3650279" cy="1259894"/>
          </a:xfrm>
        </p:spPr>
        <p:txBody>
          <a:bodyPr vert="horz" lIns="91440" tIns="45720" rIns="91440" bIns="45720" rtlCol="0" anchor="t">
            <a:normAutofit/>
          </a:bodyPr>
          <a:lstStyle/>
          <a:p>
            <a:pPr defTabSz="457200">
              <a:lnSpc>
                <a:spcPct val="90000"/>
              </a:lnSpc>
            </a:pPr>
            <a:r>
              <a:rPr lang="en-US" sz="2800"/>
              <a:t>Alternate Means of Social Progression</a:t>
            </a:r>
          </a:p>
        </p:txBody>
      </p:sp>
      <p:sp>
        <p:nvSpPr>
          <p:cNvPr id="45" name="Rectangle 44">
            <a:extLst>
              <a:ext uri="{FF2B5EF4-FFF2-40B4-BE49-F238E27FC236}">
                <a16:creationId xmlns:a16="http://schemas.microsoft.com/office/drawing/2014/main" id="{0815E34B-5D02-4E01-A936-E8E1C0AB6F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4E7EB8-46DE-4AA6-A399-3B5E5303C34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49225" y="2133600"/>
            <a:ext cx="3650278" cy="3759253"/>
          </a:xfrm>
        </p:spPr>
        <p:txBody>
          <a:bodyPr vert="horz" lIns="91440" tIns="45720" rIns="91440" bIns="45720" rtlCol="0">
            <a:normAutofit fontScale="92500" lnSpcReduction="10000"/>
          </a:bodyPr>
          <a:lstStyle/>
          <a:p>
            <a:pPr defTabSz="457200">
              <a:lnSpc>
                <a:spcPct val="90000"/>
              </a:lnSpc>
            </a:pPr>
            <a:r>
              <a:rPr lang="en-US" sz="1700" dirty="0"/>
              <a:t>Throughout the Ching Dynasty only one Bannerman reached third rank of the Imperial Examination in 1730. </a:t>
            </a:r>
          </a:p>
          <a:p>
            <a:pPr defTabSz="457200">
              <a:lnSpc>
                <a:spcPct val="90000"/>
              </a:lnSpc>
            </a:pPr>
            <a:r>
              <a:rPr lang="en-US" sz="1700" dirty="0"/>
              <a:t>New status permitted exemption through exemplary service. </a:t>
            </a:r>
          </a:p>
          <a:p>
            <a:pPr defTabSz="457200">
              <a:lnSpc>
                <a:spcPct val="90000"/>
              </a:lnSpc>
            </a:pPr>
            <a:r>
              <a:rPr lang="en-US" sz="1700" dirty="0"/>
              <a:t>Middle ranking Officers could be made provincial Magistrates. </a:t>
            </a:r>
          </a:p>
          <a:p>
            <a:pPr defTabSz="457200">
              <a:lnSpc>
                <a:spcPct val="90000"/>
              </a:lnSpc>
            </a:pPr>
            <a:r>
              <a:rPr lang="en-US" sz="1700" dirty="0"/>
              <a:t>Known appointment in 1724 due to “Unemotional Judgement” in Fujian.   </a:t>
            </a:r>
          </a:p>
          <a:p>
            <a:pPr defTabSz="457200">
              <a:lnSpc>
                <a:spcPct val="90000"/>
              </a:lnSpc>
            </a:pPr>
            <a:endParaRPr lang="en-US" sz="1700" dirty="0"/>
          </a:p>
          <a:p>
            <a:pPr defTabSz="457200">
              <a:lnSpc>
                <a:spcPct val="90000"/>
              </a:lnSpc>
            </a:pPr>
            <a:r>
              <a:rPr lang="en-US" sz="1700" dirty="0"/>
              <a:t>(Elliot, 2001, p. 231) 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9293EF59-9572-413C-B9D9-6CDE9E2F61D9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43840" y="640080"/>
            <a:ext cx="6504982" cy="5252773"/>
          </a:xfrm>
          <a:prstGeom prst="rect">
            <a:avLst/>
          </a:prstGeom>
        </p:spPr>
      </p:pic>
      <p:sp>
        <p:nvSpPr>
          <p:cNvPr id="86" name="Freeform 11">
            <a:extLst>
              <a:ext uri="{FF2B5EF4-FFF2-40B4-BE49-F238E27FC236}">
                <a16:creationId xmlns:a16="http://schemas.microsoft.com/office/drawing/2014/main" id="{7DE3414B-B032-4710-A468-D3285E38C5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6061223"/>
            <a:ext cx="1038036" cy="506277"/>
          </a:xfrm>
          <a:custGeom>
            <a:avLst/>
            <a:gdLst>
              <a:gd name="connsiteX0" fmla="*/ 0 w 1038036"/>
              <a:gd name="connsiteY0" fmla="*/ 0 h 506277"/>
              <a:gd name="connsiteX1" fmla="*/ 182880 w 1038036"/>
              <a:gd name="connsiteY1" fmla="*/ 0 h 506277"/>
              <a:gd name="connsiteX2" fmla="*/ 291705 w 1038036"/>
              <a:gd name="connsiteY2" fmla="*/ 0 h 506277"/>
              <a:gd name="connsiteX3" fmla="*/ 291705 w 1038036"/>
              <a:gd name="connsiteY3" fmla="*/ 151 h 506277"/>
              <a:gd name="connsiteX4" fmla="*/ 692049 w 1038036"/>
              <a:gd name="connsiteY4" fmla="*/ 705 h 506277"/>
              <a:gd name="connsiteX5" fmla="*/ 782744 w 1038036"/>
              <a:gd name="connsiteY5" fmla="*/ 705 h 506277"/>
              <a:gd name="connsiteX6" fmla="*/ 797001 w 1038036"/>
              <a:gd name="connsiteY6" fmla="*/ 5473 h 506277"/>
              <a:gd name="connsiteX7" fmla="*/ 801982 w 1038036"/>
              <a:gd name="connsiteY7" fmla="*/ 10242 h 506277"/>
              <a:gd name="connsiteX8" fmla="*/ 1030951 w 1038036"/>
              <a:gd name="connsiteY8" fmla="*/ 239185 h 506277"/>
              <a:gd name="connsiteX9" fmla="*/ 1030951 w 1038036"/>
              <a:gd name="connsiteY9" fmla="*/ 267797 h 506277"/>
              <a:gd name="connsiteX10" fmla="*/ 801982 w 1038036"/>
              <a:gd name="connsiteY10" fmla="*/ 496740 h 506277"/>
              <a:gd name="connsiteX11" fmla="*/ 797001 w 1038036"/>
              <a:gd name="connsiteY11" fmla="*/ 501508 h 506277"/>
              <a:gd name="connsiteX12" fmla="*/ 782744 w 1038036"/>
              <a:gd name="connsiteY12" fmla="*/ 506277 h 506277"/>
              <a:gd name="connsiteX13" fmla="*/ 692049 w 1038036"/>
              <a:gd name="connsiteY13" fmla="*/ 506277 h 506277"/>
              <a:gd name="connsiteX14" fmla="*/ 291705 w 1038036"/>
              <a:gd name="connsiteY14" fmla="*/ 505140 h 506277"/>
              <a:gd name="connsiteX15" fmla="*/ 291705 w 1038036"/>
              <a:gd name="connsiteY15" fmla="*/ 506277 h 506277"/>
              <a:gd name="connsiteX16" fmla="*/ 0 w 1038036"/>
              <a:gd name="connsiteY16" fmla="*/ 506277 h 5062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1038036" h="506277">
                <a:moveTo>
                  <a:pt x="0" y="0"/>
                </a:moveTo>
                <a:lnTo>
                  <a:pt x="182880" y="0"/>
                </a:lnTo>
                <a:lnTo>
                  <a:pt x="291705" y="0"/>
                </a:lnTo>
                <a:lnTo>
                  <a:pt x="291705" y="151"/>
                </a:lnTo>
                <a:lnTo>
                  <a:pt x="692049" y="705"/>
                </a:lnTo>
                <a:lnTo>
                  <a:pt x="782744" y="705"/>
                </a:lnTo>
                <a:cubicBezTo>
                  <a:pt x="787553" y="705"/>
                  <a:pt x="792363" y="5473"/>
                  <a:pt x="797001" y="5473"/>
                </a:cubicBezTo>
                <a:cubicBezTo>
                  <a:pt x="797001" y="10242"/>
                  <a:pt x="801982" y="10242"/>
                  <a:pt x="801982" y="10242"/>
                </a:cubicBezTo>
                <a:lnTo>
                  <a:pt x="1030951" y="239185"/>
                </a:lnTo>
                <a:cubicBezTo>
                  <a:pt x="1040398" y="248722"/>
                  <a:pt x="1040398" y="258259"/>
                  <a:pt x="1030951" y="267797"/>
                </a:cubicBezTo>
                <a:lnTo>
                  <a:pt x="801982" y="496740"/>
                </a:lnTo>
                <a:cubicBezTo>
                  <a:pt x="800436" y="498363"/>
                  <a:pt x="798547" y="499885"/>
                  <a:pt x="797001" y="501508"/>
                </a:cubicBezTo>
                <a:cubicBezTo>
                  <a:pt x="792363" y="506277"/>
                  <a:pt x="787553" y="506277"/>
                  <a:pt x="782744" y="506277"/>
                </a:cubicBezTo>
                <a:lnTo>
                  <a:pt x="692049" y="506277"/>
                </a:lnTo>
                <a:lnTo>
                  <a:pt x="291705" y="505140"/>
                </a:lnTo>
                <a:lnTo>
                  <a:pt x="291705" y="506277"/>
                </a:lnTo>
                <a:lnTo>
                  <a:pt x="0" y="506277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0D7EBA-272E-420E-B61E-7C5B5E255DC8}"/>
              </a:ext>
            </a:extLst>
          </p:cNvPr>
          <p:cNvSpPr txBox="1"/>
          <p:nvPr/>
        </p:nvSpPr>
        <p:spPr>
          <a:xfrm>
            <a:off x="6658544" y="6000635"/>
            <a:ext cx="32004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Image 6: Magistrate at Work. Sourced From: http://multipletext.com/2011/10-xinhai-revolution-2.htm</a:t>
            </a:r>
          </a:p>
        </p:txBody>
      </p:sp>
    </p:spTree>
    <p:extLst>
      <p:ext uri="{BB962C8B-B14F-4D97-AF65-F5344CB8AC3E}">
        <p14:creationId xmlns:p14="http://schemas.microsoft.com/office/powerpoint/2010/main" val="327412262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9664C23C-AA56-4A9B-A7B9-2E5BF382D6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A5309B6-94E3-4B74-B9A8-3FA809EDA0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 Eight Banner Armies were a deliberate construct of the Ching Dynasty to control and perpetuate the multi ethnic empire that was Imperial China.</a:t>
            </a:r>
          </a:p>
          <a:p>
            <a:r>
              <a:rPr lang="en-GB" dirty="0"/>
              <a:t>This separation allowed cultures to diverge and establish their own identity within the Banners whilst being considered part of the Chinese Identity. </a:t>
            </a:r>
          </a:p>
          <a:p>
            <a:r>
              <a:rPr lang="en-GB" dirty="0"/>
              <a:t>Bannerman through steady service could accumulate privileges otherwise not available to the non Manchus. </a:t>
            </a:r>
          </a:p>
          <a:p>
            <a:r>
              <a:rPr lang="en-GB" dirty="0"/>
              <a:t>The ability to assume positions without attending the Imperial Exam.   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536217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DEB87C-272A-4143-8D99-0212087584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79CE05-07F5-467A-8477-F7CDC23E8E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S. Dabringhaus, ‘The Monarch and Inner-Outer Court Dualism In Late Imperial China’ in </a:t>
            </a:r>
            <a:r>
              <a:rPr lang="en-GB" i="1" dirty="0"/>
              <a:t>Royal Courts in Dynastic States and Empires: A Global Perspective</a:t>
            </a:r>
            <a:r>
              <a:rPr lang="en-GB" dirty="0"/>
              <a:t>, ed. by Jeroen </a:t>
            </a:r>
            <a:r>
              <a:rPr lang="en-GB" dirty="0" err="1"/>
              <a:t>Duindam</a:t>
            </a:r>
            <a:r>
              <a:rPr lang="en-GB" dirty="0"/>
              <a:t>, Tülay Artan and Metin Kunt (Leiden: Brill, 2011), pp. 265-287.  </a:t>
            </a:r>
          </a:p>
          <a:p>
            <a:r>
              <a:rPr lang="en-GB" dirty="0"/>
              <a:t>M. Elliot, </a:t>
            </a:r>
            <a:r>
              <a:rPr lang="en-GB" i="1" dirty="0"/>
              <a:t>The </a:t>
            </a:r>
            <a:r>
              <a:rPr lang="en-GB" i="1" dirty="0" err="1"/>
              <a:t>Manchy</a:t>
            </a:r>
            <a:r>
              <a:rPr lang="en-GB" i="1" dirty="0"/>
              <a:t> Way</a:t>
            </a:r>
            <a:r>
              <a:rPr lang="en-GB" dirty="0"/>
              <a:t>, (Stanford: Stanford University Press, 2001) </a:t>
            </a:r>
          </a:p>
          <a:p>
            <a:r>
              <a:rPr lang="en-GB" dirty="0"/>
              <a:t>M. </a:t>
            </a:r>
            <a:r>
              <a:rPr lang="en-GB" dirty="0" err="1"/>
              <a:t>Fredholm</a:t>
            </a:r>
            <a:r>
              <a:rPr lang="en-GB" dirty="0"/>
              <a:t>, </a:t>
            </a:r>
            <a:r>
              <a:rPr lang="en-GB" i="1" dirty="0"/>
              <a:t>Eight Banners and Green Flag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8424709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EEF37-E393-4D87-9417-BEB26E049D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Image 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490B79-7911-4221-AFBE-47025F78D8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400" dirty="0"/>
              <a:t>Image 1: </a:t>
            </a:r>
            <a:r>
              <a:rPr lang="en-GB" sz="1400" dirty="0">
                <a:solidFill>
                  <a:schemeClr val="tx1"/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http://britishbattles.homestead.com/manchuria.html</a:t>
            </a:r>
            <a:endParaRPr lang="en-GB" sz="1400" dirty="0">
              <a:solidFill>
                <a:schemeClr val="tx1"/>
              </a:solidFill>
            </a:endParaRPr>
          </a:p>
          <a:p>
            <a:r>
              <a:rPr lang="en-GB" sz="1400" dirty="0"/>
              <a:t>Image 2: </a:t>
            </a:r>
            <a:r>
              <a:rPr lang="en-GB" sz="1400" dirty="0">
                <a:solidFill>
                  <a:prstClr val="black"/>
                </a:solidFill>
              </a:rPr>
              <a:t>http://taipeitimes.com/News/feat/archives/2011/02/16/2003495996</a:t>
            </a:r>
            <a:endParaRPr lang="en-GB" sz="1400" dirty="0"/>
          </a:p>
          <a:p>
            <a:r>
              <a:rPr lang="en-GB" sz="1400" dirty="0"/>
              <a:t>Image 3: </a:t>
            </a:r>
            <a:r>
              <a:rPr lang="en-GB" sz="1400" dirty="0">
                <a:solidFill>
                  <a:prstClr val="black"/>
                </a:solidFill>
              </a:rPr>
              <a:t>https: polyglotlegend.blogspot.com/2016/03/china-cool-facts-105.htm</a:t>
            </a:r>
            <a:endParaRPr lang="en-GB" sz="1400" dirty="0"/>
          </a:p>
          <a:p>
            <a:r>
              <a:rPr lang="en-GB" sz="1400" dirty="0"/>
              <a:t>Image 4: </a:t>
            </a:r>
            <a:r>
              <a:rPr lang="en-GB" sz="1400" dirty="0">
                <a:solidFill>
                  <a:prstClr val="black"/>
                </a:solidFill>
              </a:rPr>
              <a:t>https://www.sup.org/books/title/?id=709</a:t>
            </a:r>
            <a:endParaRPr lang="en-GB" sz="1400" dirty="0"/>
          </a:p>
          <a:p>
            <a:r>
              <a:rPr lang="en-GB" sz="1400" dirty="0"/>
              <a:t>Image 5:</a:t>
            </a:r>
            <a:r>
              <a:rPr lang="en-GB" sz="1400" dirty="0">
                <a:solidFill>
                  <a:prstClr val="black"/>
                </a:solidFill>
              </a:rPr>
              <a:t> http://www.csstoday.com/Item/1984.aspx</a:t>
            </a:r>
            <a:endParaRPr lang="en-GB" sz="1400" dirty="0"/>
          </a:p>
          <a:p>
            <a:r>
              <a:rPr lang="en-GB" sz="1400" dirty="0"/>
              <a:t>Image 6: </a:t>
            </a:r>
            <a:r>
              <a:rPr lang="en-GB" sz="1400" dirty="0">
                <a:solidFill>
                  <a:prstClr val="black"/>
                </a:solidFill>
              </a:rPr>
              <a:t>http://multipletext.com/2011/10-xinhai-revolution-2.htm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39989495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55</TotalTime>
  <Words>877</Words>
  <Application>Microsoft Office PowerPoint</Application>
  <PresentationFormat>Widescreen</PresentationFormat>
  <Paragraphs>65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Wisp</vt:lpstr>
      <vt:lpstr>The Army of the Eight Banners: Multi Ethnic Segregation But A System Off Social Progression </vt:lpstr>
      <vt:lpstr>Introduction </vt:lpstr>
      <vt:lpstr>So What were the Eight Banners?</vt:lpstr>
      <vt:lpstr>Use of the Eight Banners</vt:lpstr>
      <vt:lpstr>Institutional Segregation </vt:lpstr>
      <vt:lpstr>Mark Elliot: The Manchu Way – A Study of the Peking Garrison </vt:lpstr>
      <vt:lpstr>A New Aristocracy? </vt:lpstr>
      <vt:lpstr>Alternate Means of Social Progression</vt:lpstr>
      <vt:lpstr>Conclusions</vt:lpstr>
      <vt:lpstr>Bibliography </vt:lpstr>
      <vt:lpstr>Image 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Army of the Eight Banners: Multi Ethnic Segregation but One Nation </dc:title>
  <dc:creator>Henry Gillson-Gant</dc:creator>
  <cp:lastModifiedBy>Henry Gillson-Gant</cp:lastModifiedBy>
  <cp:revision>7</cp:revision>
  <dcterms:created xsi:type="dcterms:W3CDTF">2018-12-13T13:57:19Z</dcterms:created>
  <dcterms:modified xsi:type="dcterms:W3CDTF">2018-12-13T18:21:13Z</dcterms:modified>
</cp:coreProperties>
</file>