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12"/>
  </p:notesMasterIdLst>
  <p:sldIdLst>
    <p:sldId id="256" r:id="rId2"/>
    <p:sldId id="257" r:id="rId3"/>
    <p:sldId id="258" r:id="rId4"/>
    <p:sldId id="259" r:id="rId5"/>
    <p:sldId id="260" r:id="rId6"/>
    <p:sldId id="262" r:id="rId7"/>
    <p:sldId id="261"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4580" autoAdjust="0"/>
  </p:normalViewPr>
  <p:slideViewPr>
    <p:cSldViewPr snapToGrid="0">
      <p:cViewPr varScale="1">
        <p:scale>
          <a:sx n="61" d="100"/>
          <a:sy n="61" d="100"/>
        </p:scale>
        <p:origin x="10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975D5D-7FD5-47FB-95C4-38E420C11AB7}" type="datetimeFigureOut">
              <a:rPr lang="en-GB" smtClean="0"/>
              <a:t>05/01/2018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B6D547-A57D-4914-9869-C94D67EA94B5}" type="slidenum">
              <a:rPr lang="en-GB" smtClean="0"/>
              <a:t>‹#›</a:t>
            </a:fld>
            <a:endParaRPr lang="en-GB"/>
          </a:p>
        </p:txBody>
      </p:sp>
    </p:spTree>
    <p:extLst>
      <p:ext uri="{BB962C8B-B14F-4D97-AF65-F5344CB8AC3E}">
        <p14:creationId xmlns:p14="http://schemas.microsoft.com/office/powerpoint/2010/main" val="137039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They are matters that may have an effect on a number of individuals within society that are rooted within a wider community, and the effects that they have upon both the individuals and the society as a whole, are rather controversial. The study of social inequalities is that of an important one and central concern, as most modern societies display a wide range of inequalities.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Inequalities refers to the unequal distribution of valued resources, valued opportunities, and power within society. It is a multidimensional concept which exist in a wide range of areas within a person’s social life and is therefore making it an important social issues (Walsh, Stevens and Moore, 2000). Social inequalities affect not simply individuals, but whole groups of individuals, which would then have an impact upon society as whole. These inequalities and issues result in social exclusion within society, where certain individuals are marginalised or excluded as a result of their gender, or their race. They can be excluded from participating in education, work, community life, and also accessing services that they are in need of (Browne, 2011).</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However, every single society has the issues mentioned above within them. For example, gender has been a major social issue within every society throughout history, however, there is a distinction between the roles of both males and females and what is considered as being feminine and masculine.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mentioned, there are a number of different social issues throughout the world within today’s society, which all have an impact upon both the individual and society as a whole, however, the main focus of this presentation is Disability.</a:t>
            </a:r>
            <a:r>
              <a:rPr lang="en-GB" sz="1200" kern="1200" baseline="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3B6D547-A57D-4914-9869-C94D67EA94B5}" type="slidenum">
              <a:rPr lang="en-GB" smtClean="0"/>
              <a:t>2</a:t>
            </a:fld>
            <a:endParaRPr lang="en-GB"/>
          </a:p>
        </p:txBody>
      </p:sp>
    </p:spTree>
    <p:extLst>
      <p:ext uri="{BB962C8B-B14F-4D97-AF65-F5344CB8AC3E}">
        <p14:creationId xmlns:p14="http://schemas.microsoft.com/office/powerpoint/2010/main" val="3655008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Substantial</a:t>
            </a:r>
            <a:r>
              <a:rPr lang="en-GB" baseline="0" dirty="0"/>
              <a:t> is more than minor or trivial. </a:t>
            </a:r>
            <a:r>
              <a:rPr lang="en-GB" baseline="0" dirty="0" err="1"/>
              <a:t>Eg</a:t>
            </a:r>
            <a:r>
              <a:rPr lang="en-GB" baseline="0" dirty="0"/>
              <a:t>. It takes much longer than it usually would to complete daily tasks such as getting dressed.</a:t>
            </a:r>
          </a:p>
          <a:p>
            <a:r>
              <a:rPr lang="en-GB" baseline="0" dirty="0"/>
              <a:t>Long term relates to 12 months or more </a:t>
            </a:r>
            <a:r>
              <a:rPr lang="en-GB" baseline="0" dirty="0" err="1"/>
              <a:t>eg</a:t>
            </a:r>
            <a:r>
              <a:rPr lang="en-GB" baseline="0" dirty="0"/>
              <a:t>. Breathing condition developed as a result of lung infection. </a:t>
            </a:r>
          </a:p>
          <a:p>
            <a:endParaRPr lang="en-GB" baseline="0" dirty="0"/>
          </a:p>
          <a:p>
            <a:r>
              <a:rPr lang="en-GB" baseline="0" dirty="0"/>
              <a:t>A progressive condition that gets worse over time, such as HIV infection, cancer or multiple sclerosis, can also be classed as disabilities. E</a:t>
            </a:r>
            <a:r>
              <a:rPr lang="en-GB" dirty="0"/>
              <a:t>ven if you are currently able to carry out normal day to day activities. You are protected as soon as you are diagnosed with a progressive condition. </a:t>
            </a:r>
          </a:p>
          <a:p>
            <a:endParaRPr lang="en-GB" dirty="0"/>
          </a:p>
          <a:p>
            <a:pPr marL="171450" indent="-171450">
              <a:buFont typeface="Arial" panose="020B0604020202020204" pitchFamily="34" charset="0"/>
              <a:buChar char="•"/>
            </a:pPr>
            <a:r>
              <a:rPr lang="en-GB" sz="1200" dirty="0"/>
              <a:t>Mobility and Physical Impairment (Use</a:t>
            </a:r>
            <a:r>
              <a:rPr lang="en-GB" sz="1200" baseline="0" dirty="0"/>
              <a:t> of crutches/wheelchair. </a:t>
            </a:r>
            <a:r>
              <a:rPr lang="en-GB" sz="1200" b="0" i="0" u="none" strike="noStrike" kern="1200" baseline="0" dirty="0">
                <a:solidFill>
                  <a:schemeClr val="tx1"/>
                </a:solidFill>
                <a:latin typeface="+mn-lt"/>
                <a:ea typeface="+mn-ea"/>
                <a:cs typeface="+mn-cs"/>
              </a:rPr>
              <a:t>Paralysis/Hemiplegia/Paraplegia/Quadriplegia/Stroke/Cerebral Palsy/Polio</a:t>
            </a:r>
          </a:p>
          <a:p>
            <a:pPr marL="171450" indent="-171450">
              <a:buFont typeface="Arial" panose="020B0604020202020204" pitchFamily="34" charset="0"/>
              <a:buChar char="•"/>
            </a:pPr>
            <a:r>
              <a:rPr lang="en-GB" sz="1200" dirty="0"/>
              <a:t>Sensory Impairment (Hearing/Vision)</a:t>
            </a:r>
          </a:p>
          <a:p>
            <a:pPr marL="171450" indent="-171450">
              <a:buFont typeface="Arial" panose="020B0604020202020204" pitchFamily="34" charset="0"/>
              <a:buChar char="•"/>
            </a:pPr>
            <a:r>
              <a:rPr lang="en-GB" sz="1200" dirty="0"/>
              <a:t>Cognitive Impairment (Down</a:t>
            </a:r>
            <a:r>
              <a:rPr lang="en-GB" sz="1200" baseline="0" dirty="0"/>
              <a:t> Syndrome</a:t>
            </a:r>
            <a:r>
              <a:rPr lang="en-GB" sz="1200" dirty="0"/>
              <a:t>/Autism/</a:t>
            </a:r>
            <a:r>
              <a:rPr lang="en-GB" sz="1200" dirty="0" err="1"/>
              <a:t>Demetia</a:t>
            </a:r>
            <a:r>
              <a:rPr lang="en-GB" sz="1200" dirty="0"/>
              <a:t>/Brain</a:t>
            </a:r>
            <a:r>
              <a:rPr lang="en-GB" sz="1200" baseline="0" dirty="0"/>
              <a:t> Injury</a:t>
            </a:r>
            <a:r>
              <a:rPr lang="en-GB" sz="1200" dirty="0"/>
              <a:t>)</a:t>
            </a:r>
          </a:p>
          <a:p>
            <a:pPr marL="171450" indent="-171450">
              <a:buFont typeface="Arial" panose="020B0604020202020204" pitchFamily="34" charset="0"/>
              <a:buChar char="•"/>
            </a:pPr>
            <a:r>
              <a:rPr lang="en-GB" sz="1200" dirty="0"/>
              <a:t>Mental Illnesses (Bipolar/Depression/Anxiety/Schizophrenia)</a:t>
            </a:r>
          </a:p>
          <a:p>
            <a:pPr marL="171450" indent="-171450">
              <a:buFont typeface="Arial" panose="020B0604020202020204" pitchFamily="34" charset="0"/>
              <a:buChar char="•"/>
            </a:pPr>
            <a:r>
              <a:rPr lang="en-GB" sz="1200" dirty="0"/>
              <a:t>Various types of chronic disease (</a:t>
            </a:r>
            <a:r>
              <a:rPr lang="en-GB" sz="1200" b="0" i="0" u="none" strike="noStrike" kern="1200" baseline="0" dirty="0">
                <a:solidFill>
                  <a:schemeClr val="tx1"/>
                </a:solidFill>
                <a:latin typeface="+mn-lt"/>
                <a:ea typeface="+mn-ea"/>
                <a:cs typeface="+mn-cs"/>
              </a:rPr>
              <a:t>Multiple Sclerosis/Arthritis/Diabetes/Asthma/Cancer/Liver Disease)</a:t>
            </a:r>
            <a:endParaRPr lang="en-GB" sz="1200" dirty="0"/>
          </a:p>
          <a:p>
            <a:endParaRPr lang="en-GB" dirty="0"/>
          </a:p>
          <a:p>
            <a:r>
              <a:rPr lang="en-GB" dirty="0"/>
              <a:t>Disability is conceptualized as being a multidimensional experience for the person involved. There may be effects on organs or body parts and there may be effects on a person's participation in areas of life. </a:t>
            </a:r>
          </a:p>
        </p:txBody>
      </p:sp>
      <p:sp>
        <p:nvSpPr>
          <p:cNvPr id="4" name="Slide Number Placeholder 3"/>
          <p:cNvSpPr>
            <a:spLocks noGrp="1"/>
          </p:cNvSpPr>
          <p:nvPr>
            <p:ph type="sldNum" sz="quarter" idx="10"/>
          </p:nvPr>
        </p:nvSpPr>
        <p:spPr/>
        <p:txBody>
          <a:bodyPr/>
          <a:lstStyle/>
          <a:p>
            <a:fld id="{C3B6D547-A57D-4914-9869-C94D67EA94B5}" type="slidenum">
              <a:rPr lang="en-GB" smtClean="0"/>
              <a:t>3</a:t>
            </a:fld>
            <a:endParaRPr lang="en-GB"/>
          </a:p>
        </p:txBody>
      </p:sp>
    </p:spTree>
    <p:extLst>
      <p:ext uri="{BB962C8B-B14F-4D97-AF65-F5344CB8AC3E}">
        <p14:creationId xmlns:p14="http://schemas.microsoft.com/office/powerpoint/2010/main" val="2292208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during WW</a:t>
            </a:r>
            <a:r>
              <a:rPr lang="en-GB" baseline="0" dirty="0"/>
              <a:t>2 Adolf Hitler had those who were disabled sent to concentration camps and persecuted. </a:t>
            </a:r>
          </a:p>
          <a:p>
            <a:r>
              <a:rPr lang="en-GB" dirty="0">
                <a:effectLst/>
              </a:rPr>
              <a:t>The Nazis took Darwin's ideas of natural selection, in particular the idea of survival of the fittest in the animal kingdom, and applied them to the human world and society. It was argued that allowing disabled people to live and have children, led to the "unfit" reproducing more quickly than "the fit". It was said that this weakened society's ability to function efficiently, placing an unnecessary toll on non-disabled people.</a:t>
            </a:r>
          </a:p>
          <a:p>
            <a:endParaRPr lang="en-GB" dirty="0">
              <a:effectLst/>
            </a:endParaRPr>
          </a:p>
          <a:p>
            <a:r>
              <a:rPr lang="en-GB" sz="1200" dirty="0"/>
              <a:t>When an individual is discriminated against, they are treated unfairly and are put at a disadvantage within society</a:t>
            </a:r>
          </a:p>
          <a:p>
            <a:endParaRPr lang="en-GB" dirty="0">
              <a:effectLst/>
            </a:endParaRPr>
          </a:p>
          <a:p>
            <a:r>
              <a:rPr lang="en-GB" dirty="0">
                <a:effectLst/>
              </a:rPr>
              <a:t>Our environments have</a:t>
            </a:r>
            <a:r>
              <a:rPr lang="en-GB" baseline="0" dirty="0">
                <a:effectLst/>
              </a:rPr>
              <a:t> not always been designed for the needs of disabled individuals although one person in twenty has some form of permanent or temporary disability which makes mobility difficult. </a:t>
            </a:r>
            <a:r>
              <a:rPr lang="en-GB" dirty="0">
                <a:effectLst/>
              </a:rPr>
              <a:t>Disability covers more than the obvious conditions such as blindness or confinement to a wheelchair. Breathlessness, the need to walk with a stick, difficulty of gripping due to paralysis or arthritis, lack of co-ordination, partial sight, deafness and pregnancy can all affect a person’s mobility in the environment. </a:t>
            </a:r>
            <a:endParaRPr lang="en-GB" dirty="0"/>
          </a:p>
        </p:txBody>
      </p:sp>
      <p:sp>
        <p:nvSpPr>
          <p:cNvPr id="4" name="Slide Number Placeholder 3"/>
          <p:cNvSpPr>
            <a:spLocks noGrp="1"/>
          </p:cNvSpPr>
          <p:nvPr>
            <p:ph type="sldNum" sz="quarter" idx="10"/>
          </p:nvPr>
        </p:nvSpPr>
        <p:spPr/>
        <p:txBody>
          <a:bodyPr/>
          <a:lstStyle/>
          <a:p>
            <a:fld id="{C3B6D547-A57D-4914-9869-C94D67EA94B5}" type="slidenum">
              <a:rPr lang="en-GB" smtClean="0"/>
              <a:t>4</a:t>
            </a:fld>
            <a:endParaRPr lang="en-GB"/>
          </a:p>
        </p:txBody>
      </p:sp>
    </p:spTree>
    <p:extLst>
      <p:ext uri="{BB962C8B-B14F-4D97-AF65-F5344CB8AC3E}">
        <p14:creationId xmlns:p14="http://schemas.microsoft.com/office/powerpoint/2010/main" val="2386478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an child</a:t>
            </a:r>
            <a:r>
              <a:rPr lang="en-GB" baseline="0" dirty="0"/>
              <a:t> who is seen to have learning difficulties will be labelled as ‘stupid’ ‘unintelligent’ and ‘dumb’. Therefore, as being labelled this, they begin to behave in this manner as they feel there is no way that they will prove everyone else wrong, and that they would never be good at anything. They would give up from trying identify themselves with the label. The child has been defined this way, so why try to change it? Once someone has been labelled, it is difficult to remove the label. </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It is focused on the social construction of the self as a process of involving interactions with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It is made</a:t>
            </a:r>
            <a:r>
              <a:rPr lang="en-GB" sz="1200" baseline="0" dirty="0"/>
              <a:t> up of individuals attitudes and beliefs towards certain individuals that has been reproduced over a number of years.</a:t>
            </a:r>
            <a:endParaRPr lang="en-GB" sz="1200" dirty="0"/>
          </a:p>
          <a:p>
            <a:endParaRPr lang="en-GB" baseline="0" dirty="0"/>
          </a:p>
          <a:p>
            <a:r>
              <a:rPr lang="en-GB" baseline="0" dirty="0"/>
              <a:t>As a result of this theory being widely used throughout modern society, there are a number of different negative and positive aspects to it. </a:t>
            </a:r>
            <a:endParaRPr lang="en-GB" dirty="0"/>
          </a:p>
        </p:txBody>
      </p:sp>
      <p:sp>
        <p:nvSpPr>
          <p:cNvPr id="4" name="Slide Number Placeholder 3"/>
          <p:cNvSpPr>
            <a:spLocks noGrp="1"/>
          </p:cNvSpPr>
          <p:nvPr>
            <p:ph type="sldNum" sz="quarter" idx="10"/>
          </p:nvPr>
        </p:nvSpPr>
        <p:spPr/>
        <p:txBody>
          <a:bodyPr/>
          <a:lstStyle/>
          <a:p>
            <a:fld id="{C3B6D547-A57D-4914-9869-C94D67EA94B5}" type="slidenum">
              <a:rPr lang="en-GB" smtClean="0"/>
              <a:t>5</a:t>
            </a:fld>
            <a:endParaRPr lang="en-GB"/>
          </a:p>
        </p:txBody>
      </p:sp>
    </p:spTree>
    <p:extLst>
      <p:ext uri="{BB962C8B-B14F-4D97-AF65-F5344CB8AC3E}">
        <p14:creationId xmlns:p14="http://schemas.microsoft.com/office/powerpoint/2010/main" val="1786078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Self-fulfilling</a:t>
            </a:r>
            <a:r>
              <a:rPr lang="en-GB" b="1" i="1" baseline="0" dirty="0"/>
              <a:t> prophecy and stigmatisation </a:t>
            </a:r>
            <a:r>
              <a:rPr lang="en-GB" baseline="0" dirty="0"/>
              <a:t>- </a:t>
            </a:r>
            <a:r>
              <a:rPr lang="en-GB" dirty="0"/>
              <a:t>These labels not only</a:t>
            </a:r>
            <a:r>
              <a:rPr lang="en-GB" baseline="0" dirty="0"/>
              <a:t> change the reputation that an individual has, but also alters the way in which other individuals treat them. For example, </a:t>
            </a:r>
            <a:r>
              <a:rPr lang="en-GB" sz="1200" dirty="0">
                <a:latin typeface="Times New Roman" panose="02020603050405020304" pitchFamily="18" charset="0"/>
              </a:rPr>
              <a:t>teachers who expect less from a student labelled as having a learning disability may be reluctant to challenge the student as the</a:t>
            </a:r>
            <a:r>
              <a:rPr lang="en-GB" sz="1200" baseline="0" dirty="0">
                <a:latin typeface="Times New Roman" panose="02020603050405020304" pitchFamily="18" charset="0"/>
              </a:rPr>
              <a:t>y are unsure on the disability and how far they are to push them</a:t>
            </a:r>
            <a:r>
              <a:rPr lang="en-GB" sz="1200" dirty="0">
                <a:latin typeface="Times New Roman" panose="02020603050405020304" pitchFamily="18" charset="0"/>
              </a:rPr>
              <a:t>,</a:t>
            </a:r>
            <a:r>
              <a:rPr lang="en-GB" sz="1200" baseline="0" dirty="0">
                <a:latin typeface="Times New Roman" panose="02020603050405020304" pitchFamily="18" charset="0"/>
              </a:rPr>
              <a:t> which then </a:t>
            </a:r>
            <a:r>
              <a:rPr lang="en-GB" sz="1200" dirty="0">
                <a:latin typeface="Times New Roman" panose="02020603050405020304" pitchFamily="18" charset="0"/>
              </a:rPr>
              <a:t>limits their opportunities to learn and develop. Consequently, the student may be less likely to perform well in school, which only confirms the label. As well as this, others tend to often form negative attitudes</a:t>
            </a:r>
            <a:r>
              <a:rPr lang="en-GB" sz="1200" baseline="0" dirty="0">
                <a:latin typeface="Times New Roman" panose="02020603050405020304" pitchFamily="18" charset="0"/>
              </a:rPr>
              <a:t> regarding the individual which could then lead to negative actions, such as bullying. This could happen at any stage of the individuals life which would also then result in the individual feeling very isolated and withdrawn from their everyday lives, resulting in them being marginalised from society. </a:t>
            </a:r>
          </a:p>
          <a:p>
            <a:endParaRPr lang="en-GB" sz="1200" baseline="0" dirty="0">
              <a:latin typeface="+mn-lt"/>
            </a:endParaRPr>
          </a:p>
          <a:p>
            <a:r>
              <a:rPr lang="en-GB" sz="1200" b="1" i="1" baseline="0" dirty="0">
                <a:latin typeface="Times New Roman" panose="02020603050405020304" pitchFamily="18" charset="0"/>
              </a:rPr>
              <a:t>Media </a:t>
            </a:r>
            <a:r>
              <a:rPr lang="en-GB" sz="1200" baseline="0" dirty="0">
                <a:latin typeface="Times New Roman" panose="02020603050405020304" pitchFamily="18" charset="0"/>
              </a:rPr>
              <a:t>– over time, media has developed, and now plays a major roles within modern society by presenting information at a fast pace to a vast audience in various forms. However, the influence that the media holds over society has not always been used as a benefit, particularly in relation to disability. The media has continued to enforce the labelling of these individuals in a negative un-empowering manner. For example, in his 1991 study, Paul Hunt identified 10 stereotypes portraying disabled individuals including: pitiable or pathetic/an object of curiosity or violence/sinister or evil/the super cripple/atmospheric/laughable/their own worst enemy/a burden/non-sexual/unable to participate in everyday life. For example, Colin from the Secret Garden is portrayed as being ‘pitiable and pathetic, sweet and innocent, and at the beginning, grumpy and unable to form relationships. Or in A Christmas Carol, Tiny Tim is defined by his disability and will only survive through medical intervention. </a:t>
            </a:r>
            <a:r>
              <a:rPr lang="en-GB" dirty="0">
                <a:latin typeface="Calibri" panose="020F0502020204030204" pitchFamily="34" charset="0"/>
                <a:ea typeface="Calibri" panose="020F0502020204030204" pitchFamily="34" charset="0"/>
                <a:cs typeface="Times New Roman" panose="02020603050405020304" pitchFamily="18" charset="0"/>
              </a:rPr>
              <a:t>As a result of this, disability representation is strongly portrayed through the appearance, qualities and characteristics of human beings. </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sz="1200" baseline="0" dirty="0">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baseline="0" dirty="0">
                <a:latin typeface="Calibri" panose="020F0502020204030204" pitchFamily="34" charset="0"/>
                <a:cs typeface="Times New Roman" panose="02020603050405020304" pitchFamily="18" charset="0"/>
              </a:rPr>
              <a:t>Low self-esteem </a:t>
            </a:r>
            <a:r>
              <a:rPr lang="en-GB" sz="1200" baseline="0" dirty="0">
                <a:latin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Both of</a:t>
            </a:r>
            <a:r>
              <a:rPr lang="en-GB" baseline="0" dirty="0">
                <a:latin typeface="Calibri" panose="020F0502020204030204" pitchFamily="34" charset="0"/>
                <a:ea typeface="Calibri" panose="020F0502020204030204" pitchFamily="34" charset="0"/>
                <a:cs typeface="Times New Roman" panose="02020603050405020304" pitchFamily="18" charset="0"/>
              </a:rPr>
              <a:t> these negative aspects </a:t>
            </a:r>
            <a:r>
              <a:rPr lang="en-GB" sz="1200" baseline="0" dirty="0">
                <a:latin typeface="+mn-lt"/>
                <a:ea typeface="+mn-ea"/>
                <a:cs typeface="+mn-cs"/>
              </a:rPr>
              <a:t>h</a:t>
            </a:r>
            <a:r>
              <a:rPr lang="en-GB" sz="1200" dirty="0"/>
              <a:t>ave negative repercussions for the individuals with</a:t>
            </a:r>
            <a:r>
              <a:rPr lang="en-GB" sz="1200" baseline="0" dirty="0"/>
              <a:t> disabilities due to </a:t>
            </a:r>
            <a:r>
              <a:rPr lang="en-GB" sz="1200" dirty="0"/>
              <a:t>others being likely to be biased against them as</a:t>
            </a:r>
            <a:r>
              <a:rPr lang="en-GB" sz="1200" baseline="0" dirty="0"/>
              <a:t> a result of the label they have been given which then results in low self-esteem. A</a:t>
            </a:r>
            <a:r>
              <a:rPr lang="en-GB" sz="1200" baseline="0" dirty="0">
                <a:latin typeface="Calibri" panose="020F0502020204030204" pitchFamily="34" charset="0"/>
                <a:cs typeface="Times New Roman" panose="02020603050405020304" pitchFamily="18" charset="0"/>
              </a:rPr>
              <a:t>s a result of labelling, individuals with a disability are going to feel that they are useless and are unable to do things. They believe that they are stupid and are unable to develop their knowledge or do well in anything that they do, which results in low self-esteem. It can create a sense of learned helplessness. </a:t>
            </a:r>
            <a:r>
              <a:rPr lang="en-GB" dirty="0"/>
              <a:t>For example, an individual who feels shy and</a:t>
            </a:r>
            <a:r>
              <a:rPr lang="en-GB" baseline="0" dirty="0"/>
              <a:t> anxious </a:t>
            </a:r>
            <a:r>
              <a:rPr lang="en-GB" dirty="0"/>
              <a:t>in social situations may eventually begin to feel that there is nothing they can do to overcome their symptoms. This sense that their symptoms are out of her direct control may lead them to stop trying to engage themselves in social situations, thus making their shyness and</a:t>
            </a:r>
            <a:r>
              <a:rPr lang="en-GB" baseline="0" dirty="0"/>
              <a:t> anxiety</a:t>
            </a:r>
            <a:r>
              <a:rPr lang="en-GB" dirty="0"/>
              <a:t> even more pronounced.</a:t>
            </a:r>
            <a:endParaRPr lang="en-GB" sz="1200" baseline="0" dirty="0">
              <a:latin typeface="Times New Roman" panose="02020603050405020304" pitchFamily="18" charset="0"/>
            </a:endParaRPr>
          </a:p>
          <a:p>
            <a:endParaRPr lang="en-GB" sz="1200" baseline="0" dirty="0">
              <a:latin typeface="Times New Roman" panose="02020603050405020304" pitchFamily="18" charset="0"/>
            </a:endParaRPr>
          </a:p>
          <a:p>
            <a:endParaRPr lang="en-GB" sz="1200" baseline="0" dirty="0">
              <a:latin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3B6D547-A57D-4914-9869-C94D67EA94B5}" type="slidenum">
              <a:rPr lang="en-GB" smtClean="0"/>
              <a:t>6</a:t>
            </a:fld>
            <a:endParaRPr lang="en-GB"/>
          </a:p>
        </p:txBody>
      </p:sp>
    </p:spTree>
    <p:extLst>
      <p:ext uri="{BB962C8B-B14F-4D97-AF65-F5344CB8AC3E}">
        <p14:creationId xmlns:p14="http://schemas.microsoft.com/office/powerpoint/2010/main" val="2282265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i="1" baseline="0" dirty="0"/>
              <a:t>Improvement of access to services </a:t>
            </a:r>
            <a:r>
              <a:rPr lang="en-GB" baseline="0" dirty="0"/>
              <a:t>– as a result of the labelling theory, over the years, more and more individuals are aware and knowledgeable of individuals with disabilities, therefore, there has been an improvement in the accessibility of services that’s these individuals are entitled to. For example, o</a:t>
            </a:r>
            <a:r>
              <a:rPr lang="en-GB" dirty="0"/>
              <a:t>ver a billion people, which</a:t>
            </a:r>
            <a:r>
              <a:rPr lang="en-GB" baseline="0" dirty="0"/>
              <a:t> is </a:t>
            </a:r>
            <a:r>
              <a:rPr lang="en-GB" dirty="0"/>
              <a:t>about 15% of the world's population, have some form of disability and they have, over</a:t>
            </a:r>
            <a:r>
              <a:rPr lang="en-GB" baseline="0" dirty="0"/>
              <a:t> the years, encountered a number of different barriers to accessing the relevant health care that they need and are entitled to, including the costs, limited availability, physical barriers (no ramps, signage, narrow doors/corridors). As a result of this, the Disability Act (2005) had been developed, which </a:t>
            </a:r>
            <a:r>
              <a:rPr lang="en-GB" dirty="0"/>
              <a:t>places a statutory obligation on public service providers to support access to services and facilities for individuals with disabilities. </a:t>
            </a:r>
            <a:r>
              <a:rPr lang="en-GB" dirty="0">
                <a:effectLst/>
              </a:rPr>
              <a:t>All pubic bodies to make their buildings and services accessible to people with disabilities, meaning </a:t>
            </a:r>
          </a:p>
          <a:p>
            <a:pPr marL="171450" indent="-171450">
              <a:buFont typeface="Arial" panose="020B0604020202020204" pitchFamily="34" charset="0"/>
              <a:buChar char="•"/>
            </a:pPr>
            <a:r>
              <a:rPr lang="en-GB" sz="1200" dirty="0"/>
              <a:t>The provision of ramps and handrails </a:t>
            </a:r>
          </a:p>
          <a:p>
            <a:pPr marL="171450" indent="-171450">
              <a:buFont typeface="Arial" panose="020B0604020202020204" pitchFamily="34" charset="0"/>
              <a:buChar char="•"/>
            </a:pPr>
            <a:r>
              <a:rPr lang="en-GB" sz="1200" dirty="0"/>
              <a:t>Audible signals at pedestrian crossings</a:t>
            </a:r>
          </a:p>
          <a:p>
            <a:pPr marL="171450" indent="-171450">
              <a:buFont typeface="Arial" panose="020B0604020202020204" pitchFamily="34" charset="0"/>
              <a:buChar char="•"/>
            </a:pPr>
            <a:r>
              <a:rPr lang="en-GB" sz="1200" dirty="0"/>
              <a:t>The provision of lifts in all buildings</a:t>
            </a:r>
          </a:p>
          <a:p>
            <a:pPr marL="171450" indent="-171450">
              <a:buFont typeface="Arial" panose="020B0604020202020204" pitchFamily="34" charset="0"/>
              <a:buChar char="•"/>
            </a:pPr>
            <a:r>
              <a:rPr lang="en-GB" sz="1200" dirty="0"/>
              <a:t>Advances in medical care</a:t>
            </a:r>
          </a:p>
          <a:p>
            <a:pPr marL="171450" indent="-171450">
              <a:buFont typeface="Arial" panose="020B0604020202020204" pitchFamily="34" charset="0"/>
              <a:buChar char="•"/>
            </a:pPr>
            <a:r>
              <a:rPr lang="en-GB" sz="1200" dirty="0"/>
              <a:t>Provision of disabled toilets</a:t>
            </a:r>
          </a:p>
          <a:p>
            <a:pPr marL="171450" indent="-171450">
              <a:buFont typeface="Arial" panose="020B0604020202020204" pitchFamily="34" charset="0"/>
              <a:buChar char="•"/>
            </a:pPr>
            <a:r>
              <a:rPr lang="en-GB" sz="1200" dirty="0"/>
              <a:t>Provision of disabled car parking</a:t>
            </a:r>
          </a:p>
          <a:p>
            <a:pPr marL="171450" indent="-171450">
              <a:buFont typeface="Arial" panose="020B0604020202020204" pitchFamily="34" charset="0"/>
              <a:buChar char="•"/>
            </a:pPr>
            <a:r>
              <a:rPr lang="en-GB" sz="1200" dirty="0"/>
              <a:t>Widening of Aisles</a:t>
            </a:r>
          </a:p>
          <a:p>
            <a:endParaRPr lang="en-GB" baseline="0" dirty="0"/>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baseline="0" dirty="0"/>
              <a:t>Development of teaching methods </a:t>
            </a:r>
            <a:r>
              <a:rPr lang="en-GB" baseline="0" dirty="0"/>
              <a:t>– over the years, as a result of this theory</a:t>
            </a:r>
            <a:r>
              <a:rPr lang="en-GB" dirty="0"/>
              <a:t>, educators were able to research the disabilities</a:t>
            </a:r>
            <a:r>
              <a:rPr lang="en-GB" baseline="0" dirty="0"/>
              <a:t> </a:t>
            </a:r>
            <a:r>
              <a:rPr lang="en-GB" dirty="0"/>
              <a:t>and then identify and develop the specialised methods to teach students with the varied disabilities. It qualifies students to</a:t>
            </a:r>
            <a:r>
              <a:rPr lang="en-GB" baseline="0" dirty="0"/>
              <a:t> have an individualised education plan suited to their needs and abilities, which creates goals and objectives for them to push themselves to achieve their greatest ability. This would then help and support the children and young people with disabilities throughout their education in order to help them succeed and develop in their lives. As well as this m</a:t>
            </a:r>
            <a:r>
              <a:rPr lang="en-GB" dirty="0"/>
              <a:t>any students struggle in school and unless they are diagnosed with a disability they will not receive special education services.  Without a diagnosis, the teacher may incorrectly assume the student has a behavioural problem or not give the student the attention they need.</a:t>
            </a:r>
            <a:r>
              <a:rPr lang="en-GB" baseline="0" dirty="0"/>
              <a:t> It helps them learn the skills and knowledge that they need to be able to continue on after schooling and get a job, which then also helps them to become more independent.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r>
              <a:rPr lang="en-GB" b="1" i="1" dirty="0"/>
              <a:t>Legislation</a:t>
            </a:r>
            <a:r>
              <a:rPr lang="en-GB" dirty="0"/>
              <a:t> – a number of different legislations have</a:t>
            </a:r>
            <a:r>
              <a:rPr lang="en-GB" baseline="0" dirty="0"/>
              <a:t> been introduced in order to protect and support individuals who have disabilities. For example the Disability Discrimination Act, which came into place in 1995, and has been developed since to end any form of discrimination against an individual with a disability. This is the main legislation which protects those with a disability. Any individual with any form of disability is covered under this act in all environments, including education, employment and access to goods and services. This legislation also </a:t>
            </a:r>
            <a:r>
              <a:rPr lang="en-GB" sz="1200" b="0" i="0" u="none" strike="noStrike" kern="1200" baseline="0" dirty="0">
                <a:solidFill>
                  <a:schemeClr val="tx1"/>
                </a:solidFill>
                <a:latin typeface="+mn-lt"/>
                <a:ea typeface="+mn-ea"/>
                <a:cs typeface="+mn-cs"/>
              </a:rPr>
              <a:t>sits alongside the Government's commitment which is set out in the report </a:t>
            </a:r>
            <a:r>
              <a:rPr lang="en-GB" sz="1200" b="0" i="1" u="none" strike="noStrike" kern="1200" baseline="0" dirty="0">
                <a:solidFill>
                  <a:schemeClr val="tx1"/>
                </a:solidFill>
                <a:latin typeface="+mn-lt"/>
                <a:ea typeface="+mn-ea"/>
                <a:cs typeface="+mn-cs"/>
              </a:rPr>
              <a:t>Improving the Life Chances of Disabled People </a:t>
            </a:r>
            <a:r>
              <a:rPr lang="en-GB" sz="1200" b="0" i="0" u="none" strike="noStrike" kern="1200" baseline="0" dirty="0">
                <a:solidFill>
                  <a:schemeClr val="tx1"/>
                </a:solidFill>
                <a:latin typeface="+mn-lt"/>
                <a:ea typeface="+mn-ea"/>
                <a:cs typeface="+mn-cs"/>
              </a:rPr>
              <a:t>(Strategy Unit 2005). This says that: “By 2025, disabled people in Britain should have full opportunities and choices to improve their quality of life and will be respected and included as equal members of society.” Tackling inequality and discrimination is a key commitment in the</a:t>
            </a:r>
          </a:p>
          <a:p>
            <a:r>
              <a:rPr lang="en-GB" sz="1200" b="0" i="0" u="none" strike="noStrike" kern="1200" baseline="0" dirty="0">
                <a:solidFill>
                  <a:schemeClr val="tx1"/>
                </a:solidFill>
                <a:latin typeface="+mn-lt"/>
                <a:ea typeface="+mn-ea"/>
                <a:cs typeface="+mn-cs"/>
              </a:rPr>
              <a:t>Government's drive to modernise health services, which is a result of the labelling theory. </a:t>
            </a: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C3B6D547-A57D-4914-9869-C94D67EA94B5}" type="slidenum">
              <a:rPr lang="en-GB" smtClean="0"/>
              <a:t>7</a:t>
            </a:fld>
            <a:endParaRPr lang="en-GB"/>
          </a:p>
        </p:txBody>
      </p:sp>
    </p:spTree>
    <p:extLst>
      <p:ext uri="{BB962C8B-B14F-4D97-AF65-F5344CB8AC3E}">
        <p14:creationId xmlns:p14="http://schemas.microsoft.com/office/powerpoint/2010/main" val="1362501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Attitudes are powerful bases for</a:t>
            </a:r>
            <a:r>
              <a:rPr lang="en-GB" baseline="0" dirty="0"/>
              <a:t> labels of other individuals. </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ea typeface="Calibri" panose="020F0502020204030204" pitchFamily="34" charset="0"/>
                <a:cs typeface="Times New Roman" panose="02020603050405020304" pitchFamily="18" charset="0"/>
              </a:rPr>
              <a:t>There have been a number of different measures and policies that have been developed in order to tackle the</a:t>
            </a:r>
            <a:r>
              <a:rPr lang="en-GB" sz="1200" baseline="0" dirty="0">
                <a:latin typeface="Calibri" panose="020F0502020204030204" pitchFamily="34" charset="0"/>
                <a:ea typeface="Calibri" panose="020F0502020204030204" pitchFamily="34" charset="0"/>
                <a:cs typeface="Times New Roman" panose="02020603050405020304" pitchFamily="18" charset="0"/>
              </a:rPr>
              <a:t> discrimination of individuals with disabilities</a:t>
            </a:r>
            <a:r>
              <a:rPr lang="en-GB" sz="1200" dirty="0">
                <a:latin typeface="Calibri" panose="020F0502020204030204" pitchFamily="34" charset="0"/>
                <a:ea typeface="Calibri" panose="020F0502020204030204" pitchFamily="34" charset="0"/>
                <a:cs typeface="Times New Roman" panose="02020603050405020304" pitchFamily="18" charset="0"/>
              </a:rPr>
              <a:t> throughout both the country and the world. There have</a:t>
            </a:r>
            <a:r>
              <a:rPr lang="en-GB" sz="1200" baseline="0" dirty="0">
                <a:latin typeface="Calibri" panose="020F0502020204030204" pitchFamily="34" charset="0"/>
                <a:ea typeface="Calibri" panose="020F0502020204030204" pitchFamily="34" charset="0"/>
                <a:cs typeface="Times New Roman" panose="02020603050405020304" pitchFamily="18" charset="0"/>
              </a:rPr>
              <a:t> been many successes in providing these individuals with the help and support that they need and are entitled to as a result of the labelling theory, </a:t>
            </a:r>
            <a:r>
              <a:rPr lang="en-GB" sz="1200" dirty="0">
                <a:latin typeface="Calibri" panose="020F0502020204030204" pitchFamily="34" charset="0"/>
                <a:ea typeface="Calibri" panose="020F0502020204030204" pitchFamily="34" charset="0"/>
                <a:cs typeface="Times New Roman" panose="02020603050405020304" pitchFamily="18" charset="0"/>
              </a:rPr>
              <a:t> however,</a:t>
            </a:r>
            <a:r>
              <a:rPr lang="en-GB" sz="1200" baseline="0" dirty="0">
                <a:latin typeface="Calibri" panose="020F0502020204030204" pitchFamily="34" charset="0"/>
                <a:ea typeface="Calibri" panose="020F0502020204030204" pitchFamily="34" charset="0"/>
                <a:cs typeface="Times New Roman" panose="02020603050405020304" pitchFamily="18" charset="0"/>
              </a:rPr>
              <a:t> there are also a number of different negative aspects to the labelling theory, and as a result of it, disability discrimination is still a major issue within both the country and the world. It is still seen as an social inequality as people are still being judged and treated unfairly as a result of who they are. These individuals are still see as ‘them’ and are still perceived and portrayed in a negative way.</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C3B6D547-A57D-4914-9869-C94D67EA94B5}" type="slidenum">
              <a:rPr lang="en-GB" smtClean="0"/>
              <a:t>8</a:t>
            </a:fld>
            <a:endParaRPr lang="en-GB"/>
          </a:p>
        </p:txBody>
      </p:sp>
    </p:spTree>
    <p:extLst>
      <p:ext uri="{BB962C8B-B14F-4D97-AF65-F5344CB8AC3E}">
        <p14:creationId xmlns:p14="http://schemas.microsoft.com/office/powerpoint/2010/main" val="3408866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A650D836-3BDA-4C92-81A8-2F7F7A33434D}" type="datetimeFigureOut">
              <a:rPr lang="en-GB" smtClean="0"/>
              <a:t>05/01/2018</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7FA7DFE5-A30A-4CC0-BEF3-4907EF2530EE}" type="slidenum">
              <a:rPr lang="en-GB" smtClean="0"/>
              <a:t>‹#›</a:t>
            </a:fld>
            <a:endParaRPr lang="en-GB"/>
          </a:p>
        </p:txBody>
      </p:sp>
    </p:spTree>
    <p:extLst>
      <p:ext uri="{BB962C8B-B14F-4D97-AF65-F5344CB8AC3E}">
        <p14:creationId xmlns:p14="http://schemas.microsoft.com/office/powerpoint/2010/main" val="2654048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50D836-3BDA-4C92-81A8-2F7F7A33434D}"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4152172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A650D836-3BDA-4C92-81A8-2F7F7A33434D}" type="datetimeFigureOut">
              <a:rPr lang="en-GB" smtClean="0"/>
              <a:t>05/01/2018</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7FA7DFE5-A30A-4CC0-BEF3-4907EF2530EE}" type="slidenum">
              <a:rPr lang="en-GB" smtClean="0"/>
              <a:t>‹#›</a:t>
            </a:fld>
            <a:endParaRPr lang="en-GB"/>
          </a:p>
        </p:txBody>
      </p:sp>
    </p:spTree>
    <p:extLst>
      <p:ext uri="{BB962C8B-B14F-4D97-AF65-F5344CB8AC3E}">
        <p14:creationId xmlns:p14="http://schemas.microsoft.com/office/powerpoint/2010/main" val="4174259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650D836-3BDA-4C92-81A8-2F7F7A33434D}"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929776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50D836-3BDA-4C92-81A8-2F7F7A33434D}" type="datetimeFigureOut">
              <a:rPr lang="en-GB" smtClean="0"/>
              <a:t>05/01/2018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1730424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650D836-3BDA-4C92-81A8-2F7F7A33434D}" type="datetimeFigureOut">
              <a:rPr lang="en-GB" smtClean="0"/>
              <a:t>05/01/2018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138485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50D836-3BDA-4C92-81A8-2F7F7A33434D}" type="datetimeFigureOut">
              <a:rPr lang="en-GB" smtClean="0"/>
              <a:t>05/01/2018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67491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A650D836-3BDA-4C92-81A8-2F7F7A33434D}" type="datetimeFigureOut">
              <a:rPr lang="en-GB" smtClean="0"/>
              <a:t>05/01/2018</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7FA7DFE5-A30A-4CC0-BEF3-4907EF2530EE}" type="slidenum">
              <a:rPr lang="en-GB" smtClean="0"/>
              <a:t>‹#›</a:t>
            </a:fld>
            <a:endParaRPr lang="en-GB"/>
          </a:p>
        </p:txBody>
      </p:sp>
    </p:spTree>
    <p:extLst>
      <p:ext uri="{BB962C8B-B14F-4D97-AF65-F5344CB8AC3E}">
        <p14:creationId xmlns:p14="http://schemas.microsoft.com/office/powerpoint/2010/main" val="947929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50D836-3BDA-4C92-81A8-2F7F7A33434D}"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2883375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50D836-3BDA-4C92-81A8-2F7F7A33434D}"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A7DFE5-A30A-4CC0-BEF3-4907EF2530EE}" type="slidenum">
              <a:rPr lang="en-GB" smtClean="0"/>
              <a:t>‹#›</a:t>
            </a:fld>
            <a:endParaRPr lang="en-GB"/>
          </a:p>
        </p:txBody>
      </p:sp>
    </p:spTree>
    <p:extLst>
      <p:ext uri="{BB962C8B-B14F-4D97-AF65-F5344CB8AC3E}">
        <p14:creationId xmlns:p14="http://schemas.microsoft.com/office/powerpoint/2010/main" val="2018374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A650D836-3BDA-4C92-81A8-2F7F7A33434D}" type="datetimeFigureOut">
              <a:rPr lang="en-GB" smtClean="0"/>
              <a:t>05/01/2018</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7FA7DFE5-A30A-4CC0-BEF3-4907EF2530EE}" type="slidenum">
              <a:rPr lang="en-GB" smtClean="0"/>
              <a:t>‹#›</a:t>
            </a:fld>
            <a:endParaRPr lang="en-GB"/>
          </a:p>
        </p:txBody>
      </p:sp>
    </p:spTree>
    <p:extLst>
      <p:ext uri="{BB962C8B-B14F-4D97-AF65-F5344CB8AC3E}">
        <p14:creationId xmlns:p14="http://schemas.microsoft.com/office/powerpoint/2010/main" val="1764447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A650D836-3BDA-4C92-81A8-2F7F7A33434D}" type="datetimeFigureOut">
              <a:rPr lang="en-GB" smtClean="0"/>
              <a:t>05/01/2018</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7FA7DFE5-A30A-4CC0-BEF3-4907EF2530EE}"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494796"/>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 Id="rId9" Type="http://schemas.openxmlformats.org/officeDocument/2006/relationships/image" Target="../media/image7.jp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hyperlink" Target="https://www.google.co.uk/url?sa=i&amp;rct=j&amp;q=&amp;esrc=s&amp;source=images&amp;cd=&amp;cad=rja&amp;uact=8&amp;ved=&amp;url=https://letstalklovetoday.wordpress.com/2015/12/20/self-fulfilling-prophecy/&amp;psig=AOvVaw2aWKMegtlliTDDQa0Wuz2T&amp;ust=1514802332906682" TargetMode="External"/><Relationship Id="rId4" Type="http://schemas.openxmlformats.org/officeDocument/2006/relationships/hyperlink" Target="http://www.google.co.uk/url?sa=i&amp;rct=j&amp;q=&amp;esrc=s&amp;source=images&amp;cd=&amp;cad=rja&amp;uact=8&amp;ved=0ahUKEwiulf3JhLTYAhXHWhQKHWuwAqwQjRwIBw&amp;url=http://mensdatingmastery.com/you-are-your-self-fulfilling-prophecy/&amp;psig=AOvVaw2aWKMegtlliTDDQa0Wuz2T&amp;ust=1514802332906682"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hyperlink" Target="https://www.google.co.uk/url?sa=i&amp;rct=j&amp;q=&amp;esrc=s&amp;source=images&amp;cd=&amp;cad=rja&amp;uact=8&amp;ved=0ahUKEwiO3Zj7lrTYAhUOmrQKHeNZBvEQjRwIBw&amp;url=https://www.onegov.nsw.gov.au/new/categories/health-disability-support&amp;psig=AOvVaw1rTlM3HTxrKAjWBrvZXfr4&amp;ust=1514807018626516"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www.gov.uk/definition-of-disability-under-equality-act-2010" TargetMode="External"/><Relationship Id="rId3" Type="http://schemas.openxmlformats.org/officeDocument/2006/relationships/hyperlink" Target="https://www.verywell.com/what-is-learned-helplessness-2795326" TargetMode="External"/><Relationship Id="rId7" Type="http://schemas.openxmlformats.org/officeDocument/2006/relationships/hyperlink" Target="https://www.disabled-world.com/disability/types/" TargetMode="External"/><Relationship Id="rId2" Type="http://schemas.openxmlformats.org/officeDocument/2006/relationships/hyperlink" Target="http://www.buildingcode.co.ke/building-controls/keeping-up-with-legislation/" TargetMode="External"/><Relationship Id="rId1" Type="http://schemas.openxmlformats.org/officeDocument/2006/relationships/slideLayout" Target="../slideLayouts/slideLayout7.xml"/><Relationship Id="rId6" Type="http://schemas.openxmlformats.org/officeDocument/2006/relationships/hyperlink" Target="http://www.disabilityagenda.scot/policy/stigma-and-discrimination" TargetMode="External"/><Relationship Id="rId5" Type="http://schemas.openxmlformats.org/officeDocument/2006/relationships/hyperlink" Target="http://knowyourmeme.com/memes/stereotype-me" TargetMode="External"/><Relationship Id="rId4" Type="http://schemas.openxmlformats.org/officeDocument/2006/relationships/hyperlink" Target="https://www.thoughtco.com/labeling-theory-3026627" TargetMode="External"/><Relationship Id="rId9" Type="http://schemas.openxmlformats.org/officeDocument/2006/relationships/hyperlink" Target="http://www.harlow.gov.uk/building-control-disabled-access"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mhp.psych.ucla.edu/pdfdocs/diaglabel.pdf" TargetMode="External"/><Relationship Id="rId13" Type="http://schemas.openxmlformats.org/officeDocument/2006/relationships/hyperlink" Target="https://simplynikkicat.com/2014/09/" TargetMode="External"/><Relationship Id="rId3" Type="http://schemas.openxmlformats.org/officeDocument/2006/relationships/hyperlink" Target="https://www.personneltoday.com/hr/disability-discrimination-10-conditions-employers-might-realise-can-disability/" TargetMode="External"/><Relationship Id="rId7" Type="http://schemas.openxmlformats.org/officeDocument/2006/relationships/hyperlink" Target="http://www.huffingtonpost.ca/2013/09/12/canada-poorest-cities-income_n_3913269.html" TargetMode="External"/><Relationship Id="rId12" Type="http://schemas.openxmlformats.org/officeDocument/2006/relationships/hyperlink" Target="http://www.disabilityplanet.co.uk/critical-analysis.html" TargetMode="External"/><Relationship Id="rId2" Type="http://schemas.openxmlformats.org/officeDocument/2006/relationships/hyperlink" Target="https://www.rit.edu/cla/womensstudies/" TargetMode="External"/><Relationship Id="rId1" Type="http://schemas.openxmlformats.org/officeDocument/2006/relationships/slideLayout" Target="../slideLayouts/slideLayout7.xml"/><Relationship Id="rId6" Type="http://schemas.openxmlformats.org/officeDocument/2006/relationships/hyperlink" Target="http://www.criticalmediaproject.org/about/key-concepts/" TargetMode="External"/><Relationship Id="rId11" Type="http://schemas.openxmlformats.org/officeDocument/2006/relationships/hyperlink" Target="http://www.thrivewithmichelle.co.uk/low-self-esteem/" TargetMode="External"/><Relationship Id="rId5" Type="http://schemas.openxmlformats.org/officeDocument/2006/relationships/hyperlink" Target="https://www.stem-e-and-d-toolkit.co.uk/the-strands-equality/disability-relevant-legislation" TargetMode="External"/><Relationship Id="rId10" Type="http://schemas.openxmlformats.org/officeDocument/2006/relationships/hyperlink" Target="http://www.excellenceindiversity.co.uk/ageism-the-most-common-form-of-discrimination-say-employees/" TargetMode="External"/><Relationship Id="rId4" Type="http://schemas.openxmlformats.org/officeDocument/2006/relationships/hyperlink" Target="http://skywritingservice.com/blog/race-discrimination-essay" TargetMode="External"/><Relationship Id="rId9" Type="http://schemas.openxmlformats.org/officeDocument/2006/relationships/hyperlink" Target="http://jambucharasila.blogspot.co.uk/2015/03/social-class-and-discrimination-as-well.html" TargetMode="External"/><Relationship Id="rId14" Type="http://schemas.openxmlformats.org/officeDocument/2006/relationships/hyperlink" Target="http://www.who.int/mediacentre/factsheets/fs352/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4041" y="1144256"/>
            <a:ext cx="10993549" cy="1475013"/>
          </a:xfrm>
        </p:spPr>
        <p:txBody>
          <a:bodyPr>
            <a:noAutofit/>
          </a:bodyPr>
          <a:lstStyle/>
          <a:p>
            <a:pPr algn="ctr"/>
            <a:r>
              <a:rPr lang="en-GB" sz="2800" b="1" i="1" dirty="0"/>
              <a:t>Through examining both positive and negative aspects of labelling theory critically explore why society deems it necessary to use the label “disability”</a:t>
            </a:r>
            <a:endParaRPr lang="en-GB" sz="2800" dirty="0"/>
          </a:p>
        </p:txBody>
      </p:sp>
      <p:sp>
        <p:nvSpPr>
          <p:cNvPr id="4" name="Rectangle 3"/>
          <p:cNvSpPr/>
          <p:nvPr/>
        </p:nvSpPr>
        <p:spPr>
          <a:xfrm>
            <a:off x="10076170" y="5291435"/>
            <a:ext cx="1441420" cy="523220"/>
          </a:xfrm>
          <a:prstGeom prst="rect">
            <a:avLst/>
          </a:prstGeom>
          <a:noFill/>
        </p:spPr>
        <p:txBody>
          <a:bodyPr wrap="none" lIns="91440" tIns="45720" rIns="91440" bIns="45720">
            <a:spAutoFit/>
          </a:bodyPr>
          <a:lstStyle/>
          <a:p>
            <a:pPr algn="ctr"/>
            <a:r>
              <a:rPr lang="en-US" sz="2800" dirty="0">
                <a:ln w="0"/>
                <a:effectLst>
                  <a:outerShdw blurRad="38100" dist="19050" dir="2700000" algn="tl" rotWithShape="0">
                    <a:schemeClr val="dk1">
                      <a:alpha val="40000"/>
                    </a:schemeClr>
                  </a:outerShdw>
                </a:effectLst>
              </a:rPr>
              <a:t>1600148</a:t>
            </a:r>
            <a:endParaRPr lang="en-US" sz="2800" b="0" cap="none" spc="0" dirty="0">
              <a:ln w="0"/>
              <a:solidFill>
                <a:schemeClr val="tx1"/>
              </a:solidFill>
              <a:effectLst>
                <a:outerShdw blurRad="38100" dist="19050" dir="2700000" algn="tl" rotWithShape="0">
                  <a:schemeClr val="dk1">
                    <a:alpha val="40000"/>
                  </a:schemeClr>
                </a:outerShdw>
              </a:effectLst>
            </a:endParaRPr>
          </a:p>
        </p:txBody>
      </p:sp>
      <p:sp>
        <p:nvSpPr>
          <p:cNvPr id="5" name="Rectangle 4"/>
          <p:cNvSpPr/>
          <p:nvPr/>
        </p:nvSpPr>
        <p:spPr>
          <a:xfrm>
            <a:off x="4933818" y="5291435"/>
            <a:ext cx="2173993" cy="523220"/>
          </a:xfrm>
          <a:prstGeom prst="rect">
            <a:avLst/>
          </a:prstGeom>
          <a:noFill/>
        </p:spPr>
        <p:txBody>
          <a:bodyPr wrap="none" lIns="91440" tIns="45720" rIns="91440" bIns="45720">
            <a:spAutoFit/>
          </a:bodyPr>
          <a:lstStyle/>
          <a:p>
            <a:pPr algn="ctr"/>
            <a:r>
              <a:rPr lang="en-US" sz="2800" dirty="0">
                <a:ln w="0"/>
                <a:effectLst>
                  <a:outerShdw blurRad="38100" dist="19050" dir="2700000" algn="tl" rotWithShape="0">
                    <a:schemeClr val="dk1">
                      <a:alpha val="40000"/>
                    </a:schemeClr>
                  </a:outerShdw>
                </a:effectLst>
              </a:rPr>
              <a:t>Assessment 2</a:t>
            </a:r>
            <a:endParaRPr lang="en-US" sz="28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p:cNvSpPr/>
          <p:nvPr/>
        </p:nvSpPr>
        <p:spPr>
          <a:xfrm>
            <a:off x="627370" y="5291435"/>
            <a:ext cx="1441420" cy="523220"/>
          </a:xfrm>
          <a:prstGeom prst="rect">
            <a:avLst/>
          </a:prstGeom>
          <a:noFill/>
        </p:spPr>
        <p:txBody>
          <a:bodyPr wrap="none" lIns="91440" tIns="45720" rIns="91440" bIns="45720">
            <a:spAutoFit/>
          </a:bodyPr>
          <a:lstStyle/>
          <a:p>
            <a:pPr algn="ctr"/>
            <a:r>
              <a:rPr lang="en-US" sz="2800" dirty="0">
                <a:ln w="0"/>
                <a:effectLst>
                  <a:outerShdw blurRad="38100" dist="19050" dir="2700000" algn="tl" rotWithShape="0">
                    <a:schemeClr val="dk1">
                      <a:alpha val="40000"/>
                    </a:schemeClr>
                  </a:outerShdw>
                </a:effectLst>
              </a:rPr>
              <a:t>SJSI5018</a:t>
            </a:r>
            <a:endParaRPr lang="en-US" sz="28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407739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7698" y="1649271"/>
            <a:ext cx="9667875" cy="307777"/>
          </a:xfrm>
          <a:prstGeom prst="rect">
            <a:avLst/>
          </a:prstGeom>
          <a:noFill/>
        </p:spPr>
        <p:txBody>
          <a:bodyPr wrap="square" rtlCol="0">
            <a:spAutoFit/>
          </a:bodyPr>
          <a:lstStyle/>
          <a:p>
            <a:r>
              <a:rPr lang="en-GB" sz="1400" dirty="0"/>
              <a:t>There are number of different social issues and problems that many individuals encounter within today’s society including:</a:t>
            </a:r>
          </a:p>
        </p:txBody>
      </p:sp>
      <p:sp>
        <p:nvSpPr>
          <p:cNvPr id="4" name="Rectangle 3"/>
          <p:cNvSpPr/>
          <p:nvPr/>
        </p:nvSpPr>
        <p:spPr>
          <a:xfrm>
            <a:off x="837655" y="563680"/>
            <a:ext cx="3248004" cy="830997"/>
          </a:xfrm>
          <a:prstGeom prst="rect">
            <a:avLst/>
          </a:prstGeom>
          <a:noFill/>
        </p:spPr>
        <p:txBody>
          <a:bodyPr wrap="non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Social Issues</a:t>
            </a:r>
          </a:p>
        </p:txBody>
      </p:sp>
      <p:sp>
        <p:nvSpPr>
          <p:cNvPr id="5" name="TextBox 4"/>
          <p:cNvSpPr txBox="1"/>
          <p:nvPr/>
        </p:nvSpPr>
        <p:spPr>
          <a:xfrm>
            <a:off x="2362199" y="2395060"/>
            <a:ext cx="3714750" cy="1815882"/>
          </a:xfrm>
          <a:prstGeom prst="rect">
            <a:avLst/>
          </a:prstGeom>
          <a:noFill/>
        </p:spPr>
        <p:txBody>
          <a:bodyPr wrap="square" rtlCol="0">
            <a:spAutoFit/>
          </a:bodyPr>
          <a:lstStyle/>
          <a:p>
            <a:pPr marL="171450" indent="-171450">
              <a:buFont typeface="Arial" panose="020B0604020202020204" pitchFamily="34" charset="0"/>
              <a:buChar char="•"/>
            </a:pPr>
            <a:r>
              <a:rPr lang="en-GB" sz="1400" dirty="0"/>
              <a:t>Gender and Sexual Diversity</a:t>
            </a:r>
          </a:p>
          <a:p>
            <a:pPr marL="171450" indent="-171450">
              <a:buFont typeface="Arial" panose="020B0604020202020204" pitchFamily="34" charset="0"/>
              <a:buChar char="•"/>
            </a:pPr>
            <a:r>
              <a:rPr lang="en-GB" sz="1400" dirty="0"/>
              <a:t>Disability</a:t>
            </a:r>
          </a:p>
          <a:p>
            <a:pPr marL="171450" indent="-171450">
              <a:buFont typeface="Arial" panose="020B0604020202020204" pitchFamily="34" charset="0"/>
              <a:buChar char="•"/>
            </a:pPr>
            <a:r>
              <a:rPr lang="en-GB" sz="1400" dirty="0"/>
              <a:t>Race</a:t>
            </a:r>
          </a:p>
          <a:p>
            <a:pPr marL="171450" indent="-171450">
              <a:buFont typeface="Arial" panose="020B0604020202020204" pitchFamily="34" charset="0"/>
              <a:buChar char="•"/>
            </a:pPr>
            <a:r>
              <a:rPr lang="en-GB" sz="1400" dirty="0"/>
              <a:t>Religion</a:t>
            </a:r>
          </a:p>
          <a:p>
            <a:pPr marL="171450" indent="-171450">
              <a:buFont typeface="Arial" panose="020B0604020202020204" pitchFamily="34" charset="0"/>
              <a:buChar char="•"/>
            </a:pPr>
            <a:r>
              <a:rPr lang="en-GB" sz="1400" dirty="0"/>
              <a:t>Sexual orientation</a:t>
            </a:r>
          </a:p>
          <a:p>
            <a:pPr marL="171450" indent="-171450">
              <a:buFont typeface="Arial" panose="020B0604020202020204" pitchFamily="34" charset="0"/>
              <a:buChar char="•"/>
            </a:pPr>
            <a:r>
              <a:rPr lang="en-GB" sz="1400" dirty="0"/>
              <a:t>Class</a:t>
            </a:r>
          </a:p>
          <a:p>
            <a:pPr marL="171450" indent="-171450">
              <a:buFont typeface="Arial" panose="020B0604020202020204" pitchFamily="34" charset="0"/>
              <a:buChar char="•"/>
            </a:pPr>
            <a:r>
              <a:rPr lang="en-GB" sz="1400" dirty="0"/>
              <a:t>Poverty</a:t>
            </a:r>
          </a:p>
          <a:p>
            <a:pPr marL="171450" indent="-171450">
              <a:buFont typeface="Arial" panose="020B0604020202020204" pitchFamily="34" charset="0"/>
              <a:buChar char="•"/>
            </a:pPr>
            <a:r>
              <a:rPr lang="en-GB" sz="1400" dirty="0"/>
              <a:t>Age</a:t>
            </a:r>
          </a:p>
        </p:txBody>
      </p:sp>
      <p:sp>
        <p:nvSpPr>
          <p:cNvPr id="6" name="TextBox 5"/>
          <p:cNvSpPr txBox="1"/>
          <p:nvPr/>
        </p:nvSpPr>
        <p:spPr>
          <a:xfrm>
            <a:off x="647698" y="5049087"/>
            <a:ext cx="7581902" cy="523220"/>
          </a:xfrm>
          <a:prstGeom prst="rect">
            <a:avLst/>
          </a:prstGeom>
          <a:noFill/>
        </p:spPr>
        <p:txBody>
          <a:bodyPr wrap="square" rtlCol="0">
            <a:spAutoFit/>
          </a:bodyPr>
          <a:lstStyle/>
          <a:p>
            <a:r>
              <a:rPr lang="en-GB" sz="1400" dirty="0"/>
              <a:t>When comparing different societies, it has been discovered that every society has a wide range of differences relating to their customs, values and norms, beliefs and social behaviours. </a:t>
            </a:r>
          </a:p>
        </p:txBody>
      </p:sp>
      <p:sp>
        <p:nvSpPr>
          <p:cNvPr id="7" name="TextBox 6"/>
          <p:cNvSpPr txBox="1"/>
          <p:nvPr/>
        </p:nvSpPr>
        <p:spPr>
          <a:xfrm>
            <a:off x="238125" y="6465499"/>
            <a:ext cx="1895475" cy="307777"/>
          </a:xfrm>
          <a:prstGeom prst="rect">
            <a:avLst/>
          </a:prstGeom>
          <a:noFill/>
        </p:spPr>
        <p:txBody>
          <a:bodyPr wrap="square" rtlCol="0">
            <a:spAutoFit/>
          </a:bodyPr>
          <a:lstStyle/>
          <a:p>
            <a:r>
              <a:rPr lang="en-GB" sz="1400" dirty="0"/>
              <a:t>(Browne, 2011)</a:t>
            </a: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379154">
            <a:off x="10923192" y="2000788"/>
            <a:ext cx="1132286" cy="1034155"/>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1263969">
            <a:off x="9400235" y="2105091"/>
            <a:ext cx="1175492" cy="881619"/>
          </a:xfrm>
          <a:prstGeom prst="ellipse">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333367" y="3343881"/>
            <a:ext cx="1068008" cy="740465"/>
          </a:xfrm>
          <a:prstGeom prst="flowChartAlternateProcess">
            <a:avLst/>
          </a:prstGeom>
        </p:spPr>
      </p:pic>
      <p:pic>
        <p:nvPicPr>
          <p:cNvPr id="13" name="Picture 1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63000" y="3546156"/>
            <a:ext cx="1276350" cy="686798"/>
          </a:xfrm>
          <a:prstGeom prst="roundRect">
            <a:avLst/>
          </a:prstGeom>
        </p:spPr>
      </p:pic>
      <p:pic>
        <p:nvPicPr>
          <p:cNvPr id="14" name="Picture 1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333367" y="1132344"/>
            <a:ext cx="1438275" cy="755094"/>
          </a:xfrm>
          <a:prstGeom prst="ellipse">
            <a:avLst/>
          </a:prstGeom>
        </p:spPr>
      </p:pic>
      <p:pic>
        <p:nvPicPr>
          <p:cNvPr id="15" name="Picture 1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042622" y="4695521"/>
            <a:ext cx="1441269" cy="1230352"/>
          </a:xfrm>
          <a:prstGeom prst="rect">
            <a:avLst/>
          </a:prstGeom>
        </p:spPr>
      </p:pic>
      <p:pic>
        <p:nvPicPr>
          <p:cNvPr id="16" name="Picture 15"/>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14371" y="4483860"/>
            <a:ext cx="990600" cy="960187"/>
          </a:xfrm>
          <a:prstGeom prst="rect">
            <a:avLst/>
          </a:prstGeom>
        </p:spPr>
      </p:pic>
      <p:sp>
        <p:nvSpPr>
          <p:cNvPr id="17" name="Rectangle 16"/>
          <p:cNvSpPr/>
          <p:nvPr/>
        </p:nvSpPr>
        <p:spPr>
          <a:xfrm>
            <a:off x="10982382" y="2964447"/>
            <a:ext cx="1230066" cy="338554"/>
          </a:xfrm>
          <a:prstGeom prst="rect">
            <a:avLst/>
          </a:prstGeom>
        </p:spPr>
        <p:txBody>
          <a:bodyPr wrap="square">
            <a:spAutoFit/>
          </a:bodyPr>
          <a:lstStyle/>
          <a:p>
            <a:r>
              <a:rPr lang="en-GB" sz="800" dirty="0"/>
              <a:t>(Rochester Institute of Technology, unknown)</a:t>
            </a:r>
          </a:p>
        </p:txBody>
      </p:sp>
      <p:sp>
        <p:nvSpPr>
          <p:cNvPr id="18" name="Rectangle 17"/>
          <p:cNvSpPr/>
          <p:nvPr/>
        </p:nvSpPr>
        <p:spPr>
          <a:xfrm>
            <a:off x="9042622" y="2964447"/>
            <a:ext cx="1230066" cy="338554"/>
          </a:xfrm>
          <a:prstGeom prst="rect">
            <a:avLst/>
          </a:prstGeom>
        </p:spPr>
        <p:txBody>
          <a:bodyPr wrap="square">
            <a:spAutoFit/>
          </a:bodyPr>
          <a:lstStyle/>
          <a:p>
            <a:r>
              <a:rPr lang="en-GB" sz="800" dirty="0"/>
              <a:t>(Disability Agenda Scotland, 2017)</a:t>
            </a:r>
          </a:p>
        </p:txBody>
      </p:sp>
      <p:sp>
        <p:nvSpPr>
          <p:cNvPr id="19" name="Rectangle 18"/>
          <p:cNvSpPr/>
          <p:nvPr/>
        </p:nvSpPr>
        <p:spPr>
          <a:xfrm>
            <a:off x="8757916" y="4233402"/>
            <a:ext cx="1230066" cy="215444"/>
          </a:xfrm>
          <a:prstGeom prst="rect">
            <a:avLst/>
          </a:prstGeom>
        </p:spPr>
        <p:txBody>
          <a:bodyPr wrap="square">
            <a:spAutoFit/>
          </a:bodyPr>
          <a:lstStyle/>
          <a:p>
            <a:r>
              <a:rPr lang="en-GB" sz="800" dirty="0"/>
              <a:t>(Winners, 2016)</a:t>
            </a:r>
          </a:p>
        </p:txBody>
      </p:sp>
      <p:sp>
        <p:nvSpPr>
          <p:cNvPr id="20" name="Rectangle 19"/>
          <p:cNvSpPr/>
          <p:nvPr/>
        </p:nvSpPr>
        <p:spPr>
          <a:xfrm>
            <a:off x="11080359" y="4074821"/>
            <a:ext cx="1230066" cy="338554"/>
          </a:xfrm>
          <a:prstGeom prst="rect">
            <a:avLst/>
          </a:prstGeom>
        </p:spPr>
        <p:txBody>
          <a:bodyPr wrap="square">
            <a:spAutoFit/>
          </a:bodyPr>
          <a:lstStyle/>
          <a:p>
            <a:r>
              <a:rPr lang="en-GB" sz="800" dirty="0"/>
              <a:t>(Sky Writing Service.com, 2016)</a:t>
            </a:r>
          </a:p>
        </p:txBody>
      </p:sp>
      <p:sp>
        <p:nvSpPr>
          <p:cNvPr id="21" name="Rectangle 20"/>
          <p:cNvSpPr/>
          <p:nvPr/>
        </p:nvSpPr>
        <p:spPr>
          <a:xfrm>
            <a:off x="10651466" y="935741"/>
            <a:ext cx="1407183" cy="215444"/>
          </a:xfrm>
          <a:prstGeom prst="rect">
            <a:avLst/>
          </a:prstGeom>
        </p:spPr>
        <p:txBody>
          <a:bodyPr wrap="square">
            <a:spAutoFit/>
          </a:bodyPr>
          <a:lstStyle/>
          <a:p>
            <a:r>
              <a:rPr lang="en-GB" sz="800" dirty="0"/>
              <a:t>(The Huffington Post, 2016)</a:t>
            </a:r>
          </a:p>
        </p:txBody>
      </p:sp>
      <p:sp>
        <p:nvSpPr>
          <p:cNvPr id="22" name="Rectangle 21"/>
          <p:cNvSpPr/>
          <p:nvPr/>
        </p:nvSpPr>
        <p:spPr>
          <a:xfrm>
            <a:off x="10874302" y="5487009"/>
            <a:ext cx="1317698" cy="215444"/>
          </a:xfrm>
          <a:prstGeom prst="rect">
            <a:avLst/>
          </a:prstGeom>
        </p:spPr>
        <p:txBody>
          <a:bodyPr wrap="square">
            <a:spAutoFit/>
          </a:bodyPr>
          <a:lstStyle/>
          <a:p>
            <a:r>
              <a:rPr lang="en-GB" sz="800" dirty="0"/>
              <a:t>(Paper Masters, unknown)</a:t>
            </a:r>
          </a:p>
        </p:txBody>
      </p:sp>
      <p:sp>
        <p:nvSpPr>
          <p:cNvPr id="23" name="Rectangle 22"/>
          <p:cNvSpPr/>
          <p:nvPr/>
        </p:nvSpPr>
        <p:spPr>
          <a:xfrm>
            <a:off x="9536156" y="4860841"/>
            <a:ext cx="1230066" cy="215444"/>
          </a:xfrm>
          <a:prstGeom prst="rect">
            <a:avLst/>
          </a:prstGeom>
        </p:spPr>
        <p:txBody>
          <a:bodyPr wrap="square">
            <a:spAutoFit/>
          </a:bodyPr>
          <a:lstStyle/>
          <a:p>
            <a:r>
              <a:rPr lang="en-GB" sz="800" dirty="0"/>
              <a:t>(Unknown, 2015)</a:t>
            </a:r>
          </a:p>
        </p:txBody>
      </p:sp>
    </p:spTree>
    <p:extLst>
      <p:ext uri="{BB962C8B-B14F-4D97-AF65-F5344CB8AC3E}">
        <p14:creationId xmlns:p14="http://schemas.microsoft.com/office/powerpoint/2010/main" val="3644184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3161" y="611305"/>
            <a:ext cx="2467343" cy="830997"/>
          </a:xfrm>
          <a:prstGeom prst="rect">
            <a:avLst/>
          </a:prstGeom>
          <a:noFill/>
        </p:spPr>
        <p:txBody>
          <a:bodyPr wrap="none" lIns="91440" tIns="45720" rIns="91440" bIns="45720">
            <a:spAutoFit/>
          </a:bodyPr>
          <a:lstStyle/>
          <a:p>
            <a:pPr algn="ctr"/>
            <a:r>
              <a:rPr lang="en-US" sz="4800" dirty="0">
                <a:ln w="0"/>
                <a:effectLst>
                  <a:outerShdw blurRad="38100" dist="19050" dir="2700000" algn="tl" rotWithShape="0">
                    <a:schemeClr val="dk1">
                      <a:alpha val="40000"/>
                    </a:schemeClr>
                  </a:outerShdw>
                </a:effectLst>
              </a:rPr>
              <a:t>Disability</a:t>
            </a:r>
            <a:endParaRPr lang="en-US" sz="4800" b="0" cap="none" spc="0" dirty="0">
              <a:ln w="0"/>
              <a:solidFill>
                <a:schemeClr val="tx1"/>
              </a:solidFill>
              <a:effectLst>
                <a:outerShdw blurRad="38100" dist="19050" dir="2700000" algn="tl" rotWithShape="0">
                  <a:schemeClr val="dk1">
                    <a:alpha val="40000"/>
                  </a:schemeClr>
                </a:outerShdw>
              </a:effectLst>
            </a:endParaRPr>
          </a:p>
        </p:txBody>
      </p:sp>
      <p:sp>
        <p:nvSpPr>
          <p:cNvPr id="3" name="TextBox 2"/>
          <p:cNvSpPr txBox="1"/>
          <p:nvPr/>
        </p:nvSpPr>
        <p:spPr>
          <a:xfrm>
            <a:off x="571498" y="1638055"/>
            <a:ext cx="9667875" cy="307777"/>
          </a:xfrm>
          <a:prstGeom prst="rect">
            <a:avLst/>
          </a:prstGeom>
          <a:noFill/>
        </p:spPr>
        <p:txBody>
          <a:bodyPr wrap="square" rtlCol="0">
            <a:spAutoFit/>
          </a:bodyPr>
          <a:lstStyle/>
          <a:p>
            <a:r>
              <a:rPr lang="en-GB" sz="1400" dirty="0"/>
              <a:t>According to The Equality Act 2010:</a:t>
            </a:r>
          </a:p>
        </p:txBody>
      </p:sp>
      <p:sp>
        <p:nvSpPr>
          <p:cNvPr id="7" name="TextBox 6"/>
          <p:cNvSpPr txBox="1"/>
          <p:nvPr/>
        </p:nvSpPr>
        <p:spPr>
          <a:xfrm>
            <a:off x="1266823" y="2222719"/>
            <a:ext cx="9667875" cy="584775"/>
          </a:xfrm>
          <a:prstGeom prst="rect">
            <a:avLst/>
          </a:prstGeom>
          <a:noFill/>
        </p:spPr>
        <p:txBody>
          <a:bodyPr wrap="square" rtlCol="0">
            <a:spAutoFit/>
          </a:bodyPr>
          <a:lstStyle/>
          <a:p>
            <a:pPr algn="ctr"/>
            <a:r>
              <a:rPr lang="en-GB" sz="1600" dirty="0"/>
              <a:t>“</a:t>
            </a:r>
            <a:r>
              <a:rPr lang="en-GB" sz="1600" i="1" dirty="0"/>
              <a:t>disability is a physical or mental impairment that has a substantial and long-term adverse effect on an individuals ability to do normal daily activities</a:t>
            </a:r>
            <a:r>
              <a:rPr lang="en-GB" sz="1600" dirty="0"/>
              <a:t>” (Gov.UK, 2017).  </a:t>
            </a:r>
          </a:p>
        </p:txBody>
      </p:sp>
      <p:sp>
        <p:nvSpPr>
          <p:cNvPr id="9" name="TextBox 8"/>
          <p:cNvSpPr txBox="1"/>
          <p:nvPr/>
        </p:nvSpPr>
        <p:spPr>
          <a:xfrm>
            <a:off x="571497" y="3236782"/>
            <a:ext cx="10515603" cy="307777"/>
          </a:xfrm>
          <a:prstGeom prst="rect">
            <a:avLst/>
          </a:prstGeom>
          <a:noFill/>
        </p:spPr>
        <p:txBody>
          <a:bodyPr wrap="square" rtlCol="0">
            <a:spAutoFit/>
          </a:bodyPr>
          <a:lstStyle/>
          <a:p>
            <a:r>
              <a:rPr lang="en-GB" sz="1400" dirty="0"/>
              <a:t>Disability is a term that is used in order to refer to individual functioning, including:</a:t>
            </a:r>
          </a:p>
        </p:txBody>
      </p:sp>
      <p:sp>
        <p:nvSpPr>
          <p:cNvPr id="12" name="TextBox 11"/>
          <p:cNvSpPr txBox="1"/>
          <p:nvPr/>
        </p:nvSpPr>
        <p:spPr>
          <a:xfrm>
            <a:off x="1459702" y="4098444"/>
            <a:ext cx="7415215" cy="1169551"/>
          </a:xfrm>
          <a:prstGeom prst="rect">
            <a:avLst/>
          </a:prstGeom>
          <a:noFill/>
        </p:spPr>
        <p:txBody>
          <a:bodyPr wrap="square" rtlCol="0">
            <a:spAutoFit/>
          </a:bodyPr>
          <a:lstStyle/>
          <a:p>
            <a:pPr marL="171450" indent="-171450">
              <a:buFont typeface="Arial" panose="020B0604020202020204" pitchFamily="34" charset="0"/>
              <a:buChar char="•"/>
            </a:pPr>
            <a:r>
              <a:rPr lang="en-GB" sz="1400" dirty="0"/>
              <a:t>Mobility and Physical Impairment</a:t>
            </a:r>
          </a:p>
          <a:p>
            <a:pPr marL="171450" indent="-171450">
              <a:buFont typeface="Arial" panose="020B0604020202020204" pitchFamily="34" charset="0"/>
              <a:buChar char="•"/>
            </a:pPr>
            <a:r>
              <a:rPr lang="en-GB" sz="1400" dirty="0"/>
              <a:t>Sensory Impairment </a:t>
            </a:r>
          </a:p>
          <a:p>
            <a:pPr marL="171450" indent="-171450">
              <a:buFont typeface="Arial" panose="020B0604020202020204" pitchFamily="34" charset="0"/>
              <a:buChar char="•"/>
            </a:pPr>
            <a:r>
              <a:rPr lang="en-GB" sz="1400" dirty="0"/>
              <a:t>Cognitive Impairment </a:t>
            </a:r>
          </a:p>
          <a:p>
            <a:pPr marL="171450" indent="-171450">
              <a:buFont typeface="Arial" panose="020B0604020202020204" pitchFamily="34" charset="0"/>
              <a:buChar char="•"/>
            </a:pPr>
            <a:r>
              <a:rPr lang="en-GB" sz="1400" dirty="0"/>
              <a:t>Mental Illnesses</a:t>
            </a:r>
          </a:p>
          <a:p>
            <a:pPr marL="171450" indent="-171450">
              <a:buFont typeface="Arial" panose="020B0604020202020204" pitchFamily="34" charset="0"/>
              <a:buChar char="•"/>
            </a:pPr>
            <a:r>
              <a:rPr lang="en-GB" sz="1400" dirty="0"/>
              <a:t>Various types of chronic disease </a:t>
            </a:r>
          </a:p>
        </p:txBody>
      </p:sp>
      <p:pic>
        <p:nvPicPr>
          <p:cNvPr id="13" name="Picture 12"/>
          <p:cNvPicPr>
            <a:picLocks noChangeAspect="1"/>
          </p:cNvPicPr>
          <p:nvPr/>
        </p:nvPicPr>
        <p:blipFill rotWithShape="1">
          <a:blip r:embed="rId3">
            <a:extLst>
              <a:ext uri="{28A0092B-C50C-407E-A947-70E740481C1C}">
                <a14:useLocalDpi xmlns:a14="http://schemas.microsoft.com/office/drawing/2010/main" val="0"/>
              </a:ext>
            </a:extLst>
          </a:blip>
          <a:srcRect l="8740" t="13589" b="3171"/>
          <a:stretch/>
        </p:blipFill>
        <p:spPr>
          <a:xfrm>
            <a:off x="6800852" y="3766821"/>
            <a:ext cx="5081583" cy="2613138"/>
          </a:xfrm>
          <a:prstGeom prst="roundRect">
            <a:avLst/>
          </a:prstGeom>
        </p:spPr>
      </p:pic>
      <p:sp>
        <p:nvSpPr>
          <p:cNvPr id="14" name="TextBox 13"/>
          <p:cNvSpPr txBox="1"/>
          <p:nvPr/>
        </p:nvSpPr>
        <p:spPr>
          <a:xfrm>
            <a:off x="9986960" y="6379959"/>
            <a:ext cx="1895475" cy="276999"/>
          </a:xfrm>
          <a:prstGeom prst="rect">
            <a:avLst/>
          </a:prstGeom>
          <a:noFill/>
        </p:spPr>
        <p:txBody>
          <a:bodyPr wrap="square" rtlCol="0">
            <a:spAutoFit/>
          </a:bodyPr>
          <a:lstStyle/>
          <a:p>
            <a:r>
              <a:rPr lang="en-GB" sz="1200" dirty="0"/>
              <a:t>(Simpson, 2014)</a:t>
            </a:r>
          </a:p>
        </p:txBody>
      </p:sp>
      <p:sp>
        <p:nvSpPr>
          <p:cNvPr id="16" name="TextBox 15"/>
          <p:cNvSpPr txBox="1"/>
          <p:nvPr/>
        </p:nvSpPr>
        <p:spPr>
          <a:xfrm>
            <a:off x="238125" y="6465499"/>
            <a:ext cx="1895475" cy="307777"/>
          </a:xfrm>
          <a:prstGeom prst="rect">
            <a:avLst/>
          </a:prstGeom>
          <a:noFill/>
        </p:spPr>
        <p:txBody>
          <a:bodyPr wrap="square" rtlCol="0">
            <a:spAutoFit/>
          </a:bodyPr>
          <a:lstStyle/>
          <a:p>
            <a:r>
              <a:rPr lang="en-GB" sz="1400" dirty="0"/>
              <a:t>(Disabled World, 2017).</a:t>
            </a:r>
          </a:p>
        </p:txBody>
      </p:sp>
    </p:spTree>
    <p:extLst>
      <p:ext uri="{BB962C8B-B14F-4D97-AF65-F5344CB8AC3E}">
        <p14:creationId xmlns:p14="http://schemas.microsoft.com/office/powerpoint/2010/main" val="3741208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5036" y="592255"/>
            <a:ext cx="6249139" cy="830997"/>
          </a:xfrm>
          <a:prstGeom prst="rect">
            <a:avLst/>
          </a:prstGeom>
          <a:noFill/>
        </p:spPr>
        <p:txBody>
          <a:bodyPr wrap="squar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Disability Discrimination</a:t>
            </a:r>
          </a:p>
        </p:txBody>
      </p:sp>
      <p:sp>
        <p:nvSpPr>
          <p:cNvPr id="4" name="TextBox 3"/>
          <p:cNvSpPr txBox="1"/>
          <p:nvPr/>
        </p:nvSpPr>
        <p:spPr>
          <a:xfrm>
            <a:off x="485036" y="1788982"/>
            <a:ext cx="10515603" cy="523220"/>
          </a:xfrm>
          <a:prstGeom prst="rect">
            <a:avLst/>
          </a:prstGeom>
          <a:noFill/>
        </p:spPr>
        <p:txBody>
          <a:bodyPr wrap="square" rtlCol="0">
            <a:spAutoFit/>
          </a:bodyPr>
          <a:lstStyle/>
          <a:p>
            <a:r>
              <a:rPr lang="en-GB" sz="1400" dirty="0"/>
              <a:t>Prejudice and discrimination against individuals who are seen as being disabled has been apparent throughout societies for a number of years, where individuals and groups of people have been stigmatised and treated unfairly as a result of their illness.</a:t>
            </a:r>
          </a:p>
        </p:txBody>
      </p:sp>
      <p:sp>
        <p:nvSpPr>
          <p:cNvPr id="8" name="TextBox 7"/>
          <p:cNvSpPr txBox="1"/>
          <p:nvPr/>
        </p:nvSpPr>
        <p:spPr>
          <a:xfrm>
            <a:off x="485036" y="2555141"/>
            <a:ext cx="10515603" cy="738664"/>
          </a:xfrm>
          <a:prstGeom prst="rect">
            <a:avLst/>
          </a:prstGeom>
          <a:noFill/>
        </p:spPr>
        <p:txBody>
          <a:bodyPr wrap="square" rtlCol="0">
            <a:spAutoFit/>
          </a:bodyPr>
          <a:lstStyle/>
          <a:p>
            <a:r>
              <a:rPr lang="en-GB" sz="1400" dirty="0"/>
              <a:t>It is now against the law and seen as socially unacceptable to discriminate against anyone with a disability within a majority of societies. Most countries now go out of their way to help to provide for these individuals, and are sensitive to the special requirements of individuals who are disabled. For example:</a:t>
            </a:r>
          </a:p>
        </p:txBody>
      </p:sp>
      <p:sp>
        <p:nvSpPr>
          <p:cNvPr id="9" name="TextBox 8"/>
          <p:cNvSpPr txBox="1"/>
          <p:nvPr/>
        </p:nvSpPr>
        <p:spPr>
          <a:xfrm>
            <a:off x="2035229" y="3536744"/>
            <a:ext cx="7415215" cy="2031325"/>
          </a:xfrm>
          <a:prstGeom prst="rect">
            <a:avLst/>
          </a:prstGeom>
          <a:noFill/>
        </p:spPr>
        <p:txBody>
          <a:bodyPr wrap="square" rtlCol="0">
            <a:spAutoFit/>
          </a:bodyPr>
          <a:lstStyle/>
          <a:p>
            <a:pPr marL="171450" indent="-171450">
              <a:buFont typeface="Arial" panose="020B0604020202020204" pitchFamily="34" charset="0"/>
              <a:buChar char="•"/>
            </a:pPr>
            <a:r>
              <a:rPr lang="en-GB" sz="1400" dirty="0"/>
              <a:t>The provision of ramps and handrails </a:t>
            </a:r>
          </a:p>
          <a:p>
            <a:pPr marL="171450" indent="-171450">
              <a:buFont typeface="Arial" panose="020B0604020202020204" pitchFamily="34" charset="0"/>
              <a:buChar char="•"/>
            </a:pPr>
            <a:r>
              <a:rPr lang="en-GB" sz="1400" dirty="0"/>
              <a:t>Audible signals at pedestrian crossings</a:t>
            </a:r>
          </a:p>
          <a:p>
            <a:pPr marL="171450" indent="-171450">
              <a:buFont typeface="Arial" panose="020B0604020202020204" pitchFamily="34" charset="0"/>
              <a:buChar char="•"/>
            </a:pPr>
            <a:r>
              <a:rPr lang="en-GB" sz="1400" dirty="0"/>
              <a:t>The provision of lifts in all buildings</a:t>
            </a:r>
          </a:p>
          <a:p>
            <a:pPr marL="171450" indent="-171450">
              <a:buFont typeface="Arial" panose="020B0604020202020204" pitchFamily="34" charset="0"/>
              <a:buChar char="•"/>
            </a:pPr>
            <a:r>
              <a:rPr lang="en-GB" sz="1400" dirty="0"/>
              <a:t>Advances in medical care</a:t>
            </a:r>
          </a:p>
          <a:p>
            <a:pPr marL="171450" indent="-171450">
              <a:buFont typeface="Arial" panose="020B0604020202020204" pitchFamily="34" charset="0"/>
              <a:buChar char="•"/>
            </a:pPr>
            <a:r>
              <a:rPr lang="en-GB" sz="1400" dirty="0"/>
              <a:t>Provision of disabled toilets</a:t>
            </a:r>
          </a:p>
          <a:p>
            <a:pPr marL="171450" indent="-171450">
              <a:buFont typeface="Arial" panose="020B0604020202020204" pitchFamily="34" charset="0"/>
              <a:buChar char="•"/>
            </a:pPr>
            <a:r>
              <a:rPr lang="en-GB" sz="1400" dirty="0"/>
              <a:t>Provision of disabled car parking</a:t>
            </a:r>
          </a:p>
          <a:p>
            <a:pPr marL="171450" indent="-171450">
              <a:buFont typeface="Arial" panose="020B0604020202020204" pitchFamily="34" charset="0"/>
              <a:buChar char="•"/>
            </a:pPr>
            <a:r>
              <a:rPr lang="en-GB" sz="1400" dirty="0"/>
              <a:t>Widening of Aisles</a:t>
            </a:r>
          </a:p>
          <a:p>
            <a:endParaRPr lang="en-GB" sz="1400" dirty="0"/>
          </a:p>
          <a:p>
            <a:r>
              <a:rPr lang="en-GB" sz="1400" dirty="0"/>
              <a:t>                      (Harlow Council, unknown)</a:t>
            </a:r>
          </a:p>
        </p:txBody>
      </p:sp>
      <p:sp>
        <p:nvSpPr>
          <p:cNvPr id="11" name="TextBox 10"/>
          <p:cNvSpPr txBox="1"/>
          <p:nvPr/>
        </p:nvSpPr>
        <p:spPr>
          <a:xfrm>
            <a:off x="485036" y="5913001"/>
            <a:ext cx="10515603" cy="523220"/>
          </a:xfrm>
          <a:prstGeom prst="rect">
            <a:avLst/>
          </a:prstGeom>
          <a:noFill/>
        </p:spPr>
        <p:txBody>
          <a:bodyPr wrap="square" rtlCol="0">
            <a:spAutoFit/>
          </a:bodyPr>
          <a:lstStyle/>
          <a:p>
            <a:r>
              <a:rPr lang="en-GB" sz="1400" dirty="0"/>
              <a:t>We have come a long way from the amount of discrimination relating to an individuals disability, however, it is still apparent within modern day society through the use of the labelling theory. </a:t>
            </a:r>
          </a:p>
        </p:txBody>
      </p:sp>
      <p:sp>
        <p:nvSpPr>
          <p:cNvPr id="12" name="TextBox 11"/>
          <p:cNvSpPr txBox="1"/>
          <p:nvPr/>
        </p:nvSpPr>
        <p:spPr>
          <a:xfrm>
            <a:off x="9810751" y="6436221"/>
            <a:ext cx="2137624" cy="307777"/>
          </a:xfrm>
          <a:prstGeom prst="rect">
            <a:avLst/>
          </a:prstGeom>
          <a:noFill/>
        </p:spPr>
        <p:txBody>
          <a:bodyPr wrap="square" rtlCol="0">
            <a:spAutoFit/>
          </a:bodyPr>
          <a:lstStyle/>
          <a:p>
            <a:r>
              <a:rPr lang="en-GB" sz="1400" dirty="0"/>
              <a:t>(Hogg and Vaughan, 2018).</a:t>
            </a:r>
          </a:p>
        </p:txBody>
      </p:sp>
    </p:spTree>
    <p:extLst>
      <p:ext uri="{BB962C8B-B14F-4D97-AF65-F5344CB8AC3E}">
        <p14:creationId xmlns:p14="http://schemas.microsoft.com/office/powerpoint/2010/main" val="1025243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6911" y="630355"/>
            <a:ext cx="6249139" cy="830997"/>
          </a:xfrm>
          <a:prstGeom prst="rect">
            <a:avLst/>
          </a:prstGeom>
          <a:noFill/>
        </p:spPr>
        <p:txBody>
          <a:bodyPr wrap="squar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The Labelling Theory</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50908" b="50300"/>
          <a:stretch/>
        </p:blipFill>
        <p:spPr>
          <a:xfrm>
            <a:off x="10001249" y="69753"/>
            <a:ext cx="1882949" cy="2783197"/>
          </a:xfrm>
          <a:prstGeom prst="rect">
            <a:avLst/>
          </a:prstGeom>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13" r="50830" b="50177"/>
          <a:stretch/>
        </p:blipFill>
        <p:spPr>
          <a:xfrm>
            <a:off x="7867470" y="630355"/>
            <a:ext cx="1756064" cy="2598620"/>
          </a:xfrm>
          <a:prstGeom prst="rect">
            <a:avLst/>
          </a:prstGeom>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t="49823" r="50085"/>
          <a:stretch/>
        </p:blipFill>
        <p:spPr>
          <a:xfrm>
            <a:off x="10220325" y="3495491"/>
            <a:ext cx="1843086" cy="2705027"/>
          </a:xfrm>
          <a:prstGeom prst="rect">
            <a:avLst/>
          </a:prstGeom>
        </p:spPr>
      </p:pic>
      <p:sp>
        <p:nvSpPr>
          <p:cNvPr id="7" name="TextBox 6"/>
          <p:cNvSpPr txBox="1"/>
          <p:nvPr/>
        </p:nvSpPr>
        <p:spPr>
          <a:xfrm>
            <a:off x="9623534" y="3144181"/>
            <a:ext cx="1895475" cy="276999"/>
          </a:xfrm>
          <a:prstGeom prst="rect">
            <a:avLst/>
          </a:prstGeom>
          <a:noFill/>
        </p:spPr>
        <p:txBody>
          <a:bodyPr wrap="square" rtlCol="0">
            <a:spAutoFit/>
          </a:bodyPr>
          <a:lstStyle/>
          <a:p>
            <a:r>
              <a:rPr lang="en-GB" sz="1200" dirty="0"/>
              <a:t>(</a:t>
            </a:r>
            <a:r>
              <a:rPr lang="en-GB" sz="1200" dirty="0" err="1">
                <a:effectLst/>
              </a:rPr>
              <a:t>DeviantArtist</a:t>
            </a:r>
            <a:r>
              <a:rPr lang="en-GB" sz="1200" dirty="0"/>
              <a:t>, 2007)</a:t>
            </a:r>
          </a:p>
        </p:txBody>
      </p:sp>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50347" t="49525"/>
          <a:stretch/>
        </p:blipFill>
        <p:spPr>
          <a:xfrm>
            <a:off x="8143874" y="3712411"/>
            <a:ext cx="1857375" cy="2756708"/>
          </a:xfrm>
          <a:prstGeom prst="rect">
            <a:avLst/>
          </a:prstGeom>
        </p:spPr>
      </p:pic>
      <p:sp>
        <p:nvSpPr>
          <p:cNvPr id="9" name="TextBox 8"/>
          <p:cNvSpPr txBox="1"/>
          <p:nvPr/>
        </p:nvSpPr>
        <p:spPr>
          <a:xfrm>
            <a:off x="656486" y="1741357"/>
            <a:ext cx="5839564" cy="954107"/>
          </a:xfrm>
          <a:prstGeom prst="rect">
            <a:avLst/>
          </a:prstGeom>
          <a:noFill/>
        </p:spPr>
        <p:txBody>
          <a:bodyPr wrap="square" rtlCol="0">
            <a:spAutoFit/>
          </a:bodyPr>
          <a:lstStyle/>
          <a:p>
            <a:r>
              <a:rPr lang="en-GB" sz="1400" dirty="0"/>
              <a:t>The labelling theory is the idea that individuals identify and behave in way that mirrors how others individuals label them.  This theory was developed in the work of Howard Becker in the 1960’s and it justifies why an individual’s behaviour conflicts with the social norms that are apparent in society. </a:t>
            </a:r>
          </a:p>
        </p:txBody>
      </p:sp>
      <p:sp>
        <p:nvSpPr>
          <p:cNvPr id="12" name="TextBox 11"/>
          <p:cNvSpPr txBox="1"/>
          <p:nvPr/>
        </p:nvSpPr>
        <p:spPr>
          <a:xfrm>
            <a:off x="656486" y="3423616"/>
            <a:ext cx="5839564" cy="1169551"/>
          </a:xfrm>
          <a:prstGeom prst="rect">
            <a:avLst/>
          </a:prstGeom>
          <a:noFill/>
        </p:spPr>
        <p:txBody>
          <a:bodyPr wrap="square" rtlCol="0">
            <a:spAutoFit/>
          </a:bodyPr>
          <a:lstStyle/>
          <a:p>
            <a:r>
              <a:rPr lang="en-GB" sz="1400" dirty="0"/>
              <a:t>The individual would sometimes incorporate the label into their self-concept. Individuals begin to act and behave the way in which they are perceived. </a:t>
            </a:r>
          </a:p>
          <a:p>
            <a:endParaRPr lang="en-GB" sz="1400" dirty="0"/>
          </a:p>
          <a:p>
            <a:r>
              <a:rPr lang="en-GB" sz="1400" dirty="0"/>
              <a:t>                                                                                     (Crossman, 2017).</a:t>
            </a:r>
          </a:p>
          <a:p>
            <a:endParaRPr lang="en-GB" sz="1400" dirty="0"/>
          </a:p>
        </p:txBody>
      </p:sp>
      <p:sp>
        <p:nvSpPr>
          <p:cNvPr id="15" name="TextBox 14"/>
          <p:cNvSpPr txBox="1"/>
          <p:nvPr/>
        </p:nvSpPr>
        <p:spPr>
          <a:xfrm>
            <a:off x="656486" y="5347013"/>
            <a:ext cx="5839564" cy="523220"/>
          </a:xfrm>
          <a:prstGeom prst="rect">
            <a:avLst/>
          </a:prstGeom>
          <a:noFill/>
        </p:spPr>
        <p:txBody>
          <a:bodyPr wrap="square" rtlCol="0">
            <a:spAutoFit/>
          </a:bodyPr>
          <a:lstStyle/>
          <a:p>
            <a:r>
              <a:rPr lang="en-GB" sz="1400" dirty="0"/>
              <a:t>Attitudes are powerful bases for resulting in group stereotypical behaviours and customs, and this is merely what this theory is made up. </a:t>
            </a:r>
          </a:p>
        </p:txBody>
      </p:sp>
      <p:sp>
        <p:nvSpPr>
          <p:cNvPr id="16" name="TextBox 15"/>
          <p:cNvSpPr txBox="1"/>
          <p:nvPr/>
        </p:nvSpPr>
        <p:spPr>
          <a:xfrm>
            <a:off x="4590311" y="6058624"/>
            <a:ext cx="2137624" cy="307777"/>
          </a:xfrm>
          <a:prstGeom prst="rect">
            <a:avLst/>
          </a:prstGeom>
          <a:noFill/>
        </p:spPr>
        <p:txBody>
          <a:bodyPr wrap="square" rtlCol="0">
            <a:spAutoFit/>
          </a:bodyPr>
          <a:lstStyle/>
          <a:p>
            <a:r>
              <a:rPr lang="en-GB" sz="1400" dirty="0"/>
              <a:t>(Smith and Hogg, 2008).</a:t>
            </a:r>
          </a:p>
        </p:txBody>
      </p:sp>
    </p:spTree>
    <p:extLst>
      <p:ext uri="{BB962C8B-B14F-4D97-AF65-F5344CB8AC3E}">
        <p14:creationId xmlns:p14="http://schemas.microsoft.com/office/powerpoint/2010/main" val="269110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620830"/>
            <a:ext cx="11953875" cy="646331"/>
          </a:xfrm>
          <a:prstGeom prst="rect">
            <a:avLst/>
          </a:prstGeom>
          <a:noFill/>
        </p:spPr>
        <p:txBody>
          <a:bodyPr wrap="square" lIns="91440" tIns="45720" rIns="91440" bIns="45720">
            <a:spAutoFit/>
          </a:bodyPr>
          <a:lstStyle/>
          <a:p>
            <a:pPr algn="ctr"/>
            <a:r>
              <a:rPr lang="en-US" sz="3600" b="0" cap="none" spc="0" dirty="0">
                <a:ln w="0"/>
                <a:solidFill>
                  <a:schemeClr val="tx1"/>
                </a:solidFill>
                <a:effectLst>
                  <a:outerShdw blurRad="38100" dist="19050" dir="2700000" algn="tl" rotWithShape="0">
                    <a:schemeClr val="dk1">
                      <a:alpha val="40000"/>
                    </a:schemeClr>
                  </a:outerShdw>
                </a:effectLst>
              </a:rPr>
              <a:t>Negatives of The Labelling Theory For Those Who are Disabled</a:t>
            </a:r>
          </a:p>
        </p:txBody>
      </p:sp>
      <p:sp>
        <p:nvSpPr>
          <p:cNvPr id="3" name="Rectangle 2"/>
          <p:cNvSpPr/>
          <p:nvPr/>
        </p:nvSpPr>
        <p:spPr>
          <a:xfrm>
            <a:off x="2331935" y="2103961"/>
            <a:ext cx="2740668" cy="769441"/>
          </a:xfrm>
          <a:prstGeom prst="rect">
            <a:avLst/>
          </a:prstGeom>
        </p:spPr>
        <p:txBody>
          <a:bodyPr wrap="square">
            <a:spAutoFit/>
          </a:bodyPr>
          <a:lstStyle/>
          <a:p>
            <a:r>
              <a:rPr lang="en-GB" sz="1600" dirty="0"/>
              <a:t>Lead to self-fulfilling prophecies and stigmatisation </a:t>
            </a:r>
            <a:r>
              <a:rPr lang="en-GB" sz="1200" dirty="0"/>
              <a:t>(UCLA Centre, unknown). </a:t>
            </a:r>
          </a:p>
        </p:txBody>
      </p:sp>
      <p:sp>
        <p:nvSpPr>
          <p:cNvPr id="6" name="Rectangle 5"/>
          <p:cNvSpPr/>
          <p:nvPr/>
        </p:nvSpPr>
        <p:spPr>
          <a:xfrm>
            <a:off x="8033300" y="5418120"/>
            <a:ext cx="2740668" cy="523220"/>
          </a:xfrm>
          <a:prstGeom prst="rect">
            <a:avLst/>
          </a:prstGeom>
        </p:spPr>
        <p:txBody>
          <a:bodyPr wrap="square">
            <a:spAutoFit/>
          </a:bodyPr>
          <a:lstStyle/>
          <a:p>
            <a:r>
              <a:rPr lang="en-GB" sz="1600" dirty="0"/>
              <a:t>Low self-esteem</a:t>
            </a:r>
          </a:p>
          <a:p>
            <a:r>
              <a:rPr lang="en-GB" sz="1200" dirty="0"/>
              <a:t>(</a:t>
            </a:r>
            <a:r>
              <a:rPr lang="en-GB" sz="1200" dirty="0" err="1"/>
              <a:t>Kivi</a:t>
            </a:r>
            <a:r>
              <a:rPr lang="en-GB" sz="1200" dirty="0"/>
              <a:t> and </a:t>
            </a:r>
            <a:r>
              <a:rPr lang="en-GB" sz="1200" dirty="0" err="1"/>
              <a:t>Wistrom</a:t>
            </a:r>
            <a:r>
              <a:rPr lang="en-GB" sz="1200" dirty="0"/>
              <a:t>, 2015)</a:t>
            </a:r>
          </a:p>
        </p:txBody>
      </p:sp>
      <p:sp>
        <p:nvSpPr>
          <p:cNvPr id="7" name="Rectangle 6"/>
          <p:cNvSpPr/>
          <p:nvPr/>
        </p:nvSpPr>
        <p:spPr>
          <a:xfrm>
            <a:off x="5564777" y="3925198"/>
            <a:ext cx="1129120" cy="769441"/>
          </a:xfrm>
          <a:prstGeom prst="rect">
            <a:avLst/>
          </a:prstGeom>
        </p:spPr>
        <p:txBody>
          <a:bodyPr wrap="square">
            <a:spAutoFit/>
          </a:bodyPr>
          <a:lstStyle/>
          <a:p>
            <a:pPr algn="ctr"/>
            <a:r>
              <a:rPr lang="en-GB" sz="1600" dirty="0"/>
              <a:t>Media</a:t>
            </a:r>
          </a:p>
          <a:p>
            <a:pPr algn="ctr"/>
            <a:r>
              <a:rPr lang="en-GB" sz="1200" dirty="0"/>
              <a:t>(Wood, 2012). </a:t>
            </a:r>
          </a:p>
          <a:p>
            <a:pPr algn="ctr"/>
            <a:endParaRPr lang="en-GB" sz="1600" dirty="0"/>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39102" y="1619124"/>
            <a:ext cx="3352898" cy="2508556"/>
          </a:xfrm>
          <a:prstGeom prst="rect">
            <a:avLst/>
          </a:prstGeom>
        </p:spPr>
      </p:pic>
      <p:sp>
        <p:nvSpPr>
          <p:cNvPr id="11" name="TextBox 10"/>
          <p:cNvSpPr txBox="1"/>
          <p:nvPr/>
        </p:nvSpPr>
        <p:spPr>
          <a:xfrm>
            <a:off x="11029896" y="3925198"/>
            <a:ext cx="1694073" cy="276999"/>
          </a:xfrm>
          <a:prstGeom prst="rect">
            <a:avLst/>
          </a:prstGeom>
          <a:noFill/>
        </p:spPr>
        <p:txBody>
          <a:bodyPr wrap="square" rtlCol="0">
            <a:spAutoFit/>
          </a:bodyPr>
          <a:lstStyle/>
          <a:p>
            <a:r>
              <a:rPr lang="en-GB" sz="1200" dirty="0"/>
              <a:t>(Winter, 2017).</a:t>
            </a:r>
          </a:p>
        </p:txBody>
      </p:sp>
      <p:sp>
        <p:nvSpPr>
          <p:cNvPr id="13" name="AutoShape 2" descr="Image result for self fulfilling prophecy">
            <a:hlinkClick r:id="rId4"/>
          </p:cNvPr>
          <p:cNvSpPr>
            <a:spLocks noChangeAspect="1" noChangeArrowheads="1"/>
          </p:cNvSpPr>
          <p:nvPr/>
        </p:nvSpPr>
        <p:spPr bwMode="auto">
          <a:xfrm>
            <a:off x="971350" y="3701595"/>
            <a:ext cx="2790825" cy="16383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TextBox 14"/>
          <p:cNvSpPr txBox="1"/>
          <p:nvPr/>
        </p:nvSpPr>
        <p:spPr>
          <a:xfrm>
            <a:off x="50463" y="6453435"/>
            <a:ext cx="1817248" cy="276999"/>
          </a:xfrm>
          <a:prstGeom prst="rect">
            <a:avLst/>
          </a:prstGeom>
          <a:noFill/>
        </p:spPr>
        <p:txBody>
          <a:bodyPr wrap="square" rtlCol="0">
            <a:spAutoFit/>
          </a:bodyPr>
          <a:lstStyle/>
          <a:p>
            <a:r>
              <a:rPr lang="en-GB" sz="1200" dirty="0"/>
              <a:t>(HonorSociety.org, 2017).</a:t>
            </a:r>
          </a:p>
        </p:txBody>
      </p:sp>
      <p:pic>
        <p:nvPicPr>
          <p:cNvPr id="1028" name="Picture 4" descr="Related image">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623" y="3918795"/>
            <a:ext cx="4506166" cy="2642506"/>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1150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9286" y="620830"/>
            <a:ext cx="11840314" cy="646331"/>
          </a:xfrm>
          <a:prstGeom prst="rect">
            <a:avLst/>
          </a:prstGeom>
          <a:noFill/>
        </p:spPr>
        <p:txBody>
          <a:bodyPr wrap="square" lIns="91440" tIns="45720" rIns="91440" bIns="45720">
            <a:spAutoFit/>
          </a:bodyPr>
          <a:lstStyle/>
          <a:p>
            <a:pPr algn="ctr"/>
            <a:r>
              <a:rPr lang="en-US" sz="3600" b="0" cap="none" spc="0" dirty="0">
                <a:ln w="0"/>
                <a:solidFill>
                  <a:schemeClr val="tx1"/>
                </a:solidFill>
                <a:effectLst>
                  <a:outerShdw blurRad="38100" dist="19050" dir="2700000" algn="tl" rotWithShape="0">
                    <a:schemeClr val="dk1">
                      <a:alpha val="40000"/>
                    </a:schemeClr>
                  </a:outerShdw>
                </a:effectLst>
              </a:rPr>
              <a:t>Positives of The Labelling Theory For Those Who are Disabled</a:t>
            </a:r>
          </a:p>
        </p:txBody>
      </p:sp>
      <p:sp>
        <p:nvSpPr>
          <p:cNvPr id="3" name="TextBox 2"/>
          <p:cNvSpPr txBox="1"/>
          <p:nvPr/>
        </p:nvSpPr>
        <p:spPr>
          <a:xfrm>
            <a:off x="8964783" y="5223752"/>
            <a:ext cx="1254870" cy="553998"/>
          </a:xfrm>
          <a:prstGeom prst="rect">
            <a:avLst/>
          </a:prstGeom>
          <a:noFill/>
        </p:spPr>
        <p:txBody>
          <a:bodyPr wrap="square" rtlCol="0">
            <a:spAutoFit/>
          </a:bodyPr>
          <a:lstStyle/>
          <a:p>
            <a:r>
              <a:rPr lang="en-GB" dirty="0"/>
              <a:t>Legislation </a:t>
            </a:r>
          </a:p>
          <a:p>
            <a:r>
              <a:rPr lang="en-GB" sz="1200" dirty="0"/>
              <a:t>(NHS, unknown).</a:t>
            </a:r>
          </a:p>
        </p:txBody>
      </p:sp>
      <p:sp>
        <p:nvSpPr>
          <p:cNvPr id="5" name="TextBox 4"/>
          <p:cNvSpPr txBox="1"/>
          <p:nvPr/>
        </p:nvSpPr>
        <p:spPr>
          <a:xfrm>
            <a:off x="4786008" y="3818344"/>
            <a:ext cx="3589507" cy="553998"/>
          </a:xfrm>
          <a:prstGeom prst="rect">
            <a:avLst/>
          </a:prstGeom>
          <a:noFill/>
        </p:spPr>
        <p:txBody>
          <a:bodyPr wrap="square" rtlCol="0">
            <a:spAutoFit/>
          </a:bodyPr>
          <a:lstStyle/>
          <a:p>
            <a:r>
              <a:rPr lang="en-GB" dirty="0"/>
              <a:t>Development of teaching methods </a:t>
            </a:r>
            <a:r>
              <a:rPr lang="en-GB" sz="1200" dirty="0"/>
              <a:t>(McPherson, 2014).</a:t>
            </a:r>
          </a:p>
        </p:txBody>
      </p:sp>
      <p:sp>
        <p:nvSpPr>
          <p:cNvPr id="8" name="TextBox 7"/>
          <p:cNvSpPr txBox="1"/>
          <p:nvPr/>
        </p:nvSpPr>
        <p:spPr>
          <a:xfrm>
            <a:off x="1552305" y="2349150"/>
            <a:ext cx="3424137" cy="553998"/>
          </a:xfrm>
          <a:prstGeom prst="rect">
            <a:avLst/>
          </a:prstGeom>
          <a:noFill/>
        </p:spPr>
        <p:txBody>
          <a:bodyPr wrap="square" rtlCol="0">
            <a:spAutoFit/>
          </a:bodyPr>
          <a:lstStyle/>
          <a:p>
            <a:r>
              <a:rPr lang="en-GB" dirty="0"/>
              <a:t>Improvement of access to services </a:t>
            </a:r>
          </a:p>
          <a:p>
            <a:r>
              <a:rPr lang="en-GB" sz="1200" dirty="0"/>
              <a:t>(World Health Organisation, 2017).</a:t>
            </a: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1224644">
            <a:off x="408562" y="4426703"/>
            <a:ext cx="3686782" cy="1915211"/>
          </a:xfrm>
          <a:prstGeom prst="roundRect">
            <a:avLst/>
          </a:prstGeom>
        </p:spPr>
      </p:pic>
      <p:sp>
        <p:nvSpPr>
          <p:cNvPr id="10" name="AutoShape 2" descr="Image result for disability support">
            <a:hlinkClick r:id="rId4"/>
          </p:cNvPr>
          <p:cNvSpPr>
            <a:spLocks noChangeAspect="1" noChangeArrowheads="1"/>
          </p:cNvSpPr>
          <p:nvPr/>
        </p:nvSpPr>
        <p:spPr bwMode="auto">
          <a:xfrm>
            <a:off x="7370155" y="1771614"/>
            <a:ext cx="2524125" cy="18192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p:cNvPicPr>
            <a:picLocks noChangeAspect="1"/>
          </p:cNvPicPr>
          <p:nvPr/>
        </p:nvPicPr>
        <p:blipFill>
          <a:blip r:embed="rId5"/>
          <a:stretch>
            <a:fillRect/>
          </a:stretch>
        </p:blipFill>
        <p:spPr>
          <a:xfrm>
            <a:off x="9425392" y="1469854"/>
            <a:ext cx="2524125" cy="1819275"/>
          </a:xfrm>
          <a:prstGeom prst="rect">
            <a:avLst/>
          </a:prstGeom>
        </p:spPr>
      </p:pic>
      <p:sp>
        <p:nvSpPr>
          <p:cNvPr id="12" name="TextBox 11"/>
          <p:cNvSpPr txBox="1"/>
          <p:nvPr/>
        </p:nvSpPr>
        <p:spPr>
          <a:xfrm>
            <a:off x="1937629" y="6398586"/>
            <a:ext cx="1817248" cy="276999"/>
          </a:xfrm>
          <a:prstGeom prst="rect">
            <a:avLst/>
          </a:prstGeom>
          <a:noFill/>
        </p:spPr>
        <p:txBody>
          <a:bodyPr wrap="square" rtlCol="0">
            <a:spAutoFit/>
          </a:bodyPr>
          <a:lstStyle/>
          <a:p>
            <a:r>
              <a:rPr lang="en-GB" sz="1200" dirty="0"/>
              <a:t>(</a:t>
            </a:r>
            <a:r>
              <a:rPr lang="en-GB" sz="1200" dirty="0" err="1"/>
              <a:t>Antong</a:t>
            </a:r>
            <a:r>
              <a:rPr lang="en-GB" sz="1200" dirty="0"/>
              <a:t>, 2017).</a:t>
            </a:r>
          </a:p>
        </p:txBody>
      </p:sp>
      <p:sp>
        <p:nvSpPr>
          <p:cNvPr id="13" name="TextBox 12"/>
          <p:cNvSpPr txBox="1"/>
          <p:nvPr/>
        </p:nvSpPr>
        <p:spPr>
          <a:xfrm>
            <a:off x="10687454" y="3353322"/>
            <a:ext cx="1817248" cy="276999"/>
          </a:xfrm>
          <a:prstGeom prst="rect">
            <a:avLst/>
          </a:prstGeom>
          <a:noFill/>
        </p:spPr>
        <p:txBody>
          <a:bodyPr wrap="square" rtlCol="0">
            <a:spAutoFit/>
          </a:bodyPr>
          <a:lstStyle/>
          <a:p>
            <a:r>
              <a:rPr lang="en-GB" sz="1200" dirty="0"/>
              <a:t>(</a:t>
            </a:r>
            <a:r>
              <a:rPr lang="en-GB" sz="1200" dirty="0" err="1"/>
              <a:t>OneGov</a:t>
            </a:r>
            <a:r>
              <a:rPr lang="en-GB" sz="1200" dirty="0"/>
              <a:t>, 2015).</a:t>
            </a:r>
          </a:p>
        </p:txBody>
      </p:sp>
    </p:spTree>
    <p:extLst>
      <p:ext uri="{BB962C8B-B14F-4D97-AF65-F5344CB8AC3E}">
        <p14:creationId xmlns:p14="http://schemas.microsoft.com/office/powerpoint/2010/main" val="1318099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3739" y="668455"/>
            <a:ext cx="6249139" cy="830997"/>
          </a:xfrm>
          <a:prstGeom prst="rect">
            <a:avLst/>
          </a:prstGeom>
          <a:noFill/>
        </p:spPr>
        <p:txBody>
          <a:bodyPr wrap="squar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Conclusion</a:t>
            </a:r>
          </a:p>
        </p:txBody>
      </p:sp>
      <p:sp>
        <p:nvSpPr>
          <p:cNvPr id="4" name="TextBox 3"/>
          <p:cNvSpPr txBox="1"/>
          <p:nvPr/>
        </p:nvSpPr>
        <p:spPr>
          <a:xfrm>
            <a:off x="1720450" y="6010786"/>
            <a:ext cx="8668692" cy="307777"/>
          </a:xfrm>
          <a:prstGeom prst="rect">
            <a:avLst/>
          </a:prstGeom>
          <a:noFill/>
        </p:spPr>
        <p:txBody>
          <a:bodyPr wrap="square" rtlCol="0">
            <a:spAutoFit/>
          </a:bodyPr>
          <a:lstStyle/>
          <a:p>
            <a:r>
              <a:rPr lang="en-GB" sz="1400" dirty="0"/>
              <a:t>Ideally, an individual should be referred to by name, not by the label they have been given (Thomas and Woods, 2003).</a:t>
            </a:r>
          </a:p>
        </p:txBody>
      </p:sp>
      <p:sp>
        <p:nvSpPr>
          <p:cNvPr id="6" name="TextBox 5"/>
          <p:cNvSpPr txBox="1"/>
          <p:nvPr/>
        </p:nvSpPr>
        <p:spPr>
          <a:xfrm>
            <a:off x="564549" y="1798921"/>
            <a:ext cx="11233199" cy="523220"/>
          </a:xfrm>
          <a:prstGeom prst="rect">
            <a:avLst/>
          </a:prstGeom>
          <a:noFill/>
        </p:spPr>
        <p:txBody>
          <a:bodyPr wrap="square" rtlCol="0">
            <a:spAutoFit/>
          </a:bodyPr>
          <a:lstStyle/>
          <a:p>
            <a:r>
              <a:rPr lang="en-GB" sz="1400" dirty="0"/>
              <a:t>The major problem that results in the discrimination of those with disabilities is the lack of general consensus and the attitudes of the individuals in power. </a:t>
            </a:r>
          </a:p>
        </p:txBody>
      </p:sp>
      <p:sp>
        <p:nvSpPr>
          <p:cNvPr id="8" name="TextBox 7"/>
          <p:cNvSpPr txBox="1"/>
          <p:nvPr/>
        </p:nvSpPr>
        <p:spPr>
          <a:xfrm>
            <a:off x="1720450" y="2621610"/>
            <a:ext cx="8668692" cy="584775"/>
          </a:xfrm>
          <a:prstGeom prst="rect">
            <a:avLst/>
          </a:prstGeom>
          <a:noFill/>
        </p:spPr>
        <p:txBody>
          <a:bodyPr wrap="square" rtlCol="0">
            <a:spAutoFit/>
          </a:bodyPr>
          <a:lstStyle/>
          <a:p>
            <a:pPr algn="ctr"/>
            <a:r>
              <a:rPr lang="en-GB" sz="1400" dirty="0"/>
              <a:t>“</a:t>
            </a:r>
            <a:r>
              <a:rPr lang="en-GB" sz="1600" i="1" dirty="0"/>
              <a:t>In short, man’s socialisation is revealed mainly in his attitudes formed in relation to the values or norms of his reference group or groups</a:t>
            </a:r>
            <a:r>
              <a:rPr lang="en-GB" sz="1600" dirty="0"/>
              <a:t>” </a:t>
            </a:r>
            <a:r>
              <a:rPr lang="en-GB" sz="1400" dirty="0"/>
              <a:t>(</a:t>
            </a:r>
            <a:r>
              <a:rPr lang="en-GB" sz="1400" dirty="0" err="1"/>
              <a:t>Sherif</a:t>
            </a:r>
            <a:r>
              <a:rPr lang="en-GB" sz="1400" dirty="0"/>
              <a:t>, 1936 </a:t>
            </a:r>
            <a:r>
              <a:rPr lang="en-GB" sz="1400" i="1" dirty="0"/>
              <a:t>cited in </a:t>
            </a:r>
            <a:r>
              <a:rPr lang="en-GB" sz="1400" dirty="0"/>
              <a:t>Smith and Hogg (2008). </a:t>
            </a:r>
          </a:p>
        </p:txBody>
      </p:sp>
      <p:sp>
        <p:nvSpPr>
          <p:cNvPr id="10" name="TextBox 9"/>
          <p:cNvSpPr txBox="1"/>
          <p:nvPr/>
        </p:nvSpPr>
        <p:spPr>
          <a:xfrm>
            <a:off x="703696" y="4133131"/>
            <a:ext cx="11233199" cy="738664"/>
          </a:xfrm>
          <a:prstGeom prst="rect">
            <a:avLst/>
          </a:prstGeom>
          <a:noFill/>
        </p:spPr>
        <p:txBody>
          <a:bodyPr wrap="square" rtlCol="0">
            <a:spAutoFit/>
          </a:bodyPr>
          <a:lstStyle/>
          <a:p>
            <a:r>
              <a:rPr lang="en-GB" sz="1400" dirty="0"/>
              <a:t>Throughout history, a number of individuals have faced immense discrimination as a result of being disabled, with the labelling theory playing a bit contribution. Our identity is a socially constructed concept and individuals are still, to this day being judged and marginalised for who they are (The Critical Media Project, 2017).  </a:t>
            </a:r>
          </a:p>
        </p:txBody>
      </p:sp>
    </p:spTree>
    <p:extLst>
      <p:ext uri="{BB962C8B-B14F-4D97-AF65-F5344CB8AC3E}">
        <p14:creationId xmlns:p14="http://schemas.microsoft.com/office/powerpoint/2010/main" val="2332211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21966" y="698448"/>
            <a:ext cx="6249139" cy="707886"/>
          </a:xfrm>
          <a:prstGeom prst="rect">
            <a:avLst/>
          </a:prstGeom>
          <a:noFill/>
        </p:spPr>
        <p:txBody>
          <a:bodyPr wrap="squar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References</a:t>
            </a:r>
          </a:p>
        </p:txBody>
      </p:sp>
      <p:sp>
        <p:nvSpPr>
          <p:cNvPr id="3" name="Rectangle 2"/>
          <p:cNvSpPr/>
          <p:nvPr/>
        </p:nvSpPr>
        <p:spPr>
          <a:xfrm>
            <a:off x="635541" y="1406334"/>
            <a:ext cx="11154382" cy="5293757"/>
          </a:xfrm>
          <a:prstGeom prst="rect">
            <a:avLst/>
          </a:prstGeom>
        </p:spPr>
        <p:txBody>
          <a:bodyPr wrap="square">
            <a:spAutoFit/>
          </a:bodyPr>
          <a:lstStyle/>
          <a:p>
            <a:pPr>
              <a:lnSpc>
                <a:spcPct val="107000"/>
              </a:lnSpc>
              <a:spcAft>
                <a:spcPts val="800"/>
              </a:spcAft>
            </a:pPr>
            <a:r>
              <a:rPr lang="en-GB" sz="1050" dirty="0" err="1">
                <a:latin typeface="Calibri" panose="020F0502020204030204" pitchFamily="34" charset="0"/>
                <a:ea typeface="Calibri" panose="020F0502020204030204" pitchFamily="34" charset="0"/>
                <a:cs typeface="Times New Roman" panose="02020603050405020304" pitchFamily="18" charset="0"/>
              </a:rPr>
              <a:t>Alcock</a:t>
            </a:r>
            <a:r>
              <a:rPr lang="en-GB" sz="1050" dirty="0">
                <a:latin typeface="Calibri" panose="020F0502020204030204" pitchFamily="34" charset="0"/>
                <a:ea typeface="Calibri" panose="020F0502020204030204" pitchFamily="34" charset="0"/>
                <a:cs typeface="Times New Roman" panose="02020603050405020304" pitchFamily="18" charset="0"/>
              </a:rPr>
              <a:t>, P., </a:t>
            </a:r>
            <a:r>
              <a:rPr lang="en-GB" sz="1050" dirty="0" err="1">
                <a:latin typeface="Calibri" panose="020F0502020204030204" pitchFamily="34" charset="0"/>
                <a:ea typeface="Calibri" panose="020F0502020204030204" pitchFamily="34" charset="0"/>
                <a:cs typeface="Times New Roman" panose="02020603050405020304" pitchFamily="18" charset="0"/>
              </a:rPr>
              <a:t>Haux</a:t>
            </a:r>
            <a:r>
              <a:rPr lang="en-GB" sz="1050" dirty="0">
                <a:latin typeface="Calibri" panose="020F0502020204030204" pitchFamily="34" charset="0"/>
                <a:ea typeface="Calibri" panose="020F0502020204030204" pitchFamily="34" charset="0"/>
                <a:cs typeface="Times New Roman" panose="02020603050405020304" pitchFamily="18" charset="0"/>
              </a:rPr>
              <a:t>, T., May, M., Wright, S. (2016). </a:t>
            </a:r>
            <a:r>
              <a:rPr lang="en-GB" sz="1050" i="1" dirty="0">
                <a:latin typeface="Calibri" panose="020F0502020204030204" pitchFamily="34" charset="0"/>
                <a:ea typeface="Calibri" panose="020F0502020204030204" pitchFamily="34" charset="0"/>
                <a:cs typeface="Times New Roman" panose="02020603050405020304" pitchFamily="18" charset="0"/>
              </a:rPr>
              <a:t>The Student’s Companion to Social Policy</a:t>
            </a:r>
            <a:r>
              <a:rPr lang="en-GB" sz="1050" dirty="0">
                <a:latin typeface="Calibri" panose="020F0502020204030204" pitchFamily="34" charset="0"/>
                <a:ea typeface="Calibri" panose="020F0502020204030204" pitchFamily="34" charset="0"/>
                <a:cs typeface="Times New Roman" panose="02020603050405020304" pitchFamily="18" charset="0"/>
              </a:rPr>
              <a:t>. 5edn. West Sussex: John Wiley &amp; Sons</a:t>
            </a:r>
          </a:p>
          <a:p>
            <a:pPr>
              <a:lnSpc>
                <a:spcPct val="107000"/>
              </a:lnSpc>
              <a:spcAft>
                <a:spcPts val="800"/>
              </a:spcAft>
            </a:pPr>
            <a:r>
              <a:rPr lang="en-GB" sz="1050" dirty="0" err="1">
                <a:latin typeface="Calibri" panose="020F0502020204030204" pitchFamily="34" charset="0"/>
                <a:ea typeface="Calibri" panose="020F0502020204030204" pitchFamily="34" charset="0"/>
                <a:cs typeface="Times New Roman" panose="02020603050405020304" pitchFamily="18" charset="0"/>
              </a:rPr>
              <a:t>Antong</a:t>
            </a:r>
            <a:r>
              <a:rPr lang="en-GB" sz="1050" dirty="0">
                <a:latin typeface="Calibri" panose="020F0502020204030204" pitchFamily="34" charset="0"/>
                <a:ea typeface="Calibri" panose="020F0502020204030204" pitchFamily="34" charset="0"/>
                <a:cs typeface="Times New Roman" panose="02020603050405020304" pitchFamily="18" charset="0"/>
              </a:rPr>
              <a:t>, S. (2017). </a:t>
            </a:r>
            <a:r>
              <a:rPr lang="en-GB" sz="1050" i="1" dirty="0">
                <a:latin typeface="Calibri" panose="020F0502020204030204" pitchFamily="34" charset="0"/>
                <a:ea typeface="Calibri" panose="020F0502020204030204" pitchFamily="34" charset="0"/>
                <a:cs typeface="Times New Roman" panose="02020603050405020304" pitchFamily="18" charset="0"/>
              </a:rPr>
              <a:t>Keeping Up With Legislation</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http://www.buildingcode.co.ke/building-controls/keeping-up-with-legislation/</a:t>
            </a:r>
            <a:r>
              <a:rPr lang="en-GB" sz="1050" dirty="0">
                <a:latin typeface="Calibri" panose="020F0502020204030204" pitchFamily="34" charset="0"/>
                <a:ea typeface="Calibri" panose="020F0502020204030204" pitchFamily="34" charset="0"/>
                <a:cs typeface="Times New Roman" panose="02020603050405020304" pitchFamily="18" charset="0"/>
              </a:rPr>
              <a:t> (Accessed 29/12/13).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Browne, K. (2011). </a:t>
            </a:r>
            <a:r>
              <a:rPr lang="en-GB" sz="1050" i="1" dirty="0">
                <a:latin typeface="Calibri" panose="020F0502020204030204" pitchFamily="34" charset="0"/>
                <a:ea typeface="Calibri" panose="020F0502020204030204" pitchFamily="34" charset="0"/>
                <a:cs typeface="Times New Roman" panose="02020603050405020304" pitchFamily="18" charset="0"/>
              </a:rPr>
              <a:t>An Introduction to Sociology</a:t>
            </a:r>
            <a:r>
              <a:rPr lang="en-GB" sz="1050" dirty="0">
                <a:latin typeface="Calibri" panose="020F0502020204030204" pitchFamily="34" charset="0"/>
                <a:ea typeface="Calibri" panose="020F0502020204030204" pitchFamily="34" charset="0"/>
                <a:cs typeface="Times New Roman" panose="02020603050405020304" pitchFamily="18" charset="0"/>
              </a:rPr>
              <a:t>. 4edn. Cambridge: Polity Press.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Cherry, K. (2017). </a:t>
            </a:r>
            <a:r>
              <a:rPr lang="en-GB" sz="1050" i="1" dirty="0">
                <a:latin typeface="Calibri" panose="020F0502020204030204" pitchFamily="34" charset="0"/>
                <a:ea typeface="Calibri" panose="020F0502020204030204" pitchFamily="34" charset="0"/>
                <a:cs typeface="Times New Roman" panose="02020603050405020304" pitchFamily="18" charset="0"/>
              </a:rPr>
              <a:t>What Is Learned Helplessness and Why Does it Happen?</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https://www.verywell.com/what-is-learned-helplessness-2795326</a:t>
            </a:r>
            <a:r>
              <a:rPr lang="en-GB" sz="1050" dirty="0">
                <a:latin typeface="Calibri" panose="020F0502020204030204" pitchFamily="34" charset="0"/>
                <a:ea typeface="Calibri" panose="020F0502020204030204" pitchFamily="34" charset="0"/>
                <a:cs typeface="Times New Roman" panose="02020603050405020304" pitchFamily="18" charset="0"/>
              </a:rPr>
              <a:t> (Accessed 21/12/17).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Crossman, A. (2017). </a:t>
            </a:r>
            <a:r>
              <a:rPr lang="en-GB" sz="1050" i="1" dirty="0">
                <a:latin typeface="Calibri" panose="020F0502020204030204" pitchFamily="34" charset="0"/>
                <a:ea typeface="Calibri" panose="020F0502020204030204" pitchFamily="34" charset="0"/>
                <a:cs typeface="Times New Roman" panose="02020603050405020304" pitchFamily="18" charset="0"/>
              </a:rPr>
              <a:t>An Overview of Labelling Theory.</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https://www.thoughtco.com/labeling-theory-3026627</a:t>
            </a:r>
            <a:r>
              <a:rPr lang="en-GB" sz="1050" dirty="0">
                <a:latin typeface="Calibri" panose="020F0502020204030204" pitchFamily="34" charset="0"/>
                <a:ea typeface="Calibri" panose="020F0502020204030204" pitchFamily="34" charset="0"/>
                <a:cs typeface="Times New Roman" panose="02020603050405020304" pitchFamily="18" charset="0"/>
              </a:rPr>
              <a:t> (Accessed on 02/04/17). </a:t>
            </a:r>
          </a:p>
          <a:p>
            <a:pPr>
              <a:lnSpc>
                <a:spcPct val="107000"/>
              </a:lnSpc>
              <a:spcAft>
                <a:spcPts val="800"/>
              </a:spcAft>
            </a:pPr>
            <a:r>
              <a:rPr lang="en-GB" sz="1050" dirty="0" err="1">
                <a:latin typeface="Calibri" panose="020F0502020204030204" pitchFamily="34" charset="0"/>
                <a:ea typeface="Calibri" panose="020F0502020204030204" pitchFamily="34" charset="0"/>
                <a:cs typeface="Times New Roman" panose="02020603050405020304" pitchFamily="18" charset="0"/>
              </a:rPr>
              <a:t>DeviantArtist</a:t>
            </a:r>
            <a:r>
              <a:rPr lang="en-GB" sz="1050" dirty="0">
                <a:latin typeface="Calibri" panose="020F0502020204030204" pitchFamily="34" charset="0"/>
                <a:ea typeface="Calibri" panose="020F0502020204030204" pitchFamily="34" charset="0"/>
                <a:cs typeface="Times New Roman" panose="02020603050405020304" pitchFamily="18" charset="0"/>
              </a:rPr>
              <a:t>. (2007). </a:t>
            </a:r>
            <a:r>
              <a:rPr lang="en-GB" sz="1050" i="1" dirty="0">
                <a:latin typeface="Calibri" panose="020F0502020204030204" pitchFamily="34" charset="0"/>
                <a:ea typeface="Calibri" panose="020F0502020204030204" pitchFamily="34" charset="0"/>
                <a:cs typeface="Times New Roman" panose="02020603050405020304" pitchFamily="18" charset="0"/>
              </a:rPr>
              <a:t>Stereotype Me</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http://knowyourmeme.com/memes/stereotype-me</a:t>
            </a:r>
            <a:r>
              <a:rPr lang="en-GB" sz="1050" dirty="0">
                <a:latin typeface="Calibri" panose="020F0502020204030204" pitchFamily="34" charset="0"/>
                <a:ea typeface="Calibri" panose="020F0502020204030204" pitchFamily="34" charset="0"/>
                <a:cs typeface="Times New Roman" panose="02020603050405020304" pitchFamily="18" charset="0"/>
              </a:rPr>
              <a:t> (Accessed 29/12/17).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Disability Agenda Scotland. (2017). </a:t>
            </a:r>
            <a:r>
              <a:rPr lang="en-GB" sz="1050" i="1" dirty="0">
                <a:latin typeface="Calibri" panose="020F0502020204030204" pitchFamily="34" charset="0"/>
                <a:ea typeface="Calibri" panose="020F0502020204030204" pitchFamily="34" charset="0"/>
                <a:cs typeface="Times New Roman" panose="02020603050405020304" pitchFamily="18" charset="0"/>
              </a:rPr>
              <a:t>Stigma and Discrimination</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http://www.disabilityagenda.scot/policy/stigma-and-discrimination</a:t>
            </a:r>
            <a:r>
              <a:rPr lang="en-GB" sz="1050" dirty="0">
                <a:latin typeface="Calibri" panose="020F0502020204030204" pitchFamily="34" charset="0"/>
                <a:ea typeface="Calibri" panose="020F0502020204030204" pitchFamily="34" charset="0"/>
                <a:cs typeface="Times New Roman" panose="02020603050405020304" pitchFamily="18" charset="0"/>
              </a:rPr>
              <a:t> (Accessed 29/12/17).</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Disabled World. (2017). </a:t>
            </a:r>
            <a:r>
              <a:rPr lang="en-GB" sz="1050" i="1" dirty="0">
                <a:latin typeface="Calibri" panose="020F0502020204030204" pitchFamily="34" charset="0"/>
                <a:ea typeface="Calibri" panose="020F0502020204030204" pitchFamily="34" charset="0"/>
                <a:cs typeface="Times New Roman" panose="02020603050405020304" pitchFamily="18" charset="0"/>
              </a:rPr>
              <a:t>Disability: Definitions, Types and Models</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https://www.disabled-world.com/disability/types/</a:t>
            </a:r>
            <a:r>
              <a:rPr lang="en-GB" sz="1050" dirty="0">
                <a:latin typeface="Calibri" panose="020F0502020204030204" pitchFamily="34" charset="0"/>
                <a:ea typeface="Calibri" panose="020F0502020204030204" pitchFamily="34" charset="0"/>
                <a:cs typeface="Times New Roman" panose="02020603050405020304" pitchFamily="18" charset="0"/>
              </a:rPr>
              <a:t> (Accessed 13/12/17).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Gov.UK. (2017). </a:t>
            </a:r>
            <a:r>
              <a:rPr lang="en-GB" sz="1050" i="1" dirty="0">
                <a:latin typeface="Calibri" panose="020F0502020204030204" pitchFamily="34" charset="0"/>
                <a:ea typeface="Calibri" panose="020F0502020204030204" pitchFamily="34" charset="0"/>
                <a:cs typeface="Times New Roman" panose="02020603050405020304" pitchFamily="18" charset="0"/>
              </a:rPr>
              <a:t>Definition of disability under the Equality Act 2010.</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https://www.gov.uk/definition-of-disability-under-equality-act-2010</a:t>
            </a:r>
            <a:r>
              <a:rPr lang="en-GB" sz="1050" dirty="0">
                <a:latin typeface="Calibri" panose="020F0502020204030204" pitchFamily="34" charset="0"/>
                <a:ea typeface="Calibri" panose="020F0502020204030204" pitchFamily="34" charset="0"/>
                <a:cs typeface="Times New Roman" panose="02020603050405020304" pitchFamily="18" charset="0"/>
              </a:rPr>
              <a:t> (Accessed 21/12/17).</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Harlow Council. (Unknown). </a:t>
            </a:r>
            <a:r>
              <a:rPr lang="en-GB" sz="1050" i="1" dirty="0">
                <a:latin typeface="Calibri" panose="020F0502020204030204" pitchFamily="34" charset="0"/>
                <a:ea typeface="Calibri" panose="020F0502020204030204" pitchFamily="34" charset="0"/>
                <a:cs typeface="Times New Roman" panose="02020603050405020304" pitchFamily="18" charset="0"/>
              </a:rPr>
              <a:t>Building Control - Disabled access in and around buildings.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http://www.harlow.gov.uk/building-control-disabled-access</a:t>
            </a:r>
            <a:r>
              <a:rPr lang="en-GB" sz="1050" dirty="0">
                <a:latin typeface="Calibri" panose="020F0502020204030204" pitchFamily="34" charset="0"/>
                <a:ea typeface="Calibri" panose="020F0502020204030204" pitchFamily="34" charset="0"/>
                <a:cs typeface="Times New Roman" panose="02020603050405020304" pitchFamily="18" charset="0"/>
              </a:rPr>
              <a:t>  (Accessed 21/12/17).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Hogg, M., Vaughan, G. (2018). Social Psychology. 8edn. Harlow: Pearson.</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HonorSociety.org. (2017). Self-Fulfilling Prophecy. https://www.honorsociety.org/requirements (Accessed 29/12/17). </a:t>
            </a:r>
          </a:p>
          <a:p>
            <a:pPr>
              <a:lnSpc>
                <a:spcPct val="107000"/>
              </a:lnSpc>
              <a:spcAft>
                <a:spcPts val="800"/>
              </a:spcAft>
            </a:pPr>
            <a:r>
              <a:rPr lang="en-GB" sz="1050" dirty="0" err="1">
                <a:latin typeface="Calibri" panose="020F0502020204030204" pitchFamily="34" charset="0"/>
                <a:ea typeface="Calibri" panose="020F0502020204030204" pitchFamily="34" charset="0"/>
                <a:cs typeface="Times New Roman" panose="02020603050405020304" pitchFamily="18" charset="0"/>
              </a:rPr>
              <a:t>Kivi</a:t>
            </a:r>
            <a:r>
              <a:rPr lang="en-GB" sz="1050" dirty="0">
                <a:latin typeface="Calibri" panose="020F0502020204030204" pitchFamily="34" charset="0"/>
                <a:ea typeface="Calibri" panose="020F0502020204030204" pitchFamily="34" charset="0"/>
                <a:cs typeface="Times New Roman" panose="02020603050405020304" pitchFamily="18" charset="0"/>
              </a:rPr>
              <a:t>, R., </a:t>
            </a:r>
            <a:r>
              <a:rPr lang="en-GB" sz="1050" dirty="0" err="1">
                <a:latin typeface="Calibri" panose="020F0502020204030204" pitchFamily="34" charset="0"/>
                <a:ea typeface="Calibri" panose="020F0502020204030204" pitchFamily="34" charset="0"/>
                <a:cs typeface="Times New Roman" panose="02020603050405020304" pitchFamily="18" charset="0"/>
              </a:rPr>
              <a:t>Wistrom</a:t>
            </a:r>
            <a:r>
              <a:rPr lang="en-GB" sz="1050" dirty="0">
                <a:latin typeface="Calibri" panose="020F0502020204030204" pitchFamily="34" charset="0"/>
                <a:ea typeface="Calibri" panose="020F0502020204030204" pitchFamily="34" charset="0"/>
                <a:cs typeface="Times New Roman" panose="02020603050405020304" pitchFamily="18" charset="0"/>
              </a:rPr>
              <a:t>, E. (2015). How the ‘Learned Disabled’ Label Affects Students. http://www.brighthubeducation.com/special-ed-learning-disorders/97167-how-labels-affect-students-with-special-needs/ (Accessed 13/12/17).</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McPherson, K. (2014). Labelling in Special Education. (Advantages and Disadvantages). https://keithmcpherson1blog.wordpress.com/2014/07/04/labelling-in-special-education-advantages-and-disadvantages/ (Accessed 13/12/17).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NHS. (Unknown). The Disability Discrimination Act. http://www.nhsemployers.org/~/media/Employers/Publications/The%20Disability%20Discrimination%20Act.pdf (Accessed 21/12/17). </a:t>
            </a:r>
          </a:p>
          <a:p>
            <a:pPr>
              <a:lnSpc>
                <a:spcPct val="107000"/>
              </a:lnSpc>
              <a:spcAft>
                <a:spcPts val="800"/>
              </a:spcAft>
            </a:pPr>
            <a:r>
              <a:rPr lang="en-GB" sz="1050" dirty="0" err="1">
                <a:latin typeface="Calibri" panose="020F0502020204030204" pitchFamily="34" charset="0"/>
                <a:ea typeface="Calibri" panose="020F0502020204030204" pitchFamily="34" charset="0"/>
                <a:cs typeface="Times New Roman" panose="02020603050405020304" pitchFamily="18" charset="0"/>
              </a:rPr>
              <a:t>OneGov</a:t>
            </a:r>
            <a:r>
              <a:rPr lang="en-GB" sz="1050" dirty="0">
                <a:latin typeface="Calibri" panose="020F0502020204030204" pitchFamily="34" charset="0"/>
                <a:ea typeface="Calibri" panose="020F0502020204030204" pitchFamily="34" charset="0"/>
                <a:cs typeface="Times New Roman" panose="02020603050405020304" pitchFamily="18" charset="0"/>
              </a:rPr>
              <a:t>. (2015). </a:t>
            </a:r>
            <a:r>
              <a:rPr lang="en-GB" sz="1050" dirty="0" err="1">
                <a:latin typeface="Calibri" panose="020F0502020204030204" pitchFamily="34" charset="0"/>
                <a:ea typeface="Calibri" panose="020F0502020204030204" pitchFamily="34" charset="0"/>
                <a:cs typeface="Times New Roman" panose="02020603050405020304" pitchFamily="18" charset="0"/>
              </a:rPr>
              <a:t>EnableNSW</a:t>
            </a:r>
            <a:r>
              <a:rPr lang="en-GB" sz="1050" dirty="0">
                <a:latin typeface="Calibri" panose="020F0502020204030204" pitchFamily="34" charset="0"/>
                <a:ea typeface="Calibri" panose="020F0502020204030204" pitchFamily="34" charset="0"/>
                <a:cs typeface="Times New Roman" panose="02020603050405020304" pitchFamily="18" charset="0"/>
              </a:rPr>
              <a:t> - Disability Support. https://www.onegov.nsw.gov.au/new/categories/health-disability-support (Accessed 29/12/17).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Paper Masters. (Unknown). Religious Discrimination. https://www.papermasters.com/religious-discrimination.html (Accessed 29/12/17). </a:t>
            </a:r>
          </a:p>
          <a:p>
            <a:pPr>
              <a:lnSpc>
                <a:spcPct val="107000"/>
              </a:lnSpc>
              <a:spcAft>
                <a:spcPts val="800"/>
              </a:spcAft>
            </a:pPr>
            <a:endParaRPr lang="en-GB" sz="105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55043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4527" y="966407"/>
            <a:ext cx="11640766" cy="4467377"/>
          </a:xfrm>
          <a:prstGeom prst="rect">
            <a:avLst/>
          </a:prstGeom>
        </p:spPr>
        <p:txBody>
          <a:bodyPr wrap="square">
            <a:spAutoFit/>
          </a:bodyPr>
          <a:lstStyle/>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Rochester Institute of Technology. (Unknown) </a:t>
            </a:r>
            <a:r>
              <a:rPr lang="en-GB" sz="1050" i="1" dirty="0">
                <a:latin typeface="Calibri" panose="020F0502020204030204" pitchFamily="34" charset="0"/>
                <a:ea typeface="Calibri" panose="020F0502020204030204" pitchFamily="34" charset="0"/>
                <a:cs typeface="Times New Roman" panose="02020603050405020304" pitchFamily="18" charset="0"/>
              </a:rPr>
              <a:t>Women’s and Gender Study Program.</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https://www.rit.edu/cla/womensstudies/</a:t>
            </a:r>
            <a:r>
              <a:rPr lang="en-GB" sz="1050" dirty="0">
                <a:latin typeface="Calibri" panose="020F0502020204030204" pitchFamily="34" charset="0"/>
                <a:ea typeface="Calibri" panose="020F0502020204030204" pitchFamily="34" charset="0"/>
                <a:cs typeface="Times New Roman" panose="02020603050405020304" pitchFamily="18" charset="0"/>
              </a:rPr>
              <a:t>. (Accessed 29/12/17).</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Simpson, S. (2014). </a:t>
            </a:r>
            <a:r>
              <a:rPr lang="en-GB" sz="1050" i="1" dirty="0">
                <a:latin typeface="Calibri" panose="020F0502020204030204" pitchFamily="34" charset="0"/>
                <a:ea typeface="Calibri" panose="020F0502020204030204" pitchFamily="34" charset="0"/>
                <a:cs typeface="Times New Roman" panose="02020603050405020304" pitchFamily="18" charset="0"/>
              </a:rPr>
              <a:t>Disability discrimination: 10 conditions employers might overlook</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https://www.personneltoday.com/hr/disability-discrimination-10-conditions-employers-might-realise-can-disability/</a:t>
            </a:r>
            <a:r>
              <a:rPr lang="en-GB" sz="1050" dirty="0">
                <a:latin typeface="Calibri" panose="020F0502020204030204" pitchFamily="34" charset="0"/>
                <a:ea typeface="Calibri" panose="020F0502020204030204" pitchFamily="34" charset="0"/>
                <a:cs typeface="Times New Roman" panose="02020603050405020304" pitchFamily="18" charset="0"/>
              </a:rPr>
              <a:t> (Accessed 29/12/17).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SkyWritingService.com. (2016). </a:t>
            </a:r>
            <a:r>
              <a:rPr lang="en-GB" sz="1050" i="1" dirty="0">
                <a:latin typeface="Calibri" panose="020F0502020204030204" pitchFamily="34" charset="0"/>
                <a:ea typeface="Calibri" panose="020F0502020204030204" pitchFamily="34" charset="0"/>
                <a:cs typeface="Times New Roman" panose="02020603050405020304" pitchFamily="18" charset="0"/>
              </a:rPr>
              <a:t>Race Discrimination Essay</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http://skywritingservice.com/blog/race-discrimination-essay</a:t>
            </a:r>
            <a:r>
              <a:rPr lang="en-GB" sz="1050" dirty="0">
                <a:latin typeface="Calibri" panose="020F0502020204030204" pitchFamily="34" charset="0"/>
                <a:ea typeface="Calibri" panose="020F0502020204030204" pitchFamily="34" charset="0"/>
                <a:cs typeface="Times New Roman" panose="02020603050405020304" pitchFamily="18" charset="0"/>
              </a:rPr>
              <a:t> (Accessed 29/12/17).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Smith, J., Hogg, M. (2008). “Social Identity and Attitudes”. </a:t>
            </a:r>
            <a:r>
              <a:rPr lang="en-GB" sz="1050" i="1" dirty="0">
                <a:latin typeface="Calibri" panose="020F0502020204030204" pitchFamily="34" charset="0"/>
                <a:ea typeface="Calibri" panose="020F0502020204030204" pitchFamily="34" charset="0"/>
                <a:cs typeface="Times New Roman" panose="02020603050405020304" pitchFamily="18" charset="0"/>
              </a:rPr>
              <a:t>Attitudes and Attitude Change</a:t>
            </a:r>
            <a:r>
              <a:rPr lang="en-GB" sz="1050" dirty="0">
                <a:latin typeface="Calibri" panose="020F0502020204030204" pitchFamily="34" charset="0"/>
                <a:ea typeface="Calibri" panose="020F0502020204030204" pitchFamily="34" charset="0"/>
                <a:cs typeface="Times New Roman" panose="02020603050405020304" pitchFamily="18" charset="0"/>
              </a:rPr>
              <a:t>. (pp. 337-360). New York: Policy Press</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STEM Equality and Diversity Toolkit. (Unknown). </a:t>
            </a:r>
            <a:r>
              <a:rPr lang="en-GB" sz="1050" i="1" dirty="0">
                <a:latin typeface="Calibri" panose="020F0502020204030204" pitchFamily="34" charset="0"/>
                <a:ea typeface="Calibri" panose="020F0502020204030204" pitchFamily="34" charset="0"/>
                <a:cs typeface="Times New Roman" panose="02020603050405020304" pitchFamily="18" charset="0"/>
              </a:rPr>
              <a:t>Disability - Relevant Legislation</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https://www.stem-e-and-d-toolkit.co.uk/the-strands-equality/disability-relevant-legislation</a:t>
            </a:r>
            <a:r>
              <a:rPr lang="en-GB" sz="1050" dirty="0">
                <a:latin typeface="Calibri" panose="020F0502020204030204" pitchFamily="34" charset="0"/>
                <a:ea typeface="Calibri" panose="020F0502020204030204" pitchFamily="34" charset="0"/>
                <a:cs typeface="Times New Roman" panose="02020603050405020304" pitchFamily="18" charset="0"/>
              </a:rPr>
              <a:t> (Accessed 13/12/17).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The Critical Media Project. (Unknown). </a:t>
            </a:r>
            <a:r>
              <a:rPr lang="en-GB" sz="1050" i="1" dirty="0">
                <a:latin typeface="Calibri" panose="020F0502020204030204" pitchFamily="34" charset="0"/>
                <a:ea typeface="Calibri" panose="020F0502020204030204" pitchFamily="34" charset="0"/>
                <a:cs typeface="Times New Roman" panose="02020603050405020304" pitchFamily="18" charset="0"/>
              </a:rPr>
              <a:t>Key Concepts</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http://www.criticalmediaproject.org/about/key-concepts/</a:t>
            </a:r>
            <a:r>
              <a:rPr lang="en-GB" sz="1050" dirty="0">
                <a:latin typeface="Calibri" panose="020F0502020204030204" pitchFamily="34" charset="0"/>
                <a:ea typeface="Calibri" panose="020F0502020204030204" pitchFamily="34" charset="0"/>
                <a:cs typeface="Times New Roman" panose="02020603050405020304" pitchFamily="18" charset="0"/>
              </a:rPr>
              <a:t>  (Accessed 06/11/17).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The Huffington Post. (2013).</a:t>
            </a:r>
            <a:r>
              <a:rPr lang="en-GB" sz="1050" i="1" dirty="0">
                <a:latin typeface="Calibri" panose="020F0502020204030204" pitchFamily="34" charset="0"/>
                <a:ea typeface="Calibri" panose="020F0502020204030204" pitchFamily="34" charset="0"/>
                <a:cs typeface="Times New Roman" panose="02020603050405020304" pitchFamily="18" charset="0"/>
              </a:rPr>
              <a:t> Canadian Cities With Highest Low-Income Rates (PHOTOS).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http://www.huffingtonpost.ca/2013/09/12/canada-poorest-cities-income_n_3913269.html</a:t>
            </a:r>
            <a:r>
              <a:rPr lang="en-GB" sz="1050" dirty="0">
                <a:latin typeface="Calibri" panose="020F0502020204030204" pitchFamily="34" charset="0"/>
                <a:ea typeface="Calibri" panose="020F0502020204030204" pitchFamily="34" charset="0"/>
                <a:cs typeface="Times New Roman" panose="02020603050405020304" pitchFamily="18" charset="0"/>
              </a:rPr>
              <a:t> (Accessed 29/12/17).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Thomas, A., Woods, H. (2003). </a:t>
            </a:r>
            <a:r>
              <a:rPr lang="en-GB" sz="1050" i="1" dirty="0">
                <a:latin typeface="Calibri" panose="020F0502020204030204" pitchFamily="34" charset="0"/>
                <a:ea typeface="Calibri" panose="020F0502020204030204" pitchFamily="34" charset="0"/>
                <a:cs typeface="Times New Roman" panose="02020603050405020304" pitchFamily="18" charset="0"/>
              </a:rPr>
              <a:t>Working with People with Learning Difficulties: Theory and Practice</a:t>
            </a:r>
            <a:r>
              <a:rPr lang="en-GB" sz="1050" dirty="0">
                <a:latin typeface="Calibri" panose="020F0502020204030204" pitchFamily="34" charset="0"/>
                <a:ea typeface="Calibri" panose="020F0502020204030204" pitchFamily="34" charset="0"/>
                <a:cs typeface="Times New Roman" panose="02020603050405020304" pitchFamily="18" charset="0"/>
              </a:rPr>
              <a:t>. London: Jessica Kingsley Publishers.</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UCLA Centre. (Unknown). </a:t>
            </a:r>
            <a:r>
              <a:rPr lang="en-GB" sz="1050" i="1" dirty="0">
                <a:latin typeface="Calibri" panose="020F0502020204030204" pitchFamily="34" charset="0"/>
                <a:ea typeface="Calibri" panose="020F0502020204030204" pitchFamily="34" charset="0"/>
                <a:cs typeface="Times New Roman" panose="02020603050405020304" pitchFamily="18" charset="0"/>
              </a:rPr>
              <a:t>Just a Label? Some Pros and Cons of Formal Diagnoses of Children</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http://smhp.psych.ucla.edu/pdfdocs/diaglabel.pdf</a:t>
            </a:r>
            <a:r>
              <a:rPr lang="en-GB" sz="1050" dirty="0">
                <a:latin typeface="Calibri" panose="020F0502020204030204" pitchFamily="34" charset="0"/>
                <a:ea typeface="Calibri" panose="020F0502020204030204" pitchFamily="34" charset="0"/>
                <a:cs typeface="Times New Roman" panose="02020603050405020304" pitchFamily="18" charset="0"/>
              </a:rPr>
              <a:t> (Accessed 13/12/17).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Unknown. (2015). </a:t>
            </a:r>
            <a:r>
              <a:rPr lang="en-GB" sz="1050" i="1" dirty="0">
                <a:latin typeface="Calibri" panose="020F0502020204030204" pitchFamily="34" charset="0"/>
                <a:ea typeface="Calibri" panose="020F0502020204030204" pitchFamily="34" charset="0"/>
                <a:cs typeface="Times New Roman" panose="02020603050405020304" pitchFamily="18" charset="0"/>
              </a:rPr>
              <a:t>Social Class and Discrimination, as well as Class Division and Representation of Equality and Prejudice in Harry Potter</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http://jambucharasila.blogspot.co.uk/2015/03/social-class-and-discrimination-as-well.html</a:t>
            </a:r>
            <a:r>
              <a:rPr lang="en-GB" sz="1050" dirty="0">
                <a:latin typeface="Calibri" panose="020F0502020204030204" pitchFamily="34" charset="0"/>
                <a:ea typeface="Calibri" panose="020F0502020204030204" pitchFamily="34" charset="0"/>
                <a:cs typeface="Times New Roman" panose="02020603050405020304" pitchFamily="18" charset="0"/>
              </a:rPr>
              <a:t> (Accessed 29/12/17).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Winners. (2016). </a:t>
            </a:r>
            <a:r>
              <a:rPr lang="en-GB" sz="1050" i="1" dirty="0">
                <a:latin typeface="Calibri" panose="020F0502020204030204" pitchFamily="34" charset="0"/>
                <a:ea typeface="Calibri" panose="020F0502020204030204" pitchFamily="34" charset="0"/>
                <a:cs typeface="Times New Roman" panose="02020603050405020304" pitchFamily="18" charset="0"/>
              </a:rPr>
              <a:t>Ageism the most common form of discrimination, say employees.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http://www.excellenceindiversity.co.uk/ageism-the-most-common-form-of-discrimination-say-employees/</a:t>
            </a:r>
            <a:r>
              <a:rPr lang="en-GB" sz="1050" dirty="0">
                <a:latin typeface="Calibri" panose="020F0502020204030204" pitchFamily="34" charset="0"/>
                <a:ea typeface="Calibri" panose="020F0502020204030204" pitchFamily="34" charset="0"/>
                <a:cs typeface="Times New Roman" panose="02020603050405020304" pitchFamily="18" charset="0"/>
              </a:rPr>
              <a:t> (Accessed 29/12/17).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Winter, M. (2017). </a:t>
            </a:r>
            <a:r>
              <a:rPr lang="en-GB" sz="1050" i="1" dirty="0">
                <a:latin typeface="Calibri" panose="020F0502020204030204" pitchFamily="34" charset="0"/>
                <a:ea typeface="Calibri" panose="020F0502020204030204" pitchFamily="34" charset="0"/>
                <a:cs typeface="Times New Roman" panose="02020603050405020304" pitchFamily="18" charset="0"/>
              </a:rPr>
              <a:t>Low Self-Esteem</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http://www.thrivewithmichelle.co.uk/low-self-esteem/</a:t>
            </a:r>
            <a:r>
              <a:rPr lang="en-GB" sz="1050" dirty="0">
                <a:latin typeface="Calibri" panose="020F0502020204030204" pitchFamily="34" charset="0"/>
                <a:ea typeface="Calibri" panose="020F0502020204030204" pitchFamily="34" charset="0"/>
                <a:cs typeface="Times New Roman" panose="02020603050405020304" pitchFamily="18" charset="0"/>
              </a:rPr>
              <a:t> (Accessed 29/12/17).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Wood, L. (2012). </a:t>
            </a:r>
            <a:r>
              <a:rPr lang="en-GB" sz="1050" i="1" dirty="0">
                <a:latin typeface="Calibri" panose="020F0502020204030204" pitchFamily="34" charset="0"/>
                <a:ea typeface="Calibri" panose="020F0502020204030204" pitchFamily="34" charset="0"/>
                <a:cs typeface="Times New Roman" panose="02020603050405020304" pitchFamily="18" charset="0"/>
              </a:rPr>
              <a:t>Media Representation of Disabled People: A Critical Analysis</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2"/>
              </a:rPr>
              <a:t>http://www.disabilityplanet.co.uk/critical-analysis.html</a:t>
            </a:r>
            <a:r>
              <a:rPr lang="en-GB" sz="1050" dirty="0">
                <a:latin typeface="Calibri" panose="020F0502020204030204" pitchFamily="34" charset="0"/>
                <a:ea typeface="Calibri" panose="020F0502020204030204" pitchFamily="34" charset="0"/>
                <a:cs typeface="Times New Roman" panose="02020603050405020304" pitchFamily="18" charset="0"/>
              </a:rPr>
              <a:t> (Accessed 13/12/17).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WordPress.com. (2014). </a:t>
            </a:r>
            <a:r>
              <a:rPr lang="en-GB" sz="1050" i="1" dirty="0">
                <a:latin typeface="Calibri" panose="020F0502020204030204" pitchFamily="34" charset="0"/>
                <a:ea typeface="Calibri" panose="020F0502020204030204" pitchFamily="34" charset="0"/>
                <a:cs typeface="Times New Roman" panose="02020603050405020304" pitchFamily="18" charset="0"/>
              </a:rPr>
              <a:t>Fix Me</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3"/>
              </a:rPr>
              <a:t>https://simplynikkicat.com/2014/09/</a:t>
            </a:r>
            <a:r>
              <a:rPr lang="en-GB" sz="1050" dirty="0">
                <a:latin typeface="Calibri" panose="020F0502020204030204" pitchFamily="34" charset="0"/>
                <a:ea typeface="Calibri" panose="020F0502020204030204" pitchFamily="34" charset="0"/>
                <a:cs typeface="Times New Roman" panose="02020603050405020304" pitchFamily="18" charset="0"/>
              </a:rPr>
              <a:t> (Accessed 29/12/17). </a:t>
            </a:r>
          </a:p>
          <a:p>
            <a:pPr>
              <a:lnSpc>
                <a:spcPct val="107000"/>
              </a:lnSpc>
              <a:spcAft>
                <a:spcPts val="800"/>
              </a:spcAft>
            </a:pPr>
            <a:r>
              <a:rPr lang="en-GB" sz="1050" dirty="0">
                <a:latin typeface="Calibri" panose="020F0502020204030204" pitchFamily="34" charset="0"/>
                <a:ea typeface="Calibri" panose="020F0502020204030204" pitchFamily="34" charset="0"/>
                <a:cs typeface="Times New Roman" panose="02020603050405020304" pitchFamily="18" charset="0"/>
              </a:rPr>
              <a:t>World Health Organisation. (2017). </a:t>
            </a:r>
            <a:r>
              <a:rPr lang="en-GB" sz="1050" i="1" dirty="0">
                <a:latin typeface="Calibri" panose="020F0502020204030204" pitchFamily="34" charset="0"/>
                <a:ea typeface="Calibri" panose="020F0502020204030204" pitchFamily="34" charset="0"/>
                <a:cs typeface="Times New Roman" panose="02020603050405020304" pitchFamily="18" charset="0"/>
              </a:rPr>
              <a:t>Disability and Health.</a:t>
            </a:r>
            <a:r>
              <a:rPr lang="en-GB" sz="1050" dirty="0">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4"/>
              </a:rPr>
              <a:t>http://www.who.int/mediacentre/factsheets/fs352/en/</a:t>
            </a:r>
            <a:r>
              <a:rPr lang="en-GB" sz="1050" dirty="0">
                <a:latin typeface="Calibri" panose="020F0502020204030204" pitchFamily="34" charset="0"/>
                <a:ea typeface="Calibri" panose="020F0502020204030204" pitchFamily="34" charset="0"/>
                <a:cs typeface="Times New Roman" panose="02020603050405020304" pitchFamily="18" charset="0"/>
              </a:rPr>
              <a:t> (Accessed 21/12/17).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16719476"/>
      </p:ext>
    </p:extLst>
  </p:cSld>
  <p:clrMapOvr>
    <a:masterClrMapping/>
  </p:clrMapOvr>
</p:sld>
</file>

<file path=ppt/theme/theme1.xml><?xml version="1.0" encoding="utf-8"?>
<a:theme xmlns:a="http://schemas.openxmlformats.org/drawingml/2006/main" name="Dividend">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624</TotalTime>
  <Words>3532</Words>
  <Application>Microsoft Office PowerPoint</Application>
  <PresentationFormat>Widescreen</PresentationFormat>
  <Paragraphs>172</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Gill Sans MT</vt:lpstr>
      <vt:lpstr>Times New Roman</vt:lpstr>
      <vt:lpstr>Wingdings 2</vt:lpstr>
      <vt:lpstr>Dividend</vt:lpstr>
      <vt:lpstr>Through examining both positive and negative aspects of labelling theory critically explore why society deems it necessary to use the label “disability”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Through examining both positive and negative aspects of labelling theory critically explore why society deems it necessary to use the label “disability”</dc:title>
  <dc:creator>Chloe R Brown</dc:creator>
  <cp:lastModifiedBy>Chloe Brown (1600148)</cp:lastModifiedBy>
  <cp:revision>61</cp:revision>
  <dcterms:created xsi:type="dcterms:W3CDTF">2017-12-29T15:25:56Z</dcterms:created>
  <dcterms:modified xsi:type="dcterms:W3CDTF">2018-01-05T17:14:50Z</dcterms:modified>
</cp:coreProperties>
</file>