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8" r:id="rId1"/>
  </p:sldMasterIdLst>
  <p:notesMasterIdLst>
    <p:notesMasterId r:id="rId42"/>
  </p:notesMasterIdLst>
  <p:handoutMasterIdLst>
    <p:handoutMasterId r:id="rId43"/>
  </p:handoutMasterIdLst>
  <p:sldIdLst>
    <p:sldId id="256" r:id="rId2"/>
    <p:sldId id="300" r:id="rId3"/>
    <p:sldId id="309" r:id="rId4"/>
    <p:sldId id="257" r:id="rId5"/>
    <p:sldId id="304" r:id="rId6"/>
    <p:sldId id="302" r:id="rId7"/>
    <p:sldId id="301" r:id="rId8"/>
    <p:sldId id="306" r:id="rId9"/>
    <p:sldId id="307" r:id="rId10"/>
    <p:sldId id="308" r:id="rId11"/>
    <p:sldId id="258" r:id="rId12"/>
    <p:sldId id="310" r:id="rId13"/>
    <p:sldId id="282" r:id="rId14"/>
    <p:sldId id="311" r:id="rId15"/>
    <p:sldId id="283" r:id="rId16"/>
    <p:sldId id="284" r:id="rId17"/>
    <p:sldId id="285" r:id="rId18"/>
    <p:sldId id="286" r:id="rId19"/>
    <p:sldId id="269" r:id="rId20"/>
    <p:sldId id="315" r:id="rId21"/>
    <p:sldId id="279" r:id="rId22"/>
    <p:sldId id="281" r:id="rId23"/>
    <p:sldId id="290" r:id="rId24"/>
    <p:sldId id="291" r:id="rId25"/>
    <p:sldId id="294" r:id="rId26"/>
    <p:sldId id="292" r:id="rId27"/>
    <p:sldId id="293" r:id="rId28"/>
    <p:sldId id="289" r:id="rId29"/>
    <p:sldId id="295" r:id="rId30"/>
    <p:sldId id="312" r:id="rId31"/>
    <p:sldId id="316" r:id="rId32"/>
    <p:sldId id="296" r:id="rId33"/>
    <p:sldId id="313" r:id="rId34"/>
    <p:sldId id="297" r:id="rId35"/>
    <p:sldId id="298" r:id="rId36"/>
    <p:sldId id="299" r:id="rId37"/>
    <p:sldId id="287" r:id="rId38"/>
    <p:sldId id="314" r:id="rId39"/>
    <p:sldId id="288" r:id="rId40"/>
    <p:sldId id="277" r:id="rId41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4629" autoAdjust="0"/>
  </p:normalViewPr>
  <p:slideViewPr>
    <p:cSldViewPr snapToGrid="0" snapToObjects="1">
      <p:cViewPr varScale="1">
        <p:scale>
          <a:sx n="103" d="100"/>
          <a:sy n="103" d="100"/>
        </p:scale>
        <p:origin x="150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21D7A4-575B-4D66-981F-FCDE90DBD42D}" type="datetimeFigureOut">
              <a:rPr lang="en-GB" smtClean="0"/>
              <a:pPr/>
              <a:t>21/01/2016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9B25A3-1752-44BE-B6D1-5D2D8A3437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10076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DAD5DB-4F12-4E4A-85D9-B88DF1104CE3}" type="datetimeFigureOut">
              <a:rPr lang="en-GB" smtClean="0"/>
              <a:pPr/>
              <a:t>21/01/2016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E314F-3C5C-4738-B3F1-040CE7A47ED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305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4E314F-3C5C-4738-B3F1-040CE7A47EDD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521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4E314F-3C5C-4738-B3F1-040CE7A47EDD}" type="slidenum">
              <a:rPr lang="en-GB" smtClean="0"/>
              <a:pPr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1087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4E314F-3C5C-4738-B3F1-040CE7A47EDD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19254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44E314F-3C5C-4738-B3F1-040CE7A47EDD}" type="slidenum">
              <a:rPr lang="en-GB" smtClean="0"/>
              <a:pPr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48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462C514-523C-9245-AB89-59D1E0003274}" type="datetimeFigureOut">
              <a:rPr lang="en-US" smtClean="0"/>
              <a:pPr/>
              <a:t>1/21/2016</a:t>
            </a:fld>
            <a:endParaRPr lang="en-US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9C90806-2625-C44C-92B3-C28B15F139E9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8185" y="1998921"/>
            <a:ext cx="7333307" cy="2717934"/>
          </a:xfrm>
        </p:spPr>
        <p:txBody>
          <a:bodyPr>
            <a:noAutofit/>
          </a:bodyPr>
          <a:lstStyle/>
          <a:p>
            <a:pPr algn="ctr"/>
            <a: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ERW - Regional Strategy</a:t>
            </a:r>
            <a:b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Professional Development</a:t>
            </a:r>
            <a:b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</a:br>
            <a:r>
              <a:rPr lang="en-GB" sz="3200" b="0" u="sng" dirty="0" smtClean="0">
                <a:solidFill>
                  <a:schemeClr val="accent2">
                    <a:lumMod val="50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and Leadership</a:t>
            </a:r>
            <a:endParaRPr lang="en-US" sz="3200" b="0" dirty="0">
              <a:solidFill>
                <a:schemeClr val="accent2">
                  <a:lumMod val="50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75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239" y="1796901"/>
            <a:ext cx="7188451" cy="4395669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u="sng" dirty="0" smtClean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en-GB" sz="2800" b="1" u="sng" dirty="0" smtClean="0">
              <a:latin typeface="Arial" pitchFamily="34" charset="0"/>
              <a:cs typeface="Arial" pitchFamily="34" charset="0"/>
            </a:endParaRP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3600" b="1" u="sng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Qualified for Life</a:t>
            </a:r>
            <a:endParaRPr lang="en-GB" sz="36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https://learnictblog.files.wordpress.com/2015/10/a-curriculum-for-wales-cover.jpg?w=213&amp;h=30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69116" y="1796902"/>
            <a:ext cx="2987643" cy="42079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97" y="1796903"/>
            <a:ext cx="5884752" cy="439566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000" b="1" u="sng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Strategic Objective 1:</a:t>
            </a:r>
          </a:p>
          <a:p>
            <a:pPr>
              <a:buNone/>
            </a:pPr>
            <a:endParaRPr lang="en-GB" sz="20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An excellent professional workforce with strong pedagogy based on an understanding of what works</a:t>
            </a:r>
          </a:p>
          <a:p>
            <a:pPr marL="0" indent="0"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pPr marL="256032" lvl="1" indent="0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‘Teaching Tomorrow’s Teachers’</a:t>
            </a:r>
            <a:r>
              <a:rPr lang="en-GB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: </a:t>
            </a:r>
          </a:p>
          <a:p>
            <a:pPr marL="256032" lvl="1" indent="0">
              <a:buNone/>
            </a:pPr>
            <a:r>
              <a:rPr lang="en-GB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Professor John Furlong</a:t>
            </a:r>
          </a:p>
          <a:p>
            <a:pPr marL="256032" lvl="1" indent="0">
              <a:buNone/>
            </a:pPr>
            <a:endParaRPr lang="en-GB" sz="1400" dirty="0" smtClean="0">
              <a:latin typeface="Arial" pitchFamily="34" charset="0"/>
              <a:cs typeface="Arial" pitchFamily="34" charset="0"/>
            </a:endParaRPr>
          </a:p>
          <a:p>
            <a:pPr marL="256032" lvl="1" indent="0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   New Deal Pioneer Schools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C:\Users\thompsoni\Desktop\150309-teaching-tomorrows-teachers-fina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27549" y="3030612"/>
            <a:ext cx="2100403" cy="2974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4277" y="1982710"/>
            <a:ext cx="5350598" cy="4164593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000" b="1" u="sng" dirty="0" smtClean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Strategic Objective 2:</a:t>
            </a:r>
          </a:p>
          <a:p>
            <a:pPr marL="0" indent="0">
              <a:buNone/>
            </a:pPr>
            <a:endParaRPr lang="en-GB" sz="2000" b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A curriculum which is engaging to children and young people and which develops within them an independent ability to apply knowledge and skills</a:t>
            </a:r>
          </a:p>
          <a:p>
            <a:pPr marL="0" indent="0">
              <a:buNone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marL="598032" lvl="1" indent="-342000">
              <a:buFont typeface="Wingdings" pitchFamily="2" charset="2"/>
              <a:buChar char="Ø"/>
            </a:pPr>
            <a:r>
              <a:rPr lang="en-GB" sz="2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‘Successful Futures’</a:t>
            </a:r>
            <a:r>
              <a:rPr lang="en-GB" sz="2000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: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1400" dirty="0" smtClean="0">
                <a:latin typeface="Arial" pitchFamily="34" charset="0"/>
                <a:cs typeface="Arial" pitchFamily="34" charset="0"/>
              </a:rPr>
              <a:t>Graham Donaldson</a:t>
            </a:r>
          </a:p>
          <a:p>
            <a:pPr marL="598032" lvl="1" indent="-342000">
              <a:buFont typeface="Wingdings" pitchFamily="2" charset="2"/>
              <a:buChar char="Ø"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Curriculum and Digital Pioneer Schools</a:t>
            </a: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00387" y="2851842"/>
            <a:ext cx="2062349" cy="304196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0860" y="2051438"/>
            <a:ext cx="6762938" cy="4050598"/>
          </a:xfrm>
        </p:spPr>
        <p:txBody>
          <a:bodyPr>
            <a:normAutofit fontScale="32500" lnSpcReduction="20000"/>
          </a:bodyPr>
          <a:lstStyle/>
          <a:p>
            <a:pPr marL="457200" lvl="1" indent="0">
              <a:buNone/>
            </a:pPr>
            <a:r>
              <a:rPr lang="en-GB" sz="6200" b="1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‘Successful Futures’</a:t>
            </a:r>
            <a:r>
              <a:rPr lang="en-GB" sz="5500" b="1" dirty="0" smtClean="0">
                <a:solidFill>
                  <a:srgbClr val="99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was published in February 2015</a:t>
            </a:r>
            <a:r>
              <a:rPr lang="en-GB" sz="51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457200" lvl="1" indent="0">
              <a:buNone/>
            </a:pPr>
            <a:endParaRPr lang="en-GB" sz="3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 Eight Chapters </a:t>
            </a:r>
          </a:p>
          <a:p>
            <a:pPr marL="0" indent="0">
              <a:buNone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Processes and Evidence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Purposes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Structure 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Pedagogy 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Assessment 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  <a:p>
            <a:pPr marL="1245870" lvl="2" indent="-571500">
              <a:buFont typeface="Wingdings" panose="05000000000000000000" pitchFamily="2" charset="2"/>
              <a:buChar char="Ø"/>
            </a:pPr>
            <a:r>
              <a:rPr lang="en-US" sz="5500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Conclusions and Recommendations</a:t>
            </a:r>
          </a:p>
          <a:p>
            <a:pPr marL="0" indent="0">
              <a:buNone/>
            </a:pPr>
            <a:endParaRPr lang="en-US" sz="3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31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6200" dirty="0" smtClean="0">
                <a:latin typeface="Arial" panose="020B0604020202020204" pitchFamily="34" charset="0"/>
                <a:cs typeface="Arial" panose="020B0604020202020204" pitchFamily="34" charset="0"/>
              </a:rPr>
              <a:t>     68 Recommendations</a:t>
            </a:r>
            <a:endParaRPr lang="en-GB" sz="6200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02464" y="665216"/>
            <a:ext cx="5794217" cy="588618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233" y="2833735"/>
            <a:ext cx="3041965" cy="2725093"/>
          </a:xfrm>
        </p:spPr>
        <p:txBody>
          <a:bodyPr>
            <a:normAutofit/>
          </a:bodyPr>
          <a:lstStyle/>
          <a:p>
            <a:endParaRPr lang="en-GB" sz="8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Four purposes</a:t>
            </a:r>
            <a:r>
              <a:rPr lang="en-US" sz="1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the curriculum in Wales should be that children and young people develop as:</a:t>
            </a:r>
          </a:p>
          <a:p>
            <a:pPr>
              <a:buNone/>
            </a:pPr>
            <a:endParaRPr lang="en-GB" sz="105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Content Placeholder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8931" y="1941454"/>
            <a:ext cx="4333147" cy="4315414"/>
          </a:xfrm>
          <a:prstGeom prst="rect">
            <a:avLst/>
          </a:prstGeom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2109457" y="1176951"/>
            <a:ext cx="5296277" cy="58927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Key Recommendations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Char char=""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1050" b="0" i="0" u="none" strike="noStrike" kern="1200" cap="none" spc="0" normalizeH="0" baseline="0" noProof="0" dirty="0" smtClean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2217" y="1796902"/>
            <a:ext cx="7170345" cy="438912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sz="2400" b="1" u="sng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Recommendations</a:t>
            </a:r>
          </a:p>
          <a:p>
            <a:pPr>
              <a:buNone/>
            </a:pPr>
            <a:endParaRPr lang="en-GB" sz="105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endParaRPr lang="en-GB" sz="105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Areas of Learning and Experience</a:t>
            </a:r>
            <a: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9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Expressive Arts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well-being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Humanities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Languages, literacy and communication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Mathematics and numeracy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Science and technology</a:t>
            </a:r>
          </a:p>
          <a:p>
            <a:pPr marL="982980" lvl="2" indent="-342900">
              <a:buFont typeface="Wingdings" panose="05000000000000000000" pitchFamily="2" charset="2"/>
              <a:buChar char="ü"/>
            </a:pPr>
            <a:endParaRPr lang="en-GB" sz="20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Three cross-curriculum responsibilities</a:t>
            </a:r>
            <a:r>
              <a:rPr lang="en-GB" sz="1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1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9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competence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Literacy </a:t>
            </a:r>
          </a:p>
          <a:p>
            <a:pPr marL="982980" lvl="2" indent="-342900">
              <a:buFont typeface="Wingdings" pitchFamily="2" charset="2"/>
              <a:buChar char="Ø"/>
            </a:pPr>
            <a:r>
              <a:rPr lang="en-GB" sz="19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Numeracy</a:t>
            </a:r>
          </a:p>
          <a:p>
            <a:pPr marL="982980" lvl="2" indent="-342900">
              <a:buFont typeface="Wingdings" panose="05000000000000000000" pitchFamily="2" charset="2"/>
              <a:buChar char="ü"/>
            </a:pPr>
            <a:endParaRPr lang="en-GB" sz="20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0325" y="1935480"/>
            <a:ext cx="7152238" cy="4389120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b="1" u="sng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Recommendations</a:t>
            </a:r>
          </a:p>
          <a:p>
            <a:pPr>
              <a:buNone/>
            </a:pPr>
            <a: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5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Progression Steps at ages 5, 8, 11, 14 and 16 </a:t>
            </a:r>
            <a:b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(including ‘Routes’)</a:t>
            </a:r>
            <a:b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1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Achievement outcomes</a:t>
            </a:r>
            <a:b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1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range of pedagogical approaches</a:t>
            </a:r>
          </a:p>
          <a:p>
            <a:endParaRPr lang="en-GB" sz="21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Refocusing assessment on learning, including learners’ self- and peer-assessment</a:t>
            </a:r>
          </a:p>
          <a:p>
            <a:endParaRPr lang="en-GB" sz="2100" dirty="0" smtClean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1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of system performance and school performance with the four purposes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TrottJ\AppData\Local\Microsoft\Windows\Temporary Internet Files\Content.Outlook\092O60QR\Timeli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5348"/>
            <a:ext cx="7920879" cy="554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923453" y="1796902"/>
            <a:ext cx="7568697" cy="4529469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200" b="1" i="0" u="sng" strike="noStrike" kern="1200" cap="none" spc="0" normalizeH="0" baseline="0" noProof="0" dirty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Strategic Objective 3: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The qualifications young people achieve are nationally and internationally respected and act as a credible passport to their future learning and employment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598032" marR="0" lvl="1" indent="-3420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 full review of all externally accredited qualifications</a:t>
            </a:r>
          </a:p>
          <a:p>
            <a:pPr marL="598032" marR="0" lvl="1" indent="-3420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Welsh Baccalaureate (pre and post 16)</a:t>
            </a:r>
          </a:p>
          <a:p>
            <a:pPr marL="598032" marR="0" lvl="1" indent="-3420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New specifications</a:t>
            </a:r>
          </a:p>
          <a:p>
            <a:pPr marL="598032" marR="0" lvl="1" indent="-3420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000" marR="0" lvl="0" indent="-3420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2"/>
          <p:cNvSpPr txBox="1">
            <a:spLocks/>
          </p:cNvSpPr>
          <p:nvPr/>
        </p:nvSpPr>
        <p:spPr>
          <a:xfrm>
            <a:off x="1077362" y="1796903"/>
            <a:ext cx="7106971" cy="409258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200" b="1" i="0" u="sng" strike="noStrike" kern="1200" cap="none" spc="0" normalizeH="0" baseline="0" noProof="0" dirty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200" b="1" i="0" u="sng" strike="noStrike" kern="1200" cap="none" spc="0" normalizeH="0" baseline="0" noProof="0" dirty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Strategic Objective 4: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2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Leaders of education at every level working together in a self-improving system, providing mutual support and challenge to raise standards in all schools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Effective school to school partnerships</a:t>
            </a: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Pioneer Schools (national)</a:t>
            </a: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Professional Learning Schools (ERW)</a:t>
            </a: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256032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kumimoji="0" lang="en-GB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" pitchFamily="2" charset="2"/>
              <a:buChar char="Ø"/>
              <a:tabLst/>
              <a:defRPr/>
            </a:pPr>
            <a:endParaRPr kumimoji="0" lang="en-GB" sz="2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46907" y="2042853"/>
            <a:ext cx="5332491" cy="40410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4000" b="1" u="sng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en-GB" sz="4000" b="1" u="sng" dirty="0" smtClean="0">
                <a:latin typeface="Arial" pitchFamily="34" charset="0"/>
                <a:cs typeface="Arial" pitchFamily="34" charset="0"/>
              </a:rPr>
              <a:t>Pioneer Schools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6127" y="2042853"/>
            <a:ext cx="6246891" cy="404107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Digital Competency  	(12 + 1)</a:t>
            </a:r>
          </a:p>
          <a:p>
            <a:pPr>
              <a:buFont typeface="Wingdings" pitchFamily="2" charset="2"/>
              <a:buChar char="Ø"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Curriculum 			(70+)</a:t>
            </a:r>
          </a:p>
          <a:p>
            <a:pPr>
              <a:buFont typeface="Wingdings" pitchFamily="2" charset="2"/>
              <a:buChar char="Ø"/>
            </a:pPr>
            <a:endParaRPr lang="en-GB" sz="28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sz="2800" dirty="0" smtClean="0">
                <a:latin typeface="Arial" pitchFamily="34" charset="0"/>
                <a:cs typeface="Arial" pitchFamily="34" charset="0"/>
              </a:rPr>
              <a:t>  New Deal 			(60+)</a:t>
            </a:r>
          </a:p>
          <a:p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0157" y="1955549"/>
            <a:ext cx="6055859" cy="3775295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Pioneer Schools</a:t>
            </a:r>
          </a:p>
          <a:p>
            <a:pPr algn="ctr">
              <a:buNone/>
            </a:pPr>
            <a:endParaRPr lang="en-GB" sz="2400" dirty="0"/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WG/Consortia collaboration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Agreed criteria: application process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ERW/Hub/LA/School consultation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Capacity to deliver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Demographics and context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 Panel: WG/Estyn/Educationalists</a:t>
            </a: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287" y="2169042"/>
            <a:ext cx="6192570" cy="298238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u="sng" dirty="0" smtClean="0">
                <a:latin typeface="Arial" pitchFamily="34" charset="0"/>
                <a:cs typeface="Arial" pitchFamily="34" charset="0"/>
              </a:rPr>
              <a:t>Digital Competency</a:t>
            </a:r>
          </a:p>
          <a:p>
            <a:pPr algn="ctr">
              <a:buNone/>
            </a:pPr>
            <a:endParaRPr lang="en-GB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Design a new Digital Competency Framework for all schools to adopt</a:t>
            </a:r>
          </a:p>
          <a:p>
            <a:pPr>
              <a:buNone/>
            </a:pPr>
            <a:endParaRPr lang="en-GB" sz="1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 Ready for September 2016?</a:t>
            </a: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1270" y="1956391"/>
            <a:ext cx="6753885" cy="383435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u="sng" dirty="0" smtClean="0">
                <a:latin typeface="Arial" pitchFamily="34" charset="0"/>
                <a:cs typeface="Arial" pitchFamily="34" charset="0"/>
              </a:rPr>
              <a:t>Curriculum</a:t>
            </a:r>
          </a:p>
          <a:p>
            <a:pPr algn="ctr">
              <a:buNone/>
            </a:pPr>
            <a:endParaRPr lang="en-GB" sz="24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Develop, pilot and implement the ‘Successful Futures’ recommendations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Curriculum change is evident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Schools develop aspects of Donaldson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Timescales: 5+ years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All schools to be engaged (HwB+)</a:t>
            </a: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0079" y="1796902"/>
            <a:ext cx="7595858" cy="4377561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000" b="1" u="sng" dirty="0" smtClean="0">
                <a:latin typeface="Arial" pitchFamily="34" charset="0"/>
                <a:cs typeface="Arial" pitchFamily="34" charset="0"/>
              </a:rPr>
              <a:t>New Deal</a:t>
            </a:r>
          </a:p>
          <a:p>
            <a:pPr algn="ctr">
              <a:buNone/>
            </a:pPr>
            <a:endParaRPr lang="en-GB" sz="22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Plan, pilot and deliver programmes for Professional Learning related to ‘Successful Futures’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Develop a consistent approach across Wales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Career Pathways are supported by high quality Professional Learning opportunities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New Deal Schools lead the way by delivering programmes and sharing their expertise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Two Conferences Days already held</a:t>
            </a:r>
          </a:p>
          <a:p>
            <a:pPr>
              <a:buNone/>
            </a:pPr>
            <a:endParaRPr lang="en-GB" dirty="0"/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2" name="AutoShape 2" descr="Image result for Teachers career pathway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0244" name="AutoShape 4" descr="Image result for Teachers career pathway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20482" name="Picture 2" descr="Image result for pROFESSIONAL LEARNI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91924" y="2732568"/>
            <a:ext cx="6248789" cy="178536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2" name="AutoShape 2" descr="Image result for Teachers career pathway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10244" name="AutoShape 4" descr="Image result for Teachers career pathway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10248" name="Picture 8" descr="Image result for career ladd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34613" y="3211034"/>
            <a:ext cx="2481084" cy="1665084"/>
          </a:xfrm>
          <a:prstGeom prst="rect">
            <a:avLst/>
          </a:prstGeom>
          <a:noFill/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1477926" y="1796903"/>
            <a:ext cx="6741041" cy="409539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4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Career Pathways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18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Classroom Teacher</a:t>
            </a: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Lead Practitioner</a:t>
            </a: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Leadership Roles</a:t>
            </a:r>
          </a:p>
          <a:p>
            <a:pPr marL="914400" marR="0" lvl="3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6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Middle Leader</a:t>
            </a:r>
          </a:p>
          <a:p>
            <a:pPr marL="914400" marR="0" lvl="3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65000"/>
              <a:buFont typeface="Wingdings 2"/>
              <a:buChar char="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Senior Leader</a:t>
            </a: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Headteacher</a:t>
            </a:r>
          </a:p>
          <a:p>
            <a:pPr marL="365760" marR="0" lvl="1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" pitchFamily="2" charset="2"/>
              <a:buChar char="Ø"/>
              <a:tabLst/>
              <a:defRPr/>
            </a:pPr>
            <a:r>
              <a:rPr kumimoji="0" lang="en-GB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   System Leader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3164" y="1796901"/>
            <a:ext cx="7052650" cy="422365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Regional Responsibilities</a:t>
            </a:r>
          </a:p>
          <a:p>
            <a:pPr algn="ctr">
              <a:buNone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Each region is leading on two aspects:</a:t>
            </a:r>
          </a:p>
          <a:p>
            <a:pPr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Central South (CSC):</a:t>
            </a:r>
          </a:p>
          <a:p>
            <a:pPr lvl="1">
              <a:buNone/>
            </a:pPr>
            <a:endParaRPr lang="en-GB" sz="900" dirty="0" smtClean="0">
              <a:latin typeface="Arial" pitchFamily="34" charset="0"/>
              <a:cs typeface="Arial" pitchFamily="34" charset="0"/>
            </a:endParaRPr>
          </a:p>
          <a:p>
            <a:pPr lvl="2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ITE/NQTs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Associate Staff</a:t>
            </a:r>
          </a:p>
          <a:p>
            <a:pPr lvl="2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lvl="1"/>
            <a:r>
              <a:rPr lang="en-GB" dirty="0" smtClean="0">
                <a:latin typeface="Arial" pitchFamily="34" charset="0"/>
                <a:cs typeface="Arial" pitchFamily="34" charset="0"/>
              </a:rPr>
              <a:t>South East (EAS): </a:t>
            </a:r>
          </a:p>
          <a:p>
            <a:pPr lvl="1">
              <a:buNone/>
            </a:pPr>
            <a:endParaRPr lang="en-GB" sz="900" dirty="0" smtClean="0">
              <a:latin typeface="Arial" pitchFamily="34" charset="0"/>
              <a:cs typeface="Arial" pitchFamily="34" charset="0"/>
            </a:endParaRPr>
          </a:p>
          <a:p>
            <a:pPr lvl="2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Practising Teacher/Aspiring Leader</a:t>
            </a:r>
          </a:p>
          <a:p>
            <a:pPr lvl="2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New Headteacher</a:t>
            </a:r>
          </a:p>
          <a:p>
            <a:pPr lvl="1"/>
            <a:endParaRPr lang="en-GB" sz="20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218" name="AutoShape 2" descr="Image result for Central South Consortium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9220" name="AutoShape 4" descr="Image result for Central South Consortium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9222" name="Picture 6" descr="http://www.cscjes.org.uk/images/logo_03.aspx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58202" y="3271273"/>
            <a:ext cx="1244114" cy="567808"/>
          </a:xfrm>
          <a:prstGeom prst="rect">
            <a:avLst/>
          </a:prstGeom>
          <a:noFill/>
        </p:spPr>
      </p:pic>
      <p:sp>
        <p:nvSpPr>
          <p:cNvPr id="9224" name="AutoShape 8" descr="Image result for EAS South East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sp>
        <p:nvSpPr>
          <p:cNvPr id="9226" name="AutoShape 10" descr="Image result for EAS South East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9229" name="Picture 13" descr="C:\Users\thompsoni\Desktop\downloa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85442" y="4755664"/>
            <a:ext cx="1316874" cy="687065"/>
          </a:xfrm>
          <a:prstGeom prst="rect">
            <a:avLst/>
          </a:prstGeom>
          <a:noFill/>
        </p:spPr>
      </p:pic>
      <p:pic>
        <p:nvPicPr>
          <p:cNvPr id="11" name="Picture 10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2" descr="Image result for GwE North Wale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 dirty="0"/>
          </a:p>
        </p:txBody>
      </p:sp>
      <p:pic>
        <p:nvPicPr>
          <p:cNvPr id="8195" name="Picture 3" descr="C:\Users\thompsoni\Desktop\download (1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06749" y="4363402"/>
            <a:ext cx="861238" cy="745814"/>
          </a:xfrm>
          <a:prstGeom prst="rect">
            <a:avLst/>
          </a:prstGeom>
          <a:noFill/>
        </p:spPr>
      </p:pic>
      <p:pic>
        <p:nvPicPr>
          <p:cNvPr id="6" name="Picture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26734" y="2839501"/>
            <a:ext cx="1041253" cy="640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Content Placeholder 2"/>
          <p:cNvSpPr txBox="1">
            <a:spLocks/>
          </p:cNvSpPr>
          <p:nvPr/>
        </p:nvSpPr>
        <p:spPr>
          <a:xfrm>
            <a:off x="968721" y="1683945"/>
            <a:ext cx="7423841" cy="415171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1600" b="1" i="0" u="sng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en-GB" sz="22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Regional Responsibilities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South West and Mid (ERW):</a:t>
            </a: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" pitchFamily="2" charset="2"/>
              <a:buChar char="Ø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Sen</a:t>
            </a: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i</a:t>
            </a: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or Leaders/Aspiring Headteachers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" pitchFamily="2" charset="2"/>
              <a:buChar char="Ø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System Leaders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 2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North (GwE):</a:t>
            </a: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" pitchFamily="2" charset="2"/>
              <a:buChar char="Ø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Middle Leaders/Aspiring Senior Leaders</a:t>
            </a:r>
          </a:p>
          <a:p>
            <a:pPr marL="914400" marR="0" lvl="2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2"/>
              </a:buClr>
              <a:buSzPct val="70000"/>
              <a:buFont typeface="Wingdings" pitchFamily="2" charset="2"/>
              <a:buChar char="Ø"/>
              <a:tabLst/>
              <a:defRPr/>
            </a:pPr>
            <a:r>
              <a:rPr kumimoji="0" lang="en-GB" sz="19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Headteachers/Executive Headteachers</a:t>
            </a: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640080" marR="0" lvl="1" indent="-24688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5000"/>
              <a:buFont typeface="Wingdings 2"/>
              <a:buChar char=""/>
              <a:tabLst/>
              <a:defRPr/>
            </a:pPr>
            <a:endParaRPr kumimoji="0" lang="en-GB" sz="18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59667" y="1786270"/>
            <a:ext cx="7386892" cy="434292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400" b="1" u="sng" dirty="0" smtClean="0">
                <a:latin typeface="Arial" pitchFamily="34" charset="0"/>
                <a:cs typeface="Arial" pitchFamily="34" charset="0"/>
              </a:rPr>
              <a:t>Career Pathway</a:t>
            </a:r>
          </a:p>
          <a:p>
            <a:pPr algn="ctr">
              <a:buNone/>
            </a:pPr>
            <a:endParaRPr lang="en-GB" sz="1200" b="1" u="sng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400" dirty="0" smtClean="0"/>
          </a:p>
          <a:p>
            <a:pPr marL="514350" indent="-51435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1. ITE: </a:t>
            </a:r>
          </a:p>
          <a:p>
            <a:pPr marL="514350" indent="-514350">
              <a:buNone/>
            </a:pPr>
            <a:endParaRPr lang="en-GB" sz="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Developing student teacher induction programmes </a:t>
            </a: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Eleven schools are working with UWTSD to establish best </a:t>
            </a: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practice models for ITE delivery</a:t>
            </a:r>
          </a:p>
          <a:p>
            <a:pPr marL="0" indent="0"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2. Newly Qualified Teachers: </a:t>
            </a:r>
          </a:p>
          <a:p>
            <a:pPr marL="0" indent="0">
              <a:buNone/>
            </a:pPr>
            <a:endParaRPr lang="en-GB" sz="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LA best practice has been identified and delivered/shared across </a:t>
            </a: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hubs and the region: </a:t>
            </a:r>
          </a:p>
          <a:p>
            <a:pPr marL="0" indent="0">
              <a:buNone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  A new model is being developed for 2016 (CSC/WG)</a:t>
            </a:r>
          </a:p>
          <a:p>
            <a:pPr marL="0" indent="0">
              <a:buNone/>
            </a:pPr>
            <a:endParaRPr lang="en-GB" sz="900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1869" y="2118511"/>
            <a:ext cx="7793665" cy="3639493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105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3. The Outstanding and Improving Teacher Programmes </a:t>
            </a:r>
          </a:p>
          <a:p>
            <a:pPr marL="0" indent="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    (OTP/ITP): </a:t>
            </a:r>
          </a:p>
          <a:p>
            <a:pPr marL="0" indent="0">
              <a:buNone/>
            </a:pPr>
            <a:endParaRPr lang="en-GB" sz="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8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800" b="1" dirty="0" smtClean="0">
              <a:latin typeface="Arial" pitchFamily="34" charset="0"/>
              <a:cs typeface="Arial" pitchFamily="34" charset="0"/>
            </a:endParaRPr>
          </a:p>
          <a:p>
            <a:pPr marL="365760" lvl="1" indent="0"/>
            <a:r>
              <a:rPr lang="en-GB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Developing the very best practitioners: </a:t>
            </a:r>
          </a:p>
          <a:p>
            <a:pPr marL="640080" lvl="2" indent="0">
              <a:lnSpc>
                <a:spcPct val="160000"/>
              </a:lnSpc>
              <a:buNone/>
            </a:pPr>
            <a:r>
              <a:rPr lang="en-GB" sz="2300" dirty="0" smtClean="0">
                <a:latin typeface="Arial" pitchFamily="34" charset="0"/>
                <a:cs typeface="Arial" pitchFamily="34" charset="0"/>
              </a:rPr>
              <a:t>  	Good to Excellent  (140 teachers to date)</a:t>
            </a:r>
          </a:p>
          <a:p>
            <a:pPr marL="365760" lvl="1" indent="0">
              <a:buNone/>
            </a:pPr>
            <a:endParaRPr lang="en-GB" sz="900" dirty="0" smtClean="0">
              <a:latin typeface="Arial" pitchFamily="34" charset="0"/>
              <a:cs typeface="Arial" pitchFamily="34" charset="0"/>
            </a:endParaRPr>
          </a:p>
          <a:p>
            <a:pPr marL="365760" lvl="1" indent="0">
              <a:buNone/>
            </a:pPr>
            <a:endParaRPr lang="en-GB" sz="900" dirty="0" smtClean="0">
              <a:latin typeface="Arial" pitchFamily="34" charset="0"/>
              <a:cs typeface="Arial" pitchFamily="34" charset="0"/>
            </a:endParaRPr>
          </a:p>
          <a:p>
            <a:pPr marL="365760" lvl="1" indent="0">
              <a:lnSpc>
                <a:spcPct val="120000"/>
              </a:lnSpc>
            </a:pPr>
            <a:r>
              <a:rPr lang="en-GB" sz="32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900" dirty="0" smtClean="0">
                <a:latin typeface="Arial" pitchFamily="34" charset="0"/>
                <a:cs typeface="Arial" pitchFamily="34" charset="0"/>
              </a:rPr>
              <a:t>De</a:t>
            </a:r>
            <a:r>
              <a:rPr lang="en-GB" sz="2600" dirty="0" smtClean="0">
                <a:latin typeface="Arial" pitchFamily="34" charset="0"/>
                <a:cs typeface="Arial" pitchFamily="34" charset="0"/>
              </a:rPr>
              <a:t>veloping practitioners: </a:t>
            </a:r>
          </a:p>
          <a:p>
            <a:pPr marL="365760" lvl="1" indent="0">
              <a:lnSpc>
                <a:spcPct val="170000"/>
              </a:lnSpc>
              <a:buNone/>
            </a:pPr>
            <a:r>
              <a:rPr lang="en-GB" sz="29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Adequate to Good</a:t>
            </a:r>
          </a:p>
          <a:p>
            <a:pPr marL="365760" lvl="1" indent="0"/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8432" y="1955549"/>
            <a:ext cx="6962116" cy="434955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sz="1050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endParaRPr lang="en-GB" sz="10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>
              <a:buNone/>
            </a:pPr>
            <a:r>
              <a:rPr lang="en-GB" b="1" dirty="0" smtClean="0">
                <a:latin typeface="Arial" pitchFamily="34" charset="0"/>
                <a:cs typeface="Arial" pitchFamily="34" charset="0"/>
              </a:rPr>
              <a:t>4. Leadership:</a:t>
            </a:r>
          </a:p>
          <a:p>
            <a:pPr marL="0" indent="0">
              <a:buNone/>
            </a:pPr>
            <a:r>
              <a:rPr lang="en-GB" sz="1300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365760" lvl="1" indent="0"/>
            <a:r>
              <a:rPr lang="en-GB" sz="29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Level 4 and 5 modules are available through Portal Training</a:t>
            </a:r>
          </a:p>
          <a:p>
            <a:pPr marL="365760" lvl="1" indent="0"/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365760" lvl="1" indent="0"/>
            <a:r>
              <a:rPr lang="en-GB" sz="29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Leve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l 6 and 7 modules for leaders have been developed by </a:t>
            </a:r>
          </a:p>
          <a:p>
            <a:pPr marL="365760" lvl="1" indent="0">
              <a:buNone/>
            </a:pPr>
            <a:r>
              <a:rPr lang="en-GB" sz="2300" dirty="0" smtClean="0">
                <a:latin typeface="Arial" pitchFamily="34" charset="0"/>
                <a:cs typeface="Arial" pitchFamily="34" charset="0"/>
              </a:rPr>
              <a:t>     UWTSD in partnership with 25 schools in ERW </a:t>
            </a:r>
          </a:p>
          <a:p>
            <a:pPr marL="365760" lvl="1" indent="0"/>
            <a:endParaRPr lang="en-GB" sz="2300" dirty="0" smtClean="0">
              <a:latin typeface="Arial" pitchFamily="34" charset="0"/>
              <a:cs typeface="Arial" pitchFamily="34" charset="0"/>
            </a:endParaRPr>
          </a:p>
          <a:p>
            <a:pPr marL="365760" lvl="1" indent="0"/>
            <a:r>
              <a:rPr lang="en-GB" sz="28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Practical programmes for:</a:t>
            </a:r>
          </a:p>
          <a:p>
            <a:pPr marL="365760" lvl="1" indent="0"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914400" lvl="3" indent="0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Aspiring middle/middle leaders</a:t>
            </a:r>
          </a:p>
          <a:p>
            <a:pPr marL="914400" lvl="3" indent="0">
              <a:buFont typeface="Wingdings" pitchFamily="2" charset="2"/>
              <a:buChar char="Ø"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Aspiring senior/senior leaders</a:t>
            </a:r>
          </a:p>
          <a:p>
            <a:pPr marL="365760" lvl="1" indent="0"/>
            <a:endParaRPr lang="en-GB" sz="1100" dirty="0" smtClean="0">
              <a:latin typeface="Arial" pitchFamily="34" charset="0"/>
              <a:cs typeface="Arial" pitchFamily="34" charset="0"/>
            </a:endParaRPr>
          </a:p>
          <a:p>
            <a:pPr marL="365760" lvl="1" indent="0"/>
            <a:r>
              <a:rPr lang="en-GB" sz="28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300" dirty="0" smtClean="0">
                <a:latin typeface="Arial" pitchFamily="34" charset="0"/>
                <a:cs typeface="Arial" pitchFamily="34" charset="0"/>
              </a:rPr>
              <a:t>SLT development days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76540" y="2009869"/>
            <a:ext cx="6931796" cy="344031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5. Headteachers:</a:t>
            </a:r>
          </a:p>
          <a:p>
            <a:pPr marL="0" indent="0">
              <a:buNone/>
            </a:pPr>
            <a:endParaRPr lang="en-GB" sz="600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600" b="1" dirty="0" smtClean="0">
              <a:latin typeface="Arial" pitchFamily="34" charset="0"/>
              <a:cs typeface="Arial" pitchFamily="34" charset="0"/>
            </a:endParaRPr>
          </a:p>
          <a:p>
            <a:pPr marL="640080" lvl="2" indent="0"/>
            <a:r>
              <a:rPr lang="en-GB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Practical programmes for: </a:t>
            </a:r>
          </a:p>
          <a:p>
            <a:pPr marL="365760" lvl="1" indent="0"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pPr marL="914400" lvl="3" indent="0"/>
            <a:r>
              <a:rPr lang="en-GB" sz="25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Aspiring Secondary Headteachers</a:t>
            </a:r>
            <a:endParaRPr lang="en-GB" b="1" dirty="0" smtClean="0">
              <a:latin typeface="Arial" pitchFamily="34" charset="0"/>
              <a:cs typeface="Arial" pitchFamily="34" charset="0"/>
            </a:endParaRPr>
          </a:p>
          <a:p>
            <a:pPr marL="914400" lvl="3" indent="0"/>
            <a:r>
              <a:rPr lang="en-GB" sz="2500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New/Acting Primary Headteachers </a:t>
            </a:r>
          </a:p>
          <a:p>
            <a:pPr marL="640080" lvl="2" indent="0"/>
            <a:endParaRPr lang="en-GB" sz="2600" dirty="0" smtClean="0">
              <a:latin typeface="Arial" pitchFamily="34" charset="0"/>
              <a:cs typeface="Arial" pitchFamily="34" charset="0"/>
            </a:endParaRPr>
          </a:p>
          <a:p>
            <a:pPr marL="640080" lvl="2" indent="0"/>
            <a:r>
              <a:rPr lang="en-GB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New Headteacher Conference:</a:t>
            </a:r>
          </a:p>
          <a:p>
            <a:pPr marL="640080" lvl="2" indent="0"/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pPr marL="914400" lvl="3" indent="0"/>
            <a:r>
              <a:rPr lang="en-GB" sz="2400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Follow up day</a:t>
            </a:r>
          </a:p>
          <a:p>
            <a:pPr marL="640080" lvl="2" indent="0"/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640080" lvl="2" indent="0"/>
            <a:endParaRPr lang="en-GB" sz="2200" dirty="0" smtClean="0">
              <a:latin typeface="Arial" pitchFamily="34" charset="0"/>
              <a:cs typeface="Arial" pitchFamily="34" charset="0"/>
            </a:endParaRPr>
          </a:p>
          <a:p>
            <a:pPr marL="365760" lvl="1" indent="0"/>
            <a:endParaRPr lang="en-GB" sz="29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3931" y="1966183"/>
            <a:ext cx="6325424" cy="349305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sz="1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7. HLTAs and Associate Staff: </a:t>
            </a:r>
          </a:p>
          <a:p>
            <a:pPr marL="0" indent="0"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365760" lvl="1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Professional learning for HLTAs is under constant  </a:t>
            </a:r>
          </a:p>
          <a:p>
            <a:pPr marL="365760" lvl="1" indent="0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 review but there is a good regional focus</a:t>
            </a:r>
          </a:p>
          <a:p>
            <a:pPr marL="0" indent="0"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en-GB" sz="17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8. Systems Leaders:</a:t>
            </a:r>
            <a:r>
              <a:rPr lang="en-GB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en-GB" sz="900" b="1" dirty="0" smtClean="0">
              <a:latin typeface="Arial" pitchFamily="34" charset="0"/>
              <a:cs typeface="Arial" pitchFamily="34" charset="0"/>
            </a:endParaRPr>
          </a:p>
          <a:p>
            <a:pPr marL="365760" lvl="1" indent="0">
              <a:buNone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sz="2200" dirty="0" smtClean="0">
                <a:latin typeface="Arial" pitchFamily="34" charset="0"/>
                <a:cs typeface="Arial" pitchFamily="34" charset="0"/>
              </a:rPr>
              <a:t>Professional learning programmes for Challenge </a:t>
            </a:r>
          </a:p>
          <a:p>
            <a:pPr marL="365760" lvl="1" indent="0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 Advisers is being reviewed at national and </a:t>
            </a:r>
          </a:p>
          <a:p>
            <a:pPr marL="365760" lvl="1" indent="0">
              <a:buNone/>
            </a:pPr>
            <a:r>
              <a:rPr lang="en-GB" sz="2200" dirty="0" smtClean="0">
                <a:latin typeface="Arial" pitchFamily="34" charset="0"/>
                <a:cs typeface="Arial" pitchFamily="34" charset="0"/>
              </a:rPr>
              <a:t>   consortia levels</a:t>
            </a:r>
          </a:p>
          <a:p>
            <a:pPr marL="0" indent="0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843" y="2109225"/>
            <a:ext cx="5024673" cy="391278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800" b="1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Education Workforce Council (EWC)</a:t>
            </a:r>
          </a:p>
          <a:p>
            <a:pPr algn="ctr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Professional Learning Passport</a:t>
            </a:r>
          </a:p>
          <a:p>
            <a:pPr algn="ctr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en-GB" sz="4400" b="1" dirty="0">
              <a:solidFill>
                <a:srgbClr val="99009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1" descr="C:\Users\thompsoni\Desktop\downloa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33304" y="2892548"/>
            <a:ext cx="2172544" cy="15436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6" name="AutoShape 2" descr="data:image/png;base64,iVBORw0KGgoAAAANSUhEUgAAATUAAACjCAMAAADciXncAAABjFBMVEX///8AAAD///7+///+AAAAAP8AsP8AmQAAmgBxAP8Ar/4AlwAAsf7/owAAnADf398gICDW1tYODg7Q0NC4uLjt7e1/f38AoAAvLy//pgBkZGROTk739/cArf9paWkAtP5WVlaVlZXz/P/+mppqAP++kf//5ubLpP/u7//X7td7AP//v77izf81Qv//+Pgqv///zMzp2P//1dXT8v//+/HExMT/7+/+h4f+SUn+Nzen3P94fP6Cz//+KSno6v/H6P+R0ZH/tT7/z5NBQUGnbv/l9eX/o6O44biy5f//c3OHMf8zMzMAHP6mpqZ5eXmwhv/+Fhb/ZWVby/9QuFKxt/8qqCvi5P/EnP6Ejf+NjY2mrf/H6sf/9OH+V1d/yYBMWf6Rmf/Ru///srL/goLHrf//7Mbh9/5ETf5lv2f+RERPXP6tdf6XWv+WR//hxv//3Kuh2KL+xWX/z4W/w/7/4rX/tkWEJP/W2P6iX///xXQsN/18hf5ovWp7zf+TypM6rz1haf8YKf7Lz/5wcf+UQz/4AAAgAElEQVR4nO19iV8TydZ2WZUAgYCiIqLJRAOEQDCBgEGQRVQwuAFBYZRNtgjjAriiVwaXf/x7zqnqJSvoLPf+3o8zTuiuqq7uevqs1d2nhDimYzqmYzqmYzqmYzqmYzqmYzqmYzqmY/r/kBT/+3mSQkrFvwUVSlL533BtP3M5Sl+TKH9itNIXzBdOlyrFr1wsj/0XhqhPJYtAzuW/0uUvk3TOdxgC1FDKcFjzikHwFy72sNtT+jh9BfnFqnj5P0o4WzrdQ4hl0+lw2YbpwazoSSSydMMHB8Ka237+hGJl9pdkVMr4+msW0rxiGW/r/HdBI0oEB+lievzBbLlm2RDa9QRDWUCcDgZ7pMwOZH+SbUg8Z32T9lGMnrsLw8FWrbQEgBhUrrf4uqVw6cXObmbAuZYO2lB5PZZCUuaftGgTKUqLBTF3omKQzjAS8metwsJmQoYzobToqWbUekJguZ6Qv0e3VHos6ggQSjHn+xCnMygltUqlzpWRP9KerNzRGet+XayPXPF9mLWhxM8k8Kf9Nt/dYSksayE0PxYqHCl6N95t9LouVSsYaV24W861Gpel1VbCP0h1ACErbRVhtBhdowqbyw9LRo0ah7GdBWrCEhlZzLwVQoYmrzpaOrXRk+Z+6P+tP/yjpLB39bVT4+5ZabWn/277WvV+57DdxNzjYipXbYzW1tY2LSglNmxmdxsntSFc8JnxlGIF8BodOxKqyMoRUlgiO7gPdbefHchkBsLpTGYf/NUzODjYo3lNDgyiWTYTCu0PDsjBwTQNcnBw5HBWw3V0dnT4XtA1da6vrL+YXI+ieGV9Ze7F5Ao1WF/vXnnxAnqqe85USvG6FZVgtfV1/ApUvGibxSlXXvn21teHqRz6TsZx3BxJ6mxbd2crNgs0YFPt7vZuE1iuabTXuhxSzkoj09vU5NK3mmsL9aiD2gDdGeI1kQ4mwlKOBIOAodpfXV1REaoOVvtDPajxB9OG1zLV/kR4JOhHXUgMBkN0dBDierhOlvKF7wMECtcy2eLz4d+HKNgPW9h8Ccnt8HVg+7Vcpz++u2Cu6B62Wnx70Vctvg+Aldt2dArp002jd1t8L6UYRicoeS3kSssHbtKdd+4NgKVkryLUtBIUqpc2ejWGhJou7u1VigW3V/YulBhJwp8AHw1mGLXqBORxpLpaiEF/aBD85E/0pEP+QRlOJ6pHDK9lByoSWYJ5BJLaw4I6QAceZhvI3nX42ny+12g46et40fmiw7cngFpH6+s9n69VADXfq5XJeHeH7+7rOVTGIYdo1/phXa7c9t0Fq3W8fN2GCnDjS9+L7u6oWNkDanLP17HS+dL3YViu4Fas49gXhaiBrZTq/dTUtPtpQbzbvfnp/XuxgZ/dDdS/b2r6tAuQFlDwaYMEFhW7TRvbu+9Qq3/dqIUqQH4LNfBaRRCoVWQkKbsRIfZDCagxCzVgw+AyXOicrInKQMwPtQaoh0aP3gVS4DXCS7b6fLNADWod474bBWpkKyQBBKMJhukGmEbPrPvu4m83WU2yC+I2Hcb25SXA9LWBL30+oOvriBJPv8o7O3jpDbHQQhPRhrpZ21Rb+16N1jbhL1Di4gW10MQFQLW2drSpdrT3Xe0umHK0NpfrEv7MSDo9MuAPGV4TI9WEWvW+0BpfgJHcqAk3alIOViRkOFTdc7gXoogl9jBKGtak7zYwiHb4VuSrFgAjOgEgUGslhMBMr1dWVnwt3W0AyFhHRk3K1y/2Xvk+dBvUcK9awWvruBtoA/bDjelAb22+V9G8078BDO+kLaFAbQMCu7GtUPMJwDQ1kekcrX0j5Jva3d73tdtqA9ZDAkuxUNuU62RCr5Gl7nEktMdCTYsfUMuURI0duaxG+1DURJSkE3wBzd8K1IQE47XJVySbItrSQqi1EWe1wGaQmvJ1z/leSaUtJ6MWfQEBBEd2E0NOstQTr60Tc5JZfcmoyWKoqW3w1a5tDW4CHkZ94d12LRc3QVoWakcXQEBqtBaqjbhvt3YbuN7M7YxsqNCeh5ZQw2sV+8IgM1CRESVRk2HAvg/v5fD4koSpY3Ku9QMBBl7DARZquPkGtTnqpMW33slE4ieNM0Go4TBf23Cbi9eEsFDD9gu0Bmq4lkLUAEnvmyYwEKOmgNo2Hb3wnvyR3V5CDfvgLk0LJJOSPJV3te+h9DbyUKt2oVbBElqRj1oZCYUlqAixgB6u1+IvO9gg+nwBqVGb7WhZ0bxGWoxRo5YdvknjwgGgYeOBEWrxu9S2k1Cz/DVhJHQW13IXXg2hVozXeM7hJjQZocYSug1TCYX1ZmMDAqk0rwGid9ugd5DS0Xfva9+D/UZryZLk9CU1r0ny1wAHkAgn/Bo17clKm9fI8/CnpUaNpHeAO8hWhPyhI0WCkM1WMBDcinWgtieJXzqi4lULgiy4Dq+iGjUSPjgOMgoxhDUgjlrp1qgRb5INgYQKEkeS0FZjDQhNyD6jJotJKGKCBfCNRk0RarCsKBCCUINUCtof1eED4QlrsQAkd5tI2Tl6mxQG8xrE0o/YIIzxZ0IVIa3XyImrgBsGayBkNhEckQr1AwY1BeObSaRxKPyTwSNgRt6Gj6IpDP02xtpxew5O1iT5ax8mW++S/RNGQjs7qOgVxZ3wSPbmboOHtF576bu7PkmOmQSPdbxondS8Rp7HXNsHMsOleE3dhPLfhUEEUy3ADGgJBZspBb3Wa4phSt9I2Qs3Y7tpd3tjQRqpdVtQKkuAZSBdPSFyKtIhjRu8XD9Zg0SIeC3E1sAP7x++W0bKtJ8EGczm9w/gUJjfkaOAFu1oecVK6kVLR7SV3NWWlpfC9nIhlKKjZY65dqWDKikqj++1wBtuuR1A9P5BiNfU9sNd6gjd+Vo64rK1BU4GnGB9ALxcH7qYa7mbh9oCexIYvtytHX3/iVFDaVPtp10otg2l3tc2vd8FgrWju03QabvUnOAkPFkTOrCBn3ooIBfhnh4qz46MZFUPFFa2BxoMhRRxUgsUkh+bHQHzUVsK6EdGUAMo/aEjWFCM7PXKLAeIsysr8Unfy5W5Ng5JX/lerM+1DdPlvF7pNlMNKHmtL7B7bq4Nyl/Orrwmq9s2tyKibW10x9vQAeR+pZN675ybo4hLDq+8huZHY5TFU0lQijsk77bpPdBRC6Pwc8FL21T+DjtvbpIrt/CeisU7/Bl9Aw57P7oL60G28xN5I/gPHYlULJayp0REKo6TxGJJ3ounhDMlYLhSWLO3VoBvcWs4A8NRQq3xJNzY0ubm5s5YbhPtrzGRNShC6PrO/K9OYupJgNgU0dBilw6Qent18I8NCq50x9iGs9YrdLHQ7WiifgEtt8mTU59qN4ijmqcWU6LL44nZ0en41LWUikx5mqk6NTS0KlyQOeOI5lEAXi70YE+JiUaG+EZdZWVNZWVje86YyIaKQ1C7UVM5T9cw1vtzgAk5pi8o5jHUpU2omQCiOvsBhuQ5Kx15mgcCTNtNbzbejUKMF96wWyzjix5PklDrsn2sadqJDAE1lOBk0zg6ObGaf0E/Pl9x0+dHsMEIVUtbUCWWKusal3a+ND52tZEUve9Zkzt3OTYohZoYO6hr/7np353GGS0qGEhf1ypGuxV35jeFfnKTM8EhDHMSglJvI5SoZb3GypDaxPon4oyaMmG+6OqfTmnUMNL49FZMCOK8/IEse3PpKWLVHiFL+Woonq+rezyGzbFcVhOdrLaYVtY7i49e3rmDwd2pyWHTQ0mKg8pNvRljcSKWSPF+PMVzkIq24tY1plI8ucmXS9vS8NvCzTc3aSZue3shroQNFLFXKm726A+hRrOoiuecUkOe8fzrWfYuX3fRj7da35XhhJm6unnX7tj8nfYA9zUmZTtt43eeJBDqRPTemR/jNmPED4HeQICUG4Q7MEZqRwTc9axrx1DC/AMpto7rnamakb0BgxourlmjlpzY2lpcY5Xed23r2gR0+NpE8/TW1nSMJ3jjzYtbWxNdhO5aHxpfm6aDxSq1WJWRtYmJZua1icWta2sRwI2SvrhGTYrxiYmJpIpMTHmurU0kmyf6SNxTfSSvy96nP3PbMcLKuk0HdHGjsaam5vEONnfqNjdp+84M/YKZZGMj1VYu0W/VEklmY2PjGA6pq+ONxsYlrv+Tfr8wI7cf4ODKTSDZ3vj4Rh3V4rjHfMCSzWtqjVFb1SpuKqlIQ3lYbC2910yg6VLPuBIpNDP6kCAnSkboCLYGTEMRQSVDsAYatQnsrVrVq+M4JSk5D3HeT6ImxZ3KyjuOVflSU/cYzFe5A91TWVd58LiusbLy4ABCTKjVVTbOAKIq+sVRQK2uakzsoNHBwQFQq6uqo3puVXNHkPSj5AA/Y0BNl9Nx1OjgwEJNpMZx++M0xqHVJDAYkhjaYnJ1aFzFsTeeRD3Bg2FPdK0OASAF1Dxr1HZaxKc8Q7GuxS10s+i5xqhd6+qCzA+J1Oq0pz9l8VqsmVBLrU6hl1iE1ZuiPuUv8NoNGpJlLNrr6mbGZDtgkITakuz9UodfuVlXOSYCjXWP2+W89bsEkd2phEpkCZUQVWAxL4HO43kJuMBsAkzVLuVOFRqjnLpurCI7AAlVAalRG9oa8hhQwB4srV1dzAHxuABqfdBGbP0wzi19SB/x2hrKFz1DcTRZVOSKKdEH8BVbA6Gm6X6gMws1UJxQ07YBNE2NxRAd/AuoVUK2LFZbqqpsZyRr5gUjAlaswS9AgIfRSOLVO1N5A00OKjF61HIbYw0aCSk5Q8IpNisPIJ+VdXeo4gCs2t5IPA0t2ki/fLS0PY8hDFCC4ZJdXUnIaYzYrotlgSCCKRsCYGi7SpaiH9spglUCJk9cXPNoUGhX8xrZ0C4udVCTLNarShk/ROE8EWpMbshPSyijJsxcD40JG2MkojZqAVJKlYzaDRu1mWKoEapyk36B2gzYtapx88uXL0uQcHRRQ6gtVVqoSYNaHy7/mmKALFplXXUNGo94jZCahn5aZY6UAtpNo8YqjSUbe2RxbdTQCuBM5/FayuY15rwpsGuzZyqCET83qEnrqeRhtFNJ7GUeyB2w/GCEVTd+BrXKEqj9WdVokYXaFxdqwui1Pg0BcGruY4rAf1jUJoBRI03OqCXJ00WNcqMmIqTnoRhdqMF+9hdHTVl7aL0Vh4DSgD9+1zGxVLOzRwANCrsSCFlPdQ/qDmhrjPD5SdRUMdQqH8+PaSLU5nNQU0avxVQKyj6uJKl2cqkUP6GOQ2t7UiShxIfXPP0yZkKlLdLzLtQAZLKf2ciNGsDpK8tr1HBcC73zCkHg8+foUQJECXNmP2CeqWrUSP68hBZDbcflCpZBjQbfTLprKGWiKnYvx6lOWwOMd5FG2UdwTMEy5PAajoADMaFR09aAo47x8qiJKXgvU2SA5NPfLbp/Pxr+8SN/5q+Q2ZbIwtGwNnuBVI1W2TABP8NrlcUltL2GeBcOmhS2hFYxalUH+vSMmor3kzcBlBbJa1uDaVvsS5HgdjEDisg1lq1+FtFFdla0NWDUxheTBNWasnmtmf0wcgEJNRWB/YjQjAhxlsAejGcSHE3Kc4IwgF6z6X70kfcw20CqH27WZvvYncewfdh+fGdsCQWiELWAg5o0mkmjNlYDpwKxVQFqFHeg6526GzmoSQp9d8ZujBm9Jsm/nRZyC5ZzsZ9YBWMeAlJTJKGe/kXI6mJcG9xr/cR2ZAGAmmrWNnSKWsSUzWuerWsebVgZNfJC4Dor5jX2dvu3ptBfcopvBkC4/tyh6Hfv/e+HsRqG3lhVSc4sjW2nEtuVVYTFTo2WPkatroZQq2HUapjXapjXasjZgxGpqqvZFI01hNpMDXseNQc0F3KA/hprmO8a2e/VEorYF6dpt1BT0FsUPE6zBZ2OsJ5iJy5urCoxoZI6eEA8rtyo6YgBwmuhNsRhQzO9z0CoSWIv0nVaQon1PKRIBfkscZ4rC7tmiYT8OHuIgLIWbP+CEKhxc544b36zEaEPzePcOZghT+3ggFA7OEDtzAFCBvnl4E/imYMvdhvR+4UOEjMH4EK5dECoLh1skq7s3Xnc2HiwQxHVzAHptRszbKXvIBg7gDJMdXWRLhORri4oGBVZXY1FOAxPYivOjula12osSQYC4Xc8trqaJLUXR3u0iySxJyIxOgqni3QlEVmuRlIoSPGsEpWwh7NK+zgZNUMvMbLGYpo43ExHSjNbeZTXS6V1SDE07V+ZX17QKPd4+/VOabein4aTRAHXwzKehyAZMVM7Sr8UZ+YnqEjbUPOSLZsK/ZoWNw9whyfNkVyt+Mfq1b4+/UoZVSthdS26hkjPEVzfl5+SAXi6fOU6vy15JDPKjVSAqViD/JmuEt0UbObdtwunQOfrczss3y97ua6ZyFw6eY96vFSiJxzU0NBQdEA05NgELGhcH/G71/tRymdkDX4c+bVkvqj6e7eIjnTAr9GlE6DT9T9xhIxrhVViGCdPUY8XSx7+4PyJE7euFutX6imQmN4Tn73XpZwlC+r1zpYNDiJJF0HZnjnB9BNj+ln6adRI9UyvFlMgmg5B7aoeURFuo/7Gp8dThoflfWAlf3i/RQOfvY/KojbhcVHsfxQ1513eYnQIak/0iM4W1qgcXSzlN+/TMLtp6g/v27ICujY1ZNPU/yZqwoR6pWA7BLWHekQPSnYurdd/v3rvw9G9HxAfIaGH6zXlPAv6n0StPB2C2uWSvJZLUny3nrH8x/s8LMpJaDxlkW72fw+1Bh7QvcP7UfL79T9+sGhGP+Zb/lzqG+rXBH+a/Jf/e6iJ+gsXLz5sOEJHkl6g5yeHYXo3sczDKdsaTOtHaP8HUTsy2S/7q69XoodPsCnRhbBf/d+U0KMS0Pr+n+U/iJbve5eXnx4Om1r0RLjV4agFTtbX11NIVEANXNNQgrEbUFkPJ70YarrPEh68VZt7Gqetg1p+TRlqyO2T6a0zUQQ/1xs+NDiID3kiR+K1k08u8kWev3gud+ANDy7cYzzOX3pysuAw9eDCeT7s0uVC1OrP2X26jgw8OQeCw/DgEtWeuneZi6/+du807V58eNXAY6FW/+QW11x64OD24Jwh43iceUg7V08+vEXHnLr18IzdVAq4HVc0r327v/zH8zJzHuPTTB6a7Tyc1wLG+dF0yRljQ07FiXN59/vM+RO55EItt88Ldp8N5hy3rKqHVHjB3cmTBhdq55yKW3YndvMLev8s79xzD8Lht/veZ+bDp+dw2spx2rQxBv1JPQlRFjV9fS6ynKAzeeUnbuXw/tn8ahdq9fl9WhGj8RicakDRcL5I24KrAlndF0et+CAQG8zqqZvAFW+0rOuRimhKmZe9yqFWf6/gjFdLXcyFsqA5qNXnc6HdZ0Ne8UXoy99yi867eC2XLPfsKKid0FJKM+DP9CO9wO/Xy6CmXD968qocagF7gKdO26PXPKVKjp1G5RTa47NQC9g9OX2eaihAjeoeuHo67YbCjZrdidFjl0qi5jrovLnQj9+H9azk4XNESnPboicZOURCLcXxgETlsrm+33TdA9p+ePWkaDh7L6cCJ7A49AmQqn+Yi5ql0x4AqZOXT7gPdVC7HBBnL91T9phv1ZNRsKGxUbuIO1VvcLqoNevVB2efFEPtIcZw8oF9ZVxHWM0+evr00UdZMubVI1KpaZ5e5x+aDy6NWr25HKNpG4yWNgrs9ImLZitwUVdYBsFgcarevWtQM7M4llk5ed51qI2a5lpl3ZsT5w0gp06czEHNsJeRYtsg1BeidsoSBOseUo/gsuj1++x3LH8sy22K3n7igGrK0z9EzxZLo6bPcN65Gn2x2h/ATbXNZr1mQ4NSg76hp20Tf8uFmh7hPdt0nDntjN9CzTVZ8cDFiuRyKTdqVjuza0frZwpRe2L3+JtzYyS99keuGpC7/7EkZCTC8Wv8iBqR1dAhEdXJ07kXY01c/VbY9IJ7FGfzx+7y1066mYlJa4GHLtTc08qG1/Kv7FRuu3Puu1mU1y47x+pRnWM4nnq9nx+99X59itAgUHIWFNF6fJHeEoAYT5uXO0uips/njlsa8hglb3Dm0rS8uqYcXKg9KOhT43grYHefM8Nj7sBlkUP5EdXZ3LtZFjUjQawF1RXvspTD3uvyOz1AKBO8q+bFCFenIhrZkqg9NOcL2KQ122kHtYaTD85duHDh4UP7/kHL5YpPLmoWU7r6vGf3aVBz3xRLaC/nONH5qNX/DGq6gFwYKe/Tw5ZZoKaWvW9LZ1WQzmyklSanJGpa+d+65KJTOcMKXM51556474IrUnKhdr5cnxqiXHfZ8tduuWdm/xJqDc710XMDWFELtZJzuQRVao3M50REg1gatUIP90QOMxT4j09cxaddHblQK+KeOn2aiCqHrZzY4PQDW4D+EmoB3R1fzhXvU+Y18cjrHS4BmYYpNeTxDFluRxnUGsqO0HHm8lHTqsut0h3UGk4XHGQgKYWaZZGJTlka76+hdstGTT7zfhsWs/eff/WyNShNqs/T39XlGe+jF0/KebklUdNRzWV799bF84WouQ3tEVC751iDPNREwyWn2ZPA34va8JX/BOQsu2ylPQ9jQ5Mq4ompIU+Eyw5B7eG5fLqsnKNOnL/aQHHDz6FW2KfLX8tHDQN3sD73d6JG89+C9JrX+3W2tJdr/DUlgBo8j4g6Aq8Vn4I1p7Y93gLUikuocdcKZ+P0GUughqHbYspC+jfpNWm9YVs+EmWPBGgRakn6joGOOsQaFH8+diYHtBzUjmANSjxzK42aCDww/HaK9v42Gzo861Dxa7Jo3NMHCb025VlT5Z+H3so/n4t0lGBfdyFqbq+rwPMo3mc51ByVQKP9G/y1U+yvLVM4Zaj026WEU3w8xe9hrilZHjUThhYdxKVcnnGjVn8it66Il1viUWVZ1Ky7Qf3+JdSc2CDnDdPPZVATGjmRTAp12Kyk6zIL6KJ935ncqBkpdEVNLtRMn8Xe9zkMNcP7ZDf+Cmom1Ndx6NtHhp57n5U4KwEWW43Hx1dF18T0dIzzqanSqBkHs0jYaaFmW4rLbtR+y0f7goOaueZbxfosippyHmNd/FtQO+dcnR0LSLKjpb1cGNDVZsQF+n0inZ6u9EyROcEF2ycPPLSmuX+zR+BcmXELrCm0Uzam5x3UrPktxzFpsPssilq9/SClwYlvfx41e6ZI319trKT95YAU/E5Rieg94ulXE54+j6cv1uyZSrmf7J3NpavCCZ3NlF7DA+em6ZOfOum+khOXDLZmkvLEZeaoM1qyDGp2n2cK+iyKGt2e3/g1S8PCZ34JNeMfn7Rnki3UdCP58T69v1Y8fFcxT7NY84zTO+hqjZ4iqyJPm5jY33pg7z188OTCKRdQRuWfelJ/8oH9IM6S2KvW/qkLTy5bEFoz4E6f5x6c032ebyiNmnY4Lj45Z3ls4tdQO3EeQ7houcvnDVdZX2l8/UbvSpZy2Qg1eB5D/YJiBP3WdXHU9CVdKKx46PBAAVkDLgxRXc+oLhXWPSmJ2tWiTX8FtRyyrJHLhv5QstTbzJDQ5IRnddozNT1E3zG4JDSP9CWpQnB+c48wn7RlKoqMjVqg8FY8LIlaPv76kYqNmhGpn0XN6GMp/7j/jX21b8tPy7zyJ9kOpCJb1tfRTmxQFDWXQJmx29M19e5A/DdjG2n4/FT2SWGPTmh2uUSfRVA7mzuFcOlI0XuR5wZuOmU/0HC4S1rxVTFS8YmtazGIZ9dqV2RNv7FQf74Y2Ybt5EP7wk9dvOzyGE5aDHX64lkl6i+dZtRkGKToFTJz2OlbZ3+jDu+5AtqTv7n6fOC8BKPPnDu/dvmWfXtuWc93Tt7Sl2h9wHDy9L3z5089tEGkWmtXo3bLVr73nrjG4KT9jUZLfiDK3y2YTA6c0oHAVQ1FyXXhVx+ce3Luydmr+UH3mQdPnpy7fNXAUX/17Nn67GAiFEpk0jjHyatsi+uVCHCHOWb9ZNE+88+MK85mMmd026tnAoUN9TBHEoPuLwz0iAJu1C6LM2ef0AnPuO+Jw2qB58+jJQN4Aqlr1VAsXqLVr9OI319RDTpKgsEjkRysDqZL1mYHOHlVOEPJXEtQQUTlJjs2eOq9H1XPfi8dVVlvx8BfKyLJUg5/jNJb0rMfjUOjpOFk89GR1CmbheUiOk6PzIYov2o2nRkwiYCdF9XtHixBMNt2EX/So1OQKJ3vhFuNJEI9TheuDMeKMs8F03zwQCgTlubNRymU3bEsj5oUOV86vi33pWOsGTS+NuWZiBeARkHW7zSXLqJXvFH75Hz9rlko++MnUgjOe/pyn/LlcX4c9ydVyhqQNWJT7v7qy/ojpOsTL75F4bC7ia2yCddsqCKtS7Nh5xqlTlFsSV85XoMNNfTt/jdC7W1J1AxFpvpTBdnpJX9bBMQlo6ZTfytpZd3SHGDxBl/isPe5DURPyJ8xk3z0H6WQHuRsqiPp8Mg+tmWafwFFOq0GMvtpGR7EL3U6kqZchWHKs6/S6TA1zOLGpNOUcR+99VidZQdQlaZ3kLMDIf9+Op0NUyO6T+EB7h5bPelsD/UsD0EtOuyQkG+/H5J0SdJHkpEijRg1QGJ4TUaj1k0kK8NfyNEG4YYqKYa9yzbyAxUVaWnDmg5BxfmrB3FMpjoRClb4Qwk/Sij3cY8/FMJmRSIRrK6ozihKK52g3Geh4ADlNUzQof6sVIlqf5ByzO1rfTlIqSKxxVk2e4L+UEUwmAbLVVA2Ydw0SlqdoTTewQT1798/REJtgZAuNi6DmpLTQ5HCZNo4nCXU8NrHr58/f/0u5dvnT7H1jPjr7TKKPqJq+fOVH7OBz977y1e0XZL7/iDxgPY9WccNJPwkRNDWiYF9P9AY2OechD0hsAkq/foXOGYwWvBaqGIAP35/Ip3x+welHMz4K7KUSxOHDmT8aZENhjIDCWomsoPoa2CgJ7ufoBSH4YQ+oX+A8iHSNu5MuLw1cPFaafmSuYEAABWLSURBVM/DDbMQKcfyuoklVPDLg7Ne7+fP9Cz/kf6s7amkB4f0SGc2wA923gbw881r0jvgsp1ucOFpwXwDXvPTOgLAIUvbejGBQU4wTSkyqyl5aIYSi9qoAVjBUIiRCqCWBWhhElNc90BWUuZM2s8mKrR9HSTeG6gAXpxUE2D7KYFkGresvIQuO1O536JHeI1NiWsUURWR0d8tqxKVX70/hLju/QqsrnyUz7x/yOh9wvS697qA0RHPcLfoTQlzZIYQsggDI8an60cF6btBBjVdwahRMlGI1ojkXK3Maw5qJOhiwB8CMoSahOiP2J8GiJ70SIbryBrYqEk4ilQ94PePwF8hxLOUmfOoNvRbtKx8Nl/ThDh0baqrGGrPf/z48fW+NxrgT7I+er3gtWeQSe9z8dZ7Zfbj7Fvv8yg4LyDowfWy7Vxk3LwWJKSg3TAIYiTFqEmNGiS0ekSPWup85SIPNcHZfg1qYp9ZS39w15OB+vJzwsxc1PzgUMEpX9O6gHjxENQePTV0hQZYjtfsb1v6I/35edw0aiSh6gqh9hnSPvzZC157JgDQc/HU3JnnUWw9f0uToA5qg/5qx7ut1lmhbdRQXQFmkIbXgoxaNZSeClFe4FzUyN9zeE2jpo05uJQUWxFe8zND03IQQI2TzWvUTlF4VfT7Pec9XGKN4bJvMztf1Yqu1VReP4pRM9Yg4L2iUZMWavKpd/kt0XcFs0CKbtYlobBvaX01IB6EoDSqI2BCNmx+EiGb1wyvSMlJfQk1llmNmqAk5w5qzDqUQlJxGCC5TrJeo6GyXgsxr0niNckFmtfKkHSi9/Lfh2r3VCe9VMLOLmhXGxsqhEaNXrnBbbB5DfBdcfzRZ95lRbxmTSPDbPLohMqyMqcKMgSa10SOXrNR0xIqtU7MQa0iZKyB1lV8ceFQNeVNHmBLgfOl+dxar5ECYPPZI46ImsNrs9+AWsn313Qy0DhR33QkXsCSVmygPY8/vL8L9ZWtwTN6sv9czN73PgsHPj4CZG8Dj7zPA1Hvt49RK3zbB4MBtvAgrhnymGYzCaNQDjVpoQZ01WBx1LJwRXAjwgNhLb3hTEjzGmywCBvUBsjn4KBOHBm1p880XWdPoQyzKTE+vUg05Fm8lsqvhh9Hes2g9t3r/bqsPQ+j1ygfwRVYnjCswfP79K39N++3z7+bg7PkaQ0OJvzBQe2vwaMiLjkcNRTDI8tUFEdN7ldQZwm4wEB3IJ2o8HOCeDhng4MZI6HhBK1XkyD+OzJqLhv6teRKMIxas+uz94JUqPj37DM4SUa/fo6Sd+v1Ln+X4u1nSO3wFfgh8tEV7/3nsBe/w7+9jkNm0eQ/5mDcfVpUpro6Q+OllWUoqTt4LZgg1IJ+AiMIpurxBwk1WnEG1gAYC5UJ4kiEEIRacEA3pF6CQXLQ9isqghwbwIIEg9WZhF6RhcKPIIcCFBskqmktG7IkVMALPJRFzYlDvz1/ZsU0xTDj1JbjKZLQiaFIvOhckfl6Qwt5IOD+sIN/A4EA5VJGlZ78CLumrBBA7u/TqkQcVA4Okk8KQ5pOs59FtgK/YYpDsxx1ZgWFnT2Uo2RkEOEltjkYJReDgkt75bfsAKqpM2wMjOB3gCJP2klLbkqTBnxCYR0rdUfF8dLzBIFAGP9RNpOyzpok1PSM5PRUqvijrJJPHQyNfZkBfdkZK3Z7pHVBwqmVziSPFe0ZgyLtiQ7lzK44OtqeCxHWJIm0p6uk1d5yf4UVMFsXIMsMxMxN6R4D0XD5sJ3Q8iSZa7picVX0uelhSVTaG+uqaigT9h291mXu5Uhn7PZCZtLJCaFz6ygLG5N6R+lZO51SR1ro6BcsjIE2C6cZKJXtCTiTbgZEZabnTHUJ1KT4+HVWRJ89i6pnV+5/++NtmSHrxMfsdERWpwtsgdXjIag9rvsyv/Olqq6yeGZmK1+S3rEmy6xZKWmvakaJm3Su3K1Vg5vU1YLfGXZPauqerMlQAiZ+jb8KVlKv6SWUWeZOxVmEujz9qpyzL8VX7xX1uzZ3nGih9IBjlKkXFBlfnKIMeyKbZa2hsllLaqC10+VXhWx/TGl1xZ91VX8Wg8z56+DE57CYwakXlJpvamuK0rlqmPjMqa1pS3zduEmL2XSjIcpFZhKvW3PA+Lc6FNMj9ZQLkKSgkFAue/8AYMvPYNq+lX5uEKG0x/FxngRf7MLpKb7FqdLwquyZbrY/7slmW/1oLdP+mOEae1z1Rczf2KHDdm5QMvUbN9pvbM7cwN87SzObN7Te693Z5G0hev/cNNpQtC9tzizt0Jljnul4hNMAC2meBKkI5fmzhEtambBM6kmWTSqLdClHEKVuICmDXZdOfJW0UFOmZ7dLL+FVIV5f9r694v0Pms1+9n6XBerGajztmeLcbRNQatQbr2FCi50MWApJyqB+VmLpVJOsyylxo7ZU87hXyN4DymjXXldFabH/bCe1V1NZxbklxx5bqwHIxzWVKKekdztV2KqsOeglnqBchc2eaxC7SPPE2iruah9EdhynTY1PTGBfpca7VicmIrHVyNpEc7xrbWIVrsAqmojkONr0kZ5O4ljKAptc9KyNx1CxSu9MJfsm+miCYjUW6Zuw0xMxvSUP7br32VeKfygiKj37reIT9K1efyxi7g2tWcUONZnocJj5SvOaY+J4HVze5qUkSUIJtflG/FmqpKH3zlAJ5a7evLM0hr8HO3eW6ijRs5ipghLE9kHvnZq6zfkbMCGivbLqYGf+Sx2lJdaoxSk7ZpLf578W5zy4Hqnz4VIWvyRvUIY+61vDNa6kdJ7600NK1enh/OHsjU5TRs9Feq2F6seVySq+5aCmxHfvlQDC6t//4/0RkPLjN+/HUsvVEt9EYov0wcF0cyTO0TA5gvDXhUpnEol98ogItfA+RZHpxAjHR4kMTd2kE4nEgNK8JgPzjylvM1AbszJ1Uk5rOq3JxrxUBfXXXkOpKrFdNb9TVdfO60jIzSo6iFJNjsEaEGqKvn7o90xHYjQNE/MsRpL01thEsqsfnniScn/HxKJnixI4TyfHoZJlcstDPDq1GtkiZ32tOULJ6ER8wjMeiYjUKqCjlN/YwA0Z8lxLrk6Zl94ZNUl6Lfrc++wtgpzrP77RhwelTQfVpGITOmcj9MNAdUbJDAS0JxQM+XmagVFLVJP8BtMynAhWhILVA6KnojpU4Q+zDW08aKypI2HL5bXKHVZaOpPkGKUsvlFJUImxmqqlecrdSdcw1li5RKl0Oc8xeI0y/AG1Ls81elpLo6WlL8BhWyR5nn78P0XHLVLuZX6nZ2oqqd9lbybAADLn2oV67KMck5xcl/pZxbH0fGRVDAE5uFwxNwP9YNP5SH61QqpwOY9La9DY2tQUPaMKVyDA4dkXeOgIfdJaQsOJCkFBDU1VISAfCYVUujoDl1wxaqS4Ht+Q+ajp7N8ma+kYLQGxRAk+0a6xbkZsVlbVfGnnNQJIwdXUUJ5ZllAJEQIHTbEAkohOc+Snc/J7gN+EYtSAFX1pqIY0asRr4xpoEVnUksuoKY3aBGWXV+MonSLU1nJQk8PfCCpEBY++Pn9+/RlnWyjj7Eo9j5ZKUjpP4rMehImAOTySZnnNRS0RSmez2UywZySY0CuRsr92p52XbMlDbd6FWu8MhPMGS7BGTe48rqprnOeEsUtLX4g0alLRa/zjnv4JombNa0Bki/f7wGsTFq8RakoUohbp90ysTlioCQu1VfDgajHUCIPo02dv+WGroqdtHw9x7vlJJns31GqgIjPAS9OlIYr8wCIXteoQU/WIzFT4M7TcJoznjjlzeV6DjbVytFfxEhRjZCLAa+zvadLWoA+6e5zlUhnPg3hkQguGykNN5KBGWeanVR/lD4rl8ppa45zO9FuAmhVTaLZznmmXYzXhuIwyS48mYQR6/P50djA4IPN4LRgaSPOzXCkHEtX+rG1D+ZxLlY8JtYMivNZOXvBOZRWVzddwYmdYAEjlGBjPChw0apzDWq9PgLAAKF0js0UWQsQjlG/ZSGgx1AQDNEELmhi9xhM5xGsx0odxSmhYKKFOfGYiPLPk9dGIlhLyQ0BFpjotRTqoeQ02oFqyNRChUI8VXcowxFlYqPGZb1RWQfPfqNNZmC1eI14ae1xX0046bKZXjM3UwSjM3JGMGmVohk6Ud2A7ID86NpD8Aspa39AQCmEoJ8Z5CY2+of6US0KVLaGKUFMWasB9KLbGmZzhbawtRrgwvuVZjG1RVnoLNV5tWZR0Z3+CaA4UUpupSAtGRVZDf6lERY+idQ9pHjaswvQsaTArB2kqjL1cc9qxqrq6LzNVjXU5ElrXuPnlcZ32OSrrDr4c1FUuUXLwmS+NtDgEmA2aDUhyausp4DZOd1ynaF4EauP8EUmc9qemU5rXpMsa9BOvLbp4TXDb6X7dQq9OBXnnVM9b4N6hIQs119TKXyF68kHzW+lgaDARpIn/RAVgGwzSqn4wqVl6KESzqCMooWlEkkAnAL1BDj/Y6gbEUKdgZ2+XXH8WQ/kFW5U1XySklLYaafUv9EBWlBbD4ZXjrGmWZKwryXERNihlczIWi9CUYDJCfB1JwteLUIrmZDLOWyqVTHG1oimcJFwq2u2KdcXRb4RmB5Jd2JZ8AI5PKSOWfxU19JBJ8NOfgUSI3hPoEVmYTSn3E6HMYIJmXDOo2M+KHvpLgVdgfn7MPliM7ezcETCptK6SLicJvbOz024mddAA26R/59HUXDFtjlmRmhV/66kLaUf9en6UvYHuucnJydaVbm3LlMnqL2cn5wJsMaQdZepZJBMCDlO9LrPUeWtLS3f5lCdHQU1xIMWeRzgsVZh8OJqkU/hVYY58wxRSoQ01yJ2zcsUgzhYnqjegWu+ASldCUiextTLTZ7ZBN5GvmSWSeiKNSlppRVifr+PVa61h9Wxb/LavZd2Zz7OnJ205fNHSMmddhOlpzucrWHHeQeMvovlzJJXDIFZEVbLpr1xaq6+j4wOtOU9rcJrwGH9ut7SsS2tSyv2imJmieeFraXOm+PiGz/lauvlwMwdqMXf52bF/iKyXfaXteRSnPGY9KrXSatfRlbs+30szlcu8NNy2HpCuyVwlHYwIhGjbetQGWW8Y1Kzpb2su3WnwL1Lv9s2bN7c3eLHAsZmZ+dK83vvm3S9cG6FGeupuh49f4RTx2W7rKawWzGh3d9x6hoDK4bynFKjW7Q1qdByXMZuJODb/dV5TG7zOYlPTm179FmXJlnK3NmdR3iMS85qkhapborL15e2VVx8+vBree/nyJSQ2evtVd+tdFKwwIwfmUPlhb0UM3+Z6ufLy5SRVT1JPtoSKSTS7e7ubNufM5r9MG7VNtPxuU+2u6/GAedoinGhF0vKytJavPefpOAJlxYN5TUqN2m0frTrfMjeLX9Jz0bu+D2wsfJ3oJPpKb7e8Hqa16TuFaPMZ2mNrYHjNNKMO1vUBk/+yNQBqtGosrdC7YdZOVTpC0Q+T2Fkwz1RJjLmCyo1pUKp0uhsm5jVB+HREaX1wX2vn3HB0fY+WBEdph+/uSvcLH6+5vufzvVrpbrv7SkTX0VKjhuq2D7zCs8VraP3yNR3zISrvdnS0dk/SffmnccqljSZCTb2rrb0JFlt4t7290MvPRRa2tzdodqR3QxctgFhpo+LdAmHVu9DLlWX7Z9Tiwy+JX4Ca74Vm4TmDmu8V9Bj9icpOIEgJg6P0ZHjdQo0sb6ePVgI3qHV3+F7GUThJa6rjEKo/bF2lv52Y1yQtp/1G9X5qquUV2WmhaFZ372hBe/wdXVho4mWzRe8utWm6CaTfNO2+p+3tcv3D83j14mUHJLOT1pPX/geJm0HtNmH4wnd3lhZhX7em7oGXQW2YCojzLNTmmHmlnKVl61/5OtblL/pEf4W0hJJR2KZV7JveN0HFCXETBoJWG6fFx0dhByTJ8Givgk2gZcibareVeANtyNvl1lgGaloNtbFJuGu+hXBQowFP+u4Ok7rqluYpkbRRmyWPkpAyeo3k+DZTB44lvXabluX9L+g1oWiJ8Q0htt/gEoHDgsIPRPCmFE1N74VYIHa6WQtee1fbtCsVMZ5SQO0mLRFdW47ZiNdevnwxx2/z3/ZZS8a7eU2jJqG9OHhgG2Oh1sLPodo0aowq2KvF0AuEHnRPbv/9X0gdQrChuzc/jZINFXot8m0CEAZzgx3wUUin9oEZtV3NWW+IQ99QgVjQC7iXIrahcWN2y6EmYBlM0JWHmmDUWELRACxppT+JonH3HoT/xb/Pa02szEYXKJCm9eybCLUN/H4iuEhUb/YSbIwa5JS2F4jBCDVFYv2mTP/GX9NOfFnUXnGcafx8F2owUpPkmhgJva0thLRmdOU6YPu3zQHgeb+7e/MdhzowAU277ISoDcKS4LjZxApfo6ag7WhYGxZq4kioWU9py0ooWrZK6x0jxxrgsPgH34duqSWUyibtDhlhxKyv/wueh+XPbvNi7MAR9gFKrYllTy28Ye7TvMZqjhTbz6BmTfALg5rSqMlcXoNL0bECiNpI3mzUcHCU/TnyaClGmP3Atla83iMHZQ/Y79mh1r9GbA2YpIB4wmItMEaCNFbTe/Z2ofDfCEdCccnbdNThqIEXdBxqiG0ovyTDqEltQ6VGDXLY0bE3SXpLahtKvx23J+EgU2NCdW+YmQ3N9jpo0uSV78OLPZT/V2yo0Lw2Sowk3hGv9b7D1i58jYUNpXpHm3Y1auomN4eNqJXqCLxG82str+1Yba/lQ1SH6a0tPkatZY8qJ1s+UHqJSZ6La4FvJttadETVYQVcgubcSKy5TjcT0lT/2wLq4jW2jO8WtqH+t1E8+m6bxPFN7e7GJxZVRo18ju0NMOUbdRReE7J7ZcWek5CdK68D2iXVxYHXK52kHbDHn7x2t05OTmJTH8YS2oaitqjk9ws7JyfJ6ZWzrTQ9zKy8ggPmhv+G5wk/RzZqODHiAOgy+kehAW1tiFG9saC0hJK0oqD2fa86Cq+ZFy1NkG9NPGrnwpofM9PB9kNOyz5KktCWYfeLp5YgmghC2c/g/nVe293VgSRd0sLu6OjuwsZu08LC9nvaJFswOjr6BqCp7d035KpRm/fb9Nbj9u4nDrF2S3q5Utjz/hblvT5qT7NbO9Ld0Phrdivzm//QRf3ahOlfIlW4bf3hx7T25IfQTxH0HIh+NKB+dYr3cHJ47R/p/q9RTuRr+47Sfl5i7ekXaS0nyf3C9j91m3Flcy0tZZJt/hcpTykYBWNm1KxKe2pe6neQLcDEPzljj76Hu7sD/7rsHYFY5HL2rMdCwnoGYqlwIa3Hn9bDOK77p2Zp7Ov4n2S2YzqmYzqmYzqmYzqmYzqmYzqmYzqmYzqm/wb9P8cu1LGdKSgWAAAAAElFTkSuQmCC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1267" name="Picture 3" descr="C:\Users\thompsoni\Desktop\leadership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58857" y="2399168"/>
            <a:ext cx="4920953" cy="26006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06" y="1964602"/>
            <a:ext cx="7634177" cy="4010686"/>
          </a:xfrm>
        </p:spPr>
        <p:txBody>
          <a:bodyPr>
            <a:normAutofit/>
          </a:bodyPr>
          <a:lstStyle/>
          <a:p>
            <a:pPr lvl="0" algn="ctr">
              <a:buNone/>
            </a:pPr>
            <a:r>
              <a:rPr lang="en-GB" sz="3600" b="1" u="sng" dirty="0" smtClean="0">
                <a:latin typeface="+mj-lt"/>
              </a:rPr>
              <a:t>Leadership should be:</a:t>
            </a:r>
          </a:p>
          <a:p>
            <a:pPr lvl="0"/>
            <a:endParaRPr lang="en-US" sz="2800" b="1" u="sng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Concerned with all staff (e.g. TAs and support staff)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Visible/MBWA (Management by Walking About)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Clear and mission driven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Firm and purposeful</a:t>
            </a:r>
            <a:endParaRPr lang="en-US" sz="2800" dirty="0" smtClean="0">
              <a:latin typeface="+mj-l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845" y="1964602"/>
            <a:ext cx="6799152" cy="4010686"/>
          </a:xfrm>
        </p:spPr>
        <p:txBody>
          <a:bodyPr>
            <a:normAutofit/>
          </a:bodyPr>
          <a:lstStyle/>
          <a:p>
            <a:pPr lvl="0">
              <a:buNone/>
            </a:pPr>
            <a:endParaRPr lang="en-US" sz="2800" b="1" u="sng" dirty="0" smtClean="0">
              <a:latin typeface="+mj-lt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Participative (teachers feeling they are listened to)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Committed to improvement of teaching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Able to monitor staff</a:t>
            </a:r>
            <a:endParaRPr lang="en-US" sz="2800" dirty="0" smtClean="0">
              <a:latin typeface="+mj-lt"/>
            </a:endParaRPr>
          </a:p>
          <a:p>
            <a:pPr marL="457200" lvl="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Actively promoting Professional Learning</a:t>
            </a:r>
            <a:endParaRPr lang="en-US" sz="2800" dirty="0" smtClean="0">
              <a:latin typeface="+mj-lt"/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en-GB" sz="2800" dirty="0" smtClean="0">
                <a:latin typeface="+mj-lt"/>
              </a:rPr>
              <a:t>Protecting staff and staff time</a:t>
            </a:r>
            <a:r>
              <a:rPr lang="en-US" sz="2800" dirty="0" smtClean="0">
                <a:latin typeface="+mj-lt"/>
              </a:rPr>
              <a:t> </a:t>
            </a:r>
            <a:endParaRPr lang="en-GB" sz="2800" dirty="0" smtClean="0">
              <a:latin typeface="+mj-l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5102" y="1964602"/>
            <a:ext cx="3929204" cy="3820561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2200" b="1" u="sng" dirty="0" smtClean="0">
              <a:latin typeface="+mj-lt"/>
              <a:ea typeface="Calibri"/>
              <a:cs typeface="Arial" panose="020B0604020202020204" pitchFamily="34" charset="0"/>
            </a:endParaRPr>
          </a:p>
          <a:p>
            <a:pPr algn="ctr">
              <a:buNone/>
            </a:pPr>
            <a:endParaRPr lang="en-GB" sz="2200" b="1" u="sng" dirty="0" smtClean="0">
              <a:latin typeface="+mj-lt"/>
              <a:ea typeface="Calibri"/>
              <a:cs typeface="Arial" panose="020B0604020202020204" pitchFamily="34" charset="0"/>
            </a:endParaRPr>
          </a:p>
          <a:p>
            <a:pPr algn="ctr">
              <a:buNone/>
            </a:pPr>
            <a:endParaRPr lang="en-GB" sz="2200" b="1" u="sng" dirty="0" smtClean="0">
              <a:latin typeface="+mj-lt"/>
              <a:ea typeface="Calibri"/>
              <a:cs typeface="Arial" panose="020B0604020202020204" pitchFamily="34" charset="0"/>
            </a:endParaRPr>
          </a:p>
          <a:p>
            <a:pPr algn="ctr">
              <a:buNone/>
            </a:pPr>
            <a:r>
              <a:rPr lang="en-GB" sz="3200" b="1" u="sng" dirty="0" smtClean="0">
                <a:latin typeface="+mj-lt"/>
                <a:ea typeface="Calibri"/>
                <a:cs typeface="Arial" panose="020B0604020202020204" pitchFamily="34" charset="0"/>
              </a:rPr>
              <a:t>What Makes a School Effective?</a:t>
            </a:r>
          </a:p>
          <a:p>
            <a:pPr marL="822960" lvl="1" indent="-457200">
              <a:buNone/>
            </a:pPr>
            <a:endParaRPr lang="en-US" sz="1600" dirty="0" smtClean="0">
              <a:latin typeface="+mj-lt"/>
            </a:endParaRPr>
          </a:p>
          <a:p>
            <a:pPr algn="ctr">
              <a:buNone/>
            </a:pPr>
            <a:endParaRPr lang="en-GB" sz="2400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1" name="Picture 1" descr="C:\Users\thompsoni\Desktop\outcomes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41545" y="1605516"/>
            <a:ext cx="3069124" cy="460618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796" y="1946496"/>
            <a:ext cx="7967050" cy="424607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2200" b="1" u="sng" dirty="0" smtClean="0">
                <a:latin typeface="+mj-lt"/>
                <a:ea typeface="Calibri"/>
                <a:cs typeface="Arial" panose="020B0604020202020204" pitchFamily="34" charset="0"/>
              </a:rPr>
              <a:t>What does research tell us about ‘What Makes a School Effective?’</a:t>
            </a:r>
          </a:p>
          <a:p>
            <a:pPr algn="ctr">
              <a:buNone/>
            </a:pPr>
            <a:endParaRPr lang="en-GB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1800" b="1" dirty="0" smtClean="0">
                <a:latin typeface="+mj-lt"/>
              </a:rPr>
              <a:t>An Emphasis on Pupil Responsibilities and Rights</a:t>
            </a:r>
          </a:p>
          <a:p>
            <a:pPr lvl="0">
              <a:buNone/>
            </a:pPr>
            <a:endParaRPr lang="en-GB" sz="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A high proportion of pupils in leadership positions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Mechanisms to involve pupils (Governors, councils, activities/teams...)</a:t>
            </a:r>
          </a:p>
          <a:p>
            <a:pPr marL="822960" lvl="1" indent="-457200">
              <a:buFont typeface="Wingdings" pitchFamily="2" charset="2"/>
              <a:buChar char="Ø"/>
            </a:pPr>
            <a:endParaRPr lang="en-GB" sz="1600" dirty="0" smtClean="0">
              <a:latin typeface="+mj-lt"/>
            </a:endParaRPr>
          </a:p>
          <a:p>
            <a:pPr lvl="0"/>
            <a:r>
              <a:rPr lang="en-GB" sz="1800" b="1" dirty="0" smtClean="0">
                <a:latin typeface="+mj-lt"/>
              </a:rPr>
              <a:t>A Shared Vision/Goals Among All Staff</a:t>
            </a:r>
          </a:p>
          <a:p>
            <a:pPr lvl="0">
              <a:buNone/>
            </a:pPr>
            <a:endParaRPr lang="en-GB" sz="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Cohesion/consensus on strategic direction and goals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Consistency/predictability of practice (through Standard Operating Procedures)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Collaboration/collegiality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Constancy (low staff turnover combined with good appointments)</a:t>
            </a:r>
            <a:r>
              <a:rPr lang="en-US" sz="1800" dirty="0" smtClean="0">
                <a:latin typeface="+mj-lt"/>
              </a:rPr>
              <a:t> </a:t>
            </a:r>
          </a:p>
          <a:p>
            <a:pPr marL="822960" lvl="1" indent="-457200">
              <a:buNone/>
            </a:pPr>
            <a:endParaRPr lang="en-US" sz="1600" dirty="0" smtClean="0">
              <a:latin typeface="+mj-lt"/>
            </a:endParaRPr>
          </a:p>
          <a:p>
            <a:pPr algn="ctr">
              <a:buNone/>
            </a:pPr>
            <a:endParaRPr lang="en-GB" sz="2400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0202" y="1928388"/>
            <a:ext cx="7070756" cy="4427145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1900" b="1" dirty="0" smtClean="0">
                <a:latin typeface="+mj-lt"/>
              </a:rPr>
              <a:t>Purposeful Monitoring of Progress</a:t>
            </a:r>
          </a:p>
          <a:p>
            <a:pPr lvl="0">
              <a:buNone/>
            </a:pPr>
            <a:endParaRPr lang="en-US" sz="900" b="1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Frequent assessment of pupil progress internally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Use of data for improvement purposes (e.g. on subject variation)</a:t>
            </a:r>
            <a:r>
              <a:rPr lang="en-US" sz="1900" dirty="0" smtClean="0">
                <a:latin typeface="+mj-lt"/>
              </a:rPr>
              <a:t> </a:t>
            </a:r>
            <a:endParaRPr lang="en-GB" sz="1900" b="1" dirty="0" smtClean="0">
              <a:latin typeface="+mj-lt"/>
            </a:endParaRPr>
          </a:p>
          <a:p>
            <a:pPr>
              <a:buNone/>
            </a:pPr>
            <a:endParaRPr lang="en-GB" sz="1700" dirty="0" smtClean="0">
              <a:latin typeface="+mj-lt"/>
            </a:endParaRPr>
          </a:p>
          <a:p>
            <a:pPr lvl="0"/>
            <a:r>
              <a:rPr lang="en-GB" sz="1900" b="1" dirty="0" smtClean="0">
                <a:latin typeface="+mj-lt"/>
              </a:rPr>
              <a:t>A Real Focus on Teaching and Learning</a:t>
            </a:r>
          </a:p>
          <a:p>
            <a:pPr lvl="0"/>
            <a:endParaRPr lang="en-US" sz="900" b="1" u="sng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High entry rates in external public examinations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Effective use of homework to support learning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A climate of ‘academic excellence’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Strongly expressed academic goals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Maximising learning time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Order in classrooms/corridors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An attractive working environment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Good school site management</a:t>
            </a:r>
            <a:endParaRPr lang="en-US" sz="1900" dirty="0" smtClean="0">
              <a:latin typeface="+mj-l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5347" y="1919335"/>
            <a:ext cx="7613964" cy="432755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1900" b="1" dirty="0" smtClean="0">
                <a:latin typeface="+mj-lt"/>
              </a:rPr>
              <a:t>Significant Parental Involvement</a:t>
            </a:r>
          </a:p>
          <a:p>
            <a:pPr lvl="0"/>
            <a:endParaRPr lang="en-US" sz="800" b="1" u="sng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Frequent formal opportunities/visits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Informal ‘open door’ policies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Monitoring homework completion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Motivation through access to assessment data on their children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Offering their professional knowledge/help to teachers and schools</a:t>
            </a:r>
          </a:p>
          <a:p>
            <a:pPr marL="822960" lvl="1" indent="-457200">
              <a:buNone/>
            </a:pPr>
            <a:endParaRPr lang="en-GB" sz="1800" dirty="0" smtClean="0">
              <a:latin typeface="+mj-lt"/>
            </a:endParaRPr>
          </a:p>
          <a:p>
            <a:pPr lvl="0"/>
            <a:r>
              <a:rPr lang="en-GB" sz="2300" dirty="0" smtClean="0">
                <a:latin typeface="+mj-lt"/>
              </a:rPr>
              <a:t> </a:t>
            </a:r>
            <a:r>
              <a:rPr lang="en-GB" sz="1900" b="1" dirty="0" smtClean="0">
                <a:latin typeface="+mj-lt"/>
              </a:rPr>
              <a:t>High Expectations of Pupils</a:t>
            </a:r>
          </a:p>
          <a:p>
            <a:pPr lvl="0"/>
            <a:endParaRPr lang="en-US" sz="900" b="1" u="sng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Rewarding good behaviour, achievement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Induction procedures to generate clarity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Attention to the detail of the pupil experience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Low ‘write off’ statistics (of pupils)</a:t>
            </a:r>
            <a:endParaRPr lang="en-US" sz="1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900" dirty="0" smtClean="0">
                <a:latin typeface="+mj-lt"/>
              </a:rPr>
              <a:t>Verbal/non-verbal/emotionally positive cues conveyed within lessons</a:t>
            </a:r>
            <a:endParaRPr lang="en-US" sz="1900" dirty="0" smtClean="0">
              <a:latin typeface="+mj-l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5881" y="2064190"/>
            <a:ext cx="7288040" cy="3802456"/>
          </a:xfrm>
        </p:spPr>
        <p:txBody>
          <a:bodyPr>
            <a:normAutofit lnSpcReduction="10000"/>
          </a:bodyPr>
          <a:lstStyle/>
          <a:p>
            <a:pPr lvl="0"/>
            <a:r>
              <a:rPr lang="en-GB" sz="1900" b="1" dirty="0" smtClean="0">
                <a:latin typeface="+mj-lt"/>
              </a:rPr>
              <a:t>High Quality Professional Development</a:t>
            </a:r>
            <a:r>
              <a:rPr lang="en-GB" sz="1900" dirty="0" smtClean="0">
                <a:latin typeface="+mj-lt"/>
              </a:rPr>
              <a:t> </a:t>
            </a:r>
          </a:p>
          <a:p>
            <a:pPr lvl="0"/>
            <a:endParaRPr lang="en-US" sz="9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Site based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Integrated with school initiatives</a:t>
            </a:r>
            <a:endParaRPr lang="en-US" sz="1800" dirty="0" smtClean="0">
              <a:latin typeface="+mj-lt"/>
            </a:endParaRPr>
          </a:p>
          <a:p>
            <a:pPr marL="822960" lvl="1" indent="-45720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Focussed upon teaching and learning</a:t>
            </a:r>
          </a:p>
          <a:p>
            <a:pPr marL="822960" lvl="1" indent="-457200">
              <a:buNone/>
            </a:pPr>
            <a:r>
              <a:rPr lang="en-US" sz="2800" u="sng" dirty="0" smtClean="0">
                <a:latin typeface="+mj-lt"/>
              </a:rPr>
              <a:t> </a:t>
            </a:r>
          </a:p>
          <a:p>
            <a:pPr lvl="0"/>
            <a:r>
              <a:rPr lang="en-GB" sz="1900" b="1" dirty="0" smtClean="0">
                <a:latin typeface="+mj-lt"/>
              </a:rPr>
              <a:t>Generating Effective Teaching</a:t>
            </a:r>
            <a:endParaRPr lang="en-GB" sz="1900" dirty="0" smtClean="0">
              <a:latin typeface="+mj-lt"/>
            </a:endParaRPr>
          </a:p>
          <a:p>
            <a:pPr marL="228600" lvl="0" indent="-228600">
              <a:buNone/>
            </a:pPr>
            <a:endParaRPr lang="en-US" sz="900" u="sng" dirty="0" smtClean="0">
              <a:latin typeface="+mj-lt"/>
            </a:endParaRPr>
          </a:p>
          <a:p>
            <a:pPr marL="880110" lvl="1" indent="-51435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Maximising learning time at school level</a:t>
            </a:r>
            <a:endParaRPr lang="en-US" sz="1800" dirty="0" smtClean="0">
              <a:latin typeface="+mj-lt"/>
            </a:endParaRPr>
          </a:p>
          <a:p>
            <a:pPr marL="880110" lvl="1" indent="-51435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‘Within school benchmarking’ to find excellent practice</a:t>
            </a:r>
            <a:endParaRPr lang="en-US" sz="1800" dirty="0" smtClean="0">
              <a:latin typeface="+mj-lt"/>
            </a:endParaRPr>
          </a:p>
          <a:p>
            <a:pPr marL="880110" lvl="1" indent="-51435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Adapting teaching practices to pupil needs</a:t>
            </a:r>
            <a:endParaRPr lang="en-US" sz="1800" dirty="0" smtClean="0">
              <a:latin typeface="+mj-lt"/>
            </a:endParaRPr>
          </a:p>
          <a:p>
            <a:pPr marL="880110" lvl="1" indent="-514350">
              <a:buFont typeface="Wingdings" pitchFamily="2" charset="2"/>
              <a:buChar char="Ø"/>
            </a:pPr>
            <a:r>
              <a:rPr lang="en-GB" sz="1800" dirty="0" smtClean="0">
                <a:latin typeface="+mj-lt"/>
              </a:rPr>
              <a:t>An intolerance of ‘large negatives’ both of individual ineffective teachers and ineffective Departments</a:t>
            </a:r>
            <a:r>
              <a:rPr lang="en-US" sz="1800" dirty="0" smtClean="0">
                <a:latin typeface="+mj-lt"/>
              </a:rPr>
              <a:t> </a:t>
            </a:r>
            <a:endParaRPr lang="en-US" sz="1800" b="1" dirty="0" smtClean="0">
              <a:latin typeface="+mj-lt"/>
            </a:endParaRPr>
          </a:p>
          <a:p>
            <a:pPr>
              <a:buNone/>
            </a:pP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32095" y="2345428"/>
            <a:ext cx="7016436" cy="68922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GB" sz="3200" b="1" u="sng" dirty="0" smtClean="0">
                <a:latin typeface="Arial" pitchFamily="34" charset="0"/>
                <a:cs typeface="Arial" pitchFamily="34" charset="0"/>
              </a:rPr>
              <a:t>Professional Learning Schools 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6" name="Picture 2" descr="http://www.sportplan.net/drills/schools/articles/img/shareBestPractic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04435" y="3567065"/>
            <a:ext cx="3270028" cy="21800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7896" y="2000816"/>
            <a:ext cx="6880635" cy="3772664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12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All schools in ERW can be Professional Learning Schools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The criteria is available on the website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Schools that can ‘take the lead’ through sharing excellent practice or innovative developments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Demonstrate impact on pupil performance</a:t>
            </a: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0737" y="2046083"/>
            <a:ext cx="6925901" cy="3775295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sz="12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Excellence or innovation identified through Core Visits or other intelligence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Case Studies completed and featured on the ERW website</a:t>
            </a:r>
          </a:p>
          <a:p>
            <a:pPr>
              <a:buNone/>
            </a:pPr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Excellent and innovative practice continues to be shared effectively</a:t>
            </a:r>
          </a:p>
          <a:p>
            <a:endParaRPr lang="en-GB" sz="8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Funding available for schools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8186" y="1796903"/>
            <a:ext cx="7532483" cy="3912782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en-GB" sz="3000" dirty="0" smtClean="0">
                <a:latin typeface="Arial" pitchFamily="34" charset="0"/>
                <a:cs typeface="Arial" pitchFamily="34" charset="0"/>
              </a:rPr>
              <a:t>Most information is available on the ERW website</a:t>
            </a:r>
          </a:p>
          <a:p>
            <a:pPr algn="ctr">
              <a:buNone/>
            </a:pPr>
            <a:endParaRPr lang="en-GB" sz="3000" dirty="0" smtClean="0"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en-GB" sz="3000" b="1" dirty="0" smtClean="0">
                <a:solidFill>
                  <a:srgbClr val="990099"/>
                </a:solidFill>
                <a:latin typeface="Arial" pitchFamily="34" charset="0"/>
                <a:cs typeface="Arial" pitchFamily="34" charset="0"/>
              </a:rPr>
              <a:t>www.erw.wales</a:t>
            </a:r>
          </a:p>
          <a:p>
            <a:pPr algn="ctr">
              <a:buNone/>
            </a:pPr>
            <a:endParaRPr lang="en-GB" altLang="en-US" sz="5100" b="1" dirty="0" smtClean="0">
              <a:solidFill>
                <a:srgbClr val="990099"/>
              </a:solidFill>
              <a:latin typeface="Arial" charset="0"/>
              <a:cs typeface="Arial" charset="0"/>
            </a:endParaRPr>
          </a:p>
          <a:p>
            <a:pPr algn="ctr">
              <a:buNone/>
            </a:pPr>
            <a:endParaRPr lang="en-GB" sz="4400" b="1" dirty="0">
              <a:solidFill>
                <a:srgbClr val="99009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182" y="984102"/>
            <a:ext cx="3113617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2975</TotalTime>
  <Words>1017</Words>
  <Application>Microsoft Office PowerPoint</Application>
  <PresentationFormat>On-screen Show (4:3)</PresentationFormat>
  <Paragraphs>346</Paragraphs>
  <Slides>40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Arial</vt:lpstr>
      <vt:lpstr>Calibri</vt:lpstr>
      <vt:lpstr>Constantia</vt:lpstr>
      <vt:lpstr>Wingdings</vt:lpstr>
      <vt:lpstr>Wingdings 2</vt:lpstr>
      <vt:lpstr>Flow</vt:lpstr>
      <vt:lpstr>ERW - Regional Strategy  Professional Development  and Leadership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Carmarthenshire County Council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Jason Perry</dc:creator>
  <cp:lastModifiedBy>Sharon James</cp:lastModifiedBy>
  <cp:revision>483</cp:revision>
  <dcterms:created xsi:type="dcterms:W3CDTF">2015-03-19T15:31:41Z</dcterms:created>
  <dcterms:modified xsi:type="dcterms:W3CDTF">2016-01-21T09:29:37Z</dcterms:modified>
</cp:coreProperties>
</file>