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71" r:id="rId2"/>
    <p:sldId id="350" r:id="rId3"/>
    <p:sldId id="400" r:id="rId4"/>
    <p:sldId id="390" r:id="rId5"/>
    <p:sldId id="391" r:id="rId6"/>
    <p:sldId id="381" r:id="rId7"/>
    <p:sldId id="392" r:id="rId8"/>
    <p:sldId id="401" r:id="rId9"/>
    <p:sldId id="403" r:id="rId10"/>
    <p:sldId id="384" r:id="rId11"/>
    <p:sldId id="386" r:id="rId12"/>
    <p:sldId id="394" r:id="rId13"/>
    <p:sldId id="402" r:id="rId14"/>
    <p:sldId id="393" r:id="rId15"/>
    <p:sldId id="395" r:id="rId16"/>
    <p:sldId id="396" r:id="rId17"/>
    <p:sldId id="397" r:id="rId18"/>
    <p:sldId id="383" r:id="rId19"/>
    <p:sldId id="388" r:id="rId20"/>
    <p:sldId id="398" r:id="rId21"/>
    <p:sldId id="399" r:id="rId22"/>
    <p:sldId id="404" r:id="rId23"/>
    <p:sldId id="382" r:id="rId24"/>
    <p:sldId id="389" r:id="rId25"/>
    <p:sldId id="405" r:id="rId26"/>
    <p:sldId id="35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58" autoAdjust="0"/>
    <p:restoredTop sz="67756" autoAdjust="0"/>
  </p:normalViewPr>
  <p:slideViewPr>
    <p:cSldViewPr snapToGrid="0">
      <p:cViewPr varScale="1">
        <p:scale>
          <a:sx n="61" d="100"/>
          <a:sy n="61" d="100"/>
        </p:scale>
        <p:origin x="121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6B8A7B53-7150-4740-9E19-277A4B67BCC1}"/>
    <pc:docChg chg="custSel modSld">
      <pc:chgData name="Rhiannon Akers" userId="fb3c9d12-5c8c-42d7-8dc7-d872d7a3d202" providerId="ADAL" clId="{6B8A7B53-7150-4740-9E19-277A4B67BCC1}" dt="2025-09-11T09:27:30.084" v="16" actId="20577"/>
      <pc:docMkLst>
        <pc:docMk/>
      </pc:docMkLst>
      <pc:sldChg chg="modSp mod">
        <pc:chgData name="Rhiannon Akers" userId="fb3c9d12-5c8c-42d7-8dc7-d872d7a3d202" providerId="ADAL" clId="{6B8A7B53-7150-4740-9E19-277A4B67BCC1}" dt="2025-09-11T09:26:42.245" v="5" actId="27636"/>
        <pc:sldMkLst>
          <pc:docMk/>
          <pc:sldMk cId="1930633656" sldId="271"/>
        </pc:sldMkLst>
        <pc:spChg chg="mod">
          <ac:chgData name="Rhiannon Akers" userId="fb3c9d12-5c8c-42d7-8dc7-d872d7a3d202" providerId="ADAL" clId="{6B8A7B53-7150-4740-9E19-277A4B67BCC1}" dt="2025-09-11T09:26:42.245" v="5" actId="27636"/>
          <ac:spMkLst>
            <pc:docMk/>
            <pc:sldMk cId="1930633656" sldId="271"/>
            <ac:spMk id="3" creationId="{00000000-0000-0000-0000-000000000000}"/>
          </ac:spMkLst>
        </pc:spChg>
      </pc:sldChg>
      <pc:sldChg chg="modSp mod">
        <pc:chgData name="Rhiannon Akers" userId="fb3c9d12-5c8c-42d7-8dc7-d872d7a3d202" providerId="ADAL" clId="{6B8A7B53-7150-4740-9E19-277A4B67BCC1}" dt="2025-09-11T09:27:10.426" v="7" actId="20577"/>
        <pc:sldMkLst>
          <pc:docMk/>
          <pc:sldMk cId="3049228223" sldId="357"/>
        </pc:sldMkLst>
      </pc:sldChg>
      <pc:sldChg chg="modSp mod">
        <pc:chgData name="Rhiannon Akers" userId="fb3c9d12-5c8c-42d7-8dc7-d872d7a3d202" providerId="ADAL" clId="{6B8A7B53-7150-4740-9E19-277A4B67BCC1}" dt="2025-09-11T09:27:30.084" v="16" actId="20577"/>
        <pc:sldMkLst>
          <pc:docMk/>
          <pc:sldMk cId="3191240658" sldId="389"/>
        </pc:sldMkLst>
        <pc:spChg chg="mod">
          <ac:chgData name="Rhiannon Akers" userId="fb3c9d12-5c8c-42d7-8dc7-d872d7a3d202" providerId="ADAL" clId="{6B8A7B53-7150-4740-9E19-277A4B67BCC1}" dt="2025-09-11T09:27:30.084" v="16" actId="20577"/>
          <ac:spMkLst>
            <pc:docMk/>
            <pc:sldMk cId="3191240658" sldId="389"/>
            <ac:spMk id="3" creationId="{099ED3C6-F222-6C8B-C9C0-694A038BFF8A}"/>
          </ac:spMkLst>
        </pc:spChg>
      </pc:sldChg>
    </pc:docChg>
  </pc:docChgLst>
  <pc:docChgLst>
    <pc:chgData name="Rhiannon Akers" userId="fb3c9d12-5c8c-42d7-8dc7-d872d7a3d202" providerId="ADAL" clId="{62A2DD11-5E0F-4261-B0BD-97CF918FF6A6}"/>
    <pc:docChg chg="custSel delSld modSld">
      <pc:chgData name="Rhiannon Akers" userId="fb3c9d12-5c8c-42d7-8dc7-d872d7a3d202" providerId="ADAL" clId="{62A2DD11-5E0F-4261-B0BD-97CF918FF6A6}" dt="2025-10-07T17:25:53.565" v="67" actId="113"/>
      <pc:docMkLst>
        <pc:docMk/>
      </pc:docMkLst>
      <pc:sldChg chg="del">
        <pc:chgData name="Rhiannon Akers" userId="fb3c9d12-5c8c-42d7-8dc7-d872d7a3d202" providerId="ADAL" clId="{62A2DD11-5E0F-4261-B0BD-97CF918FF6A6}" dt="2025-10-07T15:51:49.986" v="2" actId="47"/>
        <pc:sldMkLst>
          <pc:docMk/>
          <pc:sldMk cId="2218720582" sldId="343"/>
        </pc:sldMkLst>
      </pc:sldChg>
      <pc:sldChg chg="modSp mod">
        <pc:chgData name="Rhiannon Akers" userId="fb3c9d12-5c8c-42d7-8dc7-d872d7a3d202" providerId="ADAL" clId="{62A2DD11-5E0F-4261-B0BD-97CF918FF6A6}" dt="2025-10-07T17:24:47.859" v="63" actId="20577"/>
        <pc:sldMkLst>
          <pc:docMk/>
          <pc:sldMk cId="3864462035" sldId="350"/>
        </pc:sldMkLst>
        <pc:spChg chg="mod">
          <ac:chgData name="Rhiannon Akers" userId="fb3c9d12-5c8c-42d7-8dc7-d872d7a3d202" providerId="ADAL" clId="{62A2DD11-5E0F-4261-B0BD-97CF918FF6A6}" dt="2025-10-07T17:24:47.859" v="63" actId="20577"/>
          <ac:spMkLst>
            <pc:docMk/>
            <pc:sldMk cId="3864462035" sldId="350"/>
            <ac:spMk id="3" creationId="{00000000-0000-0000-0000-000000000000}"/>
          </ac:spMkLst>
        </pc:spChg>
      </pc:sldChg>
      <pc:sldChg chg="modSp mod">
        <pc:chgData name="Rhiannon Akers" userId="fb3c9d12-5c8c-42d7-8dc7-d872d7a3d202" providerId="ADAL" clId="{62A2DD11-5E0F-4261-B0BD-97CF918FF6A6}" dt="2025-10-07T15:51:35.372" v="0" actId="1076"/>
        <pc:sldMkLst>
          <pc:docMk/>
          <pc:sldMk cId="865498515" sldId="356"/>
        </pc:sldMkLst>
        <pc:spChg chg="mod">
          <ac:chgData name="Rhiannon Akers" userId="fb3c9d12-5c8c-42d7-8dc7-d872d7a3d202" providerId="ADAL" clId="{62A2DD11-5E0F-4261-B0BD-97CF918FF6A6}" dt="2025-10-07T15:51:35.372" v="0" actId="1076"/>
          <ac:spMkLst>
            <pc:docMk/>
            <pc:sldMk cId="865498515" sldId="356"/>
            <ac:spMk id="3" creationId="{21C9D164-2F9A-A836-3ED4-BB2C3FD086DC}"/>
          </ac:spMkLst>
        </pc:spChg>
      </pc:sldChg>
      <pc:sldChg chg="del">
        <pc:chgData name="Rhiannon Akers" userId="fb3c9d12-5c8c-42d7-8dc7-d872d7a3d202" providerId="ADAL" clId="{62A2DD11-5E0F-4261-B0BD-97CF918FF6A6}" dt="2025-10-07T15:51:48.854" v="1" actId="47"/>
        <pc:sldMkLst>
          <pc:docMk/>
          <pc:sldMk cId="3049228223" sldId="357"/>
        </pc:sldMkLst>
      </pc:sldChg>
      <pc:sldChg chg="del">
        <pc:chgData name="Rhiannon Akers" userId="fb3c9d12-5c8c-42d7-8dc7-d872d7a3d202" providerId="ADAL" clId="{62A2DD11-5E0F-4261-B0BD-97CF918FF6A6}" dt="2025-10-07T15:51:50.967" v="3" actId="47"/>
        <pc:sldMkLst>
          <pc:docMk/>
          <pc:sldMk cId="1720911959" sldId="371"/>
        </pc:sldMkLst>
      </pc:sldChg>
      <pc:sldChg chg="del">
        <pc:chgData name="Rhiannon Akers" userId="fb3c9d12-5c8c-42d7-8dc7-d872d7a3d202" providerId="ADAL" clId="{62A2DD11-5E0F-4261-B0BD-97CF918FF6A6}" dt="2025-10-07T15:51:56.572" v="6" actId="47"/>
        <pc:sldMkLst>
          <pc:docMk/>
          <pc:sldMk cId="155558733" sldId="372"/>
        </pc:sldMkLst>
      </pc:sldChg>
      <pc:sldChg chg="del">
        <pc:chgData name="Rhiannon Akers" userId="fb3c9d12-5c8c-42d7-8dc7-d872d7a3d202" providerId="ADAL" clId="{62A2DD11-5E0F-4261-B0BD-97CF918FF6A6}" dt="2025-10-07T15:51:55.633" v="5" actId="47"/>
        <pc:sldMkLst>
          <pc:docMk/>
          <pc:sldMk cId="770627219" sldId="377"/>
        </pc:sldMkLst>
      </pc:sldChg>
      <pc:sldChg chg="del">
        <pc:chgData name="Rhiannon Akers" userId="fb3c9d12-5c8c-42d7-8dc7-d872d7a3d202" providerId="ADAL" clId="{62A2DD11-5E0F-4261-B0BD-97CF918FF6A6}" dt="2025-10-07T15:51:57.641" v="7" actId="47"/>
        <pc:sldMkLst>
          <pc:docMk/>
          <pc:sldMk cId="1137447320" sldId="378"/>
        </pc:sldMkLst>
      </pc:sldChg>
      <pc:sldChg chg="del">
        <pc:chgData name="Rhiannon Akers" userId="fb3c9d12-5c8c-42d7-8dc7-d872d7a3d202" providerId="ADAL" clId="{62A2DD11-5E0F-4261-B0BD-97CF918FF6A6}" dt="2025-10-07T15:51:53.746" v="4" actId="47"/>
        <pc:sldMkLst>
          <pc:docMk/>
          <pc:sldMk cId="708828259" sldId="380"/>
        </pc:sldMkLst>
      </pc:sldChg>
      <pc:sldChg chg="modSp mod">
        <pc:chgData name="Rhiannon Akers" userId="fb3c9d12-5c8c-42d7-8dc7-d872d7a3d202" providerId="ADAL" clId="{62A2DD11-5E0F-4261-B0BD-97CF918FF6A6}" dt="2025-10-07T17:25:32.745" v="64" actId="113"/>
        <pc:sldMkLst>
          <pc:docMk/>
          <pc:sldMk cId="3630933599" sldId="382"/>
        </pc:sldMkLst>
        <pc:spChg chg="mod">
          <ac:chgData name="Rhiannon Akers" userId="fb3c9d12-5c8c-42d7-8dc7-d872d7a3d202" providerId="ADAL" clId="{62A2DD11-5E0F-4261-B0BD-97CF918FF6A6}" dt="2025-10-07T17:25:32.745" v="64" actId="113"/>
          <ac:spMkLst>
            <pc:docMk/>
            <pc:sldMk cId="3630933599" sldId="382"/>
            <ac:spMk id="2" creationId="{3659548A-1F93-6F6C-0053-38124694B30E}"/>
          </ac:spMkLst>
        </pc:spChg>
      </pc:sldChg>
      <pc:sldChg chg="modSp mod">
        <pc:chgData name="Rhiannon Akers" userId="fb3c9d12-5c8c-42d7-8dc7-d872d7a3d202" providerId="ADAL" clId="{62A2DD11-5E0F-4261-B0BD-97CF918FF6A6}" dt="2025-10-07T17:25:47.037" v="66" actId="113"/>
        <pc:sldMkLst>
          <pc:docMk/>
          <pc:sldMk cId="1798137468" sldId="383"/>
        </pc:sldMkLst>
        <pc:spChg chg="mod">
          <ac:chgData name="Rhiannon Akers" userId="fb3c9d12-5c8c-42d7-8dc7-d872d7a3d202" providerId="ADAL" clId="{62A2DD11-5E0F-4261-B0BD-97CF918FF6A6}" dt="2025-10-07T17:25:47.037" v="66" actId="113"/>
          <ac:spMkLst>
            <pc:docMk/>
            <pc:sldMk cId="1798137468" sldId="383"/>
            <ac:spMk id="2" creationId="{3659548A-1F93-6F6C-0053-38124694B30E}"/>
          </ac:spMkLst>
        </pc:spChg>
      </pc:sldChg>
      <pc:sldChg chg="modSp mod">
        <pc:chgData name="Rhiannon Akers" userId="fb3c9d12-5c8c-42d7-8dc7-d872d7a3d202" providerId="ADAL" clId="{62A2DD11-5E0F-4261-B0BD-97CF918FF6A6}" dt="2025-10-07T17:25:53.565" v="67" actId="113"/>
        <pc:sldMkLst>
          <pc:docMk/>
          <pc:sldMk cId="2810185611" sldId="388"/>
        </pc:sldMkLst>
        <pc:spChg chg="mod">
          <ac:chgData name="Rhiannon Akers" userId="fb3c9d12-5c8c-42d7-8dc7-d872d7a3d202" providerId="ADAL" clId="{62A2DD11-5E0F-4261-B0BD-97CF918FF6A6}" dt="2025-10-07T17:25:53.565" v="67" actId="113"/>
          <ac:spMkLst>
            <pc:docMk/>
            <pc:sldMk cId="2810185611" sldId="388"/>
            <ac:spMk id="2" creationId="{3659548A-1F93-6F6C-0053-38124694B30E}"/>
          </ac:spMkLst>
        </pc:spChg>
      </pc:sldChg>
      <pc:sldChg chg="modSp mod">
        <pc:chgData name="Rhiannon Akers" userId="fb3c9d12-5c8c-42d7-8dc7-d872d7a3d202" providerId="ADAL" clId="{62A2DD11-5E0F-4261-B0BD-97CF918FF6A6}" dt="2025-10-07T17:25:37.220" v="65" actId="113"/>
        <pc:sldMkLst>
          <pc:docMk/>
          <pc:sldMk cId="3191240658" sldId="389"/>
        </pc:sldMkLst>
        <pc:spChg chg="mod">
          <ac:chgData name="Rhiannon Akers" userId="fb3c9d12-5c8c-42d7-8dc7-d872d7a3d202" providerId="ADAL" clId="{62A2DD11-5E0F-4261-B0BD-97CF918FF6A6}" dt="2025-10-07T17:25:37.220" v="65" actId="113"/>
          <ac:spMkLst>
            <pc:docMk/>
            <pc:sldMk cId="3191240658" sldId="389"/>
            <ac:spMk id="2" creationId="{3659548A-1F93-6F6C-0053-38124694B30E}"/>
          </ac:spMkLst>
        </pc:spChg>
      </pc:sldChg>
    </pc:docChg>
  </pc:docChgLst>
  <pc:docChgLst>
    <pc:chgData name="Rhiannon Akers" userId="fb3c9d12-5c8c-42d7-8dc7-d872d7a3d202" providerId="ADAL" clId="{459DBB9D-21D9-4A36-A5BD-CC4D6398DB01}"/>
    <pc:docChg chg="undo custSel addSld delSld modSld sldOrd">
      <pc:chgData name="Rhiannon Akers" userId="fb3c9d12-5c8c-42d7-8dc7-d872d7a3d202" providerId="ADAL" clId="{459DBB9D-21D9-4A36-A5BD-CC4D6398DB01}" dt="2024-10-16T10:34:13.182" v="13350" actId="20577"/>
      <pc:docMkLst>
        <pc:docMk/>
      </pc:docMkLst>
      <pc:sldChg chg="modSp del mod ord">
        <pc:chgData name="Rhiannon Akers" userId="fb3c9d12-5c8c-42d7-8dc7-d872d7a3d202" providerId="ADAL" clId="{459DBB9D-21D9-4A36-A5BD-CC4D6398DB01}" dt="2024-10-15T20:42:02.241" v="7300" actId="47"/>
        <pc:sldMkLst>
          <pc:docMk/>
          <pc:sldMk cId="3632411328" sldId="339"/>
        </pc:sldMkLst>
      </pc:sldChg>
      <pc:sldChg chg="add del">
        <pc:chgData name="Rhiannon Akers" userId="fb3c9d12-5c8c-42d7-8dc7-d872d7a3d202" providerId="ADAL" clId="{459DBB9D-21D9-4A36-A5BD-CC4D6398DB01}" dt="2024-10-15T21:04:25.673" v="8455" actId="47"/>
        <pc:sldMkLst>
          <pc:docMk/>
          <pc:sldMk cId="2502957976" sldId="340"/>
        </pc:sldMkLst>
      </pc:sldChg>
      <pc:sldChg chg="del">
        <pc:chgData name="Rhiannon Akers" userId="fb3c9d12-5c8c-42d7-8dc7-d872d7a3d202" providerId="ADAL" clId="{459DBB9D-21D9-4A36-A5BD-CC4D6398DB01}" dt="2024-10-14T12:17:20.532" v="203" actId="47"/>
        <pc:sldMkLst>
          <pc:docMk/>
          <pc:sldMk cId="1103411718" sldId="347"/>
        </pc:sldMkLst>
      </pc:sldChg>
      <pc:sldChg chg="delSp modSp mod">
        <pc:chgData name="Rhiannon Akers" userId="fb3c9d12-5c8c-42d7-8dc7-d872d7a3d202" providerId="ADAL" clId="{459DBB9D-21D9-4A36-A5BD-CC4D6398DB01}" dt="2024-10-16T10:30:20.107" v="12767" actId="20577"/>
        <pc:sldMkLst>
          <pc:docMk/>
          <pc:sldMk cId="3864462035" sldId="350"/>
        </pc:sldMkLst>
      </pc:sldChg>
      <pc:sldChg chg="del">
        <pc:chgData name="Rhiannon Akers" userId="fb3c9d12-5c8c-42d7-8dc7-d872d7a3d202" providerId="ADAL" clId="{459DBB9D-21D9-4A36-A5BD-CC4D6398DB01}" dt="2024-10-14T12:13:52.908" v="151" actId="47"/>
        <pc:sldMkLst>
          <pc:docMk/>
          <pc:sldMk cId="2371191846" sldId="351"/>
        </pc:sldMkLst>
      </pc:sldChg>
      <pc:sldChg chg="del">
        <pc:chgData name="Rhiannon Akers" userId="fb3c9d12-5c8c-42d7-8dc7-d872d7a3d202" providerId="ADAL" clId="{459DBB9D-21D9-4A36-A5BD-CC4D6398DB01}" dt="2024-10-14T12:13:55.515" v="152" actId="47"/>
        <pc:sldMkLst>
          <pc:docMk/>
          <pc:sldMk cId="614658100" sldId="352"/>
        </pc:sldMkLst>
      </pc:sldChg>
      <pc:sldChg chg="del">
        <pc:chgData name="Rhiannon Akers" userId="fb3c9d12-5c8c-42d7-8dc7-d872d7a3d202" providerId="ADAL" clId="{459DBB9D-21D9-4A36-A5BD-CC4D6398DB01}" dt="2024-10-14T12:13:58.764" v="154" actId="47"/>
        <pc:sldMkLst>
          <pc:docMk/>
          <pc:sldMk cId="3309090845" sldId="353"/>
        </pc:sldMkLst>
      </pc:sldChg>
      <pc:sldChg chg="del">
        <pc:chgData name="Rhiannon Akers" userId="fb3c9d12-5c8c-42d7-8dc7-d872d7a3d202" providerId="ADAL" clId="{459DBB9D-21D9-4A36-A5BD-CC4D6398DB01}" dt="2024-10-14T12:13:59.629" v="155" actId="47"/>
        <pc:sldMkLst>
          <pc:docMk/>
          <pc:sldMk cId="3480040136" sldId="354"/>
        </pc:sldMkLst>
      </pc:sldChg>
      <pc:sldChg chg="del">
        <pc:chgData name="Rhiannon Akers" userId="fb3c9d12-5c8c-42d7-8dc7-d872d7a3d202" providerId="ADAL" clId="{459DBB9D-21D9-4A36-A5BD-CC4D6398DB01}" dt="2024-10-14T12:14:02.627" v="156" actId="47"/>
        <pc:sldMkLst>
          <pc:docMk/>
          <pc:sldMk cId="2616590115" sldId="355"/>
        </pc:sldMkLst>
      </pc:sldChg>
      <pc:sldChg chg="modSp mod ord modNotesTx">
        <pc:chgData name="Rhiannon Akers" userId="fb3c9d12-5c8c-42d7-8dc7-d872d7a3d202" providerId="ADAL" clId="{459DBB9D-21D9-4A36-A5BD-CC4D6398DB01}" dt="2024-10-16T10:29:26.167" v="12688" actId="20577"/>
        <pc:sldMkLst>
          <pc:docMk/>
          <pc:sldMk cId="865498515" sldId="356"/>
        </pc:sldMkLst>
      </pc:sldChg>
      <pc:sldChg chg="del">
        <pc:chgData name="Rhiannon Akers" userId="fb3c9d12-5c8c-42d7-8dc7-d872d7a3d202" providerId="ADAL" clId="{459DBB9D-21D9-4A36-A5BD-CC4D6398DB01}" dt="2024-10-14T12:14:03.293" v="158" actId="47"/>
        <pc:sldMkLst>
          <pc:docMk/>
          <pc:sldMk cId="1836421422" sldId="357"/>
        </pc:sldMkLst>
      </pc:sldChg>
      <pc:sldChg chg="modSp mod">
        <pc:chgData name="Rhiannon Akers" userId="fb3c9d12-5c8c-42d7-8dc7-d872d7a3d202" providerId="ADAL" clId="{459DBB9D-21D9-4A36-A5BD-CC4D6398DB01}" dt="2024-10-14T12:16:14.918" v="202" actId="20577"/>
        <pc:sldMkLst>
          <pc:docMk/>
          <pc:sldMk cId="3049228223" sldId="357"/>
        </pc:sldMkLst>
      </pc:sldChg>
      <pc:sldChg chg="del">
        <pc:chgData name="Rhiannon Akers" userId="fb3c9d12-5c8c-42d7-8dc7-d872d7a3d202" providerId="ADAL" clId="{459DBB9D-21D9-4A36-A5BD-CC4D6398DB01}" dt="2024-10-14T12:14:03.733" v="160" actId="47"/>
        <pc:sldMkLst>
          <pc:docMk/>
          <pc:sldMk cId="2296650279" sldId="358"/>
        </pc:sldMkLst>
      </pc:sldChg>
      <pc:sldChg chg="del">
        <pc:chgData name="Rhiannon Akers" userId="fb3c9d12-5c8c-42d7-8dc7-d872d7a3d202" providerId="ADAL" clId="{459DBB9D-21D9-4A36-A5BD-CC4D6398DB01}" dt="2024-10-14T12:14:03.943" v="161" actId="47"/>
        <pc:sldMkLst>
          <pc:docMk/>
          <pc:sldMk cId="4112838471" sldId="359"/>
        </pc:sldMkLst>
      </pc:sldChg>
      <pc:sldChg chg="del">
        <pc:chgData name="Rhiannon Akers" userId="fb3c9d12-5c8c-42d7-8dc7-d872d7a3d202" providerId="ADAL" clId="{459DBB9D-21D9-4A36-A5BD-CC4D6398DB01}" dt="2024-10-14T12:14:04.568" v="164" actId="47"/>
        <pc:sldMkLst>
          <pc:docMk/>
          <pc:sldMk cId="4166170072" sldId="360"/>
        </pc:sldMkLst>
      </pc:sldChg>
      <pc:sldChg chg="del">
        <pc:chgData name="Rhiannon Akers" userId="fb3c9d12-5c8c-42d7-8dc7-d872d7a3d202" providerId="ADAL" clId="{459DBB9D-21D9-4A36-A5BD-CC4D6398DB01}" dt="2024-10-14T12:14:04.391" v="163" actId="47"/>
        <pc:sldMkLst>
          <pc:docMk/>
          <pc:sldMk cId="1390305862" sldId="361"/>
        </pc:sldMkLst>
      </pc:sldChg>
      <pc:sldChg chg="del">
        <pc:chgData name="Rhiannon Akers" userId="fb3c9d12-5c8c-42d7-8dc7-d872d7a3d202" providerId="ADAL" clId="{459DBB9D-21D9-4A36-A5BD-CC4D6398DB01}" dt="2024-10-14T12:14:04.134" v="162" actId="47"/>
        <pc:sldMkLst>
          <pc:docMk/>
          <pc:sldMk cId="332714555" sldId="362"/>
        </pc:sldMkLst>
      </pc:sldChg>
      <pc:sldChg chg="del">
        <pc:chgData name="Rhiannon Akers" userId="fb3c9d12-5c8c-42d7-8dc7-d872d7a3d202" providerId="ADAL" clId="{459DBB9D-21D9-4A36-A5BD-CC4D6398DB01}" dt="2024-10-14T12:14:04.790" v="165" actId="47"/>
        <pc:sldMkLst>
          <pc:docMk/>
          <pc:sldMk cId="1394478023" sldId="363"/>
        </pc:sldMkLst>
      </pc:sldChg>
      <pc:sldChg chg="del">
        <pc:chgData name="Rhiannon Akers" userId="fb3c9d12-5c8c-42d7-8dc7-d872d7a3d202" providerId="ADAL" clId="{459DBB9D-21D9-4A36-A5BD-CC4D6398DB01}" dt="2024-10-14T12:14:05.022" v="166" actId="47"/>
        <pc:sldMkLst>
          <pc:docMk/>
          <pc:sldMk cId="24523194" sldId="364"/>
        </pc:sldMkLst>
      </pc:sldChg>
      <pc:sldChg chg="del">
        <pc:chgData name="Rhiannon Akers" userId="fb3c9d12-5c8c-42d7-8dc7-d872d7a3d202" providerId="ADAL" clId="{459DBB9D-21D9-4A36-A5BD-CC4D6398DB01}" dt="2024-10-14T12:14:05.338" v="167" actId="47"/>
        <pc:sldMkLst>
          <pc:docMk/>
          <pc:sldMk cId="2993749671" sldId="365"/>
        </pc:sldMkLst>
      </pc:sldChg>
      <pc:sldChg chg="del">
        <pc:chgData name="Rhiannon Akers" userId="fb3c9d12-5c8c-42d7-8dc7-d872d7a3d202" providerId="ADAL" clId="{459DBB9D-21D9-4A36-A5BD-CC4D6398DB01}" dt="2024-10-14T12:13:57.549" v="153" actId="47"/>
        <pc:sldMkLst>
          <pc:docMk/>
          <pc:sldMk cId="2089023193" sldId="366"/>
        </pc:sldMkLst>
      </pc:sldChg>
      <pc:sldChg chg="del">
        <pc:chgData name="Rhiannon Akers" userId="fb3c9d12-5c8c-42d7-8dc7-d872d7a3d202" providerId="ADAL" clId="{459DBB9D-21D9-4A36-A5BD-CC4D6398DB01}" dt="2024-10-14T12:14:03.005" v="157" actId="47"/>
        <pc:sldMkLst>
          <pc:docMk/>
          <pc:sldMk cId="2254006591" sldId="367"/>
        </pc:sldMkLst>
      </pc:sldChg>
      <pc:sldChg chg="del">
        <pc:chgData name="Rhiannon Akers" userId="fb3c9d12-5c8c-42d7-8dc7-d872d7a3d202" providerId="ADAL" clId="{459DBB9D-21D9-4A36-A5BD-CC4D6398DB01}" dt="2024-10-14T12:14:03.540" v="159" actId="47"/>
        <pc:sldMkLst>
          <pc:docMk/>
          <pc:sldMk cId="2688348515" sldId="368"/>
        </pc:sldMkLst>
      </pc:sldChg>
      <pc:sldChg chg="del">
        <pc:chgData name="Rhiannon Akers" userId="fb3c9d12-5c8c-42d7-8dc7-d872d7a3d202" providerId="ADAL" clId="{459DBB9D-21D9-4A36-A5BD-CC4D6398DB01}" dt="2024-10-14T12:14:09.320" v="170" actId="47"/>
        <pc:sldMkLst>
          <pc:docMk/>
          <pc:sldMk cId="2467602102" sldId="369"/>
        </pc:sldMkLst>
      </pc:sldChg>
      <pc:sldChg chg="del">
        <pc:chgData name="Rhiannon Akers" userId="fb3c9d12-5c8c-42d7-8dc7-d872d7a3d202" providerId="ADAL" clId="{459DBB9D-21D9-4A36-A5BD-CC4D6398DB01}" dt="2024-10-14T12:14:05.704" v="168" actId="47"/>
        <pc:sldMkLst>
          <pc:docMk/>
          <pc:sldMk cId="924081817" sldId="370"/>
        </pc:sldMkLst>
      </pc:sldChg>
      <pc:sldChg chg="del">
        <pc:chgData name="Rhiannon Akers" userId="fb3c9d12-5c8c-42d7-8dc7-d872d7a3d202" providerId="ADAL" clId="{459DBB9D-21D9-4A36-A5BD-CC4D6398DB01}" dt="2024-10-14T12:14:07.492" v="169" actId="47"/>
        <pc:sldMkLst>
          <pc:docMk/>
          <pc:sldMk cId="1690431580" sldId="371"/>
        </pc:sldMkLst>
      </pc:sldChg>
      <pc:sldChg chg="modSp mod">
        <pc:chgData name="Rhiannon Akers" userId="fb3c9d12-5c8c-42d7-8dc7-d872d7a3d202" providerId="ADAL" clId="{459DBB9D-21D9-4A36-A5BD-CC4D6398DB01}" dt="2024-10-14T12:19:27.068" v="208" actId="2711"/>
        <pc:sldMkLst>
          <pc:docMk/>
          <pc:sldMk cId="155558733" sldId="372"/>
        </pc:sldMkLst>
      </pc:sldChg>
      <pc:sldChg chg="modSp new mod modNotesTx">
        <pc:chgData name="Rhiannon Akers" userId="fb3c9d12-5c8c-42d7-8dc7-d872d7a3d202" providerId="ADAL" clId="{459DBB9D-21D9-4A36-A5BD-CC4D6398DB01}" dt="2024-10-16T10:17:17.473" v="12456" actId="20577"/>
        <pc:sldMkLst>
          <pc:docMk/>
          <pc:sldMk cId="1700975988" sldId="381"/>
        </pc:sldMkLst>
      </pc:sldChg>
      <pc:sldChg chg="modSp mod ord modNotesTx">
        <pc:chgData name="Rhiannon Akers" userId="fb3c9d12-5c8c-42d7-8dc7-d872d7a3d202" providerId="ADAL" clId="{459DBB9D-21D9-4A36-A5BD-CC4D6398DB01}" dt="2024-10-15T20:08:26.863" v="6866"/>
        <pc:sldMkLst>
          <pc:docMk/>
          <pc:sldMk cId="3630933599" sldId="382"/>
        </pc:sldMkLst>
      </pc:sldChg>
      <pc:sldChg chg="modSp mod ord modNotesTx">
        <pc:chgData name="Rhiannon Akers" userId="fb3c9d12-5c8c-42d7-8dc7-d872d7a3d202" providerId="ADAL" clId="{459DBB9D-21D9-4A36-A5BD-CC4D6398DB01}" dt="2024-10-15T21:34:59.618" v="10168" actId="20577"/>
        <pc:sldMkLst>
          <pc:docMk/>
          <pc:sldMk cId="1798137468" sldId="383"/>
        </pc:sldMkLst>
      </pc:sldChg>
      <pc:sldChg chg="modSp mod ord">
        <pc:chgData name="Rhiannon Akers" userId="fb3c9d12-5c8c-42d7-8dc7-d872d7a3d202" providerId="ADAL" clId="{459DBB9D-21D9-4A36-A5BD-CC4D6398DB01}" dt="2024-10-16T09:57:46.329" v="11399" actId="20577"/>
        <pc:sldMkLst>
          <pc:docMk/>
          <pc:sldMk cId="4003469292" sldId="384"/>
        </pc:sldMkLst>
      </pc:sldChg>
      <pc:sldChg chg="modSp del mod ord">
        <pc:chgData name="Rhiannon Akers" userId="fb3c9d12-5c8c-42d7-8dc7-d872d7a3d202" providerId="ADAL" clId="{459DBB9D-21D9-4A36-A5BD-CC4D6398DB01}" dt="2024-10-15T20:08:50.061" v="6883" actId="47"/>
        <pc:sldMkLst>
          <pc:docMk/>
          <pc:sldMk cId="2253402945" sldId="385"/>
        </pc:sldMkLst>
      </pc:sldChg>
      <pc:sldChg chg="addSp modSp mod ord">
        <pc:chgData name="Rhiannon Akers" userId="fb3c9d12-5c8c-42d7-8dc7-d872d7a3d202" providerId="ADAL" clId="{459DBB9D-21D9-4A36-A5BD-CC4D6398DB01}" dt="2024-10-16T10:34:13.182" v="13350" actId="20577"/>
        <pc:sldMkLst>
          <pc:docMk/>
          <pc:sldMk cId="1059859642" sldId="386"/>
        </pc:sldMkLst>
      </pc:sldChg>
      <pc:sldChg chg="modSp del mod ord">
        <pc:chgData name="Rhiannon Akers" userId="fb3c9d12-5c8c-42d7-8dc7-d872d7a3d202" providerId="ADAL" clId="{459DBB9D-21D9-4A36-A5BD-CC4D6398DB01}" dt="2024-10-14T12:45:23.207" v="728" actId="47"/>
        <pc:sldMkLst>
          <pc:docMk/>
          <pc:sldMk cId="579732031" sldId="387"/>
        </pc:sldMkLst>
      </pc:sldChg>
      <pc:sldChg chg="addSp delSp modSp mod ord modClrScheme chgLayout modNotesTx">
        <pc:chgData name="Rhiannon Akers" userId="fb3c9d12-5c8c-42d7-8dc7-d872d7a3d202" providerId="ADAL" clId="{459DBB9D-21D9-4A36-A5BD-CC4D6398DB01}" dt="2024-10-16T10:16:57.336" v="12454" actId="26606"/>
        <pc:sldMkLst>
          <pc:docMk/>
          <pc:sldMk cId="2810185611" sldId="388"/>
        </pc:sldMkLst>
      </pc:sldChg>
      <pc:sldChg chg="modSp mod ord">
        <pc:chgData name="Rhiannon Akers" userId="fb3c9d12-5c8c-42d7-8dc7-d872d7a3d202" providerId="ADAL" clId="{459DBB9D-21D9-4A36-A5BD-CC4D6398DB01}" dt="2024-10-15T19:55:32.154" v="6493"/>
        <pc:sldMkLst>
          <pc:docMk/>
          <pc:sldMk cId="3191240658" sldId="389"/>
        </pc:sldMkLst>
      </pc:sldChg>
      <pc:sldChg chg="modSp new mod ord">
        <pc:chgData name="Rhiannon Akers" userId="fb3c9d12-5c8c-42d7-8dc7-d872d7a3d202" providerId="ADAL" clId="{459DBB9D-21D9-4A36-A5BD-CC4D6398DB01}" dt="2024-10-15T09:39:47.160" v="2736" actId="20577"/>
        <pc:sldMkLst>
          <pc:docMk/>
          <pc:sldMk cId="2252307324" sldId="390"/>
        </pc:sldMkLst>
      </pc:sldChg>
      <pc:sldChg chg="modSp mod modNotesTx">
        <pc:chgData name="Rhiannon Akers" userId="fb3c9d12-5c8c-42d7-8dc7-d872d7a3d202" providerId="ADAL" clId="{459DBB9D-21D9-4A36-A5BD-CC4D6398DB01}" dt="2024-10-15T08:24:19.648" v="2229" actId="20577"/>
        <pc:sldMkLst>
          <pc:docMk/>
          <pc:sldMk cId="2298917035" sldId="391"/>
        </pc:sldMkLst>
      </pc:sldChg>
      <pc:sldChg chg="modSp mod ord modNotesTx">
        <pc:chgData name="Rhiannon Akers" userId="fb3c9d12-5c8c-42d7-8dc7-d872d7a3d202" providerId="ADAL" clId="{459DBB9D-21D9-4A36-A5BD-CC4D6398DB01}" dt="2024-10-15T09:50:50.208" v="3679" actId="20577"/>
        <pc:sldMkLst>
          <pc:docMk/>
          <pc:sldMk cId="3700348294" sldId="392"/>
        </pc:sldMkLst>
      </pc:sldChg>
      <pc:sldChg chg="modSp mod">
        <pc:chgData name="Rhiannon Akers" userId="fb3c9d12-5c8c-42d7-8dc7-d872d7a3d202" providerId="ADAL" clId="{459DBB9D-21D9-4A36-A5BD-CC4D6398DB01}" dt="2024-10-16T10:14:50.593" v="12443" actId="20577"/>
        <pc:sldMkLst>
          <pc:docMk/>
          <pc:sldMk cId="1737421233" sldId="393"/>
        </pc:sldMkLst>
      </pc:sldChg>
      <pc:sldChg chg="modSp mod ord">
        <pc:chgData name="Rhiannon Akers" userId="fb3c9d12-5c8c-42d7-8dc7-d872d7a3d202" providerId="ADAL" clId="{459DBB9D-21D9-4A36-A5BD-CC4D6398DB01}" dt="2024-10-16T10:01:50.499" v="11670"/>
        <pc:sldMkLst>
          <pc:docMk/>
          <pc:sldMk cId="1981457867" sldId="394"/>
        </pc:sldMkLst>
      </pc:sldChg>
      <pc:sldChg chg="modSp mod modNotesTx">
        <pc:chgData name="Rhiannon Akers" userId="fb3c9d12-5c8c-42d7-8dc7-d872d7a3d202" providerId="ADAL" clId="{459DBB9D-21D9-4A36-A5BD-CC4D6398DB01}" dt="2024-10-15T20:41:00.296" v="7272" actId="20577"/>
        <pc:sldMkLst>
          <pc:docMk/>
          <pc:sldMk cId="2373297709" sldId="395"/>
        </pc:sldMkLst>
      </pc:sldChg>
      <pc:sldChg chg="modSp mod modNotesTx">
        <pc:chgData name="Rhiannon Akers" userId="fb3c9d12-5c8c-42d7-8dc7-d872d7a3d202" providerId="ADAL" clId="{459DBB9D-21D9-4A36-A5BD-CC4D6398DB01}" dt="2024-10-15T20:48:40.835" v="7816" actId="20577"/>
        <pc:sldMkLst>
          <pc:docMk/>
          <pc:sldMk cId="3437058222" sldId="396"/>
        </pc:sldMkLst>
      </pc:sldChg>
      <pc:sldChg chg="modSp add mod modNotesTx">
        <pc:chgData name="Rhiannon Akers" userId="fb3c9d12-5c8c-42d7-8dc7-d872d7a3d202" providerId="ADAL" clId="{459DBB9D-21D9-4A36-A5BD-CC4D6398DB01}" dt="2024-10-15T21:09:15.649" v="8898" actId="5793"/>
        <pc:sldMkLst>
          <pc:docMk/>
          <pc:sldMk cId="1688427792" sldId="397"/>
        </pc:sldMkLst>
      </pc:sldChg>
      <pc:sldChg chg="addSp delSp modSp mod">
        <pc:chgData name="Rhiannon Akers" userId="fb3c9d12-5c8c-42d7-8dc7-d872d7a3d202" providerId="ADAL" clId="{459DBB9D-21D9-4A36-A5BD-CC4D6398DB01}" dt="2024-10-15T21:23:47.158" v="9434" actId="20577"/>
        <pc:sldMkLst>
          <pc:docMk/>
          <pc:sldMk cId="2131683360" sldId="398"/>
        </pc:sldMkLst>
      </pc:sldChg>
      <pc:sldChg chg="addSp delSp modSp mod">
        <pc:chgData name="Rhiannon Akers" userId="fb3c9d12-5c8c-42d7-8dc7-d872d7a3d202" providerId="ADAL" clId="{459DBB9D-21D9-4A36-A5BD-CC4D6398DB01}" dt="2024-10-15T21:23:40.325" v="9432" actId="20577"/>
        <pc:sldMkLst>
          <pc:docMk/>
          <pc:sldMk cId="2307464056" sldId="399"/>
        </pc:sldMkLst>
      </pc:sldChg>
      <pc:sldChg chg="modSp mod modNotesTx">
        <pc:chgData name="Rhiannon Akers" userId="fb3c9d12-5c8c-42d7-8dc7-d872d7a3d202" providerId="ADAL" clId="{459DBB9D-21D9-4A36-A5BD-CC4D6398DB01}" dt="2024-10-15T21:37:04.046" v="10169" actId="20577"/>
        <pc:sldMkLst>
          <pc:docMk/>
          <pc:sldMk cId="3430039369" sldId="400"/>
        </pc:sldMkLst>
      </pc:sldChg>
      <pc:sldChg chg="modSp mod modNotesTx">
        <pc:chgData name="Rhiannon Akers" userId="fb3c9d12-5c8c-42d7-8dc7-d872d7a3d202" providerId="ADAL" clId="{459DBB9D-21D9-4A36-A5BD-CC4D6398DB01}" dt="2024-10-16T09:57:13.938" v="11373" actId="20577"/>
        <pc:sldMkLst>
          <pc:docMk/>
          <pc:sldMk cId="552423901" sldId="401"/>
        </pc:sldMkLst>
      </pc:sldChg>
      <pc:sldChg chg="addSp modSp mod modClrScheme chgLayout modNotesTx">
        <pc:chgData name="Rhiannon Akers" userId="fb3c9d12-5c8c-42d7-8dc7-d872d7a3d202" providerId="ADAL" clId="{459DBB9D-21D9-4A36-A5BD-CC4D6398DB01}" dt="2024-10-16T10:01:39.304" v="11668" actId="26606"/>
        <pc:sldMkLst>
          <pc:docMk/>
          <pc:sldMk cId="1200797531" sldId="402"/>
        </pc:sldMkLst>
      </pc:sldChg>
      <pc:sldChg chg="modSp mod">
        <pc:chgData name="Rhiannon Akers" userId="fb3c9d12-5c8c-42d7-8dc7-d872d7a3d202" providerId="ADAL" clId="{459DBB9D-21D9-4A36-A5BD-CC4D6398DB01}" dt="2024-10-16T10:04:38.339" v="11818" actId="20577"/>
        <pc:sldMkLst>
          <pc:docMk/>
          <pc:sldMk cId="3920576718" sldId="403"/>
        </pc:sldMkLst>
      </pc:sldChg>
      <pc:sldChg chg="modSp mod">
        <pc:chgData name="Rhiannon Akers" userId="fb3c9d12-5c8c-42d7-8dc7-d872d7a3d202" providerId="ADAL" clId="{459DBB9D-21D9-4A36-A5BD-CC4D6398DB01}" dt="2024-10-16T10:15:59.199" v="12448" actId="27636"/>
        <pc:sldMkLst>
          <pc:docMk/>
          <pc:sldMk cId="3293066110" sldId="404"/>
        </pc:sldMkLst>
      </pc:sldChg>
      <pc:sldChg chg="modSp mod">
        <pc:chgData name="Rhiannon Akers" userId="fb3c9d12-5c8c-42d7-8dc7-d872d7a3d202" providerId="ADAL" clId="{459DBB9D-21D9-4A36-A5BD-CC4D6398DB01}" dt="2024-10-16T10:33:25.486" v="13335" actId="20577"/>
        <pc:sldMkLst>
          <pc:docMk/>
          <pc:sldMk cId="3743300591" sldId="40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ibm.com/think/insights/talent-management-strategy"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aihr.com/blog/what-is-talent-management/" TargetMode="External"/><Relationship Id="rId5" Type="http://schemas.openxmlformats.org/officeDocument/2006/relationships/hyperlink" Target="https://www.mckinsey.com/featured-insights/mckinsey-explainers/what-is-talent-management" TargetMode="External"/><Relationship Id="rId4" Type="http://schemas.openxmlformats.org/officeDocument/2006/relationships/hyperlink" Target="https://labyrinthcc.com/thought-leadership/the-link-between-talent-management-and-organisation-design-development/"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aihr.com/blog/employee-performance-metrics/" TargetMode="External"/><Relationship Id="rId7" Type="http://schemas.openxmlformats.org/officeDocument/2006/relationships/hyperlink" Target="https://www.clearpointstrategy.com/blog/18-key-performance-indicators"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www.linkedin.com/pulse/right-metrics-measure-your-organizations-success-arootahcoach" TargetMode="External"/><Relationship Id="rId5" Type="http://schemas.openxmlformats.org/officeDocument/2006/relationships/hyperlink" Target="https://www.forrestadvisors.com/insights/organizational-effectiveness/measuring-key-performance-indicators-assessing-organizational-effectiveness/" TargetMode="External"/><Relationship Id="rId4" Type="http://schemas.openxmlformats.org/officeDocument/2006/relationships/hyperlink" Target="https://blog.proactioninternational.com/en/how-to-measure-a-company-performance"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linkedin.com/pulse/how-improve-team-performance-diversity-inclusive-barry-anderson"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ww.cio.com/article/189194/5-ways-diversity-and-inclusion-help-teams-perform-better.html" TargetMode="External"/><Relationship Id="rId4" Type="http://schemas.openxmlformats.org/officeDocument/2006/relationships/hyperlink" Target="https://blog.proactioninternational.com/en/diversity-inclusion-high-performing-teams"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wearedevelopers.com/blog/war-for-talent"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www.forbes.com/councils/forbesbusinesscouncil/2023/06/28/the-war-for-talent-is-on/"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aretecoach.io/post/the-gig-economy-s-impact-on-traditional-workplaces"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hrforecast.com/what-is-the-gig-economy-and-why-is-it-the-future-of-work/" TargetMode="External"/><Relationship Id="rId5" Type="http://schemas.openxmlformats.org/officeDocument/2006/relationships/hyperlink" Target="https://serraview.com/gig-economy-impacting-corporate-workplace/" TargetMode="External"/><Relationship Id="rId4" Type="http://schemas.openxmlformats.org/officeDocument/2006/relationships/hyperlink" Target="https://www.linkedin.com/pulse/gig-economys-impact-modern-business-strategies-success-jebra-aefee"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a:t>
            </a:fld>
            <a:endParaRPr lang="en-GB" dirty="0"/>
          </a:p>
        </p:txBody>
      </p:sp>
    </p:spTree>
    <p:extLst>
      <p:ext uri="{BB962C8B-B14F-4D97-AF65-F5344CB8AC3E}">
        <p14:creationId xmlns:p14="http://schemas.microsoft.com/office/powerpoint/2010/main" val="182943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a:t>
            </a:fld>
            <a:endParaRPr lang="en-GB" dirty="0"/>
          </a:p>
        </p:txBody>
      </p:sp>
    </p:spTree>
    <p:extLst>
      <p:ext uri="{BB962C8B-B14F-4D97-AF65-F5344CB8AC3E}">
        <p14:creationId xmlns:p14="http://schemas.microsoft.com/office/powerpoint/2010/main" val="1291871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effectLst/>
                <a:latin typeface="__fkGroteskNeue_598ab8"/>
              </a:rPr>
              <a:t>Recruitment and Selection:</a:t>
            </a:r>
          </a:p>
          <a:p>
            <a:pPr algn="l">
              <a:buFont typeface="Arial" panose="020B0604020202020204" pitchFamily="34" charset="0"/>
              <a:buChar char="•"/>
            </a:pPr>
            <a:r>
              <a:rPr lang="en-GB" b="0" i="0" dirty="0">
                <a:effectLst/>
                <a:latin typeface="__fkGroteskNeue_598ab8"/>
              </a:rPr>
              <a:t>Implementing effective processes to identify and hire top talent</a:t>
            </a:r>
          </a:p>
          <a:p>
            <a:pPr algn="l">
              <a:buFont typeface="Arial" panose="020B0604020202020204" pitchFamily="34" charset="0"/>
              <a:buChar char="•"/>
            </a:pPr>
            <a:r>
              <a:rPr lang="en-GB" b="0" i="0" dirty="0">
                <a:effectLst/>
                <a:latin typeface="__fkGroteskNeue_598ab8"/>
              </a:rPr>
              <a:t>Using diverse interview panels and blind resume screening to reduce bias</a:t>
            </a:r>
          </a:p>
          <a:p>
            <a:pPr algn="l">
              <a:buFont typeface="Arial" panose="020B0604020202020204" pitchFamily="34" charset="0"/>
              <a:buChar char="•"/>
            </a:pPr>
            <a:r>
              <a:rPr lang="en-GB" b="0" i="0" dirty="0">
                <a:effectLst/>
                <a:latin typeface="__fkGroteskNeue_598ab8"/>
              </a:rPr>
              <a:t>Setting diversity targets for candidate slates</a:t>
            </a:r>
          </a:p>
          <a:p>
            <a:pPr algn="l">
              <a:buFont typeface="+mj-lt"/>
              <a:buAutoNum type="arabicPeriod" startAt="2"/>
            </a:pPr>
            <a:r>
              <a:rPr lang="en-GB" b="0" i="0" dirty="0">
                <a:effectLst/>
                <a:latin typeface="__fkGroteskNeue_598ab8"/>
              </a:rPr>
              <a:t>Onboarding and Integration:</a:t>
            </a:r>
          </a:p>
          <a:p>
            <a:pPr algn="l">
              <a:buFont typeface="Arial" panose="020B0604020202020204" pitchFamily="34" charset="0"/>
              <a:buChar char="•"/>
            </a:pPr>
            <a:r>
              <a:rPr lang="en-GB" b="0" i="0" dirty="0">
                <a:effectLst/>
                <a:latin typeface="__fkGroteskNeue_598ab8"/>
              </a:rPr>
              <a:t>Creating a smooth onboarding process for new hires</a:t>
            </a:r>
          </a:p>
          <a:p>
            <a:pPr algn="l">
              <a:buFont typeface="Arial" panose="020B0604020202020204" pitchFamily="34" charset="0"/>
              <a:buChar char="•"/>
            </a:pPr>
            <a:r>
              <a:rPr lang="en-GB" b="0" i="0" dirty="0">
                <a:effectLst/>
                <a:latin typeface="__fkGroteskNeue_598ab8"/>
              </a:rPr>
              <a:t>Reducing time-to-competency for new employees</a:t>
            </a:r>
          </a:p>
          <a:p>
            <a:pPr algn="l">
              <a:buFont typeface="Arial" panose="020B0604020202020204" pitchFamily="34" charset="0"/>
              <a:buChar char="•"/>
            </a:pPr>
            <a:r>
              <a:rPr lang="en-GB" b="0" i="0" dirty="0">
                <a:effectLst/>
                <a:latin typeface="__fkGroteskNeue_598ab8"/>
              </a:rPr>
              <a:t>Providing clear guidance on job roles and objectives</a:t>
            </a:r>
          </a:p>
          <a:p>
            <a:pPr algn="l">
              <a:buFont typeface="+mj-lt"/>
              <a:buAutoNum type="arabicPeriod" startAt="3"/>
            </a:pPr>
            <a:r>
              <a:rPr lang="en-GB" b="0" i="0" dirty="0">
                <a:effectLst/>
                <a:latin typeface="__fkGroteskNeue_598ab8"/>
              </a:rPr>
              <a:t>Learning and Development:</a:t>
            </a:r>
          </a:p>
          <a:p>
            <a:pPr algn="l">
              <a:buFont typeface="Arial" panose="020B0604020202020204" pitchFamily="34" charset="0"/>
              <a:buChar char="•"/>
            </a:pPr>
            <a:r>
              <a:rPr lang="en-GB" b="0" i="0" dirty="0">
                <a:effectLst/>
                <a:latin typeface="__fkGroteskNeue_598ab8"/>
              </a:rPr>
              <a:t>Offering consistent training and development opportunities</a:t>
            </a:r>
          </a:p>
          <a:p>
            <a:pPr algn="l">
              <a:buFont typeface="Arial" panose="020B0604020202020204" pitchFamily="34" charset="0"/>
              <a:buChar char="•"/>
            </a:pPr>
            <a:r>
              <a:rPr lang="en-GB" b="0" i="0" dirty="0">
                <a:effectLst/>
                <a:latin typeface="__fkGroteskNeue_598ab8"/>
              </a:rPr>
              <a:t>Identifying and addressing skills gaps</a:t>
            </a:r>
          </a:p>
          <a:p>
            <a:pPr algn="l">
              <a:buFont typeface="Arial" panose="020B0604020202020204" pitchFamily="34" charset="0"/>
              <a:buChar char="•"/>
            </a:pPr>
            <a:r>
              <a:rPr lang="en-GB" b="0" i="0" dirty="0">
                <a:effectLst/>
                <a:latin typeface="__fkGroteskNeue_598ab8"/>
              </a:rPr>
              <a:t>Providing career growth and advancement paths</a:t>
            </a:r>
          </a:p>
          <a:p>
            <a:pPr algn="l">
              <a:buFont typeface="+mj-lt"/>
              <a:buAutoNum type="arabicPeriod" startAt="4"/>
            </a:pPr>
            <a:r>
              <a:rPr lang="en-GB" b="0" i="0" dirty="0">
                <a:effectLst/>
                <a:latin typeface="__fkGroteskNeue_598ab8"/>
              </a:rPr>
              <a:t>Performance Management:</a:t>
            </a:r>
          </a:p>
          <a:p>
            <a:pPr algn="l">
              <a:buFont typeface="Arial" panose="020B0604020202020204" pitchFamily="34" charset="0"/>
              <a:buChar char="•"/>
            </a:pPr>
            <a:r>
              <a:rPr lang="en-GB" b="0" i="0" dirty="0">
                <a:effectLst/>
                <a:latin typeface="__fkGroteskNeue_598ab8"/>
              </a:rPr>
              <a:t>Implementing regular performance reviews and feedback</a:t>
            </a:r>
          </a:p>
          <a:p>
            <a:pPr algn="l">
              <a:buFont typeface="Arial" panose="020B0604020202020204" pitchFamily="34" charset="0"/>
              <a:buChar char="•"/>
            </a:pPr>
            <a:r>
              <a:rPr lang="en-GB" b="0" i="0" dirty="0">
                <a:effectLst/>
                <a:latin typeface="__fkGroteskNeue_598ab8"/>
              </a:rPr>
              <a:t>Using data and analytics to support objective performance evaluations</a:t>
            </a:r>
          </a:p>
          <a:p>
            <a:pPr algn="l">
              <a:buFont typeface="Arial" panose="020B0604020202020204" pitchFamily="34" charset="0"/>
              <a:buChar char="•"/>
            </a:pPr>
            <a:r>
              <a:rPr lang="en-GB" b="0" i="0" dirty="0">
                <a:effectLst/>
                <a:latin typeface="__fkGroteskNeue_598ab8"/>
              </a:rPr>
              <a:t>Empowering managers to give better, more constructive feedback</a:t>
            </a:r>
          </a:p>
          <a:p>
            <a:pPr algn="l">
              <a:buFont typeface="+mj-lt"/>
              <a:buAutoNum type="arabicPeriod" startAt="5"/>
            </a:pPr>
            <a:r>
              <a:rPr lang="en-GB" b="0" i="0" dirty="0">
                <a:effectLst/>
                <a:latin typeface="__fkGroteskNeue_598ab8"/>
              </a:rPr>
              <a:t>Succession Planning:</a:t>
            </a:r>
          </a:p>
          <a:p>
            <a:pPr algn="l">
              <a:buFont typeface="Arial" panose="020B0604020202020204" pitchFamily="34" charset="0"/>
              <a:buChar char="•"/>
            </a:pPr>
            <a:r>
              <a:rPr lang="en-GB" b="0" i="0" dirty="0">
                <a:effectLst/>
                <a:latin typeface="__fkGroteskNeue_598ab8"/>
              </a:rPr>
              <a:t>Identifying high-potential employees for leadership roles</a:t>
            </a:r>
          </a:p>
          <a:p>
            <a:pPr algn="l">
              <a:buFont typeface="Arial" panose="020B0604020202020204" pitchFamily="34" charset="0"/>
              <a:buChar char="•"/>
            </a:pPr>
            <a:r>
              <a:rPr lang="en-GB" b="0" i="0" dirty="0">
                <a:effectLst/>
                <a:latin typeface="__fkGroteskNeue_598ab8"/>
              </a:rPr>
              <a:t>Developing internal talent for key positions</a:t>
            </a:r>
          </a:p>
          <a:p>
            <a:pPr algn="l">
              <a:buFont typeface="Arial" panose="020B0604020202020204" pitchFamily="34" charset="0"/>
              <a:buChar char="•"/>
            </a:pPr>
            <a:r>
              <a:rPr lang="en-GB" b="0" i="0" dirty="0">
                <a:effectLst/>
                <a:latin typeface="__fkGroteskNeue_598ab8"/>
              </a:rPr>
              <a:t>Creating clear succession plans for critical roles</a:t>
            </a:r>
          </a:p>
          <a:p>
            <a:pPr algn="l">
              <a:buFont typeface="+mj-lt"/>
              <a:buAutoNum type="arabicPeriod" startAt="6"/>
            </a:pPr>
            <a:r>
              <a:rPr lang="en-GB" b="0" i="0" dirty="0">
                <a:effectLst/>
                <a:latin typeface="__fkGroteskNeue_598ab8"/>
              </a:rPr>
              <a:t>Employee Engagement and Retention:</a:t>
            </a:r>
          </a:p>
          <a:p>
            <a:pPr algn="l">
              <a:buFont typeface="Arial" panose="020B0604020202020204" pitchFamily="34" charset="0"/>
              <a:buChar char="•"/>
            </a:pPr>
            <a:r>
              <a:rPr lang="en-GB" b="0" i="0" dirty="0">
                <a:effectLst/>
                <a:latin typeface="__fkGroteskNeue_598ab8"/>
              </a:rPr>
              <a:t>Fostering a positive work environment and organizational culture</a:t>
            </a:r>
          </a:p>
          <a:p>
            <a:pPr algn="l">
              <a:buFont typeface="Arial" panose="020B0604020202020204" pitchFamily="34" charset="0"/>
              <a:buChar char="•"/>
            </a:pPr>
            <a:r>
              <a:rPr lang="en-GB" b="0" i="0" dirty="0">
                <a:effectLst/>
                <a:latin typeface="__fkGroteskNeue_598ab8"/>
              </a:rPr>
              <a:t>Offering competitive compensation and benefits</a:t>
            </a:r>
          </a:p>
          <a:p>
            <a:pPr algn="l">
              <a:buFont typeface="Arial" panose="020B0604020202020204" pitchFamily="34" charset="0"/>
              <a:buChar char="•"/>
            </a:pPr>
            <a:r>
              <a:rPr lang="en-GB" b="0" i="0" dirty="0">
                <a:effectLst/>
                <a:latin typeface="__fkGroteskNeue_598ab8"/>
              </a:rPr>
              <a:t>Implementing strategies to reduce turnover and retain top performers</a:t>
            </a:r>
          </a:p>
          <a:p>
            <a:pPr algn="l">
              <a:buFont typeface="+mj-lt"/>
              <a:buAutoNum type="arabicPeriod" startAt="7"/>
            </a:pPr>
            <a:r>
              <a:rPr lang="en-GB" b="0" i="0" dirty="0">
                <a:effectLst/>
                <a:latin typeface="__fkGroteskNeue_598ab8"/>
              </a:rPr>
              <a:t>Workforce Planning and Strategy:</a:t>
            </a:r>
          </a:p>
          <a:p>
            <a:pPr algn="l">
              <a:buFont typeface="Arial" panose="020B0604020202020204" pitchFamily="34" charset="0"/>
              <a:buChar char="•"/>
            </a:pPr>
            <a:r>
              <a:rPr lang="en-GB" b="0" i="0" dirty="0">
                <a:effectLst/>
                <a:latin typeface="__fkGroteskNeue_598ab8"/>
              </a:rPr>
              <a:t>Identifying critical roles that have an outsized impact on business value</a:t>
            </a:r>
          </a:p>
          <a:p>
            <a:pPr algn="l">
              <a:buFont typeface="Arial" panose="020B0604020202020204" pitchFamily="34" charset="0"/>
              <a:buChar char="•"/>
            </a:pPr>
            <a:r>
              <a:rPr lang="en-GB" b="0" i="0" dirty="0">
                <a:effectLst/>
                <a:latin typeface="__fkGroteskNeue_598ab8"/>
              </a:rPr>
              <a:t>Assessing and developing skill pools needed for future success</a:t>
            </a:r>
          </a:p>
          <a:p>
            <a:pPr algn="l">
              <a:buFont typeface="Arial" panose="020B0604020202020204" pitchFamily="34" charset="0"/>
              <a:buChar char="•"/>
            </a:pPr>
            <a:r>
              <a:rPr lang="en-GB" b="0" i="0" dirty="0">
                <a:effectLst/>
                <a:latin typeface="__fkGroteskNeue_598ab8"/>
              </a:rPr>
              <a:t>Using AI-enabled tools for skills assessment and workforce planning</a:t>
            </a:r>
          </a:p>
          <a:p>
            <a:pPr algn="l">
              <a:buFont typeface="+mj-lt"/>
              <a:buAutoNum type="arabicPeriod" startAt="8"/>
            </a:pPr>
            <a:r>
              <a:rPr lang="en-GB" b="0" i="0" dirty="0">
                <a:effectLst/>
                <a:latin typeface="__fkGroteskNeue_598ab8"/>
              </a:rPr>
              <a:t>Talent Allocation:</a:t>
            </a:r>
          </a:p>
          <a:p>
            <a:pPr algn="l">
              <a:buFont typeface="Arial" panose="020B0604020202020204" pitchFamily="34" charset="0"/>
              <a:buChar char="•"/>
            </a:pPr>
            <a:r>
              <a:rPr lang="en-GB" b="0" i="0" dirty="0">
                <a:effectLst/>
                <a:latin typeface="__fkGroteskNeue_598ab8"/>
              </a:rPr>
              <a:t>Rapidly moving people among strategic projects as priorities change</a:t>
            </a:r>
          </a:p>
          <a:p>
            <a:pPr algn="l">
              <a:buFont typeface="Arial" panose="020B0604020202020204" pitchFamily="34" charset="0"/>
              <a:buChar char="•"/>
            </a:pPr>
            <a:r>
              <a:rPr lang="en-GB" b="0" i="0" dirty="0">
                <a:effectLst/>
                <a:latin typeface="__fkGroteskNeue_598ab8"/>
              </a:rPr>
              <a:t>Aligning talent with organisational goals and objectives</a:t>
            </a:r>
          </a:p>
          <a:p>
            <a:pPr algn="l">
              <a:buFont typeface="+mj-lt"/>
              <a:buAutoNum type="arabicPeriod" startAt="9"/>
            </a:pPr>
            <a:r>
              <a:rPr lang="en-GB" b="0" i="0" dirty="0">
                <a:effectLst/>
                <a:latin typeface="__fkGroteskNeue_598ab8"/>
              </a:rPr>
              <a:t>HR's Strategic Involvement:</a:t>
            </a:r>
          </a:p>
          <a:p>
            <a:pPr algn="l">
              <a:buFont typeface="Arial" panose="020B0604020202020204" pitchFamily="34" charset="0"/>
              <a:buChar char="•"/>
            </a:pPr>
            <a:r>
              <a:rPr lang="en-GB" b="0" i="0" dirty="0">
                <a:effectLst/>
                <a:latin typeface="__fkGroteskNeue_598ab8"/>
              </a:rPr>
              <a:t>Ensuring HR is involved in creating a positive employee experience</a:t>
            </a:r>
          </a:p>
          <a:p>
            <a:pPr algn="l">
              <a:buFont typeface="Arial" panose="020B0604020202020204" pitchFamily="34" charset="0"/>
              <a:buChar char="•"/>
            </a:pPr>
            <a:r>
              <a:rPr lang="en-GB" b="0" i="0" dirty="0">
                <a:effectLst/>
                <a:latin typeface="__fkGroteskNeue_598ab8"/>
              </a:rPr>
              <a:t>Developing a strategically-minded HR team that aligns with business objectives</a:t>
            </a:r>
          </a:p>
          <a:p>
            <a:pPr algn="l">
              <a:buFont typeface="+mj-lt"/>
              <a:buAutoNum type="arabicPeriod" startAt="10"/>
            </a:pPr>
            <a:r>
              <a:rPr lang="en-GB" b="0" i="0" dirty="0">
                <a:effectLst/>
                <a:latin typeface="__fkGroteskNeue_598ab8"/>
              </a:rPr>
              <a:t>Competency Framework Development:</a:t>
            </a:r>
          </a:p>
          <a:p>
            <a:pPr algn="l">
              <a:buFont typeface="Arial" panose="020B0604020202020204" pitchFamily="34" charset="0"/>
              <a:buChar char="•"/>
            </a:pPr>
            <a:r>
              <a:rPr lang="en-GB" b="0" i="0" dirty="0">
                <a:effectLst/>
                <a:latin typeface="__fkGroteskNeue_598ab8"/>
              </a:rPr>
              <a:t>Creating a clear framework for skills and competencies required in various roles</a:t>
            </a:r>
          </a:p>
          <a:p>
            <a:pPr algn="l">
              <a:buFont typeface="Arial" panose="020B0604020202020204" pitchFamily="34" charset="0"/>
              <a:buChar char="•"/>
            </a:pPr>
            <a:r>
              <a:rPr lang="en-GB" b="0" i="0" dirty="0">
                <a:effectLst/>
                <a:latin typeface="__fkGroteskNeue_598ab8"/>
              </a:rPr>
              <a:t>Using this framework as a foundation for talent management initiatives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a:t>
            </a:fld>
            <a:endParaRPr lang="en-GB"/>
          </a:p>
        </p:txBody>
      </p:sp>
    </p:spTree>
    <p:extLst>
      <p:ext uri="{BB962C8B-B14F-4D97-AF65-F5344CB8AC3E}">
        <p14:creationId xmlns:p14="http://schemas.microsoft.com/office/powerpoint/2010/main" val="2573910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effectLst/>
                <a:latin typeface="var(--font-fk-grotesk)"/>
              </a:rPr>
              <a:t>Leadership Involvement</a:t>
            </a:r>
          </a:p>
          <a:p>
            <a:r>
              <a:rPr lang="en-GB" dirty="0">
                <a:effectLst/>
                <a:latin typeface="var(--font-fk-grotesk-neue)"/>
              </a:rPr>
              <a:t>Executive buy-in and active participation are essential for successful talent management</a:t>
            </a:r>
            <a:endParaRPr lang="en-GB" b="0" u="none" strike="noStrike" dirty="0">
              <a:effectLst/>
              <a:latin typeface="var(--font-berkeley-mono)"/>
              <a:hlinkClick r:id="rId3"/>
            </a:endParaRPr>
          </a:p>
          <a:p>
            <a:pPr>
              <a:buFont typeface="Arial" panose="020B0604020202020204" pitchFamily="34" charset="0"/>
              <a:buNone/>
            </a:pPr>
            <a:r>
              <a:rPr lang="en-GB" dirty="0">
                <a:effectLst/>
                <a:latin typeface="var(--font-fk-grotesk-neue)"/>
              </a:rPr>
              <a:t>The leadership team should:</a:t>
            </a:r>
          </a:p>
          <a:p>
            <a:pPr>
              <a:buFont typeface="Arial" panose="020B0604020202020204" pitchFamily="34" charset="0"/>
              <a:buChar char="•"/>
            </a:pPr>
            <a:r>
              <a:rPr lang="en-GB" dirty="0">
                <a:effectLst/>
                <a:latin typeface="var(--font-fk-grotesk-neue)"/>
              </a:rPr>
              <a:t>Advocate for investment in talent management initiatives</a:t>
            </a:r>
          </a:p>
          <a:p>
            <a:pPr>
              <a:buFont typeface="Arial" panose="020B0604020202020204" pitchFamily="34" charset="0"/>
              <a:buChar char="•"/>
            </a:pPr>
            <a:r>
              <a:rPr lang="en-GB" dirty="0">
                <a:effectLst/>
                <a:latin typeface="var(--font-fk-grotesk-neue)"/>
              </a:rPr>
              <a:t>Work directly with HR professionals on talent strategy</a:t>
            </a:r>
          </a:p>
          <a:p>
            <a:pPr>
              <a:buFont typeface="Arial" panose="020B0604020202020204" pitchFamily="34" charset="0"/>
              <a:buChar char="•"/>
            </a:pPr>
            <a:r>
              <a:rPr lang="en-GB" dirty="0">
                <a:effectLst/>
                <a:latin typeface="var(--font-fk-grotesk-neue)"/>
              </a:rPr>
              <a:t>Demonstrate commitment to talent development through their actions</a:t>
            </a:r>
          </a:p>
          <a:p>
            <a:endParaRPr lang="en-GB" b="0" dirty="0">
              <a:effectLst/>
              <a:latin typeface="var(--font-fk-grotesk)"/>
            </a:endParaRPr>
          </a:p>
          <a:p>
            <a:r>
              <a:rPr lang="en-GB" b="0" dirty="0">
                <a:effectLst/>
                <a:latin typeface="var(--font-fk-grotesk)"/>
              </a:rPr>
              <a:t>Dedicated Talent Management Function</a:t>
            </a:r>
          </a:p>
          <a:p>
            <a:r>
              <a:rPr lang="en-GB" dirty="0">
                <a:effectLst/>
                <a:latin typeface="var(--font-fk-grotesk-neue)"/>
              </a:rPr>
              <a:t>Creating a dedicated talent management function or team within the organization is important</a:t>
            </a:r>
            <a:endParaRPr lang="en-GB" b="0" u="none" strike="noStrike" dirty="0">
              <a:effectLst/>
              <a:latin typeface="var(--font-berkeley-mono)"/>
            </a:endParaRPr>
          </a:p>
          <a:p>
            <a:r>
              <a:rPr lang="en-GB" dirty="0">
                <a:effectLst/>
                <a:latin typeface="var(--font-fk-grotesk-neue)"/>
              </a:rPr>
              <a:t>This could involve:</a:t>
            </a:r>
          </a:p>
          <a:p>
            <a:pPr>
              <a:buFont typeface="Arial" panose="020B0604020202020204" pitchFamily="34" charset="0"/>
              <a:buChar char="•"/>
            </a:pPr>
            <a:r>
              <a:rPr lang="en-GB" dirty="0">
                <a:effectLst/>
                <a:latin typeface="var(--font-fk-grotesk-neue)"/>
              </a:rPr>
              <a:t>Establishing a Chief People Officer (CPO) role at the executive level</a:t>
            </a:r>
          </a:p>
          <a:p>
            <a:pPr>
              <a:buFont typeface="Arial" panose="020B0604020202020204" pitchFamily="34" charset="0"/>
              <a:buChar char="•"/>
            </a:pPr>
            <a:r>
              <a:rPr lang="en-GB" dirty="0">
                <a:effectLst/>
                <a:latin typeface="var(--font-fk-grotesk-neue)"/>
              </a:rPr>
              <a:t>Having a talent management department that reports to HR leadership</a:t>
            </a:r>
          </a:p>
          <a:p>
            <a:pPr>
              <a:buFont typeface="Arial" panose="020B0604020202020204" pitchFamily="34" charset="0"/>
              <a:buChar char="•"/>
            </a:pPr>
            <a:r>
              <a:rPr lang="en-GB" dirty="0">
                <a:effectLst/>
                <a:latin typeface="var(--font-fk-grotesk-neue)"/>
              </a:rPr>
              <a:t>Assigning clear ownership and accountability for talent management processes</a:t>
            </a:r>
          </a:p>
          <a:p>
            <a:endParaRPr lang="en-GB" b="0" dirty="0">
              <a:effectLst/>
              <a:latin typeface="var(--font-fk-grotesk)"/>
            </a:endParaRPr>
          </a:p>
          <a:p>
            <a:r>
              <a:rPr lang="en-GB" b="0" dirty="0">
                <a:effectLst/>
                <a:latin typeface="var(--font-fk-grotesk)"/>
              </a:rPr>
              <a:t>Integration with Business Strategy</a:t>
            </a:r>
          </a:p>
          <a:p>
            <a:r>
              <a:rPr lang="en-GB" dirty="0">
                <a:effectLst/>
                <a:latin typeface="var(--font-fk-grotesk-neue)"/>
              </a:rPr>
              <a:t>The talent management structure should be closely aligned with overall business goals and strategy</a:t>
            </a:r>
            <a:endParaRPr lang="en-GB" b="0" u="none" strike="noStrike" dirty="0">
              <a:effectLst/>
              <a:latin typeface="var(--font-berkeley-mono)"/>
              <a:hlinkClick r:id="rId4"/>
            </a:endParaRPr>
          </a:p>
          <a:p>
            <a:pPr>
              <a:buFont typeface="Arial" panose="020B0604020202020204" pitchFamily="34" charset="0"/>
              <a:buNone/>
            </a:pPr>
            <a:r>
              <a:rPr lang="en-GB" dirty="0">
                <a:effectLst/>
                <a:latin typeface="var(--font-fk-grotesk-neue)"/>
              </a:rPr>
              <a:t>This includes:</a:t>
            </a:r>
          </a:p>
          <a:p>
            <a:pPr>
              <a:buFont typeface="Arial" panose="020B0604020202020204" pitchFamily="34" charset="0"/>
              <a:buNone/>
            </a:pPr>
            <a:r>
              <a:rPr lang="en-GB" dirty="0">
                <a:effectLst/>
                <a:latin typeface="var(--font-fk-grotesk-neue)"/>
              </a:rPr>
              <a:t>Linking talent management initiatives to organisational objectives</a:t>
            </a:r>
          </a:p>
          <a:p>
            <a:pPr>
              <a:buFont typeface="Arial" panose="020B0604020202020204" pitchFamily="34" charset="0"/>
              <a:buChar char="•"/>
            </a:pPr>
            <a:r>
              <a:rPr lang="en-GB" dirty="0">
                <a:effectLst/>
                <a:latin typeface="var(--font-fk-grotesk-neue)"/>
              </a:rPr>
              <a:t>Involving business leaders in talent reviews and succession planning</a:t>
            </a:r>
          </a:p>
          <a:p>
            <a:pPr>
              <a:buFont typeface="Arial" panose="020B0604020202020204" pitchFamily="34" charset="0"/>
              <a:buChar char="•"/>
            </a:pPr>
            <a:r>
              <a:rPr lang="en-GB" dirty="0">
                <a:effectLst/>
                <a:latin typeface="var(--font-fk-grotesk-neue)"/>
              </a:rPr>
              <a:t>Ensuring talent strategies support long-term business needs</a:t>
            </a:r>
          </a:p>
          <a:p>
            <a:endParaRPr lang="en-GB" b="0" dirty="0">
              <a:effectLst/>
              <a:latin typeface="var(--font-fk-grotesk)"/>
            </a:endParaRPr>
          </a:p>
          <a:p>
            <a:r>
              <a:rPr lang="en-GB" b="0" dirty="0">
                <a:effectLst/>
                <a:latin typeface="var(--font-fk-grotesk)"/>
              </a:rPr>
              <a:t>Cross-Functional Collaboration</a:t>
            </a:r>
          </a:p>
          <a:p>
            <a:r>
              <a:rPr lang="en-GB" dirty="0">
                <a:effectLst/>
                <a:latin typeface="var(--font-fk-grotesk-neue)"/>
              </a:rPr>
              <a:t>Effective talent management requires collaboration across different parts of the organisation</a:t>
            </a:r>
            <a:endParaRPr lang="en-GB" b="0" u="none" strike="noStrike" dirty="0">
              <a:effectLst/>
              <a:latin typeface="var(--font-berkeley-mono)"/>
              <a:hlinkClick r:id="rId5"/>
            </a:endParaRPr>
          </a:p>
          <a:p>
            <a:pPr>
              <a:buFont typeface="Arial" panose="020B0604020202020204" pitchFamily="34" charset="0"/>
              <a:buNone/>
            </a:pPr>
            <a:r>
              <a:rPr lang="en-GB" dirty="0">
                <a:effectLst/>
                <a:latin typeface="var(--font-fk-grotesk-neue)"/>
              </a:rPr>
              <a:t>The structure should facilitate:</a:t>
            </a:r>
          </a:p>
          <a:p>
            <a:pPr>
              <a:buFont typeface="Arial" panose="020B0604020202020204" pitchFamily="34" charset="0"/>
              <a:buChar char="•"/>
            </a:pPr>
            <a:r>
              <a:rPr lang="en-GB" dirty="0">
                <a:effectLst/>
                <a:latin typeface="var(--font-fk-grotesk-neue)"/>
              </a:rPr>
              <a:t>Partnership between HR and line managers on talent development</a:t>
            </a:r>
          </a:p>
          <a:p>
            <a:pPr>
              <a:buFont typeface="Arial" panose="020B0604020202020204" pitchFamily="34" charset="0"/>
              <a:buChar char="•"/>
            </a:pPr>
            <a:r>
              <a:rPr lang="en-GB" dirty="0">
                <a:effectLst/>
                <a:latin typeface="var(--font-fk-grotesk-neue)"/>
              </a:rPr>
              <a:t>Input from various departments on skill needs and talent gaps</a:t>
            </a:r>
          </a:p>
          <a:p>
            <a:pPr>
              <a:buFont typeface="Arial" panose="020B0604020202020204" pitchFamily="34" charset="0"/>
              <a:buChar char="•"/>
            </a:pPr>
            <a:r>
              <a:rPr lang="en-GB" dirty="0">
                <a:effectLst/>
                <a:latin typeface="var(--font-fk-grotesk-neue)"/>
              </a:rPr>
              <a:t>Cross-functional talent mobility and development opportunities</a:t>
            </a:r>
          </a:p>
          <a:p>
            <a:endParaRPr lang="en-GB" b="0" dirty="0">
              <a:effectLst/>
              <a:latin typeface="var(--font-fk-grotesk)"/>
            </a:endParaRPr>
          </a:p>
          <a:p>
            <a:r>
              <a:rPr lang="en-GB" b="0" dirty="0">
                <a:effectLst/>
                <a:latin typeface="var(--font-fk-grotesk)"/>
              </a:rPr>
              <a:t>Data-Driven Approach</a:t>
            </a:r>
          </a:p>
          <a:p>
            <a:r>
              <a:rPr lang="en-GB" dirty="0">
                <a:effectLst/>
                <a:latin typeface="var(--font-fk-grotesk-neue)"/>
              </a:rPr>
              <a:t>The organisational structure should support a data-driven talent management process</a:t>
            </a:r>
            <a:endParaRPr lang="en-GB" b="0" u="none" strike="noStrike" dirty="0">
              <a:effectLst/>
              <a:latin typeface="var(--font-berkeley-mono)"/>
              <a:hlinkClick r:id="rId6"/>
            </a:endParaRPr>
          </a:p>
          <a:p>
            <a:pPr>
              <a:buFont typeface="Arial" panose="020B0604020202020204" pitchFamily="34" charset="0"/>
              <a:buNone/>
            </a:pPr>
            <a:r>
              <a:rPr lang="en-GB" dirty="0">
                <a:effectLst/>
                <a:latin typeface="var(--font-fk-grotesk-neue)"/>
              </a:rPr>
              <a:t>This involves:</a:t>
            </a:r>
          </a:p>
          <a:p>
            <a:pPr>
              <a:buFont typeface="Arial" panose="020B0604020202020204" pitchFamily="34" charset="0"/>
              <a:buNone/>
            </a:pPr>
            <a:r>
              <a:rPr lang="en-GB" dirty="0">
                <a:effectLst/>
                <a:latin typeface="var(--font-fk-grotesk-neue)"/>
              </a:rPr>
              <a:t>Implementing talent analytics capabilities</a:t>
            </a:r>
          </a:p>
          <a:p>
            <a:pPr>
              <a:buFont typeface="Arial" panose="020B0604020202020204" pitchFamily="34" charset="0"/>
              <a:buChar char="•"/>
            </a:pPr>
            <a:r>
              <a:rPr lang="en-GB" dirty="0">
                <a:effectLst/>
                <a:latin typeface="var(--font-fk-grotesk-neue)"/>
              </a:rPr>
              <a:t>Establishing metrics to track talent management effectiveness</a:t>
            </a:r>
          </a:p>
          <a:p>
            <a:pPr>
              <a:buFont typeface="Arial" panose="020B0604020202020204" pitchFamily="34" charset="0"/>
              <a:buChar char="•"/>
            </a:pPr>
            <a:r>
              <a:rPr lang="en-GB" dirty="0">
                <a:effectLst/>
                <a:latin typeface="var(--font-fk-grotesk-neue)"/>
              </a:rPr>
              <a:t>Using data to inform talent decisions and strategy</a:t>
            </a:r>
          </a:p>
          <a:p>
            <a:endParaRPr lang="en-GB" b="0" dirty="0">
              <a:effectLst/>
              <a:latin typeface="var(--font-fk-grotesk)"/>
            </a:endParaRPr>
          </a:p>
          <a:p>
            <a:r>
              <a:rPr lang="en-GB" b="0" dirty="0">
                <a:effectLst/>
                <a:latin typeface="var(--font-fk-grotesk)"/>
              </a:rPr>
              <a:t>Agile and Flexible Design</a:t>
            </a:r>
          </a:p>
          <a:p>
            <a:r>
              <a:rPr lang="en-GB" dirty="0">
                <a:effectLst/>
                <a:latin typeface="var(--font-fk-grotesk-neue)"/>
              </a:rPr>
              <a:t>The talent management structure needs to be adaptable to changing business needs</a:t>
            </a:r>
            <a:endParaRPr lang="en-GB" b="0" u="none" strike="noStrike" dirty="0">
              <a:effectLst/>
              <a:latin typeface="var(--font-berkeley-mono)"/>
              <a:hlinkClick r:id="rId4"/>
            </a:endParaRPr>
          </a:p>
          <a:p>
            <a:pPr>
              <a:buFont typeface="Arial" panose="020B0604020202020204" pitchFamily="34" charset="0"/>
              <a:buNone/>
            </a:pPr>
            <a:r>
              <a:rPr lang="en-GB" dirty="0">
                <a:effectLst/>
                <a:latin typeface="var(--font-fk-grotesk-neue)"/>
              </a:rPr>
              <a:t>Key aspects include:</a:t>
            </a:r>
          </a:p>
          <a:p>
            <a:pPr>
              <a:buFont typeface="Arial" panose="020B0604020202020204" pitchFamily="34" charset="0"/>
              <a:buChar char="•"/>
            </a:pPr>
            <a:r>
              <a:rPr lang="en-GB" dirty="0">
                <a:effectLst/>
                <a:latin typeface="var(--font-fk-grotesk-neue)"/>
              </a:rPr>
              <a:t>Ability to quickly reallocate talent to strategic priorities</a:t>
            </a:r>
          </a:p>
          <a:p>
            <a:pPr>
              <a:buFont typeface="Arial" panose="020B0604020202020204" pitchFamily="34" charset="0"/>
              <a:buChar char="•"/>
            </a:pPr>
            <a:r>
              <a:rPr lang="en-GB" dirty="0">
                <a:effectLst/>
                <a:latin typeface="var(--font-fk-grotesk-neue)"/>
              </a:rPr>
              <a:t>Flexible job architectures and career paths</a:t>
            </a:r>
          </a:p>
          <a:p>
            <a:pPr>
              <a:buFont typeface="Arial" panose="020B0604020202020204" pitchFamily="34" charset="0"/>
              <a:buChar char="•"/>
            </a:pPr>
            <a:r>
              <a:rPr lang="en-GB" dirty="0">
                <a:effectLst/>
                <a:latin typeface="var(--font-fk-grotesk-neue)"/>
              </a:rPr>
              <a:t>Continuous learning and reskilling programs</a:t>
            </a:r>
          </a:p>
          <a:p>
            <a:endParaRPr lang="en-GB" b="0" dirty="0">
              <a:effectLst/>
              <a:latin typeface="var(--font-fk-grotesk)"/>
            </a:endParaRPr>
          </a:p>
          <a:p>
            <a:r>
              <a:rPr lang="en-GB" b="0" dirty="0">
                <a:effectLst/>
                <a:latin typeface="var(--font-fk-grotesk)"/>
              </a:rPr>
              <a:t>Focus on Employee Experience</a:t>
            </a:r>
          </a:p>
          <a:p>
            <a:r>
              <a:rPr lang="en-GB" dirty="0">
                <a:effectLst/>
                <a:latin typeface="var(--font-fk-grotesk-neue)"/>
              </a:rPr>
              <a:t>The structure should enable a positive talent experience throughout the employee lifecycle</a:t>
            </a:r>
            <a:endParaRPr lang="en-GB" b="0" u="none" strike="noStrike" dirty="0">
              <a:effectLst/>
              <a:latin typeface="var(--font-berkeley-mono)"/>
              <a:hlinkClick r:id="rId6"/>
            </a:endParaRPr>
          </a:p>
          <a:p>
            <a:pPr>
              <a:buFont typeface="Arial" panose="020B0604020202020204" pitchFamily="34" charset="0"/>
              <a:buNone/>
            </a:pPr>
            <a:r>
              <a:rPr lang="en-GB" dirty="0">
                <a:effectLst/>
                <a:latin typeface="var(--font-fk-grotesk-neue)"/>
              </a:rPr>
              <a:t>This encompasses:</a:t>
            </a:r>
          </a:p>
          <a:p>
            <a:pPr>
              <a:buFont typeface="Arial" panose="020B0604020202020204" pitchFamily="34" charset="0"/>
              <a:buChar char="•"/>
            </a:pPr>
            <a:r>
              <a:rPr lang="en-GB" dirty="0">
                <a:effectLst/>
                <a:latin typeface="var(--font-fk-grotesk-neue)"/>
              </a:rPr>
              <a:t>Tailored onboarding processes</a:t>
            </a:r>
          </a:p>
          <a:p>
            <a:pPr>
              <a:buFont typeface="Arial" panose="020B0604020202020204" pitchFamily="34" charset="0"/>
              <a:buChar char="•"/>
            </a:pPr>
            <a:r>
              <a:rPr lang="en-GB" dirty="0">
                <a:effectLst/>
                <a:latin typeface="var(--font-fk-grotesk-neue)"/>
              </a:rPr>
              <a:t>Personalized learning and development offerings</a:t>
            </a:r>
          </a:p>
          <a:p>
            <a:pPr>
              <a:buFont typeface="Arial" panose="020B0604020202020204" pitchFamily="34" charset="0"/>
              <a:buChar char="•"/>
            </a:pPr>
            <a:r>
              <a:rPr lang="en-GB" dirty="0">
                <a:effectLst/>
                <a:latin typeface="var(--font-fk-grotesk-neue)"/>
              </a:rPr>
              <a:t>Regular performance conversations and feedback</a:t>
            </a:r>
          </a:p>
          <a:p>
            <a:r>
              <a:rPr lang="en-GB" dirty="0">
                <a:effectLst/>
                <a:latin typeface="var(--font-fk-grotesk-neue)"/>
              </a:rPr>
              <a:t>By incorporating these elements, organisations can create a robust organizational structure that supports effective talent management practices and drives business success through its people.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5</a:t>
            </a:fld>
            <a:endParaRPr lang="en-GB"/>
          </a:p>
        </p:txBody>
      </p:sp>
    </p:spTree>
    <p:extLst>
      <p:ext uri="{BB962C8B-B14F-4D97-AF65-F5344CB8AC3E}">
        <p14:creationId xmlns:p14="http://schemas.microsoft.com/office/powerpoint/2010/main" val="19261268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Financial KPIs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Revenue per full-time employee (FTE)</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3"/>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Profit per FTE</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3"/>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Net profit margin</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4"/>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Gross profit margin</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4"/>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Cash flow</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4"/>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Return on investment (ROI)</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4"/>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These financial metrics provide critical insights into the organization's overall financial health and efficiency.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0" dirty="0">
              <a:effectLst/>
              <a:latin typeface="var(--font-fk-grotesk)"/>
              <a:ea typeface="Times New Roman" panose="02020603050405020304" pitchFamily="18" charset="0"/>
              <a:cs typeface="Times New Roman" panose="02020603050405020304" pitchFamily="18" charset="0"/>
            </a:endParaRPr>
          </a:p>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Customer-Focused KPIs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Customer satisfaction scores</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Net Promoter Score (NPS)</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Customer retention rates</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Customer acquisition cost (CAC)</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4"/>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Customer lifetime value (CLV)</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4"/>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Customer-focused KPIs help gauge how well the organization is meeting customer needs and expectations.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0" dirty="0">
              <a:effectLst/>
              <a:latin typeface="var(--font-fk-grotesk)"/>
              <a:ea typeface="Times New Roman" panose="02020603050405020304" pitchFamily="18" charset="0"/>
              <a:cs typeface="Times New Roman" panose="02020603050405020304" pitchFamily="18" charset="0"/>
            </a:endParaRPr>
          </a:p>
          <a:p>
            <a:pPr>
              <a:lnSpc>
                <a:spcPct val="115000"/>
              </a:lnSpc>
              <a:spcAft>
                <a:spcPts val="800"/>
              </a:spcAft>
            </a:pPr>
            <a:endParaRPr lang="en-GB" sz="1800" kern="0" dirty="0">
              <a:effectLst/>
              <a:latin typeface="var(--font-fk-grotesk)"/>
              <a:ea typeface="Times New Roman" panose="02020603050405020304" pitchFamily="18" charset="0"/>
              <a:cs typeface="Times New Roman" panose="02020603050405020304" pitchFamily="18" charset="0"/>
            </a:endParaRPr>
          </a:p>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Operational KPIs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Process efficiency measures</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Quality metrics (e.g., error rates, defect rates)</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Cycle time</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Resource utilization</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These metrics assess the effectiveness and efficiency of internal business processes.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0" dirty="0">
              <a:effectLst/>
              <a:latin typeface="var(--font-fk-grotesk)"/>
              <a:ea typeface="Times New Roman" panose="02020603050405020304" pitchFamily="18" charset="0"/>
              <a:cs typeface="Times New Roman" panose="02020603050405020304" pitchFamily="18" charset="0"/>
            </a:endParaRPr>
          </a:p>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Human Capital KPIs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Employee engagement scores</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Employee retention rates</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Training and development metrics</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Human Capital ROI</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3"/>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Human capital KPIs provide insights into workforce productivity, engagement, and development.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0" dirty="0">
              <a:effectLst/>
              <a:latin typeface="var(--font-fk-grotesk)"/>
              <a:ea typeface="Times New Roman" panose="02020603050405020304" pitchFamily="18" charset="0"/>
              <a:cs typeface="Times New Roman" panose="02020603050405020304" pitchFamily="18" charset="0"/>
            </a:endParaRPr>
          </a:p>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Strategic KPIs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Key Results from Objectives and Key Results (OKRs) framework</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6"/>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Progress towards strategic initiatives</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Market share</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Strategic KPIs help track progress towards long-term organizational goals and market position.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endParaRPr lang="en-GB" sz="1800" kern="0" dirty="0">
              <a:effectLst/>
              <a:latin typeface="var(--font-fk-grotesk)"/>
              <a:ea typeface="Times New Roman" panose="02020603050405020304" pitchFamily="18" charset="0"/>
              <a:cs typeface="Times New Roman" panose="02020603050405020304" pitchFamily="18" charset="0"/>
            </a:endParaRPr>
          </a:p>
          <a:p>
            <a:pPr>
              <a:lnSpc>
                <a:spcPct val="115000"/>
              </a:lnSpc>
              <a:spcAft>
                <a:spcPts val="800"/>
              </a:spcAft>
            </a:pPr>
            <a:r>
              <a:rPr lang="en-GB" sz="1800" kern="0" dirty="0">
                <a:effectLst/>
                <a:latin typeface="var(--font-fk-grotesk)"/>
                <a:ea typeface="Times New Roman" panose="02020603050405020304" pitchFamily="18" charset="0"/>
                <a:cs typeface="Times New Roman" panose="02020603050405020304" pitchFamily="18" charset="0"/>
              </a:rPr>
              <a:t>Balanced Scorecard Approach</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To ensure a comprehensive view of organisational performance, consider using a balanced scorecard approach that includes metrics from multiple perspectives: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Financial perspective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Customer perspective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Internal business processes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SzPts val="1000"/>
              <a:buFont typeface="Symbol" panose="05050102010706020507" pitchFamily="18" charset="2"/>
              <a:buChar char=""/>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Learning and growth perspective</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When implementing these KPIs, it's crucial to:</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Align KPIs with organizational goals and strategy</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startAt="2"/>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Focus on a limited number of critical metrics (fewer than 25 across the organization)</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7"/>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startAt="3"/>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Ensure KPIs are specific, measurable, achievable, relevant, and time-bound (SMART)</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7"/>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startAt="4"/>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Regularly review and adjust KPIs as needed</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7"/>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Bef>
                <a:spcPts val="600"/>
              </a:spcBef>
              <a:spcAft>
                <a:spcPts val="600"/>
              </a:spcAft>
              <a:buFont typeface="+mj-lt"/>
              <a:buAutoNum type="arabicPeriod" startAt="5"/>
              <a:tabLst>
                <a:tab pos="457200" algn="l"/>
              </a:tabLst>
            </a:pPr>
            <a:r>
              <a:rPr lang="en-GB" sz="1800" kern="0" dirty="0">
                <a:solidFill>
                  <a:srgbClr val="0000FF"/>
                </a:solidFill>
                <a:effectLst/>
                <a:latin typeface="Segoe UI" panose="020B0502040204020203" pitchFamily="34" charset="0"/>
                <a:ea typeface="Times New Roman" panose="02020603050405020304" pitchFamily="18" charset="0"/>
                <a:cs typeface="Arial" panose="020B0604020202020204" pitchFamily="34" charset="0"/>
              </a:rPr>
              <a:t>Use data analytics to identify trends and patterns</a:t>
            </a:r>
            <a:endParaRPr lang="en-GB" sz="1800" kern="100" dirty="0">
              <a:solidFill>
                <a:srgbClr val="0000FF"/>
              </a:solidFill>
              <a:effectLst/>
              <a:latin typeface="Aptos" panose="020B0004020202020204" pitchFamily="34" charset="0"/>
              <a:ea typeface="DengXian" panose="02010600030101010101" pitchFamily="2" charset="-122"/>
              <a:cs typeface="Arial" panose="020B0604020202020204" pitchFamily="34" charset="0"/>
            </a:endParaRPr>
          </a:p>
          <a:p>
            <a:pPr marL="457200" algn="ctr">
              <a:lnSpc>
                <a:spcPct val="115000"/>
              </a:lnSpc>
              <a:spcBef>
                <a:spcPts val="600"/>
              </a:spcBef>
              <a:spcAft>
                <a:spcPts val="600"/>
              </a:spcAft>
            </a:pPr>
            <a:r>
              <a:rPr lang="en-GB" sz="1800" u="none" strike="noStrike" kern="0" dirty="0">
                <a:effectLst/>
                <a:latin typeface="Courier New" panose="02070309020205020404" pitchFamily="49" charset="0"/>
                <a:ea typeface="Times New Roman" panose="02020603050405020304" pitchFamily="18" charset="0"/>
                <a:cs typeface="Arial" panose="020B0604020202020204" pitchFamily="34" charset="0"/>
                <a:hlinkClick r:id="rId5"/>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Bef>
                <a:spcPts val="600"/>
              </a:spcBef>
              <a:spcAft>
                <a:spcPts val="600"/>
              </a:spcAft>
            </a:pPr>
            <a:r>
              <a:rPr lang="en-GB" sz="1800" kern="0" dirty="0">
                <a:effectLst/>
                <a:latin typeface="Segoe UI" panose="020B0502040204020203" pitchFamily="34"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6</a:t>
            </a:fld>
            <a:endParaRPr lang="en-GB"/>
          </a:p>
        </p:txBody>
      </p:sp>
    </p:spTree>
    <p:extLst>
      <p:ext uri="{BB962C8B-B14F-4D97-AF65-F5344CB8AC3E}">
        <p14:creationId xmlns:p14="http://schemas.microsoft.com/office/powerpoint/2010/main" val="879244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examples have you seen of this? </a:t>
            </a:r>
          </a:p>
        </p:txBody>
      </p:sp>
      <p:sp>
        <p:nvSpPr>
          <p:cNvPr id="4" name="Slide Number Placeholder 3"/>
          <p:cNvSpPr>
            <a:spLocks noGrp="1"/>
          </p:cNvSpPr>
          <p:nvPr>
            <p:ph type="sldNum" sz="quarter" idx="5"/>
          </p:nvPr>
        </p:nvSpPr>
        <p:spPr/>
        <p:txBody>
          <a:bodyPr/>
          <a:lstStyle/>
          <a:p>
            <a:fld id="{887325CA-BFF4-44AA-A03D-8098CD61DEBF}" type="slidenum">
              <a:rPr lang="en-GB" smtClean="0"/>
              <a:t>7</a:t>
            </a:fld>
            <a:endParaRPr lang="en-GB"/>
          </a:p>
        </p:txBody>
      </p:sp>
    </p:spTree>
    <p:extLst>
      <p:ext uri="{BB962C8B-B14F-4D97-AF65-F5344CB8AC3E}">
        <p14:creationId xmlns:p14="http://schemas.microsoft.com/office/powerpoint/2010/main" val="1081758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 hiring needs – job analysis, plan ahead</a:t>
            </a:r>
          </a:p>
          <a:p>
            <a:r>
              <a:rPr lang="en-GB" dirty="0"/>
              <a:t>Create job description – accurate, up to date</a:t>
            </a:r>
          </a:p>
          <a:p>
            <a:r>
              <a:rPr lang="en-GB" dirty="0"/>
              <a:t>Develop recruitment strategy – internal/external</a:t>
            </a:r>
          </a:p>
          <a:p>
            <a:r>
              <a:rPr lang="en-GB" dirty="0"/>
              <a:t>Post job adverts – where do you want to attract people from? Who do you want to attract?</a:t>
            </a:r>
          </a:p>
          <a:p>
            <a:r>
              <a:rPr lang="en-GB" dirty="0"/>
              <a:t>Proactive search</a:t>
            </a:r>
          </a:p>
          <a:p>
            <a:r>
              <a:rPr lang="en-GB" dirty="0"/>
              <a:t>Initial application review</a:t>
            </a:r>
          </a:p>
          <a:p>
            <a:r>
              <a:rPr lang="en-GB" dirty="0"/>
              <a:t>Preliminary assessments</a:t>
            </a:r>
          </a:p>
          <a:p>
            <a:r>
              <a:rPr lang="en-GB" dirty="0" err="1"/>
              <a:t>Indepth</a:t>
            </a:r>
            <a:r>
              <a:rPr lang="en-GB" dirty="0"/>
              <a:t> interviews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8</a:t>
            </a:fld>
            <a:endParaRPr lang="en-GB"/>
          </a:p>
        </p:txBody>
      </p:sp>
    </p:spTree>
    <p:extLst>
      <p:ext uri="{BB962C8B-B14F-4D97-AF65-F5344CB8AC3E}">
        <p14:creationId xmlns:p14="http://schemas.microsoft.com/office/powerpoint/2010/main" val="2976350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 hiring needs – job analysis, plan ahead</a:t>
            </a:r>
          </a:p>
          <a:p>
            <a:r>
              <a:rPr lang="en-GB" dirty="0"/>
              <a:t>Create job description – accurate, up to date</a:t>
            </a:r>
          </a:p>
          <a:p>
            <a:r>
              <a:rPr lang="en-GB" dirty="0"/>
              <a:t>Develop recruitment strategy – internal/external</a:t>
            </a:r>
          </a:p>
          <a:p>
            <a:r>
              <a:rPr lang="en-GB" dirty="0"/>
              <a:t>Post job adverts – where do you want to attract people from? Who do you want to attract?</a:t>
            </a:r>
          </a:p>
          <a:p>
            <a:r>
              <a:rPr lang="en-GB" dirty="0"/>
              <a:t>Proactive search</a:t>
            </a:r>
          </a:p>
          <a:p>
            <a:r>
              <a:rPr lang="en-GB" dirty="0"/>
              <a:t>Initial application review</a:t>
            </a:r>
          </a:p>
          <a:p>
            <a:r>
              <a:rPr lang="en-GB" dirty="0"/>
              <a:t>Preliminary assessments</a:t>
            </a:r>
          </a:p>
          <a:p>
            <a:r>
              <a:rPr lang="en-GB" dirty="0" err="1"/>
              <a:t>Indepth</a:t>
            </a:r>
            <a:r>
              <a:rPr lang="en-GB" dirty="0"/>
              <a:t> interviews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9</a:t>
            </a:fld>
            <a:endParaRPr lang="en-GB"/>
          </a:p>
        </p:txBody>
      </p:sp>
    </p:spTree>
    <p:extLst>
      <p:ext uri="{BB962C8B-B14F-4D97-AF65-F5344CB8AC3E}">
        <p14:creationId xmlns:p14="http://schemas.microsoft.com/office/powerpoint/2010/main" val="2235283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10</a:t>
            </a:fld>
            <a:endParaRPr lang="en-GB"/>
          </a:p>
        </p:txBody>
      </p:sp>
    </p:spTree>
    <p:extLst>
      <p:ext uri="{BB962C8B-B14F-4D97-AF65-F5344CB8AC3E}">
        <p14:creationId xmlns:p14="http://schemas.microsoft.com/office/powerpoint/2010/main" val="19842206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11</a:t>
            </a:fld>
            <a:endParaRPr lang="en-GB"/>
          </a:p>
        </p:txBody>
      </p:sp>
    </p:spTree>
    <p:extLst>
      <p:ext uri="{BB962C8B-B14F-4D97-AF65-F5344CB8AC3E}">
        <p14:creationId xmlns:p14="http://schemas.microsoft.com/office/powerpoint/2010/main" val="5893938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12</a:t>
            </a:fld>
            <a:endParaRPr lang="en-GB"/>
          </a:p>
        </p:txBody>
      </p:sp>
    </p:spTree>
    <p:extLst>
      <p:ext uri="{BB962C8B-B14F-4D97-AF65-F5344CB8AC3E}">
        <p14:creationId xmlns:p14="http://schemas.microsoft.com/office/powerpoint/2010/main" val="42325439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auto">
              <a:buFont typeface="+mj-lt"/>
              <a:buAutoNum type="arabicPeriod"/>
            </a:pPr>
            <a:r>
              <a:rPr lang="en-GB" b="0" i="0" dirty="0">
                <a:effectLst/>
                <a:latin typeface="-apple-system"/>
              </a:rPr>
              <a:t>Provides clarity and focus: One of the primary benefits of using SMART goals is that it provides clarity and focus for individuals, helping them to identify their priorities, clarify their ideas, and focus their efforts. By having a specific goal in mind, individuals can work more efficiently and effectively, knowing exactly what they need to accomplish and how to measure their progress.</a:t>
            </a:r>
          </a:p>
          <a:p>
            <a:pPr algn="l" fontAlgn="auto">
              <a:buFont typeface="+mj-lt"/>
              <a:buAutoNum type="arabicPeriod"/>
            </a:pPr>
            <a:r>
              <a:rPr lang="en-GB" b="0" i="0" dirty="0">
                <a:effectLst/>
                <a:latin typeface="-apple-system"/>
              </a:rPr>
              <a:t>Helps to track progress: Measuring progress is an important aspect of achieving success, and the SMART framework encourages individuals to set measurable goals that can be tracked over time. By monitoring their progress, individuals can stay motivated, stay on track, and adjust their approach as needed to achieve their objectives.</a:t>
            </a:r>
          </a:p>
          <a:p>
            <a:pPr algn="l" fontAlgn="auto">
              <a:buFont typeface="+mj-lt"/>
              <a:buAutoNum type="arabicPeriod"/>
            </a:pPr>
            <a:r>
              <a:rPr lang="en-GB" b="0" i="0" dirty="0">
                <a:effectLst/>
                <a:latin typeface="-apple-system"/>
              </a:rPr>
              <a:t>Increases motivation: SMART goals can be a powerful motivator, giving individuals a clear sense of purpose and direction. By having a specific goal in mind, individuals can feel a sense of accomplishment when they make progress towards that goal, which can be a powerful source of motivation.</a:t>
            </a:r>
          </a:p>
          <a:p>
            <a:pPr algn="l" fontAlgn="auto">
              <a:buFont typeface="+mj-lt"/>
              <a:buAutoNum type="arabicPeriod"/>
            </a:pPr>
            <a:r>
              <a:rPr lang="en-GB" b="0" i="0" dirty="0">
                <a:effectLst/>
                <a:latin typeface="-apple-system"/>
              </a:rPr>
              <a:t>Increases productivity: SMART goals encourage individuals to use their time and resources more productively, by focusing their efforts on specific tasks that are aligned with their objectives. This can help individuals to be more efficient and effective in achieving their goals, and can lead to increased productivity overall.</a:t>
            </a:r>
          </a:p>
          <a:p>
            <a:endParaRPr lang="en-GB" b="0" i="0" dirty="0">
              <a:effectLst/>
              <a:latin typeface="-apple-system"/>
            </a:endParaRPr>
          </a:p>
          <a:p>
            <a:r>
              <a:rPr lang="en-GB" b="0" i="0" dirty="0">
                <a:effectLst/>
                <a:latin typeface="-apple-system"/>
              </a:rPr>
              <a:t>Possible cons</a:t>
            </a:r>
          </a:p>
          <a:p>
            <a:pPr algn="l" fontAlgn="auto">
              <a:buFont typeface="+mj-lt"/>
              <a:buAutoNum type="arabicPeriod"/>
            </a:pPr>
            <a:r>
              <a:rPr lang="en-GB" b="0" i="0" dirty="0">
                <a:effectLst/>
                <a:latin typeface="-apple-system"/>
              </a:rPr>
              <a:t>May be too rigid: The SMART framework can sometimes be too rigid, leaving little room for creativity or the ability to adapt to changing circumstances. This can be particularly challenging for longer-term goals, which may require more flexibility and a willingness to pivot or adjust course along the way.</a:t>
            </a:r>
          </a:p>
          <a:p>
            <a:pPr algn="l" fontAlgn="auto">
              <a:buFont typeface="+mj-lt"/>
              <a:buAutoNum type="arabicPeriod"/>
            </a:pPr>
            <a:r>
              <a:rPr lang="en-GB" b="0" i="0" dirty="0">
                <a:effectLst/>
                <a:latin typeface="-apple-system"/>
              </a:rPr>
              <a:t>Can lead to narrow focus: While specificity is one of the key components of SMART goals, it can also lead to a narrow focus that ignores other important aspects of a project or objective. This can limit innovation and prevent exploration of new ideas or approaches.</a:t>
            </a:r>
          </a:p>
          <a:p>
            <a:pPr algn="l" fontAlgn="auto">
              <a:buFont typeface="+mj-lt"/>
              <a:buAutoNum type="arabicPeriod"/>
            </a:pPr>
            <a:r>
              <a:rPr lang="en-GB" b="0" i="0" dirty="0">
                <a:effectLst/>
                <a:latin typeface="-apple-system"/>
              </a:rPr>
              <a:t>May not be suitable for all goals: Not all goals are easily measurable or time-bound, and may require a different approach to achieve success. For example, some goals may be more process-oriented or require a focus on building relationships rather than specific outcomes.</a:t>
            </a:r>
          </a:p>
          <a:p>
            <a:pPr algn="l" fontAlgn="auto">
              <a:buFont typeface="+mj-lt"/>
              <a:buAutoNum type="arabicPeriod"/>
            </a:pPr>
            <a:r>
              <a:rPr lang="en-GB" b="0" i="0" dirty="0">
                <a:effectLst/>
                <a:latin typeface="-apple-system"/>
              </a:rPr>
              <a:t>May not account for external factors: SMART goals are often developed in isolation, without considering external factors that may influence success. For example, market changes, shifting priorities, or unexpected challenges may make it difficult to achieve a goal, even if it is specific, measurable, achievable, relevant, and time-bound.</a:t>
            </a:r>
          </a:p>
          <a:p>
            <a:pPr algn="l" fontAlgn="auto">
              <a:buFont typeface="+mj-lt"/>
              <a:buAutoNum type="arabicPeriod"/>
            </a:pPr>
            <a:r>
              <a:rPr lang="en-GB" b="0" i="0" dirty="0">
                <a:effectLst/>
                <a:latin typeface="-apple-system"/>
              </a:rPr>
              <a:t>May not account for emotional factors: SMART goals can be very effective in helping individuals achieve specific outcomes, but they may not address the emotional or psychological factors that can impact success. For example, fear of failure, lack of confidence, or self-doubt may prevent individuals from achieving even the most well-crafted SMART goals.</a:t>
            </a:r>
          </a:p>
          <a:p>
            <a:br>
              <a:rPr lang="en-GB" b="0" i="0" dirty="0">
                <a:effectLst/>
                <a:latin typeface="-apple-system"/>
              </a:rPr>
            </a:b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13</a:t>
            </a:fld>
            <a:endParaRPr lang="en-GB"/>
          </a:p>
        </p:txBody>
      </p:sp>
    </p:spTree>
    <p:extLst>
      <p:ext uri="{BB962C8B-B14F-4D97-AF65-F5344CB8AC3E}">
        <p14:creationId xmlns:p14="http://schemas.microsoft.com/office/powerpoint/2010/main" val="41718501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14</a:t>
            </a:fld>
            <a:endParaRPr lang="en-GB"/>
          </a:p>
        </p:txBody>
      </p:sp>
    </p:spTree>
    <p:extLst>
      <p:ext uri="{BB962C8B-B14F-4D97-AF65-F5344CB8AC3E}">
        <p14:creationId xmlns:p14="http://schemas.microsoft.com/office/powerpoint/2010/main" val="7110938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var(--font-fk-grotesk)"/>
              </a:rPr>
              <a:t>Recruitment and Selection</a:t>
            </a:r>
          </a:p>
          <a:p>
            <a:pPr algn="ctr">
              <a:buFont typeface="Arial" panose="020B0604020202020204" pitchFamily="34" charset="0"/>
              <a:buChar char="•"/>
            </a:pPr>
            <a:r>
              <a:rPr lang="en-GB" b="0" i="0" dirty="0">
                <a:effectLst/>
                <a:latin typeface="__fkGroteskNeue_598ab8"/>
              </a:rPr>
              <a:t>Implement blind resume screening to reduce unconscious bias</a:t>
            </a:r>
            <a:endParaRPr lang="en-GB" b="0" i="0" u="none" strike="noStrike" dirty="0">
              <a:effectLst/>
              <a:latin typeface="var(--font-berkeley-mono)"/>
              <a:hlinkClick r:id="rId3"/>
            </a:endParaRPr>
          </a:p>
          <a:p>
            <a:pPr algn="l">
              <a:buFont typeface="Arial" panose="020B0604020202020204" pitchFamily="34" charset="0"/>
              <a:buChar char="•"/>
            </a:pPr>
            <a:r>
              <a:rPr lang="en-GB" b="0" i="0" dirty="0">
                <a:effectLst/>
                <a:latin typeface="__fkGroteskNeue_598ab8"/>
              </a:rPr>
              <a:t>Use diverse interview panels to assess candidates</a:t>
            </a:r>
          </a:p>
          <a:p>
            <a:pPr algn="l">
              <a:buFont typeface="Arial" panose="020B0604020202020204" pitchFamily="34" charset="0"/>
              <a:buChar char="•"/>
            </a:pPr>
            <a:r>
              <a:rPr lang="en-GB" b="0" i="0" dirty="0">
                <a:effectLst/>
                <a:latin typeface="__fkGroteskNeue_598ab8"/>
              </a:rPr>
              <a:t>Partner with diverse professional organisations and universities to expand talent pools</a:t>
            </a:r>
          </a:p>
          <a:p>
            <a:pPr algn="l">
              <a:buFont typeface="Arial" panose="020B0604020202020204" pitchFamily="34" charset="0"/>
              <a:buChar char="•"/>
            </a:pPr>
            <a:r>
              <a:rPr lang="en-GB" b="0" i="0" dirty="0">
                <a:effectLst/>
                <a:latin typeface="__fkGroteskNeue_598ab8"/>
              </a:rPr>
              <a:t>Set diversity targets for candidate slates</a:t>
            </a:r>
          </a:p>
          <a:p>
            <a:pPr algn="l"/>
            <a:endParaRPr lang="en-GB" b="0" i="0" dirty="0">
              <a:effectLst/>
              <a:latin typeface="var(--font-fk-grotesk)"/>
            </a:endParaRPr>
          </a:p>
          <a:p>
            <a:pPr algn="l"/>
            <a:r>
              <a:rPr lang="en-GB" b="0" i="0" dirty="0">
                <a:effectLst/>
                <a:latin typeface="var(--font-fk-grotesk)"/>
              </a:rPr>
              <a:t>Onboarding and Integration</a:t>
            </a:r>
          </a:p>
          <a:p>
            <a:pPr algn="l">
              <a:buFont typeface="Arial" panose="020B0604020202020204" pitchFamily="34" charset="0"/>
              <a:buChar char="•"/>
            </a:pPr>
            <a:r>
              <a:rPr lang="en-GB" b="0" i="0" dirty="0">
                <a:effectLst/>
                <a:latin typeface="__fkGroteskNeue_598ab8"/>
              </a:rPr>
              <a:t>Provide cultural awareness training for all new hires</a:t>
            </a:r>
          </a:p>
          <a:p>
            <a:pPr algn="l">
              <a:buFont typeface="Arial" panose="020B0604020202020204" pitchFamily="34" charset="0"/>
              <a:buChar char="•"/>
            </a:pPr>
            <a:r>
              <a:rPr lang="en-GB" b="0" i="0" dirty="0">
                <a:effectLst/>
                <a:latin typeface="__fkGroteskNeue_598ab8"/>
              </a:rPr>
              <a:t>Assign diverse mentors to help integrate new team members</a:t>
            </a:r>
          </a:p>
          <a:p>
            <a:pPr algn="l">
              <a:buFont typeface="Arial" panose="020B0604020202020204" pitchFamily="34" charset="0"/>
              <a:buChar char="•"/>
            </a:pPr>
            <a:r>
              <a:rPr lang="en-GB" b="0" i="0" dirty="0">
                <a:effectLst/>
                <a:latin typeface="__fkGroteskNeue_598ab8"/>
              </a:rPr>
              <a:t>Create employee resource groups to support underrepresented groups</a:t>
            </a:r>
          </a:p>
          <a:p>
            <a:pPr algn="l">
              <a:buFont typeface="Arial" panose="020B0604020202020204" pitchFamily="34" charset="0"/>
              <a:buChar char="•"/>
            </a:pPr>
            <a:r>
              <a:rPr lang="en-GB" b="0" i="0" dirty="0">
                <a:effectLst/>
                <a:latin typeface="__fkGroteskNeue_598ab8"/>
              </a:rPr>
              <a:t>Facilitate team-building activities that celebrate diversity</a:t>
            </a:r>
          </a:p>
          <a:p>
            <a:pPr algn="l"/>
            <a:endParaRPr lang="en-GB" b="0" i="0" dirty="0">
              <a:effectLst/>
              <a:latin typeface="var(--font-fk-grotesk)"/>
            </a:endParaRPr>
          </a:p>
          <a:p>
            <a:pPr algn="l"/>
            <a:r>
              <a:rPr lang="en-GB" b="0" i="0" dirty="0">
                <a:effectLst/>
                <a:latin typeface="var(--font-fk-grotesk)"/>
              </a:rPr>
              <a:t>Learning and Development</a:t>
            </a:r>
          </a:p>
          <a:p>
            <a:pPr algn="ctr">
              <a:buFont typeface="Arial" panose="020B0604020202020204" pitchFamily="34" charset="0"/>
              <a:buChar char="•"/>
            </a:pPr>
            <a:r>
              <a:rPr lang="en-GB" b="0" i="0" dirty="0">
                <a:effectLst/>
                <a:latin typeface="__fkGroteskNeue_598ab8"/>
              </a:rPr>
              <a:t>Offer unconscious bias training for all employees, especially managers</a:t>
            </a:r>
            <a:endParaRPr lang="en-GB" b="0" i="0" u="none" strike="noStrike" dirty="0">
              <a:effectLst/>
              <a:latin typeface="var(--font-berkeley-mono)"/>
              <a:hlinkClick r:id="rId4"/>
            </a:endParaRPr>
          </a:p>
          <a:p>
            <a:pPr algn="l">
              <a:buFont typeface="Arial" panose="020B0604020202020204" pitchFamily="34" charset="0"/>
              <a:buChar char="•"/>
            </a:pPr>
            <a:r>
              <a:rPr lang="en-GB" b="0" i="0" dirty="0">
                <a:effectLst/>
                <a:latin typeface="__fkGroteskNeue_598ab8"/>
              </a:rPr>
              <a:t>Provide cross-cultural communication skills training</a:t>
            </a:r>
          </a:p>
          <a:p>
            <a:pPr algn="l">
              <a:buFont typeface="Arial" panose="020B0604020202020204" pitchFamily="34" charset="0"/>
              <a:buChar char="•"/>
            </a:pPr>
            <a:r>
              <a:rPr lang="en-GB" b="0" i="0" dirty="0">
                <a:effectLst/>
                <a:latin typeface="__fkGroteskNeue_598ab8"/>
              </a:rPr>
              <a:t>Develop mentorship programs pairing diverse employees</a:t>
            </a:r>
          </a:p>
          <a:p>
            <a:pPr algn="l">
              <a:buFont typeface="Arial" panose="020B0604020202020204" pitchFamily="34" charset="0"/>
              <a:buChar char="•"/>
            </a:pPr>
            <a:r>
              <a:rPr lang="en-GB" b="0" i="0" dirty="0">
                <a:effectLst/>
                <a:latin typeface="__fkGroteskNeue_598ab8"/>
              </a:rPr>
              <a:t>Create leadership development programs targeting underrepresented groups</a:t>
            </a:r>
          </a:p>
          <a:p>
            <a:pPr algn="l"/>
            <a:endParaRPr lang="en-GB" b="0" i="0" dirty="0">
              <a:effectLst/>
              <a:latin typeface="var(--font-fk-grotesk)"/>
            </a:endParaRPr>
          </a:p>
          <a:p>
            <a:pPr algn="l"/>
            <a:r>
              <a:rPr lang="en-GB" b="0" i="0" dirty="0">
                <a:effectLst/>
                <a:latin typeface="var(--font-fk-grotesk)"/>
              </a:rPr>
              <a:t>Performance Management</a:t>
            </a:r>
          </a:p>
          <a:p>
            <a:pPr algn="l">
              <a:buFont typeface="Arial" panose="020B0604020202020204" pitchFamily="34" charset="0"/>
              <a:buChar char="•"/>
            </a:pPr>
            <a:r>
              <a:rPr lang="en-GB" b="0" i="0" dirty="0">
                <a:effectLst/>
                <a:latin typeface="__fkGroteskNeue_598ab8"/>
              </a:rPr>
              <a:t>Implement standardised performance evaluation criteria to reduce bias</a:t>
            </a:r>
          </a:p>
          <a:p>
            <a:pPr algn="l">
              <a:buFont typeface="Arial" panose="020B0604020202020204" pitchFamily="34" charset="0"/>
              <a:buChar char="•"/>
            </a:pPr>
            <a:r>
              <a:rPr lang="en-GB" b="0" i="0" dirty="0">
                <a:effectLst/>
                <a:latin typeface="__fkGroteskNeue_598ab8"/>
              </a:rPr>
              <a:t>Train managers on fair and inclusive performance reviews</a:t>
            </a:r>
          </a:p>
          <a:p>
            <a:pPr algn="l">
              <a:buFont typeface="Arial" panose="020B0604020202020204" pitchFamily="34" charset="0"/>
              <a:buChar char="•"/>
            </a:pPr>
            <a:r>
              <a:rPr lang="en-GB" b="0" i="0" dirty="0">
                <a:effectLst/>
                <a:latin typeface="__fkGroteskNeue_598ab8"/>
              </a:rPr>
              <a:t>Set diversity and inclusion goals as part of performance expectations</a:t>
            </a:r>
          </a:p>
          <a:p>
            <a:pPr algn="l">
              <a:buFont typeface="Arial" panose="020B0604020202020204" pitchFamily="34" charset="0"/>
              <a:buChar char="•"/>
            </a:pPr>
            <a:r>
              <a:rPr lang="en-GB" b="0" i="0" dirty="0">
                <a:effectLst/>
                <a:latin typeface="__fkGroteskNeue_598ab8"/>
              </a:rPr>
              <a:t>Recognise and reward inclusive behaviours and diversity champions</a:t>
            </a:r>
          </a:p>
          <a:p>
            <a:pPr algn="l"/>
            <a:endParaRPr lang="en-GB" b="0" i="0" dirty="0">
              <a:effectLst/>
              <a:latin typeface="var(--font-fk-grotesk)"/>
            </a:endParaRPr>
          </a:p>
          <a:p>
            <a:pPr algn="l"/>
            <a:r>
              <a:rPr lang="en-GB" b="0" i="0" dirty="0">
                <a:effectLst/>
                <a:latin typeface="var(--font-fk-grotesk)"/>
              </a:rPr>
              <a:t>Succession Planning</a:t>
            </a:r>
          </a:p>
          <a:p>
            <a:pPr algn="l">
              <a:buFont typeface="Arial" panose="020B0604020202020204" pitchFamily="34" charset="0"/>
              <a:buChar char="•"/>
            </a:pPr>
            <a:r>
              <a:rPr lang="en-GB" b="0" i="0" dirty="0">
                <a:effectLst/>
                <a:latin typeface="__fkGroteskNeue_598ab8"/>
              </a:rPr>
              <a:t>Identify high-potential diverse employees for leadership pipelines</a:t>
            </a:r>
          </a:p>
          <a:p>
            <a:pPr algn="l">
              <a:buFont typeface="Arial" panose="020B0604020202020204" pitchFamily="34" charset="0"/>
              <a:buChar char="•"/>
            </a:pPr>
            <a:r>
              <a:rPr lang="en-GB" b="0" i="0" dirty="0">
                <a:effectLst/>
                <a:latin typeface="__fkGroteskNeue_598ab8"/>
              </a:rPr>
              <a:t>Provide stretch assignments and visibility for underrepresented talent</a:t>
            </a:r>
          </a:p>
          <a:p>
            <a:pPr algn="l">
              <a:buFont typeface="Arial" panose="020B0604020202020204" pitchFamily="34" charset="0"/>
              <a:buChar char="•"/>
            </a:pPr>
            <a:r>
              <a:rPr lang="en-GB" b="0" i="0" dirty="0">
                <a:effectLst/>
                <a:latin typeface="__fkGroteskNeue_598ab8"/>
              </a:rPr>
              <a:t>Ensure diverse representation in succession plans for key roles</a:t>
            </a:r>
          </a:p>
          <a:p>
            <a:pPr algn="l">
              <a:buFont typeface="Arial" panose="020B0604020202020204" pitchFamily="34" charset="0"/>
              <a:buChar char="•"/>
            </a:pPr>
            <a:r>
              <a:rPr lang="en-GB" b="0" i="0" dirty="0">
                <a:effectLst/>
                <a:latin typeface="__fkGroteskNeue_598ab8"/>
              </a:rPr>
              <a:t>Offer sponsorship programs to support career advancement of diverse talent</a:t>
            </a:r>
          </a:p>
          <a:p>
            <a:pPr algn="l"/>
            <a:endParaRPr lang="en-GB" b="0" i="0" dirty="0">
              <a:effectLst/>
              <a:latin typeface="var(--font-fk-grotesk)"/>
            </a:endParaRPr>
          </a:p>
          <a:p>
            <a:pPr algn="l"/>
            <a:r>
              <a:rPr lang="en-GB" b="0" i="0" dirty="0">
                <a:effectLst/>
                <a:latin typeface="var(--font-fk-grotesk)"/>
              </a:rPr>
              <a:t>Retention Strategies</a:t>
            </a:r>
          </a:p>
          <a:p>
            <a:pPr algn="l">
              <a:buFont typeface="Arial" panose="020B0604020202020204" pitchFamily="34" charset="0"/>
              <a:buChar char="•"/>
            </a:pPr>
            <a:r>
              <a:rPr lang="en-GB" b="0" i="0" dirty="0">
                <a:effectLst/>
                <a:latin typeface="__fkGroteskNeue_598ab8"/>
              </a:rPr>
              <a:t>Conduct regular employee engagement surveys to identify inclusion issues</a:t>
            </a:r>
          </a:p>
          <a:p>
            <a:pPr algn="l">
              <a:buFont typeface="Arial" panose="020B0604020202020204" pitchFamily="34" charset="0"/>
              <a:buChar char="•"/>
            </a:pPr>
            <a:r>
              <a:rPr lang="en-GB" b="0" i="0" dirty="0">
                <a:effectLst/>
                <a:latin typeface="__fkGroteskNeue_598ab8"/>
              </a:rPr>
              <a:t>Implement flexible work arrangements to accommodate diverse needs</a:t>
            </a:r>
          </a:p>
          <a:p>
            <a:pPr algn="l">
              <a:buFont typeface="Arial" panose="020B0604020202020204" pitchFamily="34" charset="0"/>
              <a:buChar char="•"/>
            </a:pPr>
            <a:r>
              <a:rPr lang="en-GB" b="0" i="0" dirty="0">
                <a:effectLst/>
                <a:latin typeface="__fkGroteskNeue_598ab8"/>
              </a:rPr>
              <a:t>Offer competitive benefits packages that support diverse family structures</a:t>
            </a:r>
          </a:p>
          <a:p>
            <a:pPr algn="ctr">
              <a:buFont typeface="Arial" panose="020B0604020202020204" pitchFamily="34" charset="0"/>
              <a:buChar char="•"/>
            </a:pPr>
            <a:r>
              <a:rPr lang="en-GB" b="0" i="0" dirty="0">
                <a:effectLst/>
                <a:latin typeface="__fkGroteskNeue_598ab8"/>
              </a:rPr>
              <a:t>Create a culture of belonging through inclusive leadership practices</a:t>
            </a:r>
            <a:endParaRPr lang="en-GB" b="0" i="0" u="none" strike="noStrike" dirty="0">
              <a:effectLst/>
              <a:latin typeface="var(--font-berkeley-mono)"/>
              <a:hlinkClick r:id="rId5"/>
            </a:endParaRPr>
          </a:p>
          <a:p>
            <a:pPr algn="l"/>
            <a:endParaRPr lang="en-GB" b="0" i="0" dirty="0">
              <a:effectLst/>
              <a:latin typeface="var(--font-fk-grotesk)"/>
            </a:endParaRPr>
          </a:p>
          <a:p>
            <a:pPr algn="l"/>
            <a:r>
              <a:rPr lang="en-GB" b="0" i="0" dirty="0">
                <a:effectLst/>
                <a:latin typeface="var(--font-fk-grotesk)"/>
              </a:rPr>
              <a:t>Team Formation Policies</a:t>
            </a:r>
          </a:p>
          <a:p>
            <a:pPr algn="l">
              <a:buFont typeface="Arial" panose="020B0604020202020204" pitchFamily="34" charset="0"/>
              <a:buChar char="•"/>
            </a:pPr>
            <a:r>
              <a:rPr lang="en-GB" b="0" i="0" dirty="0">
                <a:effectLst/>
                <a:latin typeface="__fkGroteskNeue_598ab8"/>
              </a:rPr>
              <a:t>Establish guidelines for diverse team composition across age, gender, and culture</a:t>
            </a:r>
          </a:p>
          <a:p>
            <a:pPr algn="l">
              <a:buFont typeface="Arial" panose="020B0604020202020204" pitchFamily="34" charset="0"/>
              <a:buChar char="•"/>
            </a:pPr>
            <a:r>
              <a:rPr lang="en-GB" b="0" i="0" dirty="0">
                <a:effectLst/>
                <a:latin typeface="__fkGroteskNeue_598ab8"/>
              </a:rPr>
              <a:t>Rotate team leadership roles to provide development opportunities</a:t>
            </a:r>
          </a:p>
          <a:p>
            <a:pPr algn="l">
              <a:buFont typeface="Arial" panose="020B0604020202020204" pitchFamily="34" charset="0"/>
              <a:buChar char="•"/>
            </a:pPr>
            <a:r>
              <a:rPr lang="en-GB" b="0" i="0" dirty="0">
                <a:effectLst/>
                <a:latin typeface="__fkGroteskNeue_598ab8"/>
              </a:rPr>
              <a:t>Use personality and work style assessments to create cognitively diverse teams</a:t>
            </a:r>
          </a:p>
          <a:p>
            <a:pPr algn="l">
              <a:buFont typeface="Arial" panose="020B0604020202020204" pitchFamily="34" charset="0"/>
              <a:buChar char="•"/>
            </a:pPr>
            <a:r>
              <a:rPr lang="en-GB" b="0" i="0" dirty="0">
                <a:effectLst/>
                <a:latin typeface="__fkGroteskNeue_598ab8"/>
              </a:rPr>
              <a:t>Implement collaborative decision-making processes to leverage diverse perspectives</a:t>
            </a:r>
          </a:p>
          <a:p>
            <a:pPr algn="l"/>
            <a:endParaRPr lang="en-GB" b="0" i="0" dirty="0">
              <a:effectLst/>
              <a:latin typeface="var(--font-fk-grotesk)"/>
            </a:endParaRPr>
          </a:p>
          <a:p>
            <a:pPr algn="l"/>
            <a:r>
              <a:rPr lang="en-GB" b="0" i="0" dirty="0">
                <a:effectLst/>
                <a:latin typeface="var(--font-fk-grotesk)"/>
              </a:rPr>
              <a:t>Measurement and Accountability</a:t>
            </a:r>
          </a:p>
          <a:p>
            <a:pPr algn="l">
              <a:buFont typeface="Arial" panose="020B0604020202020204" pitchFamily="34" charset="0"/>
              <a:buChar char="•"/>
            </a:pPr>
            <a:r>
              <a:rPr lang="en-GB" b="0" i="0" dirty="0">
                <a:effectLst/>
                <a:latin typeface="__fkGroteskNeue_598ab8"/>
              </a:rPr>
              <a:t>Set diversity metrics and goals at the organisational and team levels</a:t>
            </a:r>
          </a:p>
          <a:p>
            <a:pPr algn="l">
              <a:buFont typeface="Arial" panose="020B0604020202020204" pitchFamily="34" charset="0"/>
              <a:buChar char="•"/>
            </a:pPr>
            <a:r>
              <a:rPr lang="en-GB" b="0" i="0" dirty="0">
                <a:effectLst/>
                <a:latin typeface="__fkGroteskNeue_598ab8"/>
              </a:rPr>
              <a:t>Include diversity and inclusion objectives in manager performance evaluations</a:t>
            </a:r>
          </a:p>
          <a:p>
            <a:pPr algn="l">
              <a:buFont typeface="Arial" panose="020B0604020202020204" pitchFamily="34" charset="0"/>
              <a:buChar char="•"/>
            </a:pPr>
            <a:r>
              <a:rPr lang="en-GB" b="0" i="0" dirty="0">
                <a:effectLst/>
                <a:latin typeface="__fkGroteskNeue_598ab8"/>
              </a:rPr>
              <a:t>Regularly analyse diversity data to identify gaps and areas for improvement</a:t>
            </a:r>
          </a:p>
          <a:p>
            <a:pPr algn="l">
              <a:buFont typeface="Arial" panose="020B0604020202020204" pitchFamily="34" charset="0"/>
              <a:buChar char="•"/>
            </a:pPr>
            <a:r>
              <a:rPr lang="en-GB" b="0" i="0" dirty="0">
                <a:effectLst/>
                <a:latin typeface="__fkGroteskNeue_598ab8"/>
              </a:rPr>
              <a:t>Transparently communicate progress on diversity initiatives to all employees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15</a:t>
            </a:fld>
            <a:endParaRPr lang="en-GB"/>
          </a:p>
        </p:txBody>
      </p:sp>
    </p:spTree>
    <p:extLst>
      <p:ext uri="{BB962C8B-B14F-4D97-AF65-F5344CB8AC3E}">
        <p14:creationId xmlns:p14="http://schemas.microsoft.com/office/powerpoint/2010/main" val="34588280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spcBef>
                <a:spcPts val="1200"/>
              </a:spcBef>
              <a:buNone/>
            </a:pPr>
            <a:r>
              <a:rPr lang="en-GB" sz="1200" dirty="0">
                <a:latin typeface="Sabon LT Std"/>
              </a:rPr>
              <a:t>Before any decisions are taken in relation to the optimum resourcing strategy for the organisation, it is important to be aware of what competitors are doing. </a:t>
            </a:r>
          </a:p>
          <a:p>
            <a:pPr marL="0" indent="0" algn="just">
              <a:spcBef>
                <a:spcPts val="1200"/>
              </a:spcBef>
              <a:buNone/>
            </a:pPr>
            <a:r>
              <a:rPr lang="en-GB" sz="1200" dirty="0">
                <a:latin typeface="Sabon LT Std"/>
              </a:rPr>
              <a:t>‘Competitors’ here refers to labour market competitors, which are not necessarily the same as product market competitors. If, for example, your organisation is a food-processing factory and you need to recruit a number of low-skill local workers, the companies that you should consider are not necessarily the dominant food-processing companies in the UK but rather the other companies in the local area that employ low-skill workers (shops, restaurants, other factories, etc). </a:t>
            </a:r>
          </a:p>
          <a:p>
            <a:pPr marL="0" indent="0">
              <a:spcBef>
                <a:spcPts val="1200"/>
              </a:spcBef>
              <a:buNone/>
            </a:pPr>
            <a:r>
              <a:rPr lang="en-GB" sz="1200" dirty="0">
                <a:latin typeface="Sabon LT Std"/>
              </a:rPr>
              <a:t>When conducting an analysis, you need to think of both the strengths and the weaknesses of the employment deal offered by each competitor – which includes things like the salary offered, other benefits, employment security, job role, working environment and opportunities for training and development. </a:t>
            </a:r>
          </a:p>
          <a:p>
            <a:pPr marL="0" indent="0" algn="just">
              <a:spcBef>
                <a:spcPts val="1200"/>
              </a:spcBef>
              <a:buNone/>
            </a:pPr>
            <a:r>
              <a:rPr lang="en-GB" sz="1200" dirty="0">
                <a:latin typeface="Sabon LT Std"/>
              </a:rPr>
              <a:t>Once you are aware of what the competition is offering, you are in a better place to consider what you can offer to potential employees that may make your company stand out from the crowd. </a:t>
            </a:r>
            <a:endParaRPr lang="en-GB" sz="1200"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16</a:t>
            </a:fld>
            <a:endParaRPr lang="en-GB"/>
          </a:p>
        </p:txBody>
      </p:sp>
    </p:spTree>
    <p:extLst>
      <p:ext uri="{BB962C8B-B14F-4D97-AF65-F5344CB8AC3E}">
        <p14:creationId xmlns:p14="http://schemas.microsoft.com/office/powerpoint/2010/main" val="1109750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latin typeface="Sabon LT Std"/>
              </a:rPr>
              <a:t>Although it is up to the individual organisation to decide how it would like to present itself to the labour market, it has been noted that there are some common overall approaches. Taylor (2022) cites the following useful typology offered by Higgs (2004). </a:t>
            </a:r>
          </a:p>
          <a:p>
            <a:pPr marL="0" indent="0" algn="just">
              <a:buNone/>
            </a:pPr>
            <a:r>
              <a:rPr lang="en-GB" sz="1200" dirty="0">
                <a:latin typeface="Sabon LT Std"/>
              </a:rPr>
              <a:t>The approaches are differentiated based on two factors: reward (the amount of money the employer is willing or able to pay its employees) and culture (the extent to which employees are respected and treated ethically). </a:t>
            </a:r>
          </a:p>
          <a:p>
            <a:pPr marL="0" indent="0" algn="just">
              <a:buNone/>
            </a:pPr>
            <a:r>
              <a:rPr lang="en-GB" sz="1200" dirty="0">
                <a:latin typeface="Sabon LT Std"/>
              </a:rPr>
              <a:t>An ‘employer of cash’ tends to treat employees quite harshly, perhaps autocratically or expecting them to work excessive hours, but compensates them by paying them well. </a:t>
            </a:r>
          </a:p>
          <a:p>
            <a:pPr marL="0" indent="0" algn="just">
              <a:buNone/>
            </a:pPr>
            <a:r>
              <a:rPr lang="en-GB" sz="1200" dirty="0">
                <a:latin typeface="Sabon LT Std"/>
              </a:rPr>
              <a:t>An ‘employer of values’ is the polar opposite – it often cannot afford to pay people the going market rate but is committed to treating employees very well (offering fair treatment, rewarding work, job security). The approach tends to be associated with the public and voluntary sectors. </a:t>
            </a:r>
          </a:p>
          <a:p>
            <a:pPr marL="0" indent="0" algn="just">
              <a:buNone/>
            </a:pPr>
            <a:r>
              <a:rPr lang="en-GB" sz="1200" dirty="0">
                <a:latin typeface="Sabon LT Std"/>
              </a:rPr>
              <a:t>An ‘employer of churn’ tends to both pay poorly and treat employees harshly. The result is often high staff turnover levels, which means that such an approach is only a viable possibility in loose labour market conditions – when staff can be easily replaced. Target groups are often those with low skill levels (and with little choice of alternative employment), workers recruited from overseas and students looking for temporary work. </a:t>
            </a:r>
          </a:p>
          <a:p>
            <a:pPr marL="0" indent="0" algn="just">
              <a:buNone/>
            </a:pPr>
            <a:r>
              <a:rPr lang="en-GB" sz="1200" dirty="0">
                <a:latin typeface="Sabon LT Std"/>
              </a:rPr>
              <a:t>To be an ‘employer of choice’ is perceived to be the optimal strategic aim, especially where labour markets are tight, and involves both paying well and treating people positively. Companies with this approach tend to make it onto the annual </a:t>
            </a:r>
            <a:r>
              <a:rPr lang="en-GB" sz="1200" i="1" dirty="0">
                <a:latin typeface="Sabon LT Std"/>
              </a:rPr>
              <a:t>Sunday Times </a:t>
            </a:r>
            <a:r>
              <a:rPr lang="en-GB" sz="1200" dirty="0">
                <a:latin typeface="Sabon LT Std"/>
              </a:rPr>
              <a:t>list of the ‘100 best companies to work for’. </a:t>
            </a:r>
            <a:endParaRPr lang="en-GB" sz="1600"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17</a:t>
            </a:fld>
            <a:endParaRPr lang="en-GB"/>
          </a:p>
        </p:txBody>
      </p:sp>
    </p:spTree>
    <p:extLst>
      <p:ext uri="{BB962C8B-B14F-4D97-AF65-F5344CB8AC3E}">
        <p14:creationId xmlns:p14="http://schemas.microsoft.com/office/powerpoint/2010/main" val="20598955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buFont typeface="+mj-lt"/>
              <a:buNone/>
            </a:pPr>
            <a:r>
              <a:rPr lang="en-GB" b="0" i="0" dirty="0">
                <a:effectLst/>
                <a:latin typeface="__fkGroteskNeue_598ab8"/>
              </a:rPr>
              <a:t>Competitive Advantage: Companies that successfully attract and retain top talent gain a significant edge over competitors</a:t>
            </a:r>
            <a:endParaRPr lang="en-GB" b="0" i="0" u="none" strike="noStrike" dirty="0">
              <a:effectLst/>
              <a:latin typeface="var(--font-berkeley-mono)"/>
              <a:hlinkClick r:id="rId3"/>
            </a:endParaRPr>
          </a:p>
          <a:p>
            <a:pPr algn="ctr">
              <a:buFont typeface="+mj-lt"/>
              <a:buNone/>
            </a:pPr>
            <a:r>
              <a:rPr lang="en-GB" b="0" i="0" dirty="0">
                <a:effectLst/>
                <a:latin typeface="__fkGroteskNeue_598ab8"/>
              </a:rPr>
              <a:t>Innovation and Productivity: Skilled employees are more productive and innovative, helping businesses stay competitive and adapt to market changes</a:t>
            </a:r>
            <a:endParaRPr lang="en-GB" b="0" i="0" u="none" strike="noStrike" dirty="0">
              <a:effectLst/>
              <a:latin typeface="var(--font-berkeley-mono)"/>
              <a:hlinkClick r:id="rId4"/>
            </a:endParaRPr>
          </a:p>
          <a:p>
            <a:pPr algn="l">
              <a:buFont typeface="+mj-lt"/>
              <a:buNone/>
            </a:pPr>
            <a:r>
              <a:rPr lang="en-GB" b="0" i="0" dirty="0">
                <a:effectLst/>
                <a:latin typeface="__fkGroteskNeue_598ab8"/>
              </a:rPr>
              <a:t>Financial Implications: Failure to retain top performers is costly. Recruiting and training new employees can cost 1.5 to 2.5 times an employee's annual salary</a:t>
            </a:r>
          </a:p>
          <a:p>
            <a:pPr algn="ctr">
              <a:buFont typeface="+mj-lt"/>
              <a:buNone/>
            </a:pPr>
            <a:r>
              <a:rPr lang="en-GB" b="0" i="0" dirty="0">
                <a:effectLst/>
                <a:latin typeface="__fkGroteskNeue_598ab8"/>
              </a:rPr>
              <a:t>Organisational Growth: Access to skilled talent is crucial for companies looking to expand and innovate, especially in tech-driven industries</a:t>
            </a:r>
            <a:endParaRPr lang="en-GB" b="0" i="0" u="none" strike="noStrike" dirty="0">
              <a:effectLst/>
              <a:latin typeface="var(--font-berkeley-mono)"/>
              <a:hlinkClick r:id="rId3"/>
            </a:endParaRPr>
          </a:p>
          <a:p>
            <a:pPr algn="l">
              <a:buFont typeface="+mj-lt"/>
              <a:buNone/>
            </a:pPr>
            <a:r>
              <a:rPr lang="en-GB" b="0" i="0" dirty="0">
                <a:effectLst/>
                <a:latin typeface="__fkGroteskNeue_598ab8"/>
              </a:rPr>
              <a:t>Adaptability: Talented employees bring fresh perspectives and diverse experiences, enhancing a company's ability to adapt to changing market conditions</a:t>
            </a:r>
            <a:endParaRPr lang="en-GB" b="0" i="0" u="none" strike="noStrike" dirty="0">
              <a:effectLst/>
              <a:latin typeface="var(--font-berkeley-mono)"/>
              <a:hlinkClick r:id="rId4"/>
            </a:endParaRPr>
          </a:p>
          <a:p>
            <a:pPr algn="l">
              <a:buFont typeface="+mj-lt"/>
              <a:buNone/>
            </a:pPr>
            <a:endParaRPr lang="en-GB" b="0" i="0" dirty="0">
              <a:effectLst/>
              <a:latin typeface="__fkGroteskNeue_598ab8"/>
            </a:endParaRP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18</a:t>
            </a:fld>
            <a:endParaRPr lang="en-GB"/>
          </a:p>
        </p:txBody>
      </p:sp>
    </p:spTree>
    <p:extLst>
      <p:ext uri="{BB962C8B-B14F-4D97-AF65-F5344CB8AC3E}">
        <p14:creationId xmlns:p14="http://schemas.microsoft.com/office/powerpoint/2010/main" val="31809682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19</a:t>
            </a:fld>
            <a:endParaRPr lang="en-GB"/>
          </a:p>
        </p:txBody>
      </p:sp>
    </p:spTree>
    <p:extLst>
      <p:ext uri="{BB962C8B-B14F-4D97-AF65-F5344CB8AC3E}">
        <p14:creationId xmlns:p14="http://schemas.microsoft.com/office/powerpoint/2010/main" val="17934692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20</a:t>
            </a:fld>
            <a:endParaRPr lang="en-GB"/>
          </a:p>
        </p:txBody>
      </p:sp>
    </p:spTree>
    <p:extLst>
      <p:ext uri="{BB962C8B-B14F-4D97-AF65-F5344CB8AC3E}">
        <p14:creationId xmlns:p14="http://schemas.microsoft.com/office/powerpoint/2010/main" val="2229318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21</a:t>
            </a:fld>
            <a:endParaRPr lang="en-GB"/>
          </a:p>
        </p:txBody>
      </p:sp>
    </p:spTree>
    <p:extLst>
      <p:ext uri="{BB962C8B-B14F-4D97-AF65-F5344CB8AC3E}">
        <p14:creationId xmlns:p14="http://schemas.microsoft.com/office/powerpoint/2010/main" val="10974778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var(--font-fk-grotesk)"/>
              </a:rPr>
              <a:t>Flexibility and Scalability</a:t>
            </a:r>
          </a:p>
          <a:p>
            <a:pPr algn="ctr">
              <a:buFont typeface="Arial" panose="020B0604020202020204" pitchFamily="34" charset="0"/>
              <a:buChar char="•"/>
            </a:pPr>
            <a:r>
              <a:rPr lang="en-GB" b="0" i="0" dirty="0">
                <a:effectLst/>
                <a:latin typeface="__fkGroteskNeue_598ab8"/>
              </a:rPr>
              <a:t>Organisations can quickly scale their workforce up or down based on demand and business needs</a:t>
            </a:r>
          </a:p>
          <a:p>
            <a:pPr algn="l">
              <a:buFont typeface="Arial" panose="020B0604020202020204" pitchFamily="34" charset="0"/>
              <a:buChar char="•"/>
            </a:pPr>
            <a:r>
              <a:rPr lang="en-GB" b="0" i="0" dirty="0">
                <a:effectLst/>
                <a:latin typeface="__fkGroteskNeue_598ab8"/>
              </a:rPr>
              <a:t>This agility allows companies to adapt to market changes more rapidly.</a:t>
            </a:r>
          </a:p>
          <a:p>
            <a:pPr algn="ctr">
              <a:buFont typeface="Arial" panose="020B0604020202020204" pitchFamily="34" charset="0"/>
              <a:buChar char="•"/>
            </a:pPr>
            <a:r>
              <a:rPr lang="en-GB" b="0" i="0" dirty="0">
                <a:effectLst/>
                <a:latin typeface="__fkGroteskNeue_598ab8"/>
              </a:rPr>
              <a:t>Businesses can access specialised skills on-demand without long-term commitments</a:t>
            </a:r>
            <a:endParaRPr lang="en-GB" b="0" i="0" u="none" strike="noStrike" dirty="0">
              <a:effectLst/>
              <a:latin typeface="var(--font-berkeley-mono)"/>
              <a:hlinkClick r:id="rId3"/>
            </a:endParaRPr>
          </a:p>
          <a:p>
            <a:pPr algn="l">
              <a:buFont typeface="Arial" panose="020B0604020202020204" pitchFamily="34" charset="0"/>
              <a:buChar char="•"/>
            </a:pPr>
            <a:r>
              <a:rPr lang="en-GB" b="0" i="0" dirty="0">
                <a:effectLst/>
                <a:latin typeface="__fkGroteskNeue_598ab8"/>
              </a:rPr>
              <a:t>.</a:t>
            </a:r>
          </a:p>
          <a:p>
            <a:pPr algn="l"/>
            <a:r>
              <a:rPr lang="en-GB" b="0" i="0" dirty="0">
                <a:effectLst/>
                <a:latin typeface="var(--font-fk-grotesk)"/>
              </a:rPr>
              <a:t>Cost Efficiency</a:t>
            </a:r>
          </a:p>
          <a:p>
            <a:pPr algn="ctr">
              <a:buFont typeface="Arial" panose="020B0604020202020204" pitchFamily="34" charset="0"/>
              <a:buChar char="•"/>
            </a:pPr>
            <a:r>
              <a:rPr lang="en-GB" b="0" i="0" dirty="0">
                <a:effectLst/>
                <a:latin typeface="__fkGroteskNeue_598ab8"/>
              </a:rPr>
              <a:t>Gig workers often reduce overhead costs for companies</a:t>
            </a:r>
            <a:endParaRPr lang="en-GB" b="0" i="0" u="none" strike="noStrike" dirty="0">
              <a:effectLst/>
              <a:latin typeface="var(--font-berkeley-mono)"/>
              <a:hlinkClick r:id="rId3"/>
            </a:endParaRPr>
          </a:p>
          <a:p>
            <a:pPr algn="l">
              <a:buFont typeface="Arial" panose="020B0604020202020204" pitchFamily="34" charset="0"/>
              <a:buNone/>
            </a:pPr>
            <a:endParaRPr lang="en-GB" b="0" i="0" dirty="0">
              <a:effectLst/>
              <a:latin typeface="__fkGroteskNeue_598ab8"/>
            </a:endParaRPr>
          </a:p>
          <a:p>
            <a:pPr algn="ctr">
              <a:buFont typeface="Arial" panose="020B0604020202020204" pitchFamily="34" charset="0"/>
              <a:buChar char="•"/>
            </a:pPr>
            <a:r>
              <a:rPr lang="en-GB" b="0" i="0" dirty="0">
                <a:effectLst/>
                <a:latin typeface="__fkGroteskNeue_598ab8"/>
              </a:rPr>
              <a:t>Organisations save on office space, equipment, and benefits typically provided to full-time employees</a:t>
            </a:r>
            <a:endParaRPr lang="en-GB" b="0" i="0" u="none" strike="noStrike" dirty="0">
              <a:effectLst/>
              <a:latin typeface="var(--font-berkeley-mono)"/>
              <a:hlinkClick r:id="rId3"/>
            </a:endParaRPr>
          </a:p>
          <a:p>
            <a:pPr algn="l">
              <a:buFont typeface="Arial" panose="020B0604020202020204" pitchFamily="34" charset="0"/>
              <a:buNone/>
            </a:pPr>
            <a:endParaRPr lang="en-GB" b="0" i="0" dirty="0">
              <a:effectLst/>
              <a:latin typeface="__fkGroteskNeue_598ab8"/>
            </a:endParaRPr>
          </a:p>
          <a:p>
            <a:pPr algn="ctr">
              <a:buFont typeface="Arial" panose="020B0604020202020204" pitchFamily="34" charset="0"/>
              <a:buChar char="•"/>
            </a:pPr>
            <a:r>
              <a:rPr lang="en-GB" b="0" i="0" dirty="0">
                <a:effectLst/>
                <a:latin typeface="__fkGroteskNeue_598ab8"/>
              </a:rPr>
              <a:t>This allows businesses to reinvest savings into other areas of growth</a:t>
            </a:r>
            <a:endParaRPr lang="en-GB" b="0" i="0" u="none" strike="noStrike" dirty="0">
              <a:effectLst/>
              <a:latin typeface="var(--font-berkeley-mono)"/>
              <a:hlinkClick r:id="rId4"/>
            </a:endParaRPr>
          </a:p>
          <a:p>
            <a:pPr algn="l">
              <a:buFont typeface="Arial" panose="020B0604020202020204" pitchFamily="34" charset="0"/>
              <a:buChar char="•"/>
            </a:pPr>
            <a:endParaRPr lang="en-GB" b="0" i="0" dirty="0">
              <a:effectLst/>
              <a:latin typeface="__fkGroteskNeue_598ab8"/>
            </a:endParaRPr>
          </a:p>
          <a:p>
            <a:pPr algn="l"/>
            <a:r>
              <a:rPr lang="en-GB" b="0" i="0" dirty="0">
                <a:effectLst/>
                <a:latin typeface="var(--font-fk-grotesk)"/>
              </a:rPr>
              <a:t>Access to Diverse Talent</a:t>
            </a:r>
          </a:p>
          <a:p>
            <a:pPr algn="ctr">
              <a:buFont typeface="Arial" panose="020B0604020202020204" pitchFamily="34" charset="0"/>
              <a:buChar char="•"/>
            </a:pPr>
            <a:r>
              <a:rPr lang="en-GB" b="0" i="0" dirty="0">
                <a:effectLst/>
                <a:latin typeface="__fkGroteskNeue_598ab8"/>
              </a:rPr>
              <a:t>The gig economy provides access to a global talent pool with diverse skillsets</a:t>
            </a:r>
            <a:endParaRPr lang="en-GB" b="0" i="0" u="none" strike="noStrike" dirty="0">
              <a:effectLst/>
              <a:latin typeface="var(--font-berkeley-mono)"/>
              <a:hlinkClick r:id="rId4"/>
            </a:endParaRPr>
          </a:p>
          <a:p>
            <a:pPr algn="l">
              <a:buFont typeface="Arial" panose="020B0604020202020204" pitchFamily="34" charset="0"/>
              <a:buChar char="•"/>
            </a:pPr>
            <a:endParaRPr lang="en-GB" b="0" i="0" dirty="0">
              <a:effectLst/>
              <a:latin typeface="__fkGroteskNeue_598ab8"/>
            </a:endParaRPr>
          </a:p>
          <a:p>
            <a:pPr algn="ctr">
              <a:buFont typeface="Arial" panose="020B0604020202020204" pitchFamily="34" charset="0"/>
              <a:buChar char="•"/>
            </a:pPr>
            <a:r>
              <a:rPr lang="en-GB" b="0" i="0" dirty="0">
                <a:effectLst/>
                <a:latin typeface="__fkGroteskNeue_598ab8"/>
              </a:rPr>
              <a:t>Companies can tap into specialized expertise that may be too expensive to maintain full-time</a:t>
            </a:r>
            <a:endParaRPr lang="en-GB" b="0" i="0" u="none" strike="noStrike" dirty="0">
              <a:effectLst/>
              <a:latin typeface="var(--font-berkeley-mono)"/>
              <a:hlinkClick r:id="rId3"/>
            </a:endParaRPr>
          </a:p>
          <a:p>
            <a:pPr algn="l">
              <a:buFont typeface="Arial" panose="020B0604020202020204" pitchFamily="34" charset="0"/>
              <a:buNone/>
            </a:pPr>
            <a:endParaRPr lang="en-GB" b="0" i="0" dirty="0">
              <a:effectLst/>
              <a:latin typeface="__fkGroteskNeue_598ab8"/>
            </a:endParaRPr>
          </a:p>
          <a:p>
            <a:pPr algn="ctr">
              <a:buFont typeface="Arial" panose="020B0604020202020204" pitchFamily="34" charset="0"/>
              <a:buChar char="•"/>
            </a:pPr>
            <a:r>
              <a:rPr lang="en-GB" b="0" i="0" dirty="0">
                <a:effectLst/>
                <a:latin typeface="__fkGroteskNeue_598ab8"/>
              </a:rPr>
              <a:t>This diversity can drive innovation and bring fresh perspectives to projects</a:t>
            </a:r>
            <a:endParaRPr lang="en-GB" b="0" i="0" u="none" strike="noStrike" dirty="0">
              <a:effectLst/>
              <a:latin typeface="var(--font-berkeley-mono)"/>
              <a:hlinkClick r:id="rId4"/>
            </a:endParaRPr>
          </a:p>
          <a:p>
            <a:pPr algn="l">
              <a:buFont typeface="Arial" panose="020B0604020202020204" pitchFamily="34" charset="0"/>
              <a:buChar char="•"/>
            </a:pPr>
            <a:endParaRPr lang="en-GB" b="0" i="0" dirty="0">
              <a:effectLst/>
              <a:latin typeface="__fkGroteskNeue_598ab8"/>
            </a:endParaRPr>
          </a:p>
          <a:p>
            <a:pPr algn="l"/>
            <a:r>
              <a:rPr lang="en-GB" b="0" i="0" dirty="0">
                <a:effectLst/>
                <a:latin typeface="var(--font-fk-grotesk)"/>
              </a:rPr>
              <a:t>Productivity and Efficiency</a:t>
            </a:r>
          </a:p>
          <a:p>
            <a:pPr algn="ctr">
              <a:buFont typeface="Arial" panose="020B0604020202020204" pitchFamily="34" charset="0"/>
              <a:buChar char="•"/>
            </a:pPr>
            <a:r>
              <a:rPr lang="en-GB" b="0" i="0" dirty="0">
                <a:effectLst/>
                <a:latin typeface="__fkGroteskNeue_598ab8"/>
              </a:rPr>
              <a:t>Gig workers are often more productive, completing tasks in less time</a:t>
            </a:r>
            <a:endParaRPr lang="en-GB" b="0" i="0" u="none" strike="noStrike" dirty="0">
              <a:effectLst/>
              <a:latin typeface="var(--font-berkeley-mono)"/>
              <a:hlinkClick r:id="rId3"/>
            </a:endParaRPr>
          </a:p>
          <a:p>
            <a:pPr algn="l">
              <a:buFont typeface="Arial" panose="020B0604020202020204" pitchFamily="34" charset="0"/>
              <a:buChar char="•"/>
            </a:pPr>
            <a:r>
              <a:rPr lang="en-GB" b="0" i="0" dirty="0">
                <a:effectLst/>
                <a:latin typeface="__fkGroteskNeue_598ab8"/>
              </a:rPr>
              <a:t>.</a:t>
            </a:r>
          </a:p>
          <a:p>
            <a:pPr algn="ctr">
              <a:buFont typeface="Arial" panose="020B0604020202020204" pitchFamily="34" charset="0"/>
              <a:buChar char="•"/>
            </a:pPr>
            <a:r>
              <a:rPr lang="en-GB" b="0" i="0" dirty="0">
                <a:effectLst/>
                <a:latin typeface="__fkGroteskNeue_598ab8"/>
              </a:rPr>
              <a:t>They tend to be results-oriented, focusing on delivering value rather than just putting in hours</a:t>
            </a:r>
            <a:endParaRPr lang="en-GB" b="0" i="0" u="none" strike="noStrike" dirty="0">
              <a:effectLst/>
              <a:latin typeface="var(--font-berkeley-mono)"/>
              <a:hlinkClick r:id="rId3"/>
            </a:endParaRPr>
          </a:p>
          <a:p>
            <a:pPr algn="l">
              <a:buFont typeface="Arial" panose="020B0604020202020204" pitchFamily="34" charset="0"/>
              <a:buChar char="•"/>
            </a:pPr>
            <a:r>
              <a:rPr lang="en-GB" b="0" i="0" dirty="0">
                <a:effectLst/>
                <a:latin typeface="__fkGroteskNeue_598ab8"/>
              </a:rPr>
              <a:t>.</a:t>
            </a:r>
          </a:p>
          <a:p>
            <a:pPr algn="l">
              <a:buFont typeface="Arial" panose="020B0604020202020204" pitchFamily="34" charset="0"/>
              <a:buChar char="•"/>
            </a:pPr>
            <a:r>
              <a:rPr lang="en-GB" b="0" i="0" dirty="0">
                <a:effectLst/>
                <a:latin typeface="__fkGroteskNeue_598ab8"/>
              </a:rPr>
              <a:t>This can lead to more efficient project completion and resource utilisation.</a:t>
            </a:r>
          </a:p>
          <a:p>
            <a:pPr algn="l">
              <a:buFont typeface="Arial" panose="020B0604020202020204" pitchFamily="34" charset="0"/>
              <a:buChar char="•"/>
            </a:pPr>
            <a:endParaRPr lang="en-GB" b="0" i="0" dirty="0">
              <a:effectLst/>
              <a:latin typeface="__fkGroteskNeue_598ab8"/>
            </a:endParaRPr>
          </a:p>
          <a:p>
            <a:pPr algn="l"/>
            <a:r>
              <a:rPr lang="en-GB" b="0" i="0" dirty="0">
                <a:effectLst/>
                <a:latin typeface="var(--font-fk-grotesk)"/>
              </a:rPr>
              <a:t>Challenges to Organisational Culture</a:t>
            </a:r>
          </a:p>
          <a:p>
            <a:pPr algn="ctr">
              <a:buFont typeface="Arial" panose="020B0604020202020204" pitchFamily="34" charset="0"/>
              <a:buChar char="•"/>
            </a:pPr>
            <a:r>
              <a:rPr lang="en-GB" b="0" i="0" dirty="0">
                <a:effectLst/>
                <a:latin typeface="__fkGroteskNeue_598ab8"/>
              </a:rPr>
              <a:t>Integrating gig workers into company culture can be challenging</a:t>
            </a:r>
            <a:endParaRPr lang="en-GB" b="0" i="0" u="none" strike="noStrike" dirty="0">
              <a:effectLst/>
              <a:latin typeface="var(--font-berkeley-mono)"/>
              <a:hlinkClick r:id="rId5"/>
            </a:endParaRPr>
          </a:p>
          <a:p>
            <a:pPr algn="l">
              <a:buFont typeface="Arial" panose="020B0604020202020204" pitchFamily="34" charset="0"/>
              <a:buChar char="•"/>
            </a:pPr>
            <a:r>
              <a:rPr lang="en-GB" b="0" i="0" dirty="0">
                <a:effectLst/>
                <a:latin typeface="__fkGroteskNeue_598ab8"/>
              </a:rPr>
              <a:t>.</a:t>
            </a:r>
          </a:p>
          <a:p>
            <a:pPr algn="ctr">
              <a:buFont typeface="Arial" panose="020B0604020202020204" pitchFamily="34" charset="0"/>
              <a:buChar char="•"/>
            </a:pPr>
            <a:r>
              <a:rPr lang="en-GB" b="0" i="0" dirty="0">
                <a:effectLst/>
                <a:latin typeface="__fkGroteskNeue_598ab8"/>
              </a:rPr>
              <a:t>There may be concerns about maintaining engagement and loyalty among a contingent workforce</a:t>
            </a:r>
            <a:endParaRPr lang="en-GB" b="0" i="0" u="none" strike="noStrike" dirty="0">
              <a:effectLst/>
              <a:latin typeface="var(--font-berkeley-mono)"/>
              <a:hlinkClick r:id="rId5"/>
            </a:endParaRPr>
          </a:p>
          <a:p>
            <a:pPr algn="l">
              <a:buFont typeface="Arial" panose="020B0604020202020204" pitchFamily="34" charset="0"/>
              <a:buChar char="•"/>
            </a:pPr>
            <a:r>
              <a:rPr lang="en-GB" b="0" i="0" dirty="0">
                <a:effectLst/>
                <a:latin typeface="__fkGroteskNeue_598ab8"/>
              </a:rPr>
              <a:t>.</a:t>
            </a:r>
          </a:p>
          <a:p>
            <a:pPr algn="l">
              <a:buFont typeface="Arial" panose="020B0604020202020204" pitchFamily="34" charset="0"/>
              <a:buChar char="•"/>
            </a:pPr>
            <a:r>
              <a:rPr lang="en-GB" b="0" i="0" dirty="0">
                <a:effectLst/>
                <a:latin typeface="__fkGroteskNeue_598ab8"/>
              </a:rPr>
              <a:t>Organisations need to develop strategies to foster commitment from both traditional and gig workers.</a:t>
            </a:r>
          </a:p>
          <a:p>
            <a:pPr algn="l"/>
            <a:endParaRPr lang="en-GB" b="0" i="0" dirty="0">
              <a:effectLst/>
              <a:latin typeface="var(--font-fk-grotesk)"/>
            </a:endParaRPr>
          </a:p>
          <a:p>
            <a:pPr algn="l"/>
            <a:r>
              <a:rPr lang="en-GB" b="0" i="0" dirty="0">
                <a:effectLst/>
                <a:latin typeface="var(--font-fk-grotesk)"/>
              </a:rPr>
              <a:t>Impact on Traditional Work Models</a:t>
            </a:r>
          </a:p>
          <a:p>
            <a:pPr algn="ctr">
              <a:buFont typeface="Arial" panose="020B0604020202020204" pitchFamily="34" charset="0"/>
              <a:buChar char="•"/>
            </a:pPr>
            <a:r>
              <a:rPr lang="en-GB" b="0" i="0" dirty="0">
                <a:effectLst/>
                <a:latin typeface="__fkGroteskNeue_598ab8"/>
              </a:rPr>
              <a:t>The gig economy is reshaping traditional business models and employment relationships</a:t>
            </a:r>
            <a:endParaRPr lang="en-GB" b="0" i="0" u="none" strike="noStrike" dirty="0">
              <a:effectLst/>
              <a:latin typeface="var(--font-berkeley-mono)"/>
              <a:hlinkClick r:id="rId4"/>
            </a:endParaRPr>
          </a:p>
          <a:p>
            <a:pPr algn="l">
              <a:buFont typeface="Arial" panose="020B0604020202020204" pitchFamily="34" charset="0"/>
              <a:buChar char="•"/>
            </a:pPr>
            <a:r>
              <a:rPr lang="en-GB" b="0" i="0" dirty="0">
                <a:effectLst/>
                <a:latin typeface="__fkGroteskNeue_598ab8"/>
              </a:rPr>
              <a:t>.</a:t>
            </a:r>
          </a:p>
          <a:p>
            <a:pPr algn="ctr">
              <a:buFont typeface="Arial" panose="020B0604020202020204" pitchFamily="34" charset="0"/>
              <a:buChar char="•"/>
            </a:pPr>
            <a:r>
              <a:rPr lang="en-GB" b="0" i="0" dirty="0">
                <a:effectLst/>
                <a:latin typeface="__fkGroteskNeue_598ab8"/>
              </a:rPr>
              <a:t>By 2030, gig workers may comprise up to 80% of the workforce according to some estimates</a:t>
            </a:r>
            <a:endParaRPr lang="en-GB" b="0" i="0" u="none" strike="noStrike" dirty="0">
              <a:effectLst/>
              <a:latin typeface="var(--font-berkeley-mono)"/>
              <a:hlinkClick r:id="rId5"/>
            </a:endParaRPr>
          </a:p>
          <a:p>
            <a:pPr algn="l">
              <a:buFont typeface="Arial" panose="020B0604020202020204" pitchFamily="34" charset="0"/>
              <a:buChar char="•"/>
            </a:pPr>
            <a:r>
              <a:rPr lang="en-GB" b="0" i="0" dirty="0">
                <a:effectLst/>
                <a:latin typeface="__fkGroteskNeue_598ab8"/>
              </a:rPr>
              <a:t>.</a:t>
            </a:r>
          </a:p>
          <a:p>
            <a:pPr algn="l">
              <a:buFont typeface="Arial" panose="020B0604020202020204" pitchFamily="34" charset="0"/>
              <a:buChar char="•"/>
            </a:pPr>
            <a:r>
              <a:rPr lang="en-GB" b="0" i="0" dirty="0">
                <a:effectLst/>
                <a:latin typeface="__fkGroteskNeue_598ab8"/>
              </a:rPr>
              <a:t>This shift requires organizations to rethink their talent management and workforce strategies.</a:t>
            </a:r>
          </a:p>
          <a:p>
            <a:pPr algn="l"/>
            <a:r>
              <a:rPr lang="en-GB" b="0" i="0" dirty="0">
                <a:effectLst/>
                <a:latin typeface="var(--font-fk-grotesk)"/>
              </a:rPr>
              <a:t>Innovation and Competitiveness</a:t>
            </a:r>
          </a:p>
          <a:p>
            <a:pPr algn="ctr">
              <a:buFont typeface="Arial" panose="020B0604020202020204" pitchFamily="34" charset="0"/>
              <a:buChar char="•"/>
            </a:pPr>
            <a:r>
              <a:rPr lang="en-GB" b="0" i="0" dirty="0">
                <a:effectLst/>
                <a:latin typeface="__fkGroteskNeue_598ab8"/>
              </a:rPr>
              <a:t>Access to diverse, specialized talent can drive innovation</a:t>
            </a:r>
            <a:r>
              <a:rPr lang="en-GB" b="0" i="0" u="none" strike="noStrike" dirty="0">
                <a:effectLst/>
                <a:latin typeface="var(--font-berkeley-mono)"/>
                <a:hlinkClick r:id="rId4"/>
              </a:rPr>
              <a:t>2</a:t>
            </a:r>
          </a:p>
          <a:p>
            <a:pPr algn="l">
              <a:buFont typeface="Arial" panose="020B0604020202020204" pitchFamily="34" charset="0"/>
              <a:buChar char="•"/>
            </a:pPr>
            <a:r>
              <a:rPr lang="en-GB" b="0" i="0" dirty="0">
                <a:effectLst/>
                <a:latin typeface="__fkGroteskNeue_598ab8"/>
              </a:rPr>
              <a:t>.</a:t>
            </a:r>
          </a:p>
          <a:p>
            <a:pPr algn="ctr">
              <a:buFont typeface="Arial" panose="020B0604020202020204" pitchFamily="34" charset="0"/>
              <a:buChar char="•"/>
            </a:pPr>
            <a:r>
              <a:rPr lang="en-GB" b="0" i="0" dirty="0">
                <a:effectLst/>
                <a:latin typeface="__fkGroteskNeue_598ab8"/>
              </a:rPr>
              <a:t>The flexibility of the gig economy allows organizations to stay competitive in rapidly changing markets</a:t>
            </a:r>
            <a:endParaRPr lang="en-GB" b="0" i="0" u="none" strike="noStrike" dirty="0">
              <a:effectLst/>
              <a:latin typeface="var(--font-berkeley-mono)"/>
              <a:hlinkClick r:id="rId6"/>
            </a:endParaRPr>
          </a:p>
          <a:p>
            <a:pPr algn="l">
              <a:buFont typeface="Arial" panose="020B0604020202020204" pitchFamily="34" charset="0"/>
              <a:buChar char="•"/>
            </a:pPr>
            <a:r>
              <a:rPr lang="en-GB" b="0" i="0" dirty="0">
                <a:effectLst/>
                <a:latin typeface="__fkGroteskNeue_598ab8"/>
              </a:rPr>
              <a:t>.</a:t>
            </a:r>
          </a:p>
          <a:p>
            <a:pPr algn="l">
              <a:buFont typeface="Arial" panose="020B0604020202020204" pitchFamily="34" charset="0"/>
              <a:buChar char="•"/>
            </a:pPr>
            <a:r>
              <a:rPr lang="en-GB" b="0" i="0" dirty="0">
                <a:effectLst/>
                <a:latin typeface="__fkGroteskNeue_598ab8"/>
              </a:rPr>
              <a:t>Companies can more easily experiment with new projects or enter new markets using gig workers.</a:t>
            </a:r>
          </a:p>
          <a:p>
            <a:r>
              <a:rPr lang="en-GB" b="0" i="0" dirty="0">
                <a:effectLst/>
                <a:latin typeface="__fkGroteskNeue_598ab8"/>
              </a:rPr>
              <a:t>In conclusion, while the gig economy presents challenges, it also offers significant opportunities for organizations to enhance their performance through increased flexibility, cost-efficiency, and access to diverse talent. However, companies must carefully manage the integration of gig workers to maintain organizational culture and engagement.</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22</a:t>
            </a:fld>
            <a:endParaRPr lang="en-GB"/>
          </a:p>
        </p:txBody>
      </p:sp>
    </p:spTree>
    <p:extLst>
      <p:ext uri="{BB962C8B-B14F-4D97-AF65-F5344CB8AC3E}">
        <p14:creationId xmlns:p14="http://schemas.microsoft.com/office/powerpoint/2010/main" val="20805817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23</a:t>
            </a:fld>
            <a:endParaRPr lang="en-GB"/>
          </a:p>
        </p:txBody>
      </p:sp>
    </p:spTree>
    <p:extLst>
      <p:ext uri="{BB962C8B-B14F-4D97-AF65-F5344CB8AC3E}">
        <p14:creationId xmlns:p14="http://schemas.microsoft.com/office/powerpoint/2010/main" val="39804987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24</a:t>
            </a:fld>
            <a:endParaRPr lang="en-GB"/>
          </a:p>
        </p:txBody>
      </p:sp>
    </p:spTree>
    <p:extLst>
      <p:ext uri="{BB962C8B-B14F-4D97-AF65-F5344CB8AC3E}">
        <p14:creationId xmlns:p14="http://schemas.microsoft.com/office/powerpoint/2010/main" val="41930553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25</a:t>
            </a:fld>
            <a:endParaRPr lang="en-GB" dirty="0"/>
          </a:p>
        </p:txBody>
      </p:sp>
    </p:spTree>
    <p:extLst>
      <p:ext uri="{BB962C8B-B14F-4D97-AF65-F5344CB8AC3E}">
        <p14:creationId xmlns:p14="http://schemas.microsoft.com/office/powerpoint/2010/main" val="42604585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26</a:t>
            </a:fld>
            <a:endParaRPr lang="en-GB"/>
          </a:p>
        </p:txBody>
      </p:sp>
    </p:spTree>
    <p:extLst>
      <p:ext uri="{BB962C8B-B14F-4D97-AF65-F5344CB8AC3E}">
        <p14:creationId xmlns:p14="http://schemas.microsoft.com/office/powerpoint/2010/main" val="2384789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07/10/2025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07/10/2025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07/10/2025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07/10/2025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07/10/2025</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07/10/2025</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07/10/2025</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07/10/2025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07/10/2025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07/10/2025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07/10/2025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07/10/2025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irjmets.com/uploadedfiles/paper/issue_4_april_2023/37008/final/fin_irjmets1682926279.pdf" TargetMode="External"/><Relationship Id="rId13" Type="http://schemas.openxmlformats.org/officeDocument/2006/relationships/hyperlink" Target="https://www.researchgate.net/publication/384328599_Winning_the_war_for_talent_how_strategic_HR_is_the_key_to_attracting_and_keeping_top_performers" TargetMode="External"/><Relationship Id="rId3" Type="http://schemas.openxmlformats.org/officeDocument/2006/relationships/hyperlink" Target="https://www.cipd.org/uk/knowledge/factsheets/talent-factsheet/" TargetMode="External"/><Relationship Id="rId7" Type="http://schemas.openxmlformats.org/officeDocument/2006/relationships/hyperlink" Target="https://doi.org/10.31033/ijemr.10.1.12" TargetMode="External"/><Relationship Id="rId12" Type="http://schemas.openxmlformats.org/officeDocument/2006/relationships/hyperlink" Target="https://www.mckinsey.com/featured-insights/mckinsey-explainers/what-is-talent-management"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cipd.org/uk/knowledge/factsheets/recruitment-factsheet/" TargetMode="External"/><Relationship Id="rId11" Type="http://schemas.openxmlformats.org/officeDocument/2006/relationships/hyperlink" Target="https://www.frontiersin.org/journals/education/articles/10.3389/feduc.2022.929697/full" TargetMode="External"/><Relationship Id="rId5" Type="http://schemas.openxmlformats.org/officeDocument/2006/relationships/hyperlink" Target="https://www.cipd.org/uk/knowledge/reports/gig-economy/" TargetMode="External"/><Relationship Id="rId10" Type="http://schemas.openxmlformats.org/officeDocument/2006/relationships/hyperlink" Target="https://www.emerald.com/insight/content/doi/10.1108/MD-07-2023-1162/full/html" TargetMode="External"/><Relationship Id="rId4" Type="http://schemas.openxmlformats.org/officeDocument/2006/relationships/hyperlink" Target="https://www.cipd.org/uk/views-and-insights/thought-leadership/cipd-voice/uk-gig-economy/" TargetMode="External"/><Relationship Id="rId9" Type="http://schemas.openxmlformats.org/officeDocument/2006/relationships/hyperlink" Target="https://doi.org/10.1108/ER-08-2020-0374" TargetMode="External"/><Relationship Id="rId14" Type="http://schemas.openxmlformats.org/officeDocument/2006/relationships/hyperlink" Target="https://doi.org/10.1080/09537325.2020.17307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a:solidFill>
                  <a:schemeClr val="bg1"/>
                </a:solidFill>
              </a:rPr>
              <a:t>Resourcing and Talent Management</a:t>
            </a:r>
            <a:br>
              <a:rPr lang="en-US" dirty="0">
                <a:solidFill>
                  <a:schemeClr val="bg1"/>
                </a:solidFill>
              </a:rPr>
            </a:b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normAutofit/>
          </a:bodyPr>
          <a:lstStyle/>
          <a:p>
            <a:r>
              <a:rPr lang="en-US" b="1" dirty="0">
                <a:solidFill>
                  <a:schemeClr val="bg1"/>
                </a:solidFill>
              </a:rPr>
              <a:t>October 2025</a:t>
            </a:r>
          </a:p>
          <a:p>
            <a:endParaRPr lang="en-US" b="1" dirty="0">
              <a:solidFill>
                <a:schemeClr val="bg1"/>
              </a:solidFill>
            </a:endParaRPr>
          </a:p>
          <a:p>
            <a:r>
              <a:rPr lang="en-US" b="1" dirty="0">
                <a:solidFill>
                  <a:schemeClr val="bg1"/>
                </a:solidFill>
              </a:rPr>
              <a:t>Rhiannon Akers</a:t>
            </a:r>
          </a:p>
        </p:txBody>
      </p:sp>
    </p:spTree>
    <p:extLst>
      <p:ext uri="{BB962C8B-B14F-4D97-AF65-F5344CB8AC3E}">
        <p14:creationId xmlns:p14="http://schemas.microsoft.com/office/powerpoint/2010/main" val="1930633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3425" y="83927"/>
            <a:ext cx="7886700" cy="972583"/>
          </a:xfrm>
        </p:spPr>
        <p:txBody>
          <a:bodyPr>
            <a:noAutofit/>
          </a:bodyPr>
          <a:lstStyle/>
          <a:p>
            <a:r>
              <a:rPr lang="en-GB" sz="4000" b="1" dirty="0"/>
              <a:t>Agenda for today</a:t>
            </a:r>
          </a:p>
        </p:txBody>
      </p:sp>
      <p:sp>
        <p:nvSpPr>
          <p:cNvPr id="3" name="Content Placeholder 2"/>
          <p:cNvSpPr>
            <a:spLocks noGrp="1"/>
          </p:cNvSpPr>
          <p:nvPr>
            <p:ph idx="1"/>
          </p:nvPr>
        </p:nvSpPr>
        <p:spPr>
          <a:xfrm>
            <a:off x="1012668" y="1056510"/>
            <a:ext cx="10166663" cy="4696800"/>
          </a:xfrm>
        </p:spPr>
        <p:txBody>
          <a:bodyPr>
            <a:normAutofit/>
          </a:bodyPr>
          <a:lstStyle/>
          <a:p>
            <a:pPr algn="just"/>
            <a:r>
              <a:rPr lang="en-GB" dirty="0">
                <a:latin typeface="Sabon LT Std"/>
              </a:rPr>
              <a:t>Learning outcome 1 - </a:t>
            </a:r>
            <a:r>
              <a:rPr lang="en-GB" b="0" i="0" dirty="0">
                <a:solidFill>
                  <a:srgbClr val="1D2125"/>
                </a:solidFill>
                <a:effectLst/>
                <a:highlight>
                  <a:srgbClr val="FFFFFF"/>
                </a:highlight>
                <a:latin typeface="-apple-system"/>
              </a:rPr>
              <a:t>How resourcing and talent management activities influence performance.</a:t>
            </a:r>
          </a:p>
          <a:p>
            <a:pPr algn="just"/>
            <a:r>
              <a:rPr lang="en-GB" dirty="0">
                <a:solidFill>
                  <a:srgbClr val="1D2125"/>
                </a:solidFill>
                <a:highlight>
                  <a:srgbClr val="FFFFFF"/>
                </a:highlight>
                <a:latin typeface="-apple-system"/>
              </a:rPr>
              <a:t>Recruitment activities.</a:t>
            </a:r>
          </a:p>
          <a:p>
            <a:pPr algn="just"/>
            <a:r>
              <a:rPr lang="en-GB" dirty="0">
                <a:solidFill>
                  <a:srgbClr val="1D2125"/>
                </a:solidFill>
                <a:highlight>
                  <a:srgbClr val="FFFFFF"/>
                </a:highlight>
                <a:latin typeface="-apple-system"/>
              </a:rPr>
              <a:t>Performance management approaches.</a:t>
            </a:r>
            <a:endParaRPr lang="en-GB" dirty="0">
              <a:latin typeface="Sabon LT Std"/>
            </a:endParaRPr>
          </a:p>
          <a:p>
            <a:pPr algn="just"/>
            <a:r>
              <a:rPr lang="en-GB" dirty="0">
                <a:latin typeface="Sabon LT Std"/>
              </a:rPr>
              <a:t>External factors.</a:t>
            </a:r>
          </a:p>
          <a:p>
            <a:pPr algn="just"/>
            <a:r>
              <a:rPr lang="en-GB" dirty="0">
                <a:latin typeface="Sabon LT Std"/>
              </a:rPr>
              <a:t>Organisational case studies.</a:t>
            </a:r>
          </a:p>
          <a:p>
            <a:pPr algn="just"/>
            <a:r>
              <a:rPr lang="en-GB" dirty="0">
                <a:latin typeface="Sabon LT Std"/>
              </a:rPr>
              <a:t>Digital Skills team – Creating videos</a:t>
            </a:r>
          </a:p>
          <a:p>
            <a:pPr marL="0" indent="0" algn="just">
              <a:buNone/>
            </a:pPr>
            <a:endParaRPr lang="en-GB" dirty="0">
              <a:latin typeface="Sabon LT Std"/>
            </a:endParaRPr>
          </a:p>
          <a:p>
            <a:pPr algn="just"/>
            <a:endParaRPr lang="en-GB" dirty="0">
              <a:latin typeface="Sabon LT Std"/>
            </a:endParaRPr>
          </a:p>
          <a:p>
            <a:pPr algn="just"/>
            <a:endParaRPr lang="en-GB" dirty="0"/>
          </a:p>
          <a:p>
            <a:endParaRPr lang="en-GB" dirty="0"/>
          </a:p>
        </p:txBody>
      </p:sp>
    </p:spTree>
    <p:extLst>
      <p:ext uri="{BB962C8B-B14F-4D97-AF65-F5344CB8AC3E}">
        <p14:creationId xmlns:p14="http://schemas.microsoft.com/office/powerpoint/2010/main" val="3864462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r>
              <a:rPr lang="en-GB" dirty="0"/>
              <a:t>Talent management activities that contribute to organisational performance</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77500" lnSpcReduction="20000"/>
          </a:bodyPr>
          <a:lstStyle/>
          <a:p>
            <a:r>
              <a:rPr lang="en-GB" dirty="0"/>
              <a:t>Recruitment and selection</a:t>
            </a:r>
          </a:p>
          <a:p>
            <a:r>
              <a:rPr lang="en-GB" dirty="0"/>
              <a:t>Onboarding and integration</a:t>
            </a:r>
          </a:p>
          <a:p>
            <a:r>
              <a:rPr lang="en-GB" dirty="0"/>
              <a:t>Learning and development</a:t>
            </a:r>
          </a:p>
          <a:p>
            <a:r>
              <a:rPr lang="en-GB" dirty="0"/>
              <a:t>Performance management</a:t>
            </a:r>
          </a:p>
          <a:p>
            <a:r>
              <a:rPr lang="en-GB" dirty="0"/>
              <a:t>Succession planning</a:t>
            </a:r>
          </a:p>
          <a:p>
            <a:r>
              <a:rPr lang="en-GB" dirty="0"/>
              <a:t>Employee engagement and retention</a:t>
            </a:r>
          </a:p>
          <a:p>
            <a:r>
              <a:rPr lang="en-GB" dirty="0"/>
              <a:t>Workforce planning and strategy</a:t>
            </a:r>
          </a:p>
          <a:p>
            <a:r>
              <a:rPr lang="en-GB" dirty="0"/>
              <a:t>Talent allocation</a:t>
            </a:r>
          </a:p>
          <a:p>
            <a:r>
              <a:rPr lang="en-GB" dirty="0"/>
              <a:t>HR’s strategic involvement</a:t>
            </a:r>
          </a:p>
          <a:p>
            <a:r>
              <a:rPr lang="en-GB" dirty="0"/>
              <a:t>Competency framework development</a:t>
            </a:r>
          </a:p>
          <a:p>
            <a:pPr lvl="1"/>
            <a:endParaRPr lang="en-GB" dirty="0"/>
          </a:p>
          <a:p>
            <a:endParaRPr lang="en-GB" dirty="0"/>
          </a:p>
        </p:txBody>
      </p:sp>
    </p:spTree>
    <p:extLst>
      <p:ext uri="{BB962C8B-B14F-4D97-AF65-F5344CB8AC3E}">
        <p14:creationId xmlns:p14="http://schemas.microsoft.com/office/powerpoint/2010/main" val="3430039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F7323-E0A8-F443-4B0C-84A8D0D302D4}"/>
              </a:ext>
            </a:extLst>
          </p:cNvPr>
          <p:cNvSpPr>
            <a:spLocks noGrp="1"/>
          </p:cNvSpPr>
          <p:nvPr>
            <p:ph type="title"/>
          </p:nvPr>
        </p:nvSpPr>
        <p:spPr/>
        <p:txBody>
          <a:bodyPr/>
          <a:lstStyle/>
          <a:p>
            <a:r>
              <a:rPr lang="en-GB" dirty="0"/>
              <a:t>Talent within an organisation</a:t>
            </a:r>
          </a:p>
        </p:txBody>
      </p:sp>
      <p:sp>
        <p:nvSpPr>
          <p:cNvPr id="3" name="Content Placeholder 2">
            <a:extLst>
              <a:ext uri="{FF2B5EF4-FFF2-40B4-BE49-F238E27FC236}">
                <a16:creationId xmlns:a16="http://schemas.microsoft.com/office/drawing/2014/main" id="{B08502A7-E73F-412B-3E78-A546F4743D7E}"/>
              </a:ext>
            </a:extLst>
          </p:cNvPr>
          <p:cNvSpPr>
            <a:spLocks noGrp="1"/>
          </p:cNvSpPr>
          <p:nvPr>
            <p:ph idx="1"/>
          </p:nvPr>
        </p:nvSpPr>
        <p:spPr/>
        <p:txBody>
          <a:bodyPr>
            <a:normAutofit fontScale="92500" lnSpcReduction="10000"/>
          </a:bodyPr>
          <a:lstStyle/>
          <a:p>
            <a:r>
              <a:rPr lang="en-GB" dirty="0"/>
              <a:t>According to </a:t>
            </a:r>
            <a:r>
              <a:rPr lang="en-GB" dirty="0" err="1"/>
              <a:t>Hongal</a:t>
            </a:r>
            <a:r>
              <a:rPr lang="en-GB" dirty="0"/>
              <a:t> and </a:t>
            </a:r>
            <a:r>
              <a:rPr lang="en-GB" dirty="0" err="1"/>
              <a:t>Kinange</a:t>
            </a:r>
            <a:r>
              <a:rPr lang="en-GB" dirty="0"/>
              <a:t> (2020), an organisation’s talent is its primary source of competitive advantage.</a:t>
            </a:r>
          </a:p>
          <a:p>
            <a:r>
              <a:rPr lang="en-GB" dirty="0"/>
              <a:t>The performance of an organisation depends upon the performance of its employees. </a:t>
            </a:r>
          </a:p>
          <a:p>
            <a:r>
              <a:rPr lang="en-GB" dirty="0"/>
              <a:t>Acquisition and retention of a talented workforce are key tasks for HR managers. </a:t>
            </a:r>
          </a:p>
          <a:p>
            <a:r>
              <a:rPr lang="en-GB" dirty="0"/>
              <a:t>Talent management will succeed with a strong organisational structure. </a:t>
            </a:r>
          </a:p>
        </p:txBody>
      </p:sp>
    </p:spTree>
    <p:extLst>
      <p:ext uri="{BB962C8B-B14F-4D97-AF65-F5344CB8AC3E}">
        <p14:creationId xmlns:p14="http://schemas.microsoft.com/office/powerpoint/2010/main" val="2252307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F7323-E0A8-F443-4B0C-84A8D0D302D4}"/>
              </a:ext>
            </a:extLst>
          </p:cNvPr>
          <p:cNvSpPr>
            <a:spLocks noGrp="1"/>
          </p:cNvSpPr>
          <p:nvPr>
            <p:ph type="title"/>
          </p:nvPr>
        </p:nvSpPr>
        <p:spPr/>
        <p:txBody>
          <a:bodyPr>
            <a:normAutofit fontScale="90000"/>
          </a:bodyPr>
          <a:lstStyle/>
          <a:p>
            <a:r>
              <a:rPr lang="en-GB" dirty="0"/>
              <a:t>What does a strong organisational structure look like?</a:t>
            </a:r>
          </a:p>
        </p:txBody>
      </p:sp>
      <p:sp>
        <p:nvSpPr>
          <p:cNvPr id="3" name="Content Placeholder 2">
            <a:extLst>
              <a:ext uri="{FF2B5EF4-FFF2-40B4-BE49-F238E27FC236}">
                <a16:creationId xmlns:a16="http://schemas.microsoft.com/office/drawing/2014/main" id="{B08502A7-E73F-412B-3E78-A546F4743D7E}"/>
              </a:ext>
            </a:extLst>
          </p:cNvPr>
          <p:cNvSpPr>
            <a:spLocks noGrp="1"/>
          </p:cNvSpPr>
          <p:nvPr>
            <p:ph idx="1"/>
          </p:nvPr>
        </p:nvSpPr>
        <p:spPr/>
        <p:txBody>
          <a:bodyPr>
            <a:normAutofit lnSpcReduction="10000"/>
          </a:bodyPr>
          <a:lstStyle/>
          <a:p>
            <a:r>
              <a:rPr lang="en-GB" dirty="0"/>
              <a:t>Leadership involvement.</a:t>
            </a:r>
          </a:p>
          <a:p>
            <a:r>
              <a:rPr lang="en-GB" dirty="0"/>
              <a:t>Dedicated talent management function. </a:t>
            </a:r>
          </a:p>
          <a:p>
            <a:r>
              <a:rPr lang="en-GB" dirty="0"/>
              <a:t>Integration with business strategy.</a:t>
            </a:r>
          </a:p>
          <a:p>
            <a:r>
              <a:rPr lang="en-GB" dirty="0"/>
              <a:t>Cross-functional collaboration.</a:t>
            </a:r>
          </a:p>
          <a:p>
            <a:r>
              <a:rPr lang="en-GB" dirty="0"/>
              <a:t>Data-driven approach.</a:t>
            </a:r>
          </a:p>
          <a:p>
            <a:r>
              <a:rPr lang="en-GB" dirty="0"/>
              <a:t>Agile and flexible design.</a:t>
            </a:r>
          </a:p>
          <a:p>
            <a:r>
              <a:rPr lang="en-GB" dirty="0"/>
              <a:t>Focus on employee experience. </a:t>
            </a:r>
          </a:p>
        </p:txBody>
      </p:sp>
    </p:spTree>
    <p:extLst>
      <p:ext uri="{BB962C8B-B14F-4D97-AF65-F5344CB8AC3E}">
        <p14:creationId xmlns:p14="http://schemas.microsoft.com/office/powerpoint/2010/main" val="2298917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r>
              <a:rPr lang="en-GB" dirty="0"/>
              <a:t>How can organisational performance be measured?</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lnSpcReduction="10000"/>
          </a:bodyPr>
          <a:lstStyle/>
          <a:p>
            <a:pPr marL="0" indent="0">
              <a:buNone/>
            </a:pPr>
            <a:r>
              <a:rPr lang="en-GB" dirty="0"/>
              <a:t>The following KPIs can be considered:</a:t>
            </a:r>
          </a:p>
          <a:p>
            <a:r>
              <a:rPr lang="en-GB" dirty="0"/>
              <a:t>Financial.</a:t>
            </a:r>
          </a:p>
          <a:p>
            <a:r>
              <a:rPr lang="en-GB" dirty="0"/>
              <a:t>Customer focussed.</a:t>
            </a:r>
          </a:p>
          <a:p>
            <a:r>
              <a:rPr lang="en-GB" dirty="0"/>
              <a:t>Operational.</a:t>
            </a:r>
          </a:p>
          <a:p>
            <a:r>
              <a:rPr lang="en-GB" dirty="0"/>
              <a:t>Human capital. </a:t>
            </a:r>
          </a:p>
          <a:p>
            <a:r>
              <a:rPr lang="en-GB" dirty="0"/>
              <a:t>Strategic.</a:t>
            </a:r>
          </a:p>
          <a:p>
            <a:pPr marL="0" indent="0">
              <a:buNone/>
            </a:pPr>
            <a:r>
              <a:rPr lang="en-GB" dirty="0"/>
              <a:t>Balanced scorecard approach?</a:t>
            </a:r>
          </a:p>
          <a:p>
            <a:endParaRPr lang="en-GB" dirty="0"/>
          </a:p>
          <a:p>
            <a:endParaRPr lang="en-GB" dirty="0"/>
          </a:p>
          <a:p>
            <a:endParaRPr lang="en-GB" dirty="0"/>
          </a:p>
        </p:txBody>
      </p:sp>
    </p:spTree>
    <p:extLst>
      <p:ext uri="{BB962C8B-B14F-4D97-AF65-F5344CB8AC3E}">
        <p14:creationId xmlns:p14="http://schemas.microsoft.com/office/powerpoint/2010/main" val="1700975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F7323-E0A8-F443-4B0C-84A8D0D302D4}"/>
              </a:ext>
            </a:extLst>
          </p:cNvPr>
          <p:cNvSpPr>
            <a:spLocks noGrp="1"/>
          </p:cNvSpPr>
          <p:nvPr>
            <p:ph type="title"/>
          </p:nvPr>
        </p:nvSpPr>
        <p:spPr/>
        <p:txBody>
          <a:bodyPr>
            <a:normAutofit/>
          </a:bodyPr>
          <a:lstStyle/>
          <a:p>
            <a:r>
              <a:rPr lang="en-GB" dirty="0"/>
              <a:t>Integration with business strategy</a:t>
            </a:r>
          </a:p>
        </p:txBody>
      </p:sp>
      <p:sp>
        <p:nvSpPr>
          <p:cNvPr id="3" name="Content Placeholder 2">
            <a:extLst>
              <a:ext uri="{FF2B5EF4-FFF2-40B4-BE49-F238E27FC236}">
                <a16:creationId xmlns:a16="http://schemas.microsoft.com/office/drawing/2014/main" id="{B08502A7-E73F-412B-3E78-A546F4743D7E}"/>
              </a:ext>
            </a:extLst>
          </p:cNvPr>
          <p:cNvSpPr>
            <a:spLocks noGrp="1"/>
          </p:cNvSpPr>
          <p:nvPr>
            <p:ph idx="1"/>
          </p:nvPr>
        </p:nvSpPr>
        <p:spPr/>
        <p:txBody>
          <a:bodyPr>
            <a:normAutofit fontScale="85000" lnSpcReduction="10000"/>
          </a:bodyPr>
          <a:lstStyle/>
          <a:p>
            <a:r>
              <a:rPr lang="en-GB" dirty="0"/>
              <a:t>‘</a:t>
            </a:r>
            <a:r>
              <a:rPr lang="en-GB" i="1" dirty="0"/>
              <a:t>There are countless organisations where the totality of individual performance serves to undermine, rather than enhance, corporate performance. We have all seen examples of organisations in which production staff are measured primarily on the basis of output (regardless of quality), sales staff are measured primarily on the basis of orders taken (regardless of whether orders can be met), managers are measured primarily on the basis of reducing costs (regardless if the long-term impact on performance) – and at the end of it all the organisation proclaims itself a ‘total quality company’!’</a:t>
            </a:r>
          </a:p>
          <a:p>
            <a:pPr marL="0" indent="0">
              <a:buNone/>
            </a:pPr>
            <a:r>
              <a:rPr lang="en-GB" dirty="0"/>
              <a:t>			 (Walters, 1995, p. 18, cited in Taylor, 2022, p. 221)</a:t>
            </a:r>
          </a:p>
        </p:txBody>
      </p:sp>
    </p:spTree>
    <p:extLst>
      <p:ext uri="{BB962C8B-B14F-4D97-AF65-F5344CB8AC3E}">
        <p14:creationId xmlns:p14="http://schemas.microsoft.com/office/powerpoint/2010/main" val="3700348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Recruitment activities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Gupta and Praveen (2023) confirmed that having the right staff improves and sustains organisational performance.</a:t>
            </a:r>
          </a:p>
          <a:p>
            <a:r>
              <a:rPr lang="en-GB" dirty="0"/>
              <a:t>They identified close links between organisational culture and recruitment and selection.  </a:t>
            </a:r>
          </a:p>
          <a:p>
            <a:r>
              <a:rPr lang="en-GB" dirty="0"/>
              <a:t>Top performing companies devote considerable resources and energy to creating high-quality selection systems.</a:t>
            </a:r>
          </a:p>
          <a:p>
            <a:r>
              <a:rPr lang="en-GB" dirty="0"/>
              <a:t>What does an effective recruitment process look like?</a:t>
            </a:r>
          </a:p>
          <a:p>
            <a:endParaRPr lang="en-GB" dirty="0"/>
          </a:p>
        </p:txBody>
      </p:sp>
    </p:spTree>
    <p:extLst>
      <p:ext uri="{BB962C8B-B14F-4D97-AF65-F5344CB8AC3E}">
        <p14:creationId xmlns:p14="http://schemas.microsoft.com/office/powerpoint/2010/main" val="552423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Recruitment process (CIPD, 2023d)</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Defining the role</a:t>
            </a:r>
          </a:p>
          <a:p>
            <a:r>
              <a:rPr lang="en-GB" dirty="0"/>
              <a:t>Attracting applicants</a:t>
            </a:r>
          </a:p>
          <a:p>
            <a:r>
              <a:rPr lang="en-GB" dirty="0"/>
              <a:t>Managing the application and selection process</a:t>
            </a:r>
          </a:p>
          <a:p>
            <a:r>
              <a:rPr lang="en-GB" dirty="0"/>
              <a:t>Making the appointment</a:t>
            </a:r>
          </a:p>
          <a:p>
            <a:endParaRPr lang="en-GB" dirty="0"/>
          </a:p>
        </p:txBody>
      </p:sp>
    </p:spTree>
    <p:extLst>
      <p:ext uri="{BB962C8B-B14F-4D97-AF65-F5344CB8AC3E}">
        <p14:creationId xmlns:p14="http://schemas.microsoft.com/office/powerpoint/2010/main" val="3920576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Performance Management activities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Levinson (1973) referred to the ‘asinine’ perspective – motivating staff members as one would a donkey – carrot in one hand, stick in the other (Taylor 2022, p. 216).</a:t>
            </a:r>
          </a:p>
          <a:p>
            <a:r>
              <a:rPr lang="en-GB" dirty="0"/>
              <a:t>Employees are more complex, and performance management requires consideration of the root cause of limited performance levels and how these can be addressed through leadership and motivation. </a:t>
            </a:r>
          </a:p>
        </p:txBody>
      </p:sp>
    </p:spTree>
    <p:extLst>
      <p:ext uri="{BB962C8B-B14F-4D97-AF65-F5344CB8AC3E}">
        <p14:creationId xmlns:p14="http://schemas.microsoft.com/office/powerpoint/2010/main" val="4003469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Two perspectives (Taylor, 2022)</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a:xfrm>
            <a:off x="1167652" y="1606923"/>
            <a:ext cx="3922059" cy="4013947"/>
          </a:xfrm>
        </p:spPr>
        <p:txBody>
          <a:bodyPr>
            <a:normAutofit fontScale="92500"/>
          </a:bodyPr>
          <a:lstStyle/>
          <a:p>
            <a:pPr marL="0" indent="0">
              <a:buNone/>
            </a:pPr>
            <a:r>
              <a:rPr lang="en-GB" sz="3600" dirty="0"/>
              <a:t>Standards-oriented</a:t>
            </a:r>
          </a:p>
          <a:p>
            <a:r>
              <a:rPr lang="en-GB" sz="2000" dirty="0"/>
              <a:t>Focus on remedying poor performance</a:t>
            </a:r>
          </a:p>
          <a:p>
            <a:r>
              <a:rPr lang="en-GB" sz="2000" dirty="0"/>
              <a:t>Measured at the individual level</a:t>
            </a:r>
          </a:p>
          <a:p>
            <a:r>
              <a:rPr lang="en-GB" sz="2000" dirty="0"/>
              <a:t>Concern with slippage below expectations</a:t>
            </a:r>
          </a:p>
          <a:p>
            <a:r>
              <a:rPr lang="en-GB" sz="2000" dirty="0"/>
              <a:t>Use of disciplinary procedures, incentive-based payments and formal appraisal systems</a:t>
            </a:r>
          </a:p>
          <a:p>
            <a:r>
              <a:rPr lang="en-GB" sz="2000" dirty="0"/>
              <a:t>Transactional leadership</a:t>
            </a:r>
          </a:p>
        </p:txBody>
      </p:sp>
      <p:sp>
        <p:nvSpPr>
          <p:cNvPr id="4" name="Content Placeholder 2">
            <a:extLst>
              <a:ext uri="{FF2B5EF4-FFF2-40B4-BE49-F238E27FC236}">
                <a16:creationId xmlns:a16="http://schemas.microsoft.com/office/drawing/2014/main" id="{70049747-9F52-2FB8-B8FD-D7A914F7E27E}"/>
              </a:ext>
            </a:extLst>
          </p:cNvPr>
          <p:cNvSpPr txBox="1">
            <a:spLocks/>
          </p:cNvSpPr>
          <p:nvPr/>
        </p:nvSpPr>
        <p:spPr>
          <a:xfrm>
            <a:off x="5876366" y="1620370"/>
            <a:ext cx="5147982" cy="401394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3300" dirty="0"/>
              <a:t>Excellence-oriented</a:t>
            </a:r>
          </a:p>
          <a:p>
            <a:r>
              <a:rPr lang="en-GB" sz="1900" dirty="0"/>
              <a:t>Focus on enhancing strong performance</a:t>
            </a:r>
          </a:p>
          <a:p>
            <a:r>
              <a:rPr lang="en-GB" sz="1900" dirty="0"/>
              <a:t>Measured at the organisation level</a:t>
            </a:r>
          </a:p>
          <a:p>
            <a:r>
              <a:rPr lang="en-GB" sz="1900" dirty="0"/>
              <a:t>Concern with continuous defined improvement of expectations</a:t>
            </a:r>
          </a:p>
          <a:p>
            <a:r>
              <a:rPr lang="en-GB" sz="1900" dirty="0"/>
              <a:t>Use of coaching techniques, improving conditions, enhancing job satisfaction and raising levels of motivation/commitment</a:t>
            </a:r>
          </a:p>
          <a:p>
            <a:r>
              <a:rPr lang="en-GB" sz="1900" dirty="0"/>
              <a:t>Transformational leadership</a:t>
            </a:r>
          </a:p>
        </p:txBody>
      </p:sp>
    </p:spTree>
    <p:extLst>
      <p:ext uri="{BB962C8B-B14F-4D97-AF65-F5344CB8AC3E}">
        <p14:creationId xmlns:p14="http://schemas.microsoft.com/office/powerpoint/2010/main" val="1059859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a:bodyPr>
          <a:lstStyle/>
          <a:p>
            <a:r>
              <a:rPr lang="en-GB" dirty="0"/>
              <a:t>Discuss the different perspectives (standards-oriented and excellence-oriented) and answer the following questions:</a:t>
            </a:r>
          </a:p>
          <a:p>
            <a:pPr lvl="1"/>
            <a:r>
              <a:rPr lang="en-GB" dirty="0"/>
              <a:t>What are the advantages and disadvantages of each approach?</a:t>
            </a:r>
          </a:p>
          <a:p>
            <a:pPr lvl="1"/>
            <a:r>
              <a:rPr lang="en-GB" dirty="0"/>
              <a:t>When would a standards-oriented approach be appropriate?</a:t>
            </a:r>
          </a:p>
          <a:p>
            <a:pPr lvl="1"/>
            <a:r>
              <a:rPr lang="en-GB" dirty="0"/>
              <a:t>When would an excellence-oriented approach be appropriate?</a:t>
            </a:r>
          </a:p>
          <a:p>
            <a:pPr lvl="1"/>
            <a:r>
              <a:rPr lang="en-GB" dirty="0"/>
              <a:t>Consider your experience of both within an organisation you are familiar with and the impact on performance. </a:t>
            </a:r>
          </a:p>
          <a:p>
            <a:pPr lvl="1"/>
            <a:endParaRPr lang="en-GB" dirty="0"/>
          </a:p>
          <a:p>
            <a:endParaRPr lang="en-GB" dirty="0"/>
          </a:p>
        </p:txBody>
      </p:sp>
    </p:spTree>
    <p:extLst>
      <p:ext uri="{BB962C8B-B14F-4D97-AF65-F5344CB8AC3E}">
        <p14:creationId xmlns:p14="http://schemas.microsoft.com/office/powerpoint/2010/main" val="1981457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a:xfrm>
            <a:off x="609600" y="274638"/>
            <a:ext cx="10972800" cy="1143000"/>
          </a:xfrm>
        </p:spPr>
        <p:txBody>
          <a:bodyPr anchor="ctr">
            <a:normAutofit/>
          </a:bodyPr>
          <a:lstStyle/>
          <a:p>
            <a:r>
              <a:rPr lang="en-GB" dirty="0"/>
              <a:t>Performance Management activities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sz="half" idx="1"/>
          </p:nvPr>
        </p:nvSpPr>
        <p:spPr>
          <a:xfrm>
            <a:off x="609600" y="1600201"/>
            <a:ext cx="5384800" cy="3989040"/>
          </a:xfrm>
        </p:spPr>
        <p:txBody>
          <a:bodyPr>
            <a:normAutofit/>
          </a:bodyPr>
          <a:lstStyle/>
          <a:p>
            <a:pPr>
              <a:lnSpc>
                <a:spcPct val="90000"/>
              </a:lnSpc>
            </a:pPr>
            <a:r>
              <a:rPr lang="en-GB" dirty="0"/>
              <a:t>Setting SMART goals – provides clarity and focus, helps to track progress, increases motivation, increases productivity</a:t>
            </a:r>
            <a:endParaRPr lang="en-GB"/>
          </a:p>
          <a:p>
            <a:pPr>
              <a:lnSpc>
                <a:spcPct val="90000"/>
              </a:lnSpc>
            </a:pPr>
            <a:r>
              <a:rPr lang="en-GB" dirty="0"/>
              <a:t>Performance reviews</a:t>
            </a:r>
            <a:endParaRPr lang="en-GB"/>
          </a:p>
          <a:p>
            <a:pPr>
              <a:lnSpc>
                <a:spcPct val="90000"/>
              </a:lnSpc>
            </a:pPr>
            <a:r>
              <a:rPr lang="en-GB" dirty="0"/>
              <a:t>Regular feedback</a:t>
            </a:r>
            <a:endParaRPr lang="en-GB"/>
          </a:p>
          <a:p>
            <a:pPr>
              <a:lnSpc>
                <a:spcPct val="90000"/>
              </a:lnSpc>
            </a:pPr>
            <a:r>
              <a:rPr lang="en-GB" dirty="0"/>
              <a:t>Learning and development</a:t>
            </a:r>
            <a:endParaRPr lang="en-GB"/>
          </a:p>
          <a:p>
            <a:pPr>
              <a:lnSpc>
                <a:spcPct val="90000"/>
              </a:lnSpc>
            </a:pPr>
            <a:r>
              <a:rPr lang="en-GB" dirty="0"/>
              <a:t>Reward and recognition</a:t>
            </a:r>
            <a:endParaRPr lang="en-GB"/>
          </a:p>
        </p:txBody>
      </p:sp>
      <p:pic>
        <p:nvPicPr>
          <p:cNvPr id="1026" name="Picture 2" descr="How to set SMART objectives | CIM ...">
            <a:extLst>
              <a:ext uri="{FF2B5EF4-FFF2-40B4-BE49-F238E27FC236}">
                <a16:creationId xmlns:a16="http://schemas.microsoft.com/office/drawing/2014/main" id="{AD38A7FF-FDB4-00E4-E61D-C8C85FD8D7C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1803051"/>
            <a:ext cx="5384800" cy="3583339"/>
          </a:xfrm>
          <a:prstGeom prst="rect">
            <a:avLst/>
          </a:prstGeom>
          <a:solidFill>
            <a:srgbClr val="FFFFFF"/>
          </a:solidFill>
        </p:spPr>
      </p:pic>
    </p:spTree>
    <p:extLst>
      <p:ext uri="{BB962C8B-B14F-4D97-AF65-F5344CB8AC3E}">
        <p14:creationId xmlns:p14="http://schemas.microsoft.com/office/powerpoint/2010/main" val="1200797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r>
              <a:rPr lang="en-GB" dirty="0"/>
              <a:t>Key external factors impacting talent management and performance</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92500" lnSpcReduction="10000"/>
          </a:bodyPr>
          <a:lstStyle/>
          <a:p>
            <a:r>
              <a:rPr lang="en-GB" dirty="0"/>
              <a:t>The success of any organisation depends on the ability to adapt to the changing business environment (Deschamps </a:t>
            </a:r>
            <a:r>
              <a:rPr lang="en-GB" i="1" dirty="0"/>
              <a:t>et al.</a:t>
            </a:r>
            <a:r>
              <a:rPr lang="en-GB" dirty="0"/>
              <a:t>, 2020, cited in </a:t>
            </a:r>
            <a:r>
              <a:rPr lang="en-GB" dirty="0" err="1"/>
              <a:t>Ramaditya</a:t>
            </a:r>
            <a:r>
              <a:rPr lang="en-GB" dirty="0"/>
              <a:t> </a:t>
            </a:r>
            <a:r>
              <a:rPr lang="en-GB" i="1" dirty="0"/>
              <a:t>et al.,</a:t>
            </a:r>
            <a:r>
              <a:rPr lang="en-GB" dirty="0"/>
              <a:t> 2022)</a:t>
            </a:r>
          </a:p>
          <a:p>
            <a:r>
              <a:rPr lang="en-GB" dirty="0"/>
              <a:t>Demographics</a:t>
            </a:r>
          </a:p>
          <a:p>
            <a:r>
              <a:rPr lang="en-GB" dirty="0"/>
              <a:t>Competitors</a:t>
            </a:r>
          </a:p>
          <a:p>
            <a:r>
              <a:rPr lang="en-GB" dirty="0"/>
              <a:t>The Gig economy</a:t>
            </a:r>
          </a:p>
          <a:p>
            <a:r>
              <a:rPr lang="en-GB" dirty="0"/>
              <a:t>Consider completing a PESTLE for your organisation with specific reference to the talent management strategy.</a:t>
            </a:r>
          </a:p>
        </p:txBody>
      </p:sp>
    </p:spTree>
    <p:extLst>
      <p:ext uri="{BB962C8B-B14F-4D97-AF65-F5344CB8AC3E}">
        <p14:creationId xmlns:p14="http://schemas.microsoft.com/office/powerpoint/2010/main" val="1737421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Demographics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77500" lnSpcReduction="20000"/>
          </a:bodyPr>
          <a:lstStyle/>
          <a:p>
            <a:r>
              <a:rPr lang="en-GB" dirty="0"/>
              <a:t>Demographic diversity can have a positive impact on organisational performance. </a:t>
            </a:r>
          </a:p>
          <a:p>
            <a:r>
              <a:rPr lang="en-GB" dirty="0" err="1">
                <a:solidFill>
                  <a:srgbClr val="333333"/>
                </a:solidFill>
                <a:latin typeface="Open Sans" panose="020B0606030504020204" pitchFamily="34" charset="0"/>
              </a:rPr>
              <a:t>Tshetshema</a:t>
            </a:r>
            <a:r>
              <a:rPr lang="en-GB" dirty="0">
                <a:solidFill>
                  <a:srgbClr val="333333"/>
                </a:solidFill>
                <a:latin typeface="Open Sans" panose="020B0606030504020204" pitchFamily="34" charset="0"/>
              </a:rPr>
              <a:t> and Chan (2020) found</a:t>
            </a:r>
            <a:r>
              <a:rPr lang="en-GB" b="0" i="0" dirty="0">
                <a:solidFill>
                  <a:srgbClr val="333333"/>
                </a:solidFill>
                <a:effectLst/>
                <a:latin typeface="Open Sans" panose="020B0606030504020204" pitchFamily="34" charset="0"/>
              </a:rPr>
              <a:t> that high diversity of demographic dimensions, namely age, gender and culture increases team innovation performance when considered individually while the overall team demographic diversity has mixed effects.</a:t>
            </a:r>
          </a:p>
          <a:p>
            <a:r>
              <a:rPr lang="en-GB" b="0" i="0" dirty="0">
                <a:solidFill>
                  <a:srgbClr val="333333"/>
                </a:solidFill>
                <a:effectLst/>
                <a:latin typeface="Open Sans" panose="020B0606030504020204" pitchFamily="34" charset="0"/>
              </a:rPr>
              <a:t>Organisations should develop and implement team-formation and management policies which foster high age </a:t>
            </a:r>
            <a:r>
              <a:rPr lang="en-GB" dirty="0">
                <a:solidFill>
                  <a:srgbClr val="333333"/>
                </a:solidFill>
                <a:latin typeface="Open Sans" panose="020B0606030504020204" pitchFamily="34" charset="0"/>
              </a:rPr>
              <a:t>d</a:t>
            </a:r>
            <a:r>
              <a:rPr lang="en-GB" b="0" i="0" dirty="0">
                <a:solidFill>
                  <a:srgbClr val="333333"/>
                </a:solidFill>
                <a:effectLst/>
                <a:latin typeface="Open Sans" panose="020B0606030504020204" pitchFamily="34" charset="0"/>
              </a:rPr>
              <a:t>iversity, cultural diversity and gender </a:t>
            </a:r>
            <a:r>
              <a:rPr lang="en-GB" dirty="0">
                <a:solidFill>
                  <a:srgbClr val="333333"/>
                </a:solidFill>
                <a:latin typeface="Open Sans" panose="020B0606030504020204" pitchFamily="34" charset="0"/>
              </a:rPr>
              <a:t>d</a:t>
            </a:r>
            <a:r>
              <a:rPr lang="en-GB" b="0" i="0" dirty="0">
                <a:solidFill>
                  <a:srgbClr val="333333"/>
                </a:solidFill>
                <a:effectLst/>
                <a:latin typeface="Open Sans" panose="020B0606030504020204" pitchFamily="34" charset="0"/>
              </a:rPr>
              <a:t>iversity to increase team performance.</a:t>
            </a:r>
          </a:p>
          <a:p>
            <a:r>
              <a:rPr lang="en-GB" dirty="0">
                <a:solidFill>
                  <a:srgbClr val="333333"/>
                </a:solidFill>
                <a:latin typeface="Open Sans" panose="020B0606030504020204" pitchFamily="34" charset="0"/>
              </a:rPr>
              <a:t>Question - How can this be achieved as part of talent management strategy?</a:t>
            </a:r>
            <a:endParaRPr lang="en-GB" dirty="0"/>
          </a:p>
        </p:txBody>
      </p:sp>
    </p:spTree>
    <p:extLst>
      <p:ext uri="{BB962C8B-B14F-4D97-AF65-F5344CB8AC3E}">
        <p14:creationId xmlns:p14="http://schemas.microsoft.com/office/powerpoint/2010/main" val="23732977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Competitor analysis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Labour market competitors.</a:t>
            </a:r>
          </a:p>
          <a:p>
            <a:r>
              <a:rPr lang="en-GB" dirty="0"/>
              <a:t>Explore the strengths and weaknesses of the offerings of each competitor (salary, jobs security, job role, working environment, training and development).</a:t>
            </a:r>
          </a:p>
          <a:p>
            <a:r>
              <a:rPr lang="en-GB" dirty="0"/>
              <a:t>Consider what can be offered to stand out from other companies to help to attract/retain top talent. </a:t>
            </a:r>
          </a:p>
        </p:txBody>
      </p:sp>
    </p:spTree>
    <p:extLst>
      <p:ext uri="{BB962C8B-B14F-4D97-AF65-F5344CB8AC3E}">
        <p14:creationId xmlns:p14="http://schemas.microsoft.com/office/powerpoint/2010/main" val="3437058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Organisation positioning</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92500" lnSpcReduction="20000"/>
          </a:bodyPr>
          <a:lstStyle/>
          <a:p>
            <a:r>
              <a:rPr lang="en-GB" dirty="0"/>
              <a:t>Higgs (2004), cited in Taylor (2022), offered useful typology focussing on reward and culture.</a:t>
            </a:r>
          </a:p>
          <a:p>
            <a:pPr marL="0" indent="0">
              <a:buNone/>
            </a:pPr>
            <a:endParaRPr lang="en-GB" dirty="0"/>
          </a:p>
          <a:p>
            <a:pPr lvl="1"/>
            <a:r>
              <a:rPr lang="en-GB" dirty="0"/>
              <a:t>Employer of cash.</a:t>
            </a:r>
          </a:p>
          <a:p>
            <a:pPr lvl="1"/>
            <a:r>
              <a:rPr lang="en-GB" dirty="0"/>
              <a:t>Employer of values.</a:t>
            </a:r>
          </a:p>
          <a:p>
            <a:pPr lvl="1"/>
            <a:r>
              <a:rPr lang="en-GB" dirty="0"/>
              <a:t>Employer of churn.</a:t>
            </a:r>
          </a:p>
          <a:p>
            <a:pPr lvl="1"/>
            <a:r>
              <a:rPr lang="en-GB" dirty="0"/>
              <a:t>Employer of choice. </a:t>
            </a:r>
          </a:p>
          <a:p>
            <a:pPr marL="457200" lvl="1" indent="0">
              <a:buNone/>
            </a:pPr>
            <a:endParaRPr lang="en-GB" dirty="0"/>
          </a:p>
          <a:p>
            <a:pPr marL="457200" lvl="1" indent="0">
              <a:buNone/>
            </a:pPr>
            <a:r>
              <a:rPr lang="en-GB" dirty="0"/>
              <a:t>Which approach could be more beneficial to performance? </a:t>
            </a:r>
          </a:p>
        </p:txBody>
      </p:sp>
    </p:spTree>
    <p:extLst>
      <p:ext uri="{BB962C8B-B14F-4D97-AF65-F5344CB8AC3E}">
        <p14:creationId xmlns:p14="http://schemas.microsoft.com/office/powerpoint/2010/main" val="16884277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b="1" dirty="0"/>
              <a:t>War for Talent </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92500"/>
          </a:bodyPr>
          <a:lstStyle/>
          <a:p>
            <a:r>
              <a:rPr lang="en-GB" dirty="0"/>
              <a:t>Introduced by Steven Hankin in 1997.</a:t>
            </a:r>
          </a:p>
          <a:p>
            <a:r>
              <a:rPr lang="en-GB" dirty="0"/>
              <a:t>Ongoing battle between companies to attract and retain talent. </a:t>
            </a:r>
          </a:p>
          <a:p>
            <a:r>
              <a:rPr lang="en-GB" dirty="0"/>
              <a:t>Strategies for success – focus on employer brand, competitive compensation, positive culture, diverse recruitment practices. </a:t>
            </a:r>
          </a:p>
          <a:p>
            <a:r>
              <a:rPr lang="en-GB" dirty="0"/>
              <a:t>Impact – competitive advantage, innovation and productivity, financial implications, organisational growth, adaptability.</a:t>
            </a:r>
          </a:p>
        </p:txBody>
      </p:sp>
    </p:spTree>
    <p:extLst>
      <p:ext uri="{BB962C8B-B14F-4D97-AF65-F5344CB8AC3E}">
        <p14:creationId xmlns:p14="http://schemas.microsoft.com/office/powerpoint/2010/main" val="17981374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a:xfrm>
            <a:off x="609600" y="274638"/>
            <a:ext cx="10972800" cy="1143000"/>
          </a:xfrm>
        </p:spPr>
        <p:txBody>
          <a:bodyPr anchor="ctr">
            <a:normAutofit/>
          </a:bodyPr>
          <a:lstStyle/>
          <a:p>
            <a:r>
              <a:rPr lang="en-GB" b="1" dirty="0"/>
              <a:t>The Gig Economy</a:t>
            </a:r>
          </a:p>
        </p:txBody>
      </p:sp>
      <p:pic>
        <p:nvPicPr>
          <p:cNvPr id="2050" name="Picture 2" descr="The Gig Economy: Opportunities and ...">
            <a:extLst>
              <a:ext uri="{FF2B5EF4-FFF2-40B4-BE49-F238E27FC236}">
                <a16:creationId xmlns:a16="http://schemas.microsoft.com/office/drawing/2014/main" id="{8A6F0DA7-2446-46A1-93D9-494B351928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 y="2174458"/>
            <a:ext cx="5384800" cy="2840525"/>
          </a:xfrm>
          <a:prstGeom prst="rect">
            <a:avLst/>
          </a:prstGeom>
          <a:solidFill>
            <a:srgbClr val="FFFFFF"/>
          </a:solidFill>
        </p:spPr>
      </p:pic>
      <p:sp>
        <p:nvSpPr>
          <p:cNvPr id="3" name="Content Placeholder 2">
            <a:extLst>
              <a:ext uri="{FF2B5EF4-FFF2-40B4-BE49-F238E27FC236}">
                <a16:creationId xmlns:a16="http://schemas.microsoft.com/office/drawing/2014/main" id="{099ED3C6-F222-6C8B-C9C0-694A038BFF8A}"/>
              </a:ext>
            </a:extLst>
          </p:cNvPr>
          <p:cNvSpPr>
            <a:spLocks noGrp="1"/>
          </p:cNvSpPr>
          <p:nvPr>
            <p:ph sz="half" idx="2"/>
          </p:nvPr>
        </p:nvSpPr>
        <p:spPr>
          <a:xfrm>
            <a:off x="6197600" y="1600201"/>
            <a:ext cx="5384800" cy="3989040"/>
          </a:xfrm>
        </p:spPr>
        <p:txBody>
          <a:bodyPr>
            <a:normAutofit/>
          </a:bodyPr>
          <a:lstStyle/>
          <a:p>
            <a:r>
              <a:rPr lang="en-GB" b="0" i="0" dirty="0">
                <a:effectLst/>
              </a:rPr>
              <a:t>Refers to people who trade their time and skills through online platforms (websites or apps), and provide a service to a third party as a form of paid employment</a:t>
            </a:r>
            <a:r>
              <a:rPr lang="en-GB" dirty="0"/>
              <a:t> (CIPD, 2023c).</a:t>
            </a:r>
            <a:endParaRPr lang="en-GB" b="0" i="0" dirty="0">
              <a:effectLst/>
            </a:endParaRPr>
          </a:p>
          <a:p>
            <a:endParaRPr lang="en-GB" dirty="0"/>
          </a:p>
          <a:p>
            <a:endParaRPr lang="en-GB" b="0" i="0" dirty="0">
              <a:effectLst/>
            </a:endParaRPr>
          </a:p>
          <a:p>
            <a:endParaRPr lang="en-GB" dirty="0"/>
          </a:p>
        </p:txBody>
      </p:sp>
    </p:spTree>
    <p:extLst>
      <p:ext uri="{BB962C8B-B14F-4D97-AF65-F5344CB8AC3E}">
        <p14:creationId xmlns:p14="http://schemas.microsoft.com/office/powerpoint/2010/main" val="28101856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a:xfrm>
            <a:off x="609600" y="274638"/>
            <a:ext cx="10972800" cy="1143000"/>
          </a:xfrm>
        </p:spPr>
        <p:txBody>
          <a:bodyPr anchor="ctr">
            <a:normAutofit/>
          </a:bodyPr>
          <a:lstStyle/>
          <a:p>
            <a:r>
              <a:rPr lang="en-GB" dirty="0"/>
              <a:t>The Gig Economy (CIPD, 2023c)</a:t>
            </a:r>
          </a:p>
        </p:txBody>
      </p:sp>
      <p:pic>
        <p:nvPicPr>
          <p:cNvPr id="5" name="Picture 4">
            <a:extLst>
              <a:ext uri="{FF2B5EF4-FFF2-40B4-BE49-F238E27FC236}">
                <a16:creationId xmlns:a16="http://schemas.microsoft.com/office/drawing/2014/main" id="{BF3FE6DF-C3B5-2510-DCDE-DDC31FE0F2B5}"/>
              </a:ext>
            </a:extLst>
          </p:cNvPr>
          <p:cNvPicPr>
            <a:picLocks noChangeAspect="1"/>
          </p:cNvPicPr>
          <p:nvPr/>
        </p:nvPicPr>
        <p:blipFill>
          <a:blip r:embed="rId3"/>
          <a:stretch>
            <a:fillRect/>
          </a:stretch>
        </p:blipFill>
        <p:spPr>
          <a:xfrm>
            <a:off x="2615453" y="1333784"/>
            <a:ext cx="6673477" cy="4087505"/>
          </a:xfrm>
          <a:prstGeom prst="rect">
            <a:avLst/>
          </a:prstGeom>
          <a:noFill/>
        </p:spPr>
      </p:pic>
    </p:spTree>
    <p:extLst>
      <p:ext uri="{BB962C8B-B14F-4D97-AF65-F5344CB8AC3E}">
        <p14:creationId xmlns:p14="http://schemas.microsoft.com/office/powerpoint/2010/main" val="21316833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a:xfrm>
            <a:off x="609600" y="274638"/>
            <a:ext cx="10972800" cy="1143000"/>
          </a:xfrm>
        </p:spPr>
        <p:txBody>
          <a:bodyPr anchor="ctr">
            <a:normAutofit/>
          </a:bodyPr>
          <a:lstStyle/>
          <a:p>
            <a:r>
              <a:rPr lang="en-GB" dirty="0"/>
              <a:t>The Gig Economy (CIPD, 2023c)</a:t>
            </a:r>
          </a:p>
        </p:txBody>
      </p:sp>
      <p:pic>
        <p:nvPicPr>
          <p:cNvPr id="7" name="Picture 6">
            <a:extLst>
              <a:ext uri="{FF2B5EF4-FFF2-40B4-BE49-F238E27FC236}">
                <a16:creationId xmlns:a16="http://schemas.microsoft.com/office/drawing/2014/main" id="{6A10413F-26EC-0887-CC5F-B093F94081C3}"/>
              </a:ext>
            </a:extLst>
          </p:cNvPr>
          <p:cNvPicPr>
            <a:picLocks noChangeAspect="1"/>
          </p:cNvPicPr>
          <p:nvPr/>
        </p:nvPicPr>
        <p:blipFill>
          <a:blip r:embed="rId3"/>
          <a:stretch>
            <a:fillRect/>
          </a:stretch>
        </p:blipFill>
        <p:spPr>
          <a:xfrm>
            <a:off x="2608729" y="1474328"/>
            <a:ext cx="6974541" cy="3783471"/>
          </a:xfrm>
          <a:prstGeom prst="rect">
            <a:avLst/>
          </a:prstGeom>
        </p:spPr>
      </p:pic>
    </p:spTree>
    <p:extLst>
      <p:ext uri="{BB962C8B-B14F-4D97-AF65-F5344CB8AC3E}">
        <p14:creationId xmlns:p14="http://schemas.microsoft.com/office/powerpoint/2010/main" val="23074640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a:xfrm>
            <a:off x="609600" y="274638"/>
            <a:ext cx="10972800" cy="1143000"/>
          </a:xfrm>
        </p:spPr>
        <p:txBody>
          <a:bodyPr anchor="ctr">
            <a:normAutofit/>
          </a:bodyPr>
          <a:lstStyle/>
          <a:p>
            <a:r>
              <a:rPr lang="en-GB" dirty="0"/>
              <a:t>The Gig Economy</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sz="half" idx="2"/>
          </p:nvPr>
        </p:nvSpPr>
        <p:spPr>
          <a:xfrm>
            <a:off x="921124" y="1600201"/>
            <a:ext cx="10661276" cy="3989040"/>
          </a:xfrm>
        </p:spPr>
        <p:txBody>
          <a:bodyPr>
            <a:normAutofit/>
          </a:bodyPr>
          <a:lstStyle/>
          <a:p>
            <a:r>
              <a:rPr lang="en-GB" dirty="0"/>
              <a:t>Significant implications for performance due to the following:</a:t>
            </a:r>
          </a:p>
          <a:p>
            <a:pPr lvl="1"/>
            <a:r>
              <a:rPr lang="en-GB" b="0" i="0" dirty="0">
                <a:effectLst/>
              </a:rPr>
              <a:t>Flexibility</a:t>
            </a:r>
          </a:p>
          <a:p>
            <a:pPr lvl="1"/>
            <a:r>
              <a:rPr lang="en-GB" dirty="0"/>
              <a:t>Cost efficiency</a:t>
            </a:r>
          </a:p>
          <a:p>
            <a:pPr lvl="1"/>
            <a:r>
              <a:rPr lang="en-GB" dirty="0"/>
              <a:t>Access to diverse talent</a:t>
            </a:r>
          </a:p>
          <a:p>
            <a:pPr lvl="1"/>
            <a:r>
              <a:rPr lang="en-GB" dirty="0"/>
              <a:t>Productivity and efficiency</a:t>
            </a:r>
          </a:p>
          <a:p>
            <a:pPr lvl="1"/>
            <a:r>
              <a:rPr lang="en-GB" dirty="0"/>
              <a:t>Challenges to organisational culture</a:t>
            </a:r>
          </a:p>
          <a:p>
            <a:pPr lvl="1"/>
            <a:r>
              <a:rPr lang="en-GB" dirty="0"/>
              <a:t>Impact on traditional work models</a:t>
            </a:r>
          </a:p>
          <a:p>
            <a:pPr lvl="1"/>
            <a:r>
              <a:rPr lang="en-GB" dirty="0"/>
              <a:t>Innovation and competitiveness</a:t>
            </a:r>
          </a:p>
          <a:p>
            <a:endParaRPr lang="en-GB" dirty="0"/>
          </a:p>
          <a:p>
            <a:endParaRPr lang="en-GB" b="0" i="0" dirty="0">
              <a:effectLst/>
            </a:endParaRPr>
          </a:p>
          <a:p>
            <a:endParaRPr lang="en-GB" dirty="0"/>
          </a:p>
        </p:txBody>
      </p:sp>
    </p:spTree>
    <p:extLst>
      <p:ext uri="{BB962C8B-B14F-4D97-AF65-F5344CB8AC3E}">
        <p14:creationId xmlns:p14="http://schemas.microsoft.com/office/powerpoint/2010/main" val="32930661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r>
              <a:rPr lang="en-GB" b="1" dirty="0"/>
              <a:t>How can effective talent management impact?</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lnSpcReduction="10000"/>
          </a:bodyPr>
          <a:lstStyle/>
          <a:p>
            <a:r>
              <a:rPr lang="en-GB" dirty="0"/>
              <a:t>Recruitment – Helps to build a positive employer brand.</a:t>
            </a:r>
          </a:p>
          <a:p>
            <a:r>
              <a:rPr lang="en-GB" dirty="0"/>
              <a:t>Development – Creating meaningful work and growth opportunities. </a:t>
            </a:r>
          </a:p>
          <a:p>
            <a:r>
              <a:rPr lang="en-GB" dirty="0"/>
              <a:t>Promotion – High potential employees more likely to secure key roles in the organisation.</a:t>
            </a:r>
          </a:p>
          <a:p>
            <a:r>
              <a:rPr lang="en-GB" dirty="0"/>
              <a:t>Retention – Non-financial perks such as recognition, advancement opportunities and support from management help to retain high-performing employees. </a:t>
            </a:r>
          </a:p>
        </p:txBody>
      </p:sp>
    </p:spTree>
    <p:extLst>
      <p:ext uri="{BB962C8B-B14F-4D97-AF65-F5344CB8AC3E}">
        <p14:creationId xmlns:p14="http://schemas.microsoft.com/office/powerpoint/2010/main" val="3630933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b="1" dirty="0"/>
              <a:t>Group Activity</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92500" lnSpcReduction="20000"/>
          </a:bodyPr>
          <a:lstStyle/>
          <a:p>
            <a:r>
              <a:rPr lang="en-GB" dirty="0"/>
              <a:t>In groups, you will be allocated one of the following organisations:</a:t>
            </a:r>
          </a:p>
          <a:p>
            <a:pPr lvl="1"/>
            <a:r>
              <a:rPr lang="en-GB" dirty="0"/>
              <a:t>McDonalds</a:t>
            </a:r>
          </a:p>
          <a:p>
            <a:pPr lvl="1"/>
            <a:r>
              <a:rPr lang="en-GB" dirty="0"/>
              <a:t>Google</a:t>
            </a:r>
          </a:p>
          <a:p>
            <a:pPr lvl="1"/>
            <a:r>
              <a:rPr lang="en-GB" dirty="0"/>
              <a:t>Amazon</a:t>
            </a:r>
          </a:p>
          <a:p>
            <a:r>
              <a:rPr lang="en-GB" dirty="0"/>
              <a:t>What can you find out about their approach to talent management? What can we learn from their approach and what impact does their strategy appear to have had on organisational performance? </a:t>
            </a:r>
          </a:p>
        </p:txBody>
      </p:sp>
    </p:spTree>
    <p:extLst>
      <p:ext uri="{BB962C8B-B14F-4D97-AF65-F5344CB8AC3E}">
        <p14:creationId xmlns:p14="http://schemas.microsoft.com/office/powerpoint/2010/main" val="31912406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3425" y="83927"/>
            <a:ext cx="7886700" cy="972583"/>
          </a:xfrm>
        </p:spPr>
        <p:txBody>
          <a:bodyPr>
            <a:noAutofit/>
          </a:bodyPr>
          <a:lstStyle/>
          <a:p>
            <a:r>
              <a:rPr lang="en-GB" sz="4000" b="1" dirty="0"/>
              <a:t>What have we learnt?</a:t>
            </a:r>
          </a:p>
        </p:txBody>
      </p:sp>
      <p:sp>
        <p:nvSpPr>
          <p:cNvPr id="3" name="Content Placeholder 2"/>
          <p:cNvSpPr>
            <a:spLocks noGrp="1"/>
          </p:cNvSpPr>
          <p:nvPr>
            <p:ph idx="1"/>
          </p:nvPr>
        </p:nvSpPr>
        <p:spPr>
          <a:xfrm>
            <a:off x="1012668" y="1056510"/>
            <a:ext cx="10166663" cy="4696800"/>
          </a:xfrm>
        </p:spPr>
        <p:txBody>
          <a:bodyPr>
            <a:normAutofit fontScale="85000" lnSpcReduction="10000"/>
          </a:bodyPr>
          <a:lstStyle/>
          <a:p>
            <a:pPr algn="just"/>
            <a:r>
              <a:rPr lang="en-GB" dirty="0">
                <a:latin typeface="Sabon LT Std"/>
              </a:rPr>
              <a:t>Learning outcome 1 - </a:t>
            </a:r>
            <a:r>
              <a:rPr lang="en-GB" b="0" i="0" dirty="0">
                <a:solidFill>
                  <a:srgbClr val="1D2125"/>
                </a:solidFill>
                <a:effectLst/>
                <a:highlight>
                  <a:srgbClr val="FFFFFF"/>
                </a:highlight>
                <a:latin typeface="-apple-system"/>
              </a:rPr>
              <a:t>How resourcing and talent management activities influence performance.</a:t>
            </a:r>
          </a:p>
          <a:p>
            <a:pPr algn="just"/>
            <a:r>
              <a:rPr lang="en-GB" b="0" i="0" dirty="0">
                <a:solidFill>
                  <a:srgbClr val="1D2125"/>
                </a:solidFill>
                <a:effectLst/>
                <a:highlight>
                  <a:srgbClr val="FFFFFF"/>
                </a:highlight>
                <a:latin typeface="-apple-system"/>
              </a:rPr>
              <a:t>All activities linked to talent management impact both organisational and individual performance, either directly, or indirectly. </a:t>
            </a:r>
          </a:p>
          <a:p>
            <a:pPr algn="just"/>
            <a:r>
              <a:rPr lang="en-GB" dirty="0">
                <a:solidFill>
                  <a:srgbClr val="1D2125"/>
                </a:solidFill>
                <a:highlight>
                  <a:srgbClr val="FFFFFF"/>
                </a:highlight>
                <a:latin typeface="-apple-system"/>
              </a:rPr>
              <a:t>Recruitment activities – complex processes that need to be adapted for both the culture of the organisation and the specific role.</a:t>
            </a:r>
          </a:p>
          <a:p>
            <a:pPr algn="just"/>
            <a:r>
              <a:rPr lang="en-GB" dirty="0">
                <a:solidFill>
                  <a:srgbClr val="1D2125"/>
                </a:solidFill>
                <a:highlight>
                  <a:srgbClr val="FFFFFF"/>
                </a:highlight>
                <a:latin typeface="-apple-system"/>
              </a:rPr>
              <a:t>Performance management approaches – varying strategies that need to link to the culture and the individual to be successful.  </a:t>
            </a:r>
            <a:endParaRPr lang="en-GB" dirty="0">
              <a:latin typeface="Sabon LT Std"/>
            </a:endParaRPr>
          </a:p>
          <a:p>
            <a:pPr algn="just"/>
            <a:r>
              <a:rPr lang="en-GB" dirty="0">
                <a:latin typeface="Sabon LT Std"/>
              </a:rPr>
              <a:t>External factors – Demographics, competitors, gig economy.</a:t>
            </a:r>
          </a:p>
          <a:p>
            <a:pPr marL="0" indent="0" algn="just">
              <a:buNone/>
            </a:pPr>
            <a:endParaRPr lang="en-GB" dirty="0">
              <a:latin typeface="Sabon LT Std"/>
            </a:endParaRPr>
          </a:p>
          <a:p>
            <a:pPr algn="just"/>
            <a:endParaRPr lang="en-GB" dirty="0">
              <a:latin typeface="Sabon LT Std"/>
            </a:endParaRPr>
          </a:p>
          <a:p>
            <a:pPr algn="just"/>
            <a:endParaRPr lang="en-GB" dirty="0"/>
          </a:p>
          <a:p>
            <a:endParaRPr lang="en-GB" dirty="0"/>
          </a:p>
        </p:txBody>
      </p:sp>
    </p:spTree>
    <p:extLst>
      <p:ext uri="{BB962C8B-B14F-4D97-AF65-F5344CB8AC3E}">
        <p14:creationId xmlns:p14="http://schemas.microsoft.com/office/powerpoint/2010/main" val="37433005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2E0B-00DA-773B-758D-05C3ECFC6DA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1C9D164-2F9A-A836-3ED4-BB2C3FD086DC}"/>
              </a:ext>
            </a:extLst>
          </p:cNvPr>
          <p:cNvSpPr>
            <a:spLocks noGrp="1"/>
          </p:cNvSpPr>
          <p:nvPr>
            <p:ph idx="1"/>
          </p:nvPr>
        </p:nvSpPr>
        <p:spPr>
          <a:xfrm>
            <a:off x="547077" y="1139094"/>
            <a:ext cx="10972800" cy="3917032"/>
          </a:xfrm>
        </p:spPr>
        <p:txBody>
          <a:bodyPr>
            <a:noAutofit/>
          </a:bodyPr>
          <a:lstStyle/>
          <a:p>
            <a:r>
              <a:rPr lang="en-GB" sz="1200" dirty="0">
                <a:latin typeface="+mj-lt"/>
              </a:rPr>
              <a:t>CIPD (2023a) </a:t>
            </a:r>
            <a:r>
              <a:rPr lang="en-GB" sz="1200" i="1" dirty="0">
                <a:latin typeface="+mj-lt"/>
              </a:rPr>
              <a:t>Talent Management</a:t>
            </a:r>
            <a:r>
              <a:rPr lang="en-GB" sz="1200" dirty="0">
                <a:latin typeface="+mj-lt"/>
              </a:rPr>
              <a:t>. Available at: </a:t>
            </a:r>
            <a:r>
              <a:rPr lang="en-GB" sz="1200" dirty="0">
                <a:hlinkClick r:id="rId3"/>
              </a:rPr>
              <a:t>Talent management | Factsheets | CIPD</a:t>
            </a:r>
            <a:r>
              <a:rPr lang="en-GB" sz="1200" dirty="0"/>
              <a:t> (Accessed: 7 October 2024). </a:t>
            </a:r>
          </a:p>
          <a:p>
            <a:r>
              <a:rPr lang="en-GB" sz="1200" dirty="0">
                <a:latin typeface="+mj-lt"/>
              </a:rPr>
              <a:t>CIPD (2023b) </a:t>
            </a:r>
            <a:r>
              <a:rPr lang="en-GB" sz="1200" i="1" dirty="0">
                <a:latin typeface="+mj-lt"/>
              </a:rPr>
              <a:t>The true story of the UK gig economy. </a:t>
            </a:r>
            <a:r>
              <a:rPr lang="en-GB" sz="1200" dirty="0">
                <a:latin typeface="+mj-lt"/>
              </a:rPr>
              <a:t>Available at: </a:t>
            </a:r>
            <a:r>
              <a:rPr lang="en-GB" sz="1200" dirty="0">
                <a:hlinkClick r:id="rId4"/>
              </a:rPr>
              <a:t>The true story of the UK gig economy | CIPD</a:t>
            </a:r>
            <a:r>
              <a:rPr lang="en-GB" sz="1200" dirty="0"/>
              <a:t> (Accessed: 7 October 2024).</a:t>
            </a:r>
          </a:p>
          <a:p>
            <a:r>
              <a:rPr lang="en-GB" sz="1200" dirty="0">
                <a:latin typeface="+mj-lt"/>
              </a:rPr>
              <a:t>CIPD (2023c) </a:t>
            </a:r>
            <a:r>
              <a:rPr lang="en-GB" sz="1200" i="1" dirty="0">
                <a:latin typeface="+mj-lt"/>
              </a:rPr>
              <a:t>The gig economy: What does it really look like? </a:t>
            </a:r>
            <a:r>
              <a:rPr lang="en-GB" sz="1200" dirty="0">
                <a:latin typeface="+mj-lt"/>
              </a:rPr>
              <a:t>Available at: </a:t>
            </a:r>
            <a:r>
              <a:rPr lang="en-GB" sz="1200" dirty="0">
                <a:hlinkClick r:id="rId5"/>
              </a:rPr>
              <a:t>The gig economy: What does it really look like? | CIPD</a:t>
            </a:r>
            <a:r>
              <a:rPr lang="en-GB" sz="1200" dirty="0"/>
              <a:t> (Accessed: 7 October 2024)</a:t>
            </a:r>
          </a:p>
          <a:p>
            <a:r>
              <a:rPr lang="en-GB" sz="1200" dirty="0">
                <a:latin typeface="+mj-lt"/>
              </a:rPr>
              <a:t>CIPD (2023d) </a:t>
            </a:r>
            <a:r>
              <a:rPr lang="en-GB" sz="1200" i="1" dirty="0">
                <a:latin typeface="+mj-lt"/>
              </a:rPr>
              <a:t>Recruitment: An introduction. </a:t>
            </a:r>
            <a:r>
              <a:rPr lang="en-GB" sz="1200" dirty="0">
                <a:latin typeface="+mj-lt"/>
              </a:rPr>
              <a:t>Available at: </a:t>
            </a:r>
            <a:r>
              <a:rPr lang="en-GB" sz="1200" dirty="0">
                <a:hlinkClick r:id="rId6"/>
              </a:rPr>
              <a:t>Recruitment process overview | Factsheets | CIPD</a:t>
            </a:r>
            <a:r>
              <a:rPr lang="en-GB" sz="1200" dirty="0"/>
              <a:t>. (Accessed: 7 October 2024).</a:t>
            </a:r>
            <a:endParaRPr lang="en-GB" sz="1200" dirty="0">
              <a:latin typeface="+mj-lt"/>
            </a:endParaRPr>
          </a:p>
          <a:p>
            <a:r>
              <a:rPr lang="en-GB" sz="1200" dirty="0" err="1">
                <a:latin typeface="+mj-lt"/>
              </a:rPr>
              <a:t>Hongal</a:t>
            </a:r>
            <a:r>
              <a:rPr lang="en-GB" sz="1200" dirty="0">
                <a:latin typeface="+mj-lt"/>
              </a:rPr>
              <a:t>, P. and </a:t>
            </a:r>
            <a:r>
              <a:rPr lang="en-GB" sz="1200" dirty="0" err="1">
                <a:latin typeface="+mj-lt"/>
              </a:rPr>
              <a:t>Kinange</a:t>
            </a:r>
            <a:r>
              <a:rPr lang="en-GB" sz="1200" dirty="0">
                <a:latin typeface="+mj-lt"/>
              </a:rPr>
              <a:t>, U. (2020) ‘A Study on Talent Management and its Impact on Organization Performance - An Empirical Review’, </a:t>
            </a:r>
            <a:r>
              <a:rPr lang="en-GB" sz="1200" i="1" dirty="0">
                <a:latin typeface="+mj-lt"/>
              </a:rPr>
              <a:t>International Journal of Engineering and Management Research,</a:t>
            </a:r>
            <a:r>
              <a:rPr lang="en-GB" sz="1200" dirty="0">
                <a:latin typeface="+mj-lt"/>
              </a:rPr>
              <a:t> 10(1). Available at: </a:t>
            </a:r>
            <a:r>
              <a:rPr lang="en-GB" sz="1200" b="0" i="0" dirty="0">
                <a:effectLst/>
                <a:latin typeface="+mj-lt"/>
                <a:hlinkClick r:id="rId7"/>
              </a:rPr>
              <a:t>https://doi.org/10.31033/ijemr.10.1.12</a:t>
            </a:r>
            <a:r>
              <a:rPr lang="en-GB" sz="1200" b="0" i="0" dirty="0">
                <a:effectLst/>
                <a:latin typeface="+mj-lt"/>
              </a:rPr>
              <a:t>.</a:t>
            </a:r>
          </a:p>
          <a:p>
            <a:r>
              <a:rPr lang="en-GB" sz="1200" b="0" i="0" dirty="0">
                <a:effectLst/>
                <a:latin typeface="+mj-lt"/>
              </a:rPr>
              <a:t>Gupta, G. and Praveen, N. (2023) Impact of Recruitment &amp; Selection on </a:t>
            </a:r>
            <a:r>
              <a:rPr lang="en-GB" sz="1200" b="0" i="0" dirty="0" err="1">
                <a:effectLst/>
                <a:latin typeface="+mj-lt"/>
              </a:rPr>
              <a:t>Orgnaizational</a:t>
            </a:r>
            <a:r>
              <a:rPr lang="en-GB" sz="1200" b="0" i="0" dirty="0">
                <a:effectLst/>
                <a:latin typeface="+mj-lt"/>
              </a:rPr>
              <a:t> Effectiveness, International Research Journal of Modernization in Engineerin</a:t>
            </a:r>
            <a:r>
              <a:rPr lang="en-GB" sz="1200" dirty="0">
                <a:latin typeface="+mj-lt"/>
              </a:rPr>
              <a:t>g Technology and Science, 5(4). Available at: </a:t>
            </a:r>
            <a:r>
              <a:rPr lang="en-GB" sz="1200" dirty="0">
                <a:hlinkClick r:id="rId8"/>
              </a:rPr>
              <a:t>fin_irjmets1682926279.pdf</a:t>
            </a:r>
            <a:r>
              <a:rPr lang="en-GB" sz="1200" dirty="0"/>
              <a:t>. (Accessed: 7 October 2024).</a:t>
            </a:r>
            <a:endParaRPr lang="en-GB" sz="2000" b="0" i="0" dirty="0">
              <a:effectLst/>
              <a:latin typeface="+mj-lt"/>
            </a:endParaRPr>
          </a:p>
          <a:p>
            <a:r>
              <a:rPr lang="en-GB" sz="1200" b="0" i="0" dirty="0">
                <a:effectLst/>
                <a:latin typeface="+mj-lt"/>
              </a:rPr>
              <a:t>Kwon, K. and Jang, S. (2022) ‘There is no good war for talent: a critical review of the literature on talent management’, </a:t>
            </a:r>
            <a:r>
              <a:rPr lang="en-GB" sz="1200" b="0" i="1" dirty="0">
                <a:effectLst/>
                <a:latin typeface="+mj-lt"/>
              </a:rPr>
              <a:t>Employee relations</a:t>
            </a:r>
            <a:r>
              <a:rPr lang="en-GB" sz="1200" b="0" i="0" dirty="0">
                <a:effectLst/>
                <a:latin typeface="+mj-lt"/>
              </a:rPr>
              <a:t>, 44(1), pp. 94–120. Available at: </a:t>
            </a:r>
            <a:r>
              <a:rPr lang="en-GB" sz="1200" b="0" i="0" dirty="0">
                <a:effectLst/>
                <a:latin typeface="+mj-lt"/>
                <a:hlinkClick r:id="rId9"/>
              </a:rPr>
              <a:t>https://doi.org/10.1108/ER-08-2020-0374</a:t>
            </a:r>
            <a:r>
              <a:rPr lang="en-GB" sz="1200" b="0" i="0" dirty="0">
                <a:effectLst/>
                <a:latin typeface="+mj-lt"/>
              </a:rPr>
              <a:t>. </a:t>
            </a:r>
          </a:p>
          <a:p>
            <a:r>
              <a:rPr lang="en-GB" sz="1200" dirty="0" err="1">
                <a:latin typeface="+mj-lt"/>
              </a:rPr>
              <a:t>Maley</a:t>
            </a:r>
            <a:r>
              <a:rPr lang="en-GB" sz="1200" dirty="0">
                <a:latin typeface="+mj-lt"/>
              </a:rPr>
              <a:t>, J. F. </a:t>
            </a:r>
            <a:r>
              <a:rPr lang="en-GB" sz="1200" i="1" dirty="0">
                <a:latin typeface="+mj-lt"/>
              </a:rPr>
              <a:t>et al </a:t>
            </a:r>
            <a:r>
              <a:rPr lang="en-GB" sz="1200" dirty="0">
                <a:latin typeface="+mj-lt"/>
              </a:rPr>
              <a:t>(2024) ‘Performance management in a rapidly changing world: implications for talent management’, </a:t>
            </a:r>
            <a:r>
              <a:rPr lang="en-GB" sz="1200" i="1" dirty="0">
                <a:latin typeface="+mj-lt"/>
              </a:rPr>
              <a:t>Management decision</a:t>
            </a:r>
            <a:r>
              <a:rPr lang="en-GB" sz="1200" dirty="0">
                <a:latin typeface="+mj-lt"/>
              </a:rPr>
              <a:t>. Available at: </a:t>
            </a:r>
            <a:r>
              <a:rPr lang="en-GB" sz="1200" dirty="0">
                <a:hlinkClick r:id="rId10"/>
              </a:rPr>
              <a:t>Performance management in a rapidly changing world: implications for talent management | Emerald Insight</a:t>
            </a:r>
            <a:r>
              <a:rPr lang="en-GB" sz="1200" dirty="0">
                <a:latin typeface="+mj-lt"/>
              </a:rPr>
              <a:t> </a:t>
            </a:r>
          </a:p>
          <a:p>
            <a:r>
              <a:rPr lang="en-GB" sz="1200" b="0" i="0" dirty="0" err="1">
                <a:effectLst/>
                <a:latin typeface="+mj-lt"/>
              </a:rPr>
              <a:t>Ramaditya</a:t>
            </a:r>
            <a:r>
              <a:rPr lang="en-GB" sz="1200" b="0" i="0" dirty="0">
                <a:effectLst/>
                <a:latin typeface="+mj-lt"/>
              </a:rPr>
              <a:t>, M. et al (20</a:t>
            </a:r>
            <a:r>
              <a:rPr lang="en-GB" sz="1200" dirty="0">
                <a:latin typeface="+mj-lt"/>
              </a:rPr>
              <a:t>22) ‘Reinventing talent management: How to maximize performance in higher education’, </a:t>
            </a:r>
            <a:r>
              <a:rPr lang="en-GB" sz="1200" i="1" dirty="0">
                <a:latin typeface="+mj-lt"/>
              </a:rPr>
              <a:t>Frontiers in education</a:t>
            </a:r>
            <a:r>
              <a:rPr lang="en-GB" sz="1200" dirty="0">
                <a:latin typeface="+mj-lt"/>
              </a:rPr>
              <a:t>, 7. Available at: </a:t>
            </a:r>
            <a:r>
              <a:rPr lang="en-GB" sz="1050" dirty="0">
                <a:hlinkClick r:id="rId11"/>
              </a:rPr>
              <a:t>Frontiers | Reinventing talent management: How to maximize performance in higher education (frontiersin.org)</a:t>
            </a:r>
            <a:r>
              <a:rPr lang="en-GB" sz="1050" dirty="0"/>
              <a:t> (Accessed: 7 October 2024). </a:t>
            </a:r>
            <a:endParaRPr lang="en-GB" sz="1600" b="0" i="0" dirty="0">
              <a:effectLst/>
              <a:latin typeface="+mj-lt"/>
            </a:endParaRPr>
          </a:p>
          <a:p>
            <a:r>
              <a:rPr lang="en-GB" sz="1200" dirty="0">
                <a:latin typeface="+mj-lt"/>
              </a:rPr>
              <a:t>McKinsey and Company (2023) </a:t>
            </a:r>
            <a:r>
              <a:rPr lang="en-GB" sz="1200" i="1" dirty="0">
                <a:latin typeface="+mj-lt"/>
              </a:rPr>
              <a:t>What is Talent Management? </a:t>
            </a:r>
            <a:r>
              <a:rPr lang="en-GB" sz="1200" dirty="0">
                <a:latin typeface="+mj-lt"/>
              </a:rPr>
              <a:t>Available at: </a:t>
            </a:r>
            <a:r>
              <a:rPr lang="en-GB" sz="1200" dirty="0">
                <a:hlinkClick r:id="rId12"/>
              </a:rPr>
              <a:t>What is talent management? | McKinsey</a:t>
            </a:r>
            <a:r>
              <a:rPr lang="en-GB" sz="1200" dirty="0"/>
              <a:t> (Accessed: 7 October 2024). </a:t>
            </a:r>
          </a:p>
          <a:p>
            <a:r>
              <a:rPr lang="en-GB" sz="1200" dirty="0"/>
              <a:t>Taylor, S. (2022) </a:t>
            </a:r>
            <a:r>
              <a:rPr lang="en-GB" sz="1200" i="1" dirty="0"/>
              <a:t>Resourcing and talent management : the theory and practice of recruiting and developing a workforce. </a:t>
            </a:r>
            <a:r>
              <a:rPr lang="en-GB" sz="1200" dirty="0"/>
              <a:t>Eighth edition. London: Kogan Page.</a:t>
            </a:r>
          </a:p>
          <a:p>
            <a:pPr algn="l">
              <a:buFont typeface="Arial" panose="020B0604020202020204" pitchFamily="34" charset="0"/>
              <a:buChar char="•"/>
            </a:pPr>
            <a:r>
              <a:rPr lang="en-GB" sz="1200" dirty="0" err="1">
                <a:latin typeface="+mj-lt"/>
              </a:rPr>
              <a:t>Tenekwah</a:t>
            </a:r>
            <a:r>
              <a:rPr lang="en-GB" sz="1200" dirty="0">
                <a:latin typeface="+mj-lt"/>
              </a:rPr>
              <a:t>, E. S. (2024) ‘</a:t>
            </a:r>
            <a:r>
              <a:rPr lang="en-GB" sz="1200" i="0" dirty="0">
                <a:solidFill>
                  <a:srgbClr val="131314"/>
                </a:solidFill>
                <a:effectLst/>
                <a:latin typeface="+mj-lt"/>
              </a:rPr>
              <a:t>Winning the war for talent: how strategic HR is the key to attracting and keeping top performers’, </a:t>
            </a:r>
            <a:r>
              <a:rPr lang="en-GB" sz="1200" i="1" dirty="0">
                <a:solidFill>
                  <a:srgbClr val="131314"/>
                </a:solidFill>
                <a:effectLst/>
                <a:latin typeface="+mj-lt"/>
              </a:rPr>
              <a:t>Strategic HR Review, </a:t>
            </a:r>
            <a:r>
              <a:rPr lang="en-GB" sz="1200" i="0" dirty="0">
                <a:solidFill>
                  <a:srgbClr val="131314"/>
                </a:solidFill>
                <a:effectLst/>
                <a:latin typeface="+mj-lt"/>
              </a:rPr>
              <a:t>23(5), pp. 192-195. Available </a:t>
            </a:r>
            <a:r>
              <a:rPr lang="en-GB" sz="1200" i="0" dirty="0">
                <a:solidFill>
                  <a:srgbClr val="131314"/>
                </a:solidFill>
                <a:effectLst/>
                <a:latin typeface="Manrope Var"/>
              </a:rPr>
              <a:t>at: </a:t>
            </a:r>
            <a:r>
              <a:rPr lang="en-GB" sz="1200" dirty="0">
                <a:hlinkClick r:id="rId13"/>
              </a:rPr>
              <a:t>Winning the war for talent: how strategic HR is the key to attracting and keeping top performers | Request PDF (researchgate.net)</a:t>
            </a:r>
            <a:r>
              <a:rPr lang="en-GB" sz="1200" dirty="0"/>
              <a:t> (Accessed: 7 October 2024). </a:t>
            </a:r>
          </a:p>
          <a:p>
            <a:pPr algn="l">
              <a:buFont typeface="Arial" panose="020B0604020202020204" pitchFamily="34" charset="0"/>
              <a:buChar char="•"/>
            </a:pPr>
            <a:r>
              <a:rPr lang="en-GB" sz="1200" b="0" i="0" dirty="0" err="1">
                <a:solidFill>
                  <a:srgbClr val="333333"/>
                </a:solidFill>
                <a:effectLst/>
                <a:latin typeface="Open Sans" panose="020B0606030504020204" pitchFamily="34" charset="0"/>
              </a:rPr>
              <a:t>Tshetshema</a:t>
            </a:r>
            <a:r>
              <a:rPr lang="en-GB" sz="1200" b="0" i="0" dirty="0">
                <a:solidFill>
                  <a:srgbClr val="333333"/>
                </a:solidFill>
                <a:effectLst/>
                <a:latin typeface="Open Sans" panose="020B0606030504020204" pitchFamily="34" charset="0"/>
              </a:rPr>
              <a:t>, C. T., &amp; Chan, K. Y. (2020). A systematic literature review of the relationship between demographic diversity and innovation performance at team-level. </a:t>
            </a:r>
            <a:r>
              <a:rPr lang="en-GB" sz="1200" b="0" i="1" dirty="0">
                <a:solidFill>
                  <a:srgbClr val="333333"/>
                </a:solidFill>
                <a:effectLst/>
                <a:latin typeface="Open Sans" panose="020B0606030504020204" pitchFamily="34" charset="0"/>
              </a:rPr>
              <a:t>Technology Analysis &amp; Strategic Management</a:t>
            </a:r>
            <a:r>
              <a:rPr lang="en-GB" sz="1200" b="0" i="0" dirty="0">
                <a:solidFill>
                  <a:srgbClr val="333333"/>
                </a:solidFill>
                <a:effectLst/>
                <a:latin typeface="Open Sans" panose="020B0606030504020204" pitchFamily="34" charset="0"/>
              </a:rPr>
              <a:t>, </a:t>
            </a:r>
            <a:r>
              <a:rPr lang="en-GB" sz="1200" b="0" i="1" dirty="0">
                <a:solidFill>
                  <a:srgbClr val="333333"/>
                </a:solidFill>
                <a:effectLst/>
                <a:latin typeface="Open Sans" panose="020B0606030504020204" pitchFamily="34" charset="0"/>
              </a:rPr>
              <a:t>32</a:t>
            </a:r>
            <a:r>
              <a:rPr lang="en-GB" sz="1200" b="0" i="0" dirty="0">
                <a:solidFill>
                  <a:srgbClr val="333333"/>
                </a:solidFill>
                <a:effectLst/>
                <a:latin typeface="Open Sans" panose="020B0606030504020204" pitchFamily="34" charset="0"/>
              </a:rPr>
              <a:t>(8), pp. 955–967. Available at: </a:t>
            </a:r>
            <a:r>
              <a:rPr lang="en-GB" sz="1200" b="0" i="0" dirty="0">
                <a:solidFill>
                  <a:srgbClr val="333333"/>
                </a:solidFill>
                <a:effectLst/>
                <a:latin typeface="Open Sans" panose="020B0606030504020204" pitchFamily="34" charset="0"/>
                <a:hlinkClick r:id="rId14"/>
              </a:rPr>
              <a:t>https://doi.org/10.1080/09537325.2020.1730783</a:t>
            </a:r>
            <a:r>
              <a:rPr lang="en-GB" sz="1200" b="0" i="0" dirty="0">
                <a:solidFill>
                  <a:srgbClr val="333333"/>
                </a:solidFill>
                <a:effectLst/>
                <a:latin typeface="Open Sans" panose="020B0606030504020204" pitchFamily="34" charset="0"/>
              </a:rPr>
              <a:t> </a:t>
            </a:r>
            <a:endParaRPr lang="en-GB" sz="1200" b="0" i="0" dirty="0">
              <a:solidFill>
                <a:srgbClr val="525254"/>
              </a:solidFill>
              <a:effectLst/>
              <a:latin typeface="Inter Var"/>
            </a:endParaRPr>
          </a:p>
          <a:p>
            <a:endParaRPr lang="en-GB" sz="1200" dirty="0"/>
          </a:p>
          <a:p>
            <a:pPr marL="0" indent="0">
              <a:buNone/>
            </a:pPr>
            <a:endParaRPr lang="en-GB" sz="2400" dirty="0"/>
          </a:p>
        </p:txBody>
      </p:sp>
    </p:spTree>
    <p:extLst>
      <p:ext uri="{BB962C8B-B14F-4D97-AF65-F5344CB8AC3E}">
        <p14:creationId xmlns:p14="http://schemas.microsoft.com/office/powerpoint/2010/main" val="865498515"/>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0</TotalTime>
  <Words>4627</Words>
  <Application>Microsoft Office PowerPoint</Application>
  <PresentationFormat>Widescreen</PresentationFormat>
  <Paragraphs>521</Paragraphs>
  <Slides>26</Slides>
  <Notes>25</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26</vt:i4>
      </vt:variant>
    </vt:vector>
  </HeadingPairs>
  <TitlesOfParts>
    <vt:vector size="43" baseType="lpstr">
      <vt:lpstr>__fkGroteskNeue_598ab8</vt:lpstr>
      <vt:lpstr>-apple-system</vt:lpstr>
      <vt:lpstr>Inter Var</vt:lpstr>
      <vt:lpstr>Manrope Var</vt:lpstr>
      <vt:lpstr>Myriad Pro</vt:lpstr>
      <vt:lpstr>Sabon LT Std</vt:lpstr>
      <vt:lpstr>var(--font-berkeley-mono)</vt:lpstr>
      <vt:lpstr>var(--font-fk-grotesk)</vt:lpstr>
      <vt:lpstr>var(--font-fk-grotesk-neue)</vt:lpstr>
      <vt:lpstr>Aptos</vt:lpstr>
      <vt:lpstr>Arial</vt:lpstr>
      <vt:lpstr>Calibri</vt:lpstr>
      <vt:lpstr>Courier New</vt:lpstr>
      <vt:lpstr>Open Sans</vt:lpstr>
      <vt:lpstr>Segoe UI</vt:lpstr>
      <vt:lpstr>Symbol</vt:lpstr>
      <vt:lpstr>ThemeUWTSD</vt:lpstr>
      <vt:lpstr>Resourcing and Talent Management </vt:lpstr>
      <vt:lpstr>Agenda for today</vt:lpstr>
      <vt:lpstr>Talent management activities that contribute to organisational performance</vt:lpstr>
      <vt:lpstr>Talent within an organisation</vt:lpstr>
      <vt:lpstr>What does a strong organisational structure look like?</vt:lpstr>
      <vt:lpstr>How can organisational performance be measured?</vt:lpstr>
      <vt:lpstr>Integration with business strategy</vt:lpstr>
      <vt:lpstr>Recruitment activities</vt:lpstr>
      <vt:lpstr>Recruitment process (CIPD, 2023d)</vt:lpstr>
      <vt:lpstr>Performance Management activities</vt:lpstr>
      <vt:lpstr>Two perspectives (Taylor, 2022)</vt:lpstr>
      <vt:lpstr>Group Activity</vt:lpstr>
      <vt:lpstr>Performance Management activities</vt:lpstr>
      <vt:lpstr>Key external factors impacting talent management and performance</vt:lpstr>
      <vt:lpstr>Demographics</vt:lpstr>
      <vt:lpstr>Competitor analysis</vt:lpstr>
      <vt:lpstr>Organisation positioning</vt:lpstr>
      <vt:lpstr>War for Talent </vt:lpstr>
      <vt:lpstr>The Gig Economy</vt:lpstr>
      <vt:lpstr>The Gig Economy (CIPD, 2023c)</vt:lpstr>
      <vt:lpstr>The Gig Economy (CIPD, 2023c)</vt:lpstr>
      <vt:lpstr>The Gig Economy</vt:lpstr>
      <vt:lpstr>How can effective talent management impact?</vt:lpstr>
      <vt:lpstr>Group Activity</vt:lpstr>
      <vt:lpstr>What have we learnt?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39</cp:revision>
  <dcterms:created xsi:type="dcterms:W3CDTF">2017-11-30T17:31:08Z</dcterms:created>
  <dcterms:modified xsi:type="dcterms:W3CDTF">2025-10-07T17:25:58Z</dcterms:modified>
</cp:coreProperties>
</file>