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1"/>
  </p:sldMasterIdLst>
  <p:notesMasterIdLst>
    <p:notesMasterId r:id="rId48"/>
  </p:notesMasterIdLst>
  <p:sldIdLst>
    <p:sldId id="279" r:id="rId2"/>
    <p:sldId id="280" r:id="rId3"/>
    <p:sldId id="281" r:id="rId4"/>
    <p:sldId id="284" r:id="rId5"/>
    <p:sldId id="282" r:id="rId6"/>
    <p:sldId id="285" r:id="rId7"/>
    <p:sldId id="286" r:id="rId8"/>
    <p:sldId id="287" r:id="rId9"/>
    <p:sldId id="288" r:id="rId10"/>
    <p:sldId id="289" r:id="rId11"/>
    <p:sldId id="304" r:id="rId12"/>
    <p:sldId id="256" r:id="rId13"/>
    <p:sldId id="277" r:id="rId14"/>
    <p:sldId id="278" r:id="rId15"/>
    <p:sldId id="257" r:id="rId16"/>
    <p:sldId id="276" r:id="rId17"/>
    <p:sldId id="258" r:id="rId18"/>
    <p:sldId id="259" r:id="rId19"/>
    <p:sldId id="260" r:id="rId20"/>
    <p:sldId id="261" r:id="rId21"/>
    <p:sldId id="262" r:id="rId22"/>
    <p:sldId id="263" r:id="rId23"/>
    <p:sldId id="264" r:id="rId24"/>
    <p:sldId id="265" r:id="rId25"/>
    <p:sldId id="266" r:id="rId26"/>
    <p:sldId id="267" r:id="rId27"/>
    <p:sldId id="268" r:id="rId28"/>
    <p:sldId id="269" r:id="rId29"/>
    <p:sldId id="270" r:id="rId30"/>
    <p:sldId id="271" r:id="rId31"/>
    <p:sldId id="272" r:id="rId32"/>
    <p:sldId id="273" r:id="rId33"/>
    <p:sldId id="275" r:id="rId34"/>
    <p:sldId id="291" r:id="rId35"/>
    <p:sldId id="292" r:id="rId36"/>
    <p:sldId id="293" r:id="rId37"/>
    <p:sldId id="294" r:id="rId38"/>
    <p:sldId id="295" r:id="rId39"/>
    <p:sldId id="296" r:id="rId40"/>
    <p:sldId id="297" r:id="rId41"/>
    <p:sldId id="298" r:id="rId42"/>
    <p:sldId id="300" r:id="rId43"/>
    <p:sldId id="274" r:id="rId44"/>
    <p:sldId id="301" r:id="rId45"/>
    <p:sldId id="302" r:id="rId46"/>
    <p:sldId id="303" r:id="rId47"/>
  </p:sldIdLst>
  <p:sldSz cx="14630400" cy="8229600"/>
  <p:notesSz cx="6769100" cy="9906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73A2217-A739-4F3E-B74A-066FF1C0B8A4}">
          <p14:sldIdLst>
            <p14:sldId id="279"/>
          </p14:sldIdLst>
        </p14:section>
        <p14:section name="Untitled Section" id="{2D47CC3A-E902-43D4-AD63-07CB954C5F3A}">
          <p14:sldIdLst>
            <p14:sldId id="280"/>
            <p14:sldId id="281"/>
            <p14:sldId id="284"/>
            <p14:sldId id="282"/>
            <p14:sldId id="285"/>
            <p14:sldId id="286"/>
            <p14:sldId id="287"/>
            <p14:sldId id="288"/>
            <p14:sldId id="289"/>
            <p14:sldId id="304"/>
            <p14:sldId id="256"/>
            <p14:sldId id="277"/>
            <p14:sldId id="278"/>
            <p14:sldId id="257"/>
            <p14:sldId id="276"/>
            <p14:sldId id="258"/>
            <p14:sldId id="259"/>
            <p14:sldId id="260"/>
            <p14:sldId id="261"/>
            <p14:sldId id="262"/>
            <p14:sldId id="263"/>
            <p14:sldId id="264"/>
            <p14:sldId id="265"/>
            <p14:sldId id="266"/>
            <p14:sldId id="267"/>
            <p14:sldId id="268"/>
            <p14:sldId id="269"/>
            <p14:sldId id="270"/>
            <p14:sldId id="271"/>
            <p14:sldId id="272"/>
            <p14:sldId id="273"/>
            <p14:sldId id="275"/>
            <p14:sldId id="291"/>
            <p14:sldId id="292"/>
            <p14:sldId id="293"/>
            <p14:sldId id="294"/>
            <p14:sldId id="295"/>
            <p14:sldId id="296"/>
            <p14:sldId id="297"/>
            <p14:sldId id="298"/>
            <p14:sldId id="300"/>
            <p14:sldId id="274"/>
            <p14:sldId id="301"/>
            <p14:sldId id="302"/>
            <p14:sldId id="30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900"/>
    <a:srgbClr val="FF860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37" autoAdjust="0"/>
  </p:normalViewPr>
  <p:slideViewPr>
    <p:cSldViewPr snapToGrid="0" snapToObjects="1">
      <p:cViewPr varScale="1">
        <p:scale>
          <a:sx n="99" d="100"/>
          <a:sy n="99" d="100"/>
        </p:scale>
        <p:origin x="2376"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3T13:34:03.341"/>
    </inkml:context>
    <inkml:brush xml:id="br0">
      <inkml:brushProperty name="width" value="0.1" units="cm"/>
      <inkml:brushProperty name="height" value="0.1" units="cm"/>
      <inkml:brushProperty name="color" value="#008C3A"/>
    </inkml:brush>
  </inkml:definitions>
  <inkml:trace contextRef="#ctx0" brushRef="#br0">0 0 9830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3T13:34:07.325"/>
    </inkml:context>
    <inkml:brush xml:id="br0">
      <inkml:brushProperty name="width" value="0.1" units="cm"/>
      <inkml:brushProperty name="height" value="0.1" units="cm"/>
      <inkml:brushProperty name="color" value="#008C3A"/>
    </inkml:brush>
  </inkml:definitions>
  <inkml:trace contextRef="#ctx0" brushRef="#br0">1 1 9830,'0'0'0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6604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University students with the highest age range of 18 to 30 are the ones who have the most difficulty sleeping. The main reasons are stress from school, study or work at night play an important role in ‘explaining the association between stress and burnout, but these relationships have not been explored among the graduates.’ A research study conducted in Qatar revealed that nearly 70% of students suffer from poor-quality sleep. ‘Caffeine taken 6 hours before bedtime has important disruptive effects on sleep.’ It also provides ‘empirical support for sleep hygiene recommendations, it can be significantly improved.’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19B5C25-EFE3-4744-9642-AAC5A86BF766}" type="slidenum">
              <a:rPr lang="en-US" smtClean="0"/>
              <a:t>6</a:t>
            </a:fld>
            <a:endParaRPr lang="en-US"/>
          </a:p>
        </p:txBody>
      </p:sp>
    </p:spTree>
    <p:extLst>
      <p:ext uri="{BB962C8B-B14F-4D97-AF65-F5344CB8AC3E}">
        <p14:creationId xmlns:p14="http://schemas.microsoft.com/office/powerpoint/2010/main" val="2523491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University students who fall into the age group of 18 to 30 are more or less always ‘now 43.3 million students enrolled for higher education, up by nearly 2 million students in just one year.’ As an example, a lot of students are staying up late to study or use their phones and then they find it difficult to wake up early for classes. Researchers found out that almost 70% of this age group have poor sleep patterns. Students are encouraged to maintain regular sleep hours, take less caffeine, turn off all tech gadgets before sleeping. Thus, they reap enormous benefits across terms of increased energy, better focus, enhancing emotional well-being during their academic journey.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19B5C25-EFE3-4744-9642-AAC5A86BF766}" type="slidenum">
              <a:rPr lang="en-US" smtClean="0"/>
              <a:t>7</a:t>
            </a:fld>
            <a:endParaRPr lang="en-US"/>
          </a:p>
        </p:txBody>
      </p:sp>
    </p:spTree>
    <p:extLst>
      <p:ext uri="{BB962C8B-B14F-4D97-AF65-F5344CB8AC3E}">
        <p14:creationId xmlns:p14="http://schemas.microsoft.com/office/powerpoint/2010/main" val="1592577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NHS recommendations suggest that adults aged 18 to 30, obtaining 7 or more hours of ‘sleep per night on a regular basis to promote optimal health.’ The majority of university students do not really reach this goal as a result of their erratic schedules, heavy coursework. The constant use of their phones. For instance, ‘I wake up early at 4:00 AM to study, but I feel very sleepy’ a lot of students go on watching the series until dawn the next morning. If NHS sleep recommendations are followed, focus, mood stability, academic power among the endangered group of students will be the result.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19B5C25-EFE3-4744-9642-AAC5A86BF766}" type="slidenum">
              <a:rPr lang="en-US" smtClean="0"/>
              <a:t>8</a:t>
            </a:fld>
            <a:endParaRPr lang="en-US"/>
          </a:p>
        </p:txBody>
      </p:sp>
    </p:spTree>
    <p:extLst>
      <p:ext uri="{BB962C8B-B14F-4D97-AF65-F5344CB8AC3E}">
        <p14:creationId xmlns:p14="http://schemas.microsoft.com/office/powerpoint/2010/main" val="2153456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Students' poor sleeping habits. It gives a negative impact on the whole day such as most of them might feel sleepy in morning lectures, concentrating on problems, or even drink coffee just to stay awake. These habits could cause very serious health problems in the long run such as depression, obesity, and even heart diseases. Students get less than six hours of sleep resulting in burnout the whole day. Giving priority to good sleep hygiene is beneficial not only for mental health but also as a preventive measure for health issues throughout one's life.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19B5C25-EFE3-4744-9642-AAC5A86BF766}" type="slidenum">
              <a:rPr lang="en-US" smtClean="0"/>
              <a:t>9</a:t>
            </a:fld>
            <a:endParaRPr lang="en-US"/>
          </a:p>
        </p:txBody>
      </p:sp>
    </p:spTree>
    <p:extLst>
      <p:ext uri="{BB962C8B-B14F-4D97-AF65-F5344CB8AC3E}">
        <p14:creationId xmlns:p14="http://schemas.microsoft.com/office/powerpoint/2010/main" val="999368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campaign is designed to make students aware of the fact that even small lifestyle changes can lead to good sleep. For instance, keeping regular sleeping hours or not using a phone late at night can result in being more alert and focused in lectures. When students form healthy sleep patterns they will be happier, have better recall, and will perform academically more consistently. Eventually, this will result in the enhancement of mental health and productivity, thus supporting their success in university and future careers.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19B5C25-EFE3-4744-9642-AAC5A86BF766}" type="slidenum">
              <a:rPr lang="en-US" smtClean="0"/>
              <a:t>10</a:t>
            </a:fld>
            <a:endParaRPr lang="en-US"/>
          </a:p>
        </p:txBody>
      </p:sp>
    </p:spTree>
    <p:extLst>
      <p:ext uri="{BB962C8B-B14F-4D97-AF65-F5344CB8AC3E}">
        <p14:creationId xmlns:p14="http://schemas.microsoft.com/office/powerpoint/2010/main" val="2458976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UK, one in three young adults is suffering from poor sleep due to mental stress, inconsistent routine, and digital exposure (Wickham et al., 2020). For protecting the young adults, the contribution of local partners is highly necessary.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Local Partners </a:t>
            </a:r>
            <a:endParaRPr lang="en-GB"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Local council:</a:t>
            </a:r>
            <a:r>
              <a:rPr lang="en-US" sz="1200" kern="1200" dirty="0">
                <a:solidFill>
                  <a:schemeClr val="tx1"/>
                </a:solidFill>
                <a:effectLst/>
                <a:latin typeface="+mn-lt"/>
                <a:ea typeface="+mn-ea"/>
                <a:cs typeface="+mn-cs"/>
              </a:rPr>
              <a:t> The key aim of involving the Manchester City Council is to promote the campaigns to the community people faster and get their maximum engagement (Lim et al., 2022).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Local colleges and universities:</a:t>
            </a:r>
            <a:r>
              <a:rPr lang="en-US" sz="1200" kern="1200" dirty="0">
                <a:solidFill>
                  <a:schemeClr val="tx1"/>
                </a:solidFill>
                <a:effectLst/>
                <a:latin typeface="+mn-lt"/>
                <a:ea typeface="+mn-ea"/>
                <a:cs typeface="+mn-cs"/>
              </a:rPr>
              <a:t> For enhancing engagement and awareness of a massive number of young adults in the age group of 18-40 years, the University of Leeds and King’s College London can play a very crucial role (Shannon and O’Leary, 2020).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Community health center:</a:t>
            </a:r>
            <a:r>
              <a:rPr lang="en-US" sz="1200" kern="1200" dirty="0">
                <a:solidFill>
                  <a:schemeClr val="tx1"/>
                </a:solidFill>
                <a:effectLst/>
                <a:latin typeface="+mn-lt"/>
                <a:ea typeface="+mn-ea"/>
                <a:cs typeface="+mn-cs"/>
              </a:rPr>
              <a:t> The collaboration of Bristol Community Health CIC will be very effective for attaining more acceptance and trust of the focused group (Ansell et al., 2022).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E1F7-3D09-4E4A-A37D-B36D4F654077}" type="slidenum">
              <a:rPr lang="en-GB" smtClean="0"/>
              <a:t>35</a:t>
            </a:fld>
            <a:endParaRPr lang="en-GB"/>
          </a:p>
        </p:txBody>
      </p:sp>
    </p:spTree>
    <p:extLst>
      <p:ext uri="{BB962C8B-B14F-4D97-AF65-F5344CB8AC3E}">
        <p14:creationId xmlns:p14="http://schemas.microsoft.com/office/powerpoint/2010/main" val="28077079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NHS England:</a:t>
            </a:r>
            <a:r>
              <a:rPr lang="en-US" sz="1200" kern="1200" dirty="0">
                <a:solidFill>
                  <a:schemeClr val="tx1"/>
                </a:solidFill>
                <a:effectLst/>
                <a:latin typeface="+mn-lt"/>
                <a:ea typeface="+mn-ea"/>
                <a:cs typeface="+mn-cs"/>
              </a:rPr>
              <a:t> The NHS will play the most significant role in spreading the information of the campaign to young adults throughout the nation to enhance their awareness about sleep hygiene (Harrison, 2022).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Public Health England:</a:t>
            </a:r>
            <a:r>
              <a:rPr lang="en-US" sz="1200" kern="1200" dirty="0">
                <a:solidFill>
                  <a:schemeClr val="tx1"/>
                </a:solidFill>
                <a:effectLst/>
                <a:latin typeface="+mn-lt"/>
                <a:ea typeface="+mn-ea"/>
                <a:cs typeface="+mn-cs"/>
              </a:rPr>
              <a:t> It also works for the wellness of the people, which can help to manage the necessary resources for the campaign and get more engagement from the young adults (Lewis, 2024).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Sleep Charity:</a:t>
            </a:r>
            <a:r>
              <a:rPr lang="en-US" sz="1200" kern="1200" dirty="0">
                <a:solidFill>
                  <a:schemeClr val="tx1"/>
                </a:solidFill>
                <a:effectLst/>
                <a:latin typeface="+mn-lt"/>
                <a:ea typeface="+mn-ea"/>
                <a:cs typeface="+mn-cs"/>
              </a:rPr>
              <a:t> It can also help to overcome any challenge in promoting the campaign and gaining the trust of the young adults (DiMaggio, 2020).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249E1F7-3D09-4E4A-A37D-B36D4F654077}" type="slidenum">
              <a:rPr lang="en-GB" smtClean="0"/>
              <a:t>36</a:t>
            </a:fld>
            <a:endParaRPr lang="en-GB"/>
          </a:p>
        </p:txBody>
      </p:sp>
    </p:spTree>
    <p:extLst>
      <p:ext uri="{BB962C8B-B14F-4D97-AF65-F5344CB8AC3E}">
        <p14:creationId xmlns:p14="http://schemas.microsoft.com/office/powerpoint/2010/main" val="24190851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combined efforts of local and national partners can make all of the tasks easier, and it will be possible to achieve the aim and objectives of the campaign (Solomon, 2022). Some important resources will be required for the campaign, which will be possible to manage easily with the collaboration of all the partners.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Educational materials:</a:t>
            </a:r>
            <a:r>
              <a:rPr lang="en-US" sz="1200" kern="1200" dirty="0">
                <a:solidFill>
                  <a:schemeClr val="tx1"/>
                </a:solidFill>
                <a:effectLst/>
                <a:latin typeface="+mn-lt"/>
                <a:ea typeface="+mn-ea"/>
                <a:cs typeface="+mn-cs"/>
              </a:rPr>
              <a:t> Infographics, short video content, and a mobile app can be used for providing clear ideas about sleep hygiene and enabling the audience to better understand (</a:t>
            </a:r>
            <a:r>
              <a:rPr lang="en-US" sz="1200" kern="1200" dirty="0" err="1">
                <a:solidFill>
                  <a:schemeClr val="tx1"/>
                </a:solidFill>
                <a:effectLst/>
                <a:latin typeface="+mn-lt"/>
                <a:ea typeface="+mn-ea"/>
                <a:cs typeface="+mn-cs"/>
              </a:rPr>
              <a:t>Shriane</a:t>
            </a:r>
            <a:r>
              <a:rPr lang="en-US" sz="1200" kern="1200" dirty="0">
                <a:solidFill>
                  <a:schemeClr val="tx1"/>
                </a:solidFill>
                <a:effectLst/>
                <a:latin typeface="+mn-lt"/>
                <a:ea typeface="+mn-ea"/>
                <a:cs typeface="+mn-cs"/>
              </a:rPr>
              <a:t> et al., 2023). The young adults will get clear ideas through podcasts or short video content that will enhance their awareness if the educational material is collected and used appropriately. Without having the availability of the resource, it will not be possible to highlight the key factors of the campaigns attractive way to enable the young adults to learn and practice.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Online resource:</a:t>
            </a:r>
            <a:r>
              <a:rPr lang="en-US" sz="1200" kern="1200" dirty="0">
                <a:solidFill>
                  <a:schemeClr val="tx1"/>
                </a:solidFill>
                <a:effectLst/>
                <a:latin typeface="+mn-lt"/>
                <a:ea typeface="+mn-ea"/>
                <a:cs typeface="+mn-cs"/>
              </a:rPr>
              <a:t> For spreading the information of the campaign through social media and digital platforms, it is necessary to develop written and video content that can contribute to increasing engagement (Lee and Worthy, 2021). The campaign will be promoted through online platforms with more importance, as the young adults aged 18 to 40 are more connected in online platforms instead in other media.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Facebook, Instagram, YouTube, etc., will be the best platforms for reducing the cost and getting free accessibility to the resources to promote the campaign.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Community workshops:</a:t>
            </a:r>
            <a:r>
              <a:rPr lang="en-US" sz="1200" kern="1200" dirty="0">
                <a:solidFill>
                  <a:schemeClr val="tx1"/>
                </a:solidFill>
                <a:effectLst/>
                <a:latin typeface="+mn-lt"/>
                <a:ea typeface="+mn-ea"/>
                <a:cs typeface="+mn-cs"/>
              </a:rPr>
              <a:t> It is also necessary to have standard plans for community workshops, mentioning the goals, time schedule, and process of interacting with diverse groups (Wickham et al., 2020). For engaging with the community people different resources are required, which improve the communication efficiency and enhance collaboration.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E1F7-3D09-4E4A-A37D-B36D4F654077}" type="slidenum">
              <a:rPr lang="en-GB" smtClean="0"/>
              <a:t>37</a:t>
            </a:fld>
            <a:endParaRPr lang="en-GB"/>
          </a:p>
        </p:txBody>
      </p:sp>
    </p:spTree>
    <p:extLst>
      <p:ext uri="{BB962C8B-B14F-4D97-AF65-F5344CB8AC3E}">
        <p14:creationId xmlns:p14="http://schemas.microsoft.com/office/powerpoint/2010/main" val="17569511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Physiological benefits:</a:t>
            </a:r>
            <a:r>
              <a:rPr lang="en-US" sz="1200" kern="1200" dirty="0">
                <a:solidFill>
                  <a:schemeClr val="tx1"/>
                </a:solidFill>
                <a:effectLst/>
                <a:latin typeface="+mn-lt"/>
                <a:ea typeface="+mn-ea"/>
                <a:cs typeface="+mn-cs"/>
              </a:rPr>
              <a:t> Building healthy sleeping habits improves immune function and enhances health outcomes (Lim et al., 2022). It is necessary to avoid the risk of heart stroke, hypertension, depression, and many other health complications that create obstacles in the regular operations of young adults.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Sociological benefits:</a:t>
            </a:r>
            <a:r>
              <a:rPr lang="en-US" sz="1200" kern="1200" dirty="0">
                <a:solidFill>
                  <a:schemeClr val="tx1"/>
                </a:solidFill>
                <a:effectLst/>
                <a:latin typeface="+mn-lt"/>
                <a:ea typeface="+mn-ea"/>
                <a:cs typeface="+mn-cs"/>
              </a:rPr>
              <a:t> Sleep hygiene is necessary for improving the academic and workplace performance of young adults (Shannon and O’Leary, 2020). It also enables the young adults to improve better interpersonal relationships and become effective in adjusting to any situation. The young adults can ensure the best use of their time and contribute to social activities to enhance the wellness of the social being.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Psychological benefits:</a:t>
            </a:r>
            <a:r>
              <a:rPr lang="en-US" sz="1200" kern="1200" dirty="0">
                <a:solidFill>
                  <a:schemeClr val="tx1"/>
                </a:solidFill>
                <a:effectLst/>
                <a:latin typeface="+mn-lt"/>
                <a:ea typeface="+mn-ea"/>
                <a:cs typeface="+mn-cs"/>
              </a:rPr>
              <a:t> Sleep hygiene is very important for young adults for improving emotional regulation, increasing cognitive function, and enhancing resilience (Ansell et al., 2022). Sound sleep also impacts life satisfaction and enhances the wellness of young adults. They can enjoy their life with happiness throughout their life and are also able to ensure perfection in every sector.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E1F7-3D09-4E4A-A37D-B36D4F654077}" type="slidenum">
              <a:rPr lang="en-GB" smtClean="0"/>
              <a:t>38</a:t>
            </a:fld>
            <a:endParaRPr lang="en-GB"/>
          </a:p>
        </p:txBody>
      </p:sp>
    </p:spTree>
    <p:extLst>
      <p:ext uri="{BB962C8B-B14F-4D97-AF65-F5344CB8AC3E}">
        <p14:creationId xmlns:p14="http://schemas.microsoft.com/office/powerpoint/2010/main" val="38027052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Health Belief Model:</a:t>
            </a:r>
            <a:r>
              <a:rPr lang="en-US" sz="1200" kern="1200" dirty="0">
                <a:solidFill>
                  <a:schemeClr val="tx1"/>
                </a:solidFill>
                <a:effectLst/>
                <a:latin typeface="+mn-lt"/>
                <a:ea typeface="+mn-ea"/>
                <a:cs typeface="+mn-cs"/>
              </a:rPr>
              <a:t> This model explains the impact of behavior on the individual's belief about perceived benefits and health risks. Most of the young adults believe that sound sleep is not necessary, and they underestimate the long-term risk (Harrison, 2022). Through the campaign, the real-life example will be shared with the audience to enhance their awareness about the negative impact of poor sleep on their mood, productivity, and overall health outcomes.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E1F7-3D09-4E4A-A37D-B36D4F654077}" type="slidenum">
              <a:rPr lang="en-GB" smtClean="0"/>
              <a:t>39</a:t>
            </a:fld>
            <a:endParaRPr lang="en-GB"/>
          </a:p>
        </p:txBody>
      </p:sp>
    </p:spTree>
    <p:extLst>
      <p:ext uri="{BB962C8B-B14F-4D97-AF65-F5344CB8AC3E}">
        <p14:creationId xmlns:p14="http://schemas.microsoft.com/office/powerpoint/2010/main" val="32512062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Theory of planned behavior:</a:t>
            </a:r>
            <a:r>
              <a:rPr lang="en-US" sz="1200" kern="1200" dirty="0">
                <a:solidFill>
                  <a:schemeClr val="tx1"/>
                </a:solidFill>
                <a:effectLst/>
                <a:latin typeface="+mn-lt"/>
                <a:ea typeface="+mn-ea"/>
                <a:cs typeface="+mn-cs"/>
              </a:rPr>
              <a:t> The theory explained that the behavior of the individual can change for the social norms and perceived control. The busy schedule of the young adults and poor time management reduces the intention toward sound sleep, and they never consider the negativity for having strengths to overcome the issues (Lewis, 2024). The campaign will provide clear ideas on what challenges are waiting to be avoided the intention of promoting sound sleep and influencing them for better time management.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E1F7-3D09-4E4A-A37D-B36D4F654077}" type="slidenum">
              <a:rPr lang="en-GB" smtClean="0"/>
              <a:t>40</a:t>
            </a:fld>
            <a:endParaRPr lang="en-GB"/>
          </a:p>
        </p:txBody>
      </p:sp>
    </p:spTree>
    <p:extLst>
      <p:ext uri="{BB962C8B-B14F-4D97-AF65-F5344CB8AC3E}">
        <p14:creationId xmlns:p14="http://schemas.microsoft.com/office/powerpoint/2010/main" val="371774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Transtheoretical model:</a:t>
            </a:r>
            <a:r>
              <a:rPr lang="en-US" sz="1200" kern="1200" dirty="0">
                <a:solidFill>
                  <a:schemeClr val="tx1"/>
                </a:solidFill>
                <a:effectLst/>
                <a:latin typeface="+mn-lt"/>
                <a:ea typeface="+mn-ea"/>
                <a:cs typeface="+mn-cs"/>
              </a:rPr>
              <a:t> The model explains different stages (precontemplation, contemplation, preparation, action, and maintenance) through which the behavior of the individual changes. Due to a lack of motivation, the young adults are not placing more importance on sound sleep and healthy living (Lee and Worthy, 2021). The campaign will present the importance of sound sleeping with examples and influence the focused audience to use a digital reminder for enough time sleeping. It will also focus on the enhancement of the motivation of the young adults to seek peer support and assess their health improvement.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E1F7-3D09-4E4A-A37D-B36D4F654077}" type="slidenum">
              <a:rPr lang="en-GB" smtClean="0"/>
              <a:t>41</a:t>
            </a:fld>
            <a:endParaRPr lang="en-GB"/>
          </a:p>
        </p:txBody>
      </p:sp>
    </p:spTree>
    <p:extLst>
      <p:ext uri="{BB962C8B-B14F-4D97-AF65-F5344CB8AC3E}">
        <p14:creationId xmlns:p14="http://schemas.microsoft.com/office/powerpoint/2010/main" val="30235056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44</a:t>
            </a:fld>
            <a:endParaRPr lang="en-US"/>
          </a:p>
        </p:txBody>
      </p:sp>
    </p:spTree>
    <p:extLst>
      <p:ext uri="{BB962C8B-B14F-4D97-AF65-F5344CB8AC3E}">
        <p14:creationId xmlns:p14="http://schemas.microsoft.com/office/powerpoint/2010/main" val="41488083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45</a:t>
            </a:fld>
            <a:endParaRPr lang="en-US"/>
          </a:p>
        </p:txBody>
      </p:sp>
    </p:spTree>
    <p:extLst>
      <p:ext uri="{BB962C8B-B14F-4D97-AF65-F5344CB8AC3E}">
        <p14:creationId xmlns:p14="http://schemas.microsoft.com/office/powerpoint/2010/main" val="1330725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66688" tIns="33345" rIns="66688" bIns="33345"/>
          <a:lstStyle/>
          <a:p>
            <a:endParaRPr lang="en-US" dirty="0"/>
          </a:p>
        </p:txBody>
      </p:sp>
      <p:sp>
        <p:nvSpPr>
          <p:cNvPr id="4" name="Slide Number Placeholder 3"/>
          <p:cNvSpPr>
            <a:spLocks noGrp="1"/>
          </p:cNvSpPr>
          <p:nvPr>
            <p:ph type="sldNum" sz="quarter" idx="10"/>
          </p:nvPr>
        </p:nvSpPr>
        <p:spPr/>
        <p:txBody>
          <a:bodyPr lIns="66688" tIns="33345" rIns="66688" bIns="33345"/>
          <a:lstStyle/>
          <a:p>
            <a:fld id="{F7021451-1387-4CA6-816F-3879F97B5CBC}" type="slidenum">
              <a:rPr lang="en-US"/>
              <a:t>46</a:t>
            </a:fld>
            <a:endParaRPr lang="en-US"/>
          </a:p>
        </p:txBody>
      </p:sp>
    </p:spTree>
    <p:extLst>
      <p:ext uri="{BB962C8B-B14F-4D97-AF65-F5344CB8AC3E}">
        <p14:creationId xmlns:p14="http://schemas.microsoft.com/office/powerpoint/2010/main" val="24110115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0321" y="0"/>
            <a:ext cx="14677392" cy="8227457"/>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3230878" y="2245358"/>
            <a:ext cx="8178803" cy="1818640"/>
          </a:xfrm>
        </p:spPr>
        <p:txBody>
          <a:bodyPr anchor="b">
            <a:noAutofit/>
          </a:bodyPr>
          <a:lstStyle>
            <a:lvl1pPr algn="ctr">
              <a:defRPr sz="6480">
                <a:effectLst/>
              </a:defRPr>
            </a:lvl1pPr>
          </a:lstStyle>
          <a:p>
            <a:r>
              <a:rPr lang="en-US"/>
              <a:t>Click to edit Master title style</a:t>
            </a:r>
            <a:endParaRPr lang="en-US" dirty="0"/>
          </a:p>
        </p:txBody>
      </p:sp>
      <p:sp>
        <p:nvSpPr>
          <p:cNvPr id="3" name="Subtitle 2"/>
          <p:cNvSpPr>
            <a:spLocks noGrp="1"/>
          </p:cNvSpPr>
          <p:nvPr>
            <p:ph type="subTitle" idx="1"/>
          </p:nvPr>
        </p:nvSpPr>
        <p:spPr>
          <a:xfrm>
            <a:off x="3230878" y="4389117"/>
            <a:ext cx="8178803" cy="1584962"/>
          </a:xfrm>
        </p:spPr>
        <p:txBody>
          <a:bodyPr anchor="t">
            <a:normAutofit/>
          </a:bodyPr>
          <a:lstStyle>
            <a:lvl1pPr marL="0" indent="0" algn="ctr">
              <a:buNone/>
              <a:defRPr sz="2520">
                <a:solidFill>
                  <a:schemeClr val="tx1"/>
                </a:solidFill>
              </a:defRPr>
            </a:lvl1pPr>
            <a:lvl2pPr marL="548640" indent="0" algn="ctr">
              <a:buNone/>
              <a:defRPr>
                <a:solidFill>
                  <a:schemeClr val="tx1">
                    <a:tint val="75000"/>
                  </a:schemeClr>
                </a:solidFill>
              </a:defRPr>
            </a:lvl2pPr>
            <a:lvl3pPr marL="1097280" indent="0" algn="ctr">
              <a:buNone/>
              <a:defRPr>
                <a:solidFill>
                  <a:schemeClr val="tx1">
                    <a:tint val="75000"/>
                  </a:schemeClr>
                </a:solidFill>
              </a:defRPr>
            </a:lvl3pPr>
            <a:lvl4pPr marL="1645920" indent="0" algn="ctr">
              <a:buNone/>
              <a:defRPr>
                <a:solidFill>
                  <a:schemeClr val="tx1">
                    <a:tint val="75000"/>
                  </a:schemeClr>
                </a:solidFill>
              </a:defRPr>
            </a:lvl4pPr>
            <a:lvl5pPr marL="2194560" indent="0" algn="ctr">
              <a:buNone/>
              <a:defRPr>
                <a:solidFill>
                  <a:schemeClr val="tx1">
                    <a:tint val="75000"/>
                  </a:schemeClr>
                </a:solidFill>
              </a:defRPr>
            </a:lvl5pPr>
            <a:lvl6pPr marL="2743200" indent="0" algn="ctr">
              <a:buNone/>
              <a:defRPr>
                <a:solidFill>
                  <a:schemeClr val="tx1">
                    <a:tint val="75000"/>
                  </a:schemeClr>
                </a:solidFill>
              </a:defRPr>
            </a:lvl6pPr>
            <a:lvl7pPr marL="3291840" indent="0" algn="ctr">
              <a:buNone/>
              <a:defRPr>
                <a:solidFill>
                  <a:schemeClr val="tx1">
                    <a:tint val="75000"/>
                  </a:schemeClr>
                </a:solidFill>
              </a:defRPr>
            </a:lvl7pPr>
            <a:lvl8pPr marL="3840480" indent="0" algn="ctr">
              <a:buNone/>
              <a:defRPr>
                <a:solidFill>
                  <a:schemeClr val="tx1">
                    <a:tint val="75000"/>
                  </a:schemeClr>
                </a:solidFill>
              </a:defRPr>
            </a:lvl8pPr>
            <a:lvl9pPr marL="43891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9579879" y="6045196"/>
            <a:ext cx="1076960" cy="335280"/>
          </a:xfrm>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a:xfrm>
            <a:off x="3230877" y="6045196"/>
            <a:ext cx="6257562" cy="335280"/>
          </a:xfrm>
        </p:spPr>
        <p:txBody>
          <a:bodyPr/>
          <a:lstStyle/>
          <a:p>
            <a:endParaRPr lang="en-US" dirty="0"/>
          </a:p>
        </p:txBody>
      </p:sp>
      <p:sp>
        <p:nvSpPr>
          <p:cNvPr id="6" name="Slide Number Placeholder 5"/>
          <p:cNvSpPr>
            <a:spLocks noGrp="1"/>
          </p:cNvSpPr>
          <p:nvPr>
            <p:ph type="sldNum" sz="quarter" idx="12"/>
          </p:nvPr>
        </p:nvSpPr>
        <p:spPr>
          <a:xfrm>
            <a:off x="10748281" y="6045196"/>
            <a:ext cx="661400" cy="335280"/>
          </a:xfrm>
        </p:spPr>
        <p:txBody>
          <a:bodyPr/>
          <a:lstStyle/>
          <a:p>
            <a:fld id="{D57F1E4F-1CFF-5643-939E-217C01CDF565}" type="slidenum">
              <a:rPr lang="en-US" dirty="0"/>
              <a:pPr/>
              <a:t>‹#›</a:t>
            </a:fld>
            <a:endParaRPr lang="en-US" dirty="0"/>
          </a:p>
        </p:txBody>
      </p:sp>
      <p:cxnSp>
        <p:nvCxnSpPr>
          <p:cNvPr id="15" name="Straight Connector 14"/>
          <p:cNvCxnSpPr/>
          <p:nvPr/>
        </p:nvCxnSpPr>
        <p:spPr>
          <a:xfrm>
            <a:off x="3230879" y="4226557"/>
            <a:ext cx="81788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5835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5627289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18083" y="2103127"/>
            <a:ext cx="9790426" cy="2187017"/>
          </a:xfrm>
        </p:spPr>
        <p:txBody>
          <a:bodyPr anchor="b">
            <a:normAutofit/>
          </a:bodyPr>
          <a:lstStyle>
            <a:lvl1pPr algn="ctr">
              <a:defRPr sz="5280" b="0" cap="none"/>
            </a:lvl1pPr>
          </a:lstStyle>
          <a:p>
            <a:r>
              <a:rPr lang="en-US"/>
              <a:t>Click to edit Master title style</a:t>
            </a:r>
            <a:endParaRPr lang="en-US" dirty="0"/>
          </a:p>
        </p:txBody>
      </p:sp>
      <p:sp>
        <p:nvSpPr>
          <p:cNvPr id="3" name="Text Placeholder 2"/>
          <p:cNvSpPr>
            <a:spLocks noGrp="1"/>
          </p:cNvSpPr>
          <p:nvPr>
            <p:ph type="body" idx="1"/>
          </p:nvPr>
        </p:nvSpPr>
        <p:spPr>
          <a:xfrm>
            <a:off x="2418080" y="4615262"/>
            <a:ext cx="9790428" cy="1145456"/>
          </a:xfrm>
        </p:spPr>
        <p:txBody>
          <a:bodyPr anchor="t">
            <a:normAutofit/>
          </a:bodyPr>
          <a:lstStyle>
            <a:lvl1pPr marL="0" indent="0" algn="ctr">
              <a:buNone/>
              <a:defRPr sz="288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415268" y="4452702"/>
            <a:ext cx="979605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403718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58138" y="3072384"/>
            <a:ext cx="5661965" cy="397215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17613" y="3072384"/>
            <a:ext cx="5661965" cy="397215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53207534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554480" y="3190240"/>
            <a:ext cx="5661965" cy="691514"/>
          </a:xfrm>
        </p:spPr>
        <p:txBody>
          <a:bodyPr anchor="b">
            <a:noAutofit/>
          </a:bodyPr>
          <a:lstStyle>
            <a:lvl1pPr marL="0" indent="0">
              <a:spcBef>
                <a:spcPts val="806"/>
              </a:spcBef>
              <a:spcAft>
                <a:spcPts val="720"/>
              </a:spcAft>
              <a:buNone/>
              <a:defRPr sz="3360" b="0">
                <a:solidFill>
                  <a:schemeClr val="accent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554480" y="3891915"/>
            <a:ext cx="5661965" cy="3159126"/>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416804" y="3190240"/>
            <a:ext cx="5661965" cy="691514"/>
          </a:xfrm>
        </p:spPr>
        <p:txBody>
          <a:bodyPr anchor="b">
            <a:noAutofit/>
          </a:bodyPr>
          <a:lstStyle>
            <a:lvl1pPr marL="0" indent="0">
              <a:spcBef>
                <a:spcPts val="806"/>
              </a:spcBef>
              <a:spcAft>
                <a:spcPts val="720"/>
              </a:spcAft>
              <a:buNone/>
              <a:defRPr sz="3360" b="0">
                <a:solidFill>
                  <a:schemeClr val="accent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16804" y="3891915"/>
            <a:ext cx="5661965" cy="3159126"/>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20690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241579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27335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52574" y="1666241"/>
            <a:ext cx="4462146" cy="1645920"/>
          </a:xfrm>
        </p:spPr>
        <p:txBody>
          <a:bodyPr anchor="b">
            <a:normAutofit/>
          </a:bodyPr>
          <a:lstStyle>
            <a:lvl1pPr algn="ctr">
              <a:defRPr sz="2880" b="0"/>
            </a:lvl1pPr>
          </a:lstStyle>
          <a:p>
            <a:r>
              <a:rPr lang="en-US"/>
              <a:t>Click to edit Master title style</a:t>
            </a:r>
            <a:endParaRPr lang="en-US" dirty="0"/>
          </a:p>
        </p:txBody>
      </p:sp>
      <p:sp>
        <p:nvSpPr>
          <p:cNvPr id="3" name="Content Placeholder 2"/>
          <p:cNvSpPr>
            <a:spLocks noGrp="1"/>
          </p:cNvSpPr>
          <p:nvPr>
            <p:ph idx="1"/>
          </p:nvPr>
        </p:nvSpPr>
        <p:spPr>
          <a:xfrm>
            <a:off x="6502402" y="1178558"/>
            <a:ext cx="6563359" cy="587248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52574" y="3637278"/>
            <a:ext cx="4462146" cy="2926085"/>
          </a:xfrm>
        </p:spPr>
        <p:txBody>
          <a:bodyPr anchor="t">
            <a:normAutofit/>
          </a:bodyPr>
          <a:lstStyle>
            <a:lvl1pPr marL="0" indent="0" algn="ctr">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675403" y="3495040"/>
            <a:ext cx="42173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614843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54479" y="2260598"/>
            <a:ext cx="7490179" cy="1645920"/>
          </a:xfrm>
        </p:spPr>
        <p:txBody>
          <a:bodyPr anchor="b">
            <a:normAutofit/>
          </a:bodyPr>
          <a:lstStyle>
            <a:lvl1pPr algn="ctr">
              <a:defRPr sz="336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9713798" y="1249680"/>
            <a:ext cx="3676016" cy="573024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a:t>Click icon to add picture</a:t>
            </a:r>
            <a:endParaRPr lang="en-US" dirty="0"/>
          </a:p>
        </p:txBody>
      </p:sp>
      <p:sp>
        <p:nvSpPr>
          <p:cNvPr id="4" name="Text Placeholder 3"/>
          <p:cNvSpPr>
            <a:spLocks noGrp="1"/>
          </p:cNvSpPr>
          <p:nvPr>
            <p:ph type="body" sz="half" idx="2"/>
          </p:nvPr>
        </p:nvSpPr>
        <p:spPr>
          <a:xfrm>
            <a:off x="1554479" y="3906518"/>
            <a:ext cx="7490179" cy="2194560"/>
          </a:xfrm>
        </p:spPr>
        <p:txBody>
          <a:bodyPr anchor="t">
            <a:normAutofit/>
          </a:bodyPr>
          <a:lstStyle>
            <a:lvl1pPr marL="0" indent="0" algn="ctr">
              <a:buNone/>
              <a:defRPr sz="216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77823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54481" y="5778498"/>
            <a:ext cx="11531599" cy="680086"/>
          </a:xfrm>
        </p:spPr>
        <p:txBody>
          <a:bodyPr anchor="b">
            <a:normAutofit/>
          </a:bodyPr>
          <a:lstStyle>
            <a:lvl1pPr algn="ctr">
              <a:defRPr sz="28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49713" y="1249679"/>
            <a:ext cx="12127166" cy="4003043"/>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a:t>Click icon to add picture</a:t>
            </a:r>
            <a:endParaRPr lang="en-US" dirty="0"/>
          </a:p>
        </p:txBody>
      </p:sp>
      <p:sp>
        <p:nvSpPr>
          <p:cNvPr id="4" name="Text Placeholder 3"/>
          <p:cNvSpPr>
            <a:spLocks noGrp="1"/>
          </p:cNvSpPr>
          <p:nvPr>
            <p:ph type="body" sz="half" idx="2"/>
          </p:nvPr>
        </p:nvSpPr>
        <p:spPr>
          <a:xfrm>
            <a:off x="1554481" y="6458584"/>
            <a:ext cx="11531599" cy="592454"/>
          </a:xfrm>
        </p:spPr>
        <p:txBody>
          <a:bodyPr>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073727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564642" y="1178558"/>
            <a:ext cx="11511278" cy="3545842"/>
          </a:xfrm>
        </p:spPr>
        <p:txBody>
          <a:bodyPr anchor="ctr">
            <a:normAutofit/>
          </a:bodyPr>
          <a:lstStyle>
            <a:lvl1pPr algn="ctr">
              <a:defRPr sz="3840" b="0" cap="none"/>
            </a:lvl1pPr>
          </a:lstStyle>
          <a:p>
            <a:r>
              <a:rPr lang="en-US"/>
              <a:t>Click to edit Master title style</a:t>
            </a:r>
            <a:endParaRPr lang="en-US" dirty="0"/>
          </a:p>
        </p:txBody>
      </p:sp>
      <p:sp>
        <p:nvSpPr>
          <p:cNvPr id="3" name="Text Placeholder 2"/>
          <p:cNvSpPr>
            <a:spLocks noGrp="1"/>
          </p:cNvSpPr>
          <p:nvPr>
            <p:ph type="body" idx="1"/>
          </p:nvPr>
        </p:nvSpPr>
        <p:spPr>
          <a:xfrm>
            <a:off x="1564642" y="5212080"/>
            <a:ext cx="11511278" cy="1838960"/>
          </a:xfrm>
        </p:spPr>
        <p:txBody>
          <a:bodyPr anchor="ctr">
            <a:normAutofit/>
          </a:bodyPr>
          <a:lstStyle>
            <a:lvl1pPr marL="0" indent="0" algn="ctr">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675403" y="496823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50580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5455" y="1178558"/>
            <a:ext cx="11155678" cy="2844802"/>
          </a:xfrm>
        </p:spPr>
        <p:txBody>
          <a:bodyPr anchor="ctr">
            <a:normAutofit/>
          </a:bodyPr>
          <a:lstStyle>
            <a:lvl1pPr algn="ctr">
              <a:defRPr sz="384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009775" y="4023360"/>
            <a:ext cx="10607042" cy="701040"/>
          </a:xfrm>
        </p:spPr>
        <p:txBody>
          <a:bodyPr anchor="ctr">
            <a:normAutofit/>
          </a:bodyPr>
          <a:lstStyle>
            <a:lvl1pPr marL="0" indent="0" algn="r">
              <a:buFontTx/>
              <a:buNone/>
              <a:defRPr sz="2400"/>
            </a:lvl1pPr>
            <a:lvl2pPr marL="548640" indent="0">
              <a:buFontTx/>
              <a:buNone/>
              <a:defRPr/>
            </a:lvl2pPr>
            <a:lvl3pPr marL="1097280" indent="0">
              <a:buFontTx/>
              <a:buNone/>
              <a:defRPr/>
            </a:lvl3pPr>
            <a:lvl4pPr marL="1645920" indent="0">
              <a:buFontTx/>
              <a:buNone/>
              <a:defRPr/>
            </a:lvl4pPr>
            <a:lvl5pPr marL="2194560" indent="0">
              <a:buFontTx/>
              <a:buNone/>
              <a:defRPr/>
            </a:lvl5pPr>
          </a:lstStyle>
          <a:p>
            <a:pPr lvl="0"/>
            <a:r>
              <a:rPr lang="en-US"/>
              <a:t>Click to edit Master text styles</a:t>
            </a:r>
          </a:p>
        </p:txBody>
      </p:sp>
      <p:sp>
        <p:nvSpPr>
          <p:cNvPr id="3" name="Text Placeholder 2"/>
          <p:cNvSpPr>
            <a:spLocks noGrp="1"/>
          </p:cNvSpPr>
          <p:nvPr>
            <p:ph type="body" idx="1"/>
          </p:nvPr>
        </p:nvSpPr>
        <p:spPr>
          <a:xfrm>
            <a:off x="1554481" y="5212080"/>
            <a:ext cx="11531599" cy="1838960"/>
          </a:xfrm>
        </p:spPr>
        <p:txBody>
          <a:bodyPr anchor="ctr">
            <a:normAutofit/>
          </a:bodyPr>
          <a:lstStyle>
            <a:lvl1pPr marL="0" indent="0" algn="ctr">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1034416" y="1055953"/>
            <a:ext cx="731520" cy="701731"/>
          </a:xfrm>
          <a:prstGeom prst="rect">
            <a:avLst/>
          </a:prstGeom>
        </p:spPr>
        <p:txBody>
          <a:bodyPr vert="horz" lIns="109728" tIns="54864" rIns="109728" bIns="54864" rtlCol="0" anchor="ctr">
            <a:noAutofit/>
          </a:bodyPr>
          <a:lstStyle/>
          <a:p>
            <a:pPr lvl="0"/>
            <a:r>
              <a:rPr lang="en-US" sz="9600" dirty="0">
                <a:solidFill>
                  <a:schemeClr val="tx1"/>
                </a:solidFill>
                <a:effectLst/>
              </a:rPr>
              <a:t>“</a:t>
            </a:r>
          </a:p>
        </p:txBody>
      </p:sp>
      <p:sp>
        <p:nvSpPr>
          <p:cNvPr id="15" name="TextBox 14"/>
          <p:cNvSpPr txBox="1"/>
          <p:nvPr/>
        </p:nvSpPr>
        <p:spPr>
          <a:xfrm>
            <a:off x="12720320" y="3393444"/>
            <a:ext cx="731520" cy="701731"/>
          </a:xfrm>
          <a:prstGeom prst="rect">
            <a:avLst/>
          </a:prstGeom>
        </p:spPr>
        <p:txBody>
          <a:bodyPr vert="horz" lIns="109728" tIns="54864" rIns="109728" bIns="54864" rtlCol="0" anchor="ctr">
            <a:noAutofit/>
          </a:bodyPr>
          <a:lstStyle/>
          <a:p>
            <a:pPr lvl="0" algn="r"/>
            <a:r>
              <a:rPr lang="en-US" sz="9600" dirty="0">
                <a:solidFill>
                  <a:schemeClr val="tx1"/>
                </a:solidFill>
                <a:effectLst/>
              </a:rPr>
              <a:t>”</a:t>
            </a:r>
          </a:p>
        </p:txBody>
      </p:sp>
      <p:cxnSp>
        <p:nvCxnSpPr>
          <p:cNvPr id="19" name="Straight Connector 18"/>
          <p:cNvCxnSpPr/>
          <p:nvPr/>
        </p:nvCxnSpPr>
        <p:spPr>
          <a:xfrm>
            <a:off x="1675403" y="496823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09667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554482" y="3970297"/>
            <a:ext cx="11531602" cy="1762560"/>
          </a:xfrm>
        </p:spPr>
        <p:txBody>
          <a:bodyPr anchor="b">
            <a:normAutofit/>
          </a:bodyPr>
          <a:lstStyle>
            <a:lvl1pPr algn="l">
              <a:defRPr sz="3840" b="0" cap="none"/>
            </a:lvl1pPr>
          </a:lstStyle>
          <a:p>
            <a:r>
              <a:rPr lang="en-US"/>
              <a:t>Click to edit Master title style</a:t>
            </a:r>
            <a:endParaRPr lang="en-US" dirty="0"/>
          </a:p>
        </p:txBody>
      </p:sp>
      <p:sp>
        <p:nvSpPr>
          <p:cNvPr id="3" name="Text Placeholder 2"/>
          <p:cNvSpPr>
            <a:spLocks noGrp="1"/>
          </p:cNvSpPr>
          <p:nvPr>
            <p:ph type="body" idx="1"/>
          </p:nvPr>
        </p:nvSpPr>
        <p:spPr>
          <a:xfrm>
            <a:off x="1554481" y="5732857"/>
            <a:ext cx="11531602" cy="1032480"/>
          </a:xfrm>
        </p:spPr>
        <p:txBody>
          <a:bodyPr anchor="t">
            <a:normAutofit/>
          </a:bodyPr>
          <a:lstStyle>
            <a:lvl1pPr marL="0" indent="0" algn="l">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341604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735455" y="1178558"/>
            <a:ext cx="11155678" cy="2692402"/>
          </a:xfrm>
        </p:spPr>
        <p:txBody>
          <a:bodyPr anchor="ctr">
            <a:normAutofit/>
          </a:bodyPr>
          <a:lstStyle>
            <a:lvl1pPr algn="ctr">
              <a:defRPr sz="384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554481" y="4367174"/>
            <a:ext cx="11531602" cy="1064362"/>
          </a:xfrm>
        </p:spPr>
        <p:txBody>
          <a:bodyPr anchor="b">
            <a:normAutofit/>
          </a:bodyPr>
          <a:lstStyle>
            <a:lvl1pPr marL="0" indent="0" algn="l">
              <a:spcBef>
                <a:spcPts val="0"/>
              </a:spcBef>
              <a:buNone/>
              <a:defRPr sz="288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554481" y="5435600"/>
            <a:ext cx="11531602" cy="1615440"/>
          </a:xfrm>
        </p:spPr>
        <p:txBody>
          <a:bodyPr anchor="t">
            <a:normAutofit/>
          </a:bodyPr>
          <a:lstStyle>
            <a:lvl1pPr marL="0" indent="0" algn="l">
              <a:buNone/>
              <a:defRPr sz="216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1034416" y="1055953"/>
            <a:ext cx="731520" cy="701731"/>
          </a:xfrm>
          <a:prstGeom prst="rect">
            <a:avLst/>
          </a:prstGeom>
        </p:spPr>
        <p:txBody>
          <a:bodyPr vert="horz" lIns="109728" tIns="54864" rIns="109728" bIns="54864" rtlCol="0" anchor="ctr">
            <a:noAutofit/>
          </a:bodyPr>
          <a:lstStyle/>
          <a:p>
            <a:pPr lvl="0"/>
            <a:r>
              <a:rPr lang="en-US" sz="9600" dirty="0">
                <a:solidFill>
                  <a:schemeClr val="tx1"/>
                </a:solidFill>
                <a:effectLst/>
              </a:rPr>
              <a:t>“</a:t>
            </a:r>
          </a:p>
        </p:txBody>
      </p:sp>
      <p:sp>
        <p:nvSpPr>
          <p:cNvPr id="13" name="TextBox 12"/>
          <p:cNvSpPr txBox="1"/>
          <p:nvPr/>
        </p:nvSpPr>
        <p:spPr>
          <a:xfrm>
            <a:off x="12720320" y="3119113"/>
            <a:ext cx="731520" cy="701731"/>
          </a:xfrm>
          <a:prstGeom prst="rect">
            <a:avLst/>
          </a:prstGeom>
        </p:spPr>
        <p:txBody>
          <a:bodyPr vert="horz" lIns="109728" tIns="54864" rIns="109728" bIns="54864" rtlCol="0" anchor="ctr">
            <a:noAutofit/>
          </a:bodyPr>
          <a:lstStyle/>
          <a:p>
            <a:pPr lvl="0" algn="r"/>
            <a:r>
              <a:rPr lang="en-US" sz="9600" dirty="0">
                <a:solidFill>
                  <a:schemeClr val="tx1"/>
                </a:solidFill>
                <a:effectLst/>
              </a:rPr>
              <a:t>”</a:t>
            </a:r>
          </a:p>
        </p:txBody>
      </p:sp>
      <p:cxnSp>
        <p:nvCxnSpPr>
          <p:cNvPr id="26" name="Straight Connector 25"/>
          <p:cNvCxnSpPr/>
          <p:nvPr/>
        </p:nvCxnSpPr>
        <p:spPr>
          <a:xfrm>
            <a:off x="1675403" y="4114800"/>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284426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554481" y="1178558"/>
            <a:ext cx="11531599" cy="26924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554481" y="4356201"/>
            <a:ext cx="11531602" cy="1009498"/>
          </a:xfrm>
        </p:spPr>
        <p:txBody>
          <a:bodyPr anchor="b">
            <a:normAutofit/>
          </a:bodyPr>
          <a:lstStyle>
            <a:lvl1pPr marL="0" indent="0" algn="l">
              <a:spcBef>
                <a:spcPts val="0"/>
              </a:spcBef>
              <a:buNone/>
              <a:defRPr sz="336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554480" y="5364480"/>
            <a:ext cx="11531604" cy="1686560"/>
          </a:xfrm>
        </p:spPr>
        <p:txBody>
          <a:bodyPr anchor="t">
            <a:normAutofit/>
          </a:bodyPr>
          <a:lstStyle>
            <a:lvl1pPr marL="0" indent="0" algn="l">
              <a:buNone/>
              <a:defRPr sz="216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675403" y="4114800"/>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58320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782300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99228" y="1178558"/>
            <a:ext cx="2269074" cy="58724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54478" y="1178558"/>
            <a:ext cx="8919630" cy="587248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0636668" y="1188720"/>
            <a:ext cx="0" cy="585216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049887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56548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ASTER_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624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8883" y="0"/>
            <a:ext cx="14675954" cy="8227457"/>
            <a:chOff x="-15736" y="0"/>
            <a:chExt cx="12229962" cy="6856214"/>
          </a:xfrm>
        </p:grpSpPr>
        <p:pic>
          <p:nvPicPr>
            <p:cNvPr id="8" name="Picture 7" descr="HD-PanelContent.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2">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2">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554483" y="1178559"/>
            <a:ext cx="11521435" cy="156464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54481" y="3068319"/>
            <a:ext cx="11521435" cy="3982723"/>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413001" y="7162800"/>
            <a:ext cx="1920240" cy="335280"/>
          </a:xfrm>
          <a:prstGeom prst="rect">
            <a:avLst/>
          </a:prstGeom>
        </p:spPr>
        <p:txBody>
          <a:bodyPr vert="horz" lIns="91440" tIns="45720" rIns="91440" bIns="45720" rtlCol="0" anchor="ctr"/>
          <a:lstStyle>
            <a:lvl1pPr algn="r">
              <a:defRPr sz="1200" b="0" i="0">
                <a:solidFill>
                  <a:schemeClr val="tx1"/>
                </a:solidFill>
                <a:effectLst/>
                <a:latin typeface="+mn-lt"/>
              </a:defRPr>
            </a:lvl1pPr>
          </a:lstStyle>
          <a:p>
            <a:fld id="{B61BEF0D-F0BB-DE4B-95CE-6DB70DBA9567}" type="datetimeFigureOut">
              <a:rPr lang="en-US" dirty="0"/>
              <a:pPr/>
              <a:t>11/4/2025</a:t>
            </a:fld>
            <a:endParaRPr lang="en-US" dirty="0"/>
          </a:p>
        </p:txBody>
      </p:sp>
      <p:sp>
        <p:nvSpPr>
          <p:cNvPr id="5" name="Footer Placeholder 4"/>
          <p:cNvSpPr>
            <a:spLocks noGrp="1"/>
          </p:cNvSpPr>
          <p:nvPr>
            <p:ph type="ftr" sz="quarter" idx="3"/>
          </p:nvPr>
        </p:nvSpPr>
        <p:spPr>
          <a:xfrm>
            <a:off x="1554481" y="7162800"/>
            <a:ext cx="8767080" cy="335280"/>
          </a:xfrm>
          <a:prstGeom prst="rect">
            <a:avLst/>
          </a:prstGeom>
        </p:spPr>
        <p:txBody>
          <a:bodyPr vert="horz" lIns="91440" tIns="45720" rIns="91440" bIns="45720" rtlCol="0" anchor="ctr"/>
          <a:lstStyle>
            <a:lvl1pPr algn="l">
              <a:defRPr sz="12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2424682" y="7162800"/>
            <a:ext cx="651236" cy="335280"/>
          </a:xfrm>
          <a:prstGeom prst="rect">
            <a:avLst/>
          </a:prstGeom>
        </p:spPr>
        <p:txBody>
          <a:bodyPr vert="horz" lIns="91440" tIns="45720" rIns="91440" bIns="45720" rtlCol="0" anchor="ctr"/>
          <a:lstStyle>
            <a:lvl1pPr algn="r">
              <a:defRPr sz="12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4301739"/>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 id="2147483664" r:id="rId12"/>
    <p:sldLayoutId id="2147483665" r:id="rId13"/>
    <p:sldLayoutId id="2147483666" r:id="rId14"/>
    <p:sldLayoutId id="2147483667" r:id="rId15"/>
    <p:sldLayoutId id="2147483668" r:id="rId16"/>
    <p:sldLayoutId id="2147483669" r:id="rId17"/>
    <p:sldLayoutId id="2147483670" r:id="rId18"/>
    <p:sldLayoutId id="2147483671" r:id="rId19"/>
  </p:sldLayoutIdLst>
  <p:hf sldNum="0" hdr="0" ftr="0" dt="0"/>
  <p:txStyles>
    <p:titleStyle>
      <a:lvl1pPr algn="ctr" defTabSz="548640" rtl="0" eaLnBrk="1" latinLnBrk="0" hangingPunct="1">
        <a:spcBef>
          <a:spcPct val="0"/>
        </a:spcBef>
        <a:buNone/>
        <a:defRPr sz="528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548640" rtl="0" eaLnBrk="1" latinLnBrk="0" hangingPunct="1">
        <a:spcBef>
          <a:spcPct val="20000"/>
        </a:spcBef>
        <a:spcAft>
          <a:spcPts val="720"/>
        </a:spcAft>
        <a:buClr>
          <a:schemeClr val="accent1"/>
        </a:buClr>
        <a:buSzPct val="115000"/>
        <a:buFont typeface="Arial"/>
        <a:buChar char="•"/>
        <a:defRPr sz="2880" kern="1200" cap="none">
          <a:solidFill>
            <a:schemeClr val="tx1">
              <a:lumMod val="85000"/>
              <a:lumOff val="15000"/>
            </a:schemeClr>
          </a:solidFill>
          <a:effectLst/>
          <a:latin typeface="+mn-lt"/>
          <a:ea typeface="+mn-ea"/>
          <a:cs typeface="+mn-cs"/>
        </a:defRPr>
      </a:lvl1pPr>
      <a:lvl2pPr marL="891540" indent="-342900" algn="l" defTabSz="548640" rtl="0" eaLnBrk="1" latinLnBrk="0" hangingPunct="1">
        <a:spcBef>
          <a:spcPct val="20000"/>
        </a:spcBef>
        <a:spcAft>
          <a:spcPts val="72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2pPr>
      <a:lvl3pPr marL="1440180" indent="-342900" algn="l" defTabSz="548640" rtl="0" eaLnBrk="1" latinLnBrk="0" hangingPunct="1">
        <a:spcBef>
          <a:spcPct val="20000"/>
        </a:spcBef>
        <a:spcAft>
          <a:spcPts val="720"/>
        </a:spcAft>
        <a:buClr>
          <a:schemeClr val="accent1"/>
        </a:buClr>
        <a:buSzPct val="115000"/>
        <a:buFont typeface="Arial"/>
        <a:buChar char="•"/>
        <a:defRPr sz="2160" kern="1200" cap="none">
          <a:solidFill>
            <a:schemeClr val="tx1">
              <a:lumMod val="85000"/>
              <a:lumOff val="15000"/>
            </a:schemeClr>
          </a:solidFill>
          <a:effectLst/>
          <a:latin typeface="+mn-lt"/>
          <a:ea typeface="+mn-ea"/>
          <a:cs typeface="+mn-cs"/>
        </a:defRPr>
      </a:lvl3pPr>
      <a:lvl4pPr marL="1851660" indent="-205740" algn="l" defTabSz="548640" rtl="0" eaLnBrk="1" latinLnBrk="0" hangingPunct="1">
        <a:spcBef>
          <a:spcPct val="20000"/>
        </a:spcBef>
        <a:spcAft>
          <a:spcPts val="720"/>
        </a:spcAft>
        <a:buClr>
          <a:schemeClr val="accent1"/>
        </a:buClr>
        <a:buSzPct val="115000"/>
        <a:buFont typeface="Arial"/>
        <a:buChar char="•"/>
        <a:defRPr sz="1920" kern="1200" cap="none">
          <a:solidFill>
            <a:schemeClr val="tx1">
              <a:lumMod val="85000"/>
              <a:lumOff val="15000"/>
            </a:schemeClr>
          </a:solidFill>
          <a:effectLst/>
          <a:latin typeface="+mn-lt"/>
          <a:ea typeface="+mn-ea"/>
          <a:cs typeface="+mn-cs"/>
        </a:defRPr>
      </a:lvl4pPr>
      <a:lvl5pPr marL="2400300" indent="-20574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5pPr>
      <a:lvl6pPr marL="301752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6pPr>
      <a:lvl7pPr marL="356616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7pPr>
      <a:lvl8pPr marL="411480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8pPr>
      <a:lvl9pPr marL="466344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9pPr>
    </p:bodyStyle>
    <p:otherStyle>
      <a:defPPr>
        <a:defRPr lang="en-US"/>
      </a:defPPr>
      <a:lvl1pPr marL="0" algn="l" defTabSz="548640" rtl="0" eaLnBrk="1" latinLnBrk="0" hangingPunct="1">
        <a:defRPr sz="2160" kern="1200">
          <a:solidFill>
            <a:schemeClr val="tx1"/>
          </a:solidFill>
          <a:latin typeface="+mn-lt"/>
          <a:ea typeface="+mn-ea"/>
          <a:cs typeface="+mn-cs"/>
        </a:defRPr>
      </a:lvl1pPr>
      <a:lvl2pPr marL="548640" algn="l" defTabSz="548640" rtl="0" eaLnBrk="1" latinLnBrk="0" hangingPunct="1">
        <a:defRPr sz="2160" kern="1200">
          <a:solidFill>
            <a:schemeClr val="tx1"/>
          </a:solidFill>
          <a:latin typeface="+mn-lt"/>
          <a:ea typeface="+mn-ea"/>
          <a:cs typeface="+mn-cs"/>
        </a:defRPr>
      </a:lvl2pPr>
      <a:lvl3pPr marL="1097280" algn="l" defTabSz="548640" rtl="0" eaLnBrk="1" latinLnBrk="0" hangingPunct="1">
        <a:defRPr sz="2160" kern="1200">
          <a:solidFill>
            <a:schemeClr val="tx1"/>
          </a:solidFill>
          <a:latin typeface="+mn-lt"/>
          <a:ea typeface="+mn-ea"/>
          <a:cs typeface="+mn-cs"/>
        </a:defRPr>
      </a:lvl3pPr>
      <a:lvl4pPr marL="1645920" algn="l" defTabSz="548640" rtl="0" eaLnBrk="1" latinLnBrk="0" hangingPunct="1">
        <a:defRPr sz="2160" kern="1200">
          <a:solidFill>
            <a:schemeClr val="tx1"/>
          </a:solidFill>
          <a:latin typeface="+mn-lt"/>
          <a:ea typeface="+mn-ea"/>
          <a:cs typeface="+mn-cs"/>
        </a:defRPr>
      </a:lvl4pPr>
      <a:lvl5pPr marL="2194560" algn="l" defTabSz="548640" rtl="0" eaLnBrk="1" latinLnBrk="0" hangingPunct="1">
        <a:defRPr sz="2160" kern="1200">
          <a:solidFill>
            <a:schemeClr val="tx1"/>
          </a:solidFill>
          <a:latin typeface="+mn-lt"/>
          <a:ea typeface="+mn-ea"/>
          <a:cs typeface="+mn-cs"/>
        </a:defRPr>
      </a:lvl5pPr>
      <a:lvl6pPr marL="2743200" algn="l" defTabSz="548640" rtl="0" eaLnBrk="1" latinLnBrk="0" hangingPunct="1">
        <a:defRPr sz="2160" kern="1200">
          <a:solidFill>
            <a:schemeClr val="tx1"/>
          </a:solidFill>
          <a:latin typeface="+mn-lt"/>
          <a:ea typeface="+mn-ea"/>
          <a:cs typeface="+mn-cs"/>
        </a:defRPr>
      </a:lvl6pPr>
      <a:lvl7pPr marL="3291840" algn="l" defTabSz="548640" rtl="0" eaLnBrk="1" latinLnBrk="0" hangingPunct="1">
        <a:defRPr sz="2160" kern="1200">
          <a:solidFill>
            <a:schemeClr val="tx1"/>
          </a:solidFill>
          <a:latin typeface="+mn-lt"/>
          <a:ea typeface="+mn-ea"/>
          <a:cs typeface="+mn-cs"/>
        </a:defRPr>
      </a:lvl7pPr>
      <a:lvl8pPr marL="3840480" algn="l" defTabSz="548640" rtl="0" eaLnBrk="1" latinLnBrk="0" hangingPunct="1">
        <a:defRPr sz="2160" kern="1200">
          <a:solidFill>
            <a:schemeClr val="tx1"/>
          </a:solidFill>
          <a:latin typeface="+mn-lt"/>
          <a:ea typeface="+mn-ea"/>
          <a:cs typeface="+mn-cs"/>
        </a:defRPr>
      </a:lvl8pPr>
      <a:lvl9pPr marL="4389120" algn="l" defTabSz="54864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8.png"/><Relationship Id="rId4" Type="http://schemas.openxmlformats.org/officeDocument/2006/relationships/customXml" Target="../ink/ink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9.xml"/><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19.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22.png"/><Relationship Id="rId7" Type="http://schemas.openxmlformats.org/officeDocument/2006/relationships/image" Target="../media/image35.png"/><Relationship Id="rId12" Type="http://schemas.openxmlformats.org/officeDocument/2006/relationships/image" Target="../media/image40.png"/><Relationship Id="rId17" Type="http://schemas.openxmlformats.org/officeDocument/2006/relationships/image" Target="../media/image45.png"/><Relationship Id="rId2" Type="http://schemas.openxmlformats.org/officeDocument/2006/relationships/notesSlide" Target="../notesSlides/notesSlide9.xml"/><Relationship Id="rId16" Type="http://schemas.openxmlformats.org/officeDocument/2006/relationships/image" Target="../media/image44.png"/><Relationship Id="rId1" Type="http://schemas.openxmlformats.org/officeDocument/2006/relationships/slideLayout" Target="../slideLayouts/slideLayout19.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jpg"/><Relationship Id="rId9" Type="http://schemas.openxmlformats.org/officeDocument/2006/relationships/image" Target="../media/image37.png"/><Relationship Id="rId14" Type="http://schemas.openxmlformats.org/officeDocument/2006/relationships/image" Target="../media/image42.png"/></Relationships>
</file>

<file path=ppt/slides/_rels/slide18.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22.png"/><Relationship Id="rId7"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image" Target="../media/image48.png"/><Relationship Id="rId5" Type="http://schemas.openxmlformats.org/officeDocument/2006/relationships/image" Target="../media/image47.png"/><Relationship Id="rId10" Type="http://schemas.openxmlformats.org/officeDocument/2006/relationships/image" Target="../media/image52.png"/><Relationship Id="rId4" Type="http://schemas.openxmlformats.org/officeDocument/2006/relationships/image" Target="../media/image46.png"/><Relationship Id="rId9" Type="http://schemas.openxmlformats.org/officeDocument/2006/relationships/image" Target="../media/image51.png"/></Relationships>
</file>

<file path=ppt/slides/_rels/slide19.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0.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22.png"/><Relationship Id="rId7"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19.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 Id="rId9" Type="http://schemas.openxmlformats.org/officeDocument/2006/relationships/image" Target="../media/image64.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9.xml"/><Relationship Id="rId5" Type="http://schemas.openxmlformats.org/officeDocument/2006/relationships/image" Target="../media/image66.png"/><Relationship Id="rId4" Type="http://schemas.openxmlformats.org/officeDocument/2006/relationships/image" Target="../media/image65.png"/></Relationships>
</file>

<file path=ppt/slides/_rels/slide22.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76.png"/><Relationship Id="rId3" Type="http://schemas.openxmlformats.org/officeDocument/2006/relationships/image" Target="../media/image22.png"/><Relationship Id="rId7" Type="http://schemas.openxmlformats.org/officeDocument/2006/relationships/image" Target="../media/image70.png"/><Relationship Id="rId12" Type="http://schemas.openxmlformats.org/officeDocument/2006/relationships/image" Target="../media/image75.png"/><Relationship Id="rId2" Type="http://schemas.openxmlformats.org/officeDocument/2006/relationships/notesSlide" Target="../notesSlides/notesSlide14.xml"/><Relationship Id="rId16" Type="http://schemas.openxmlformats.org/officeDocument/2006/relationships/image" Target="../media/image79.png"/><Relationship Id="rId1" Type="http://schemas.openxmlformats.org/officeDocument/2006/relationships/slideLayout" Target="../slideLayouts/slideLayout19.xml"/><Relationship Id="rId6" Type="http://schemas.openxmlformats.org/officeDocument/2006/relationships/image" Target="../media/image69.png"/><Relationship Id="rId11" Type="http://schemas.openxmlformats.org/officeDocument/2006/relationships/image" Target="../media/image74.png"/><Relationship Id="rId5" Type="http://schemas.openxmlformats.org/officeDocument/2006/relationships/image" Target="../media/image68.png"/><Relationship Id="rId15" Type="http://schemas.openxmlformats.org/officeDocument/2006/relationships/image" Target="../media/image78.png"/><Relationship Id="rId10" Type="http://schemas.openxmlformats.org/officeDocument/2006/relationships/image" Target="../media/image73.png"/><Relationship Id="rId4" Type="http://schemas.openxmlformats.org/officeDocument/2006/relationships/image" Target="../media/image67.png"/><Relationship Id="rId9" Type="http://schemas.openxmlformats.org/officeDocument/2006/relationships/image" Target="../media/image72.png"/><Relationship Id="rId14" Type="http://schemas.openxmlformats.org/officeDocument/2006/relationships/image" Target="../media/image77.png"/></Relationships>
</file>

<file path=ppt/slides/_rels/slide23.xml.rels><?xml version="1.0" encoding="UTF-8" standalone="yes"?>
<Relationships xmlns="http://schemas.openxmlformats.org/package/2006/relationships"><Relationship Id="rId8" Type="http://schemas.openxmlformats.org/officeDocument/2006/relationships/image" Target="../media/image84.png"/><Relationship Id="rId13" Type="http://schemas.openxmlformats.org/officeDocument/2006/relationships/image" Target="../media/image89.png"/><Relationship Id="rId3" Type="http://schemas.openxmlformats.org/officeDocument/2006/relationships/image" Target="../media/image22.png"/><Relationship Id="rId7" Type="http://schemas.openxmlformats.org/officeDocument/2006/relationships/image" Target="../media/image83.png"/><Relationship Id="rId12" Type="http://schemas.openxmlformats.org/officeDocument/2006/relationships/image" Target="../media/image88.png"/><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image" Target="../media/image82.png"/><Relationship Id="rId11" Type="http://schemas.openxmlformats.org/officeDocument/2006/relationships/image" Target="../media/image87.png"/><Relationship Id="rId5" Type="http://schemas.openxmlformats.org/officeDocument/2006/relationships/image" Target="../media/image81.png"/><Relationship Id="rId10" Type="http://schemas.openxmlformats.org/officeDocument/2006/relationships/image" Target="../media/image86.png"/><Relationship Id="rId4" Type="http://schemas.openxmlformats.org/officeDocument/2006/relationships/image" Target="../media/image80.png"/><Relationship Id="rId9" Type="http://schemas.openxmlformats.org/officeDocument/2006/relationships/image" Target="../media/image85.png"/><Relationship Id="rId14" Type="http://schemas.openxmlformats.org/officeDocument/2006/relationships/image" Target="../media/image90.png"/></Relationships>
</file>

<file path=ppt/slides/_rels/slide24.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22.png"/><Relationship Id="rId7" Type="http://schemas.openxmlformats.org/officeDocument/2006/relationships/image" Target="../media/image94.png"/><Relationship Id="rId2" Type="http://schemas.openxmlformats.org/officeDocument/2006/relationships/notesSlide" Target="../notesSlides/notesSlide16.xml"/><Relationship Id="rId1" Type="http://schemas.openxmlformats.org/officeDocument/2006/relationships/slideLayout" Target="../slideLayouts/slideLayout19.xml"/><Relationship Id="rId6" Type="http://schemas.openxmlformats.org/officeDocument/2006/relationships/image" Target="../media/image93.png"/><Relationship Id="rId11" Type="http://schemas.openxmlformats.org/officeDocument/2006/relationships/image" Target="../media/image98.png"/><Relationship Id="rId5" Type="http://schemas.openxmlformats.org/officeDocument/2006/relationships/image" Target="../media/image92.png"/><Relationship Id="rId10" Type="http://schemas.openxmlformats.org/officeDocument/2006/relationships/image" Target="../media/image97.png"/><Relationship Id="rId4" Type="http://schemas.openxmlformats.org/officeDocument/2006/relationships/image" Target="../media/image91.png"/><Relationship Id="rId9" Type="http://schemas.openxmlformats.org/officeDocument/2006/relationships/image" Target="../media/image96.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102.png"/><Relationship Id="rId2" Type="http://schemas.openxmlformats.org/officeDocument/2006/relationships/notesSlide" Target="../notesSlides/notesSlide17.xml"/><Relationship Id="rId1" Type="http://schemas.openxmlformats.org/officeDocument/2006/relationships/slideLayout" Target="../slideLayouts/slideLayout19.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106.png"/><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jpg"/></Relationships>
</file>

<file path=ppt/slides/_rels/slide27.xml.rels><?xml version="1.0" encoding="UTF-8" standalone="yes"?>
<Relationships xmlns="http://schemas.openxmlformats.org/package/2006/relationships"><Relationship Id="rId3" Type="http://schemas.openxmlformats.org/officeDocument/2006/relationships/image" Target="../media/image107.jpg"/><Relationship Id="rId2" Type="http://schemas.openxmlformats.org/officeDocument/2006/relationships/notesSlide" Target="../notesSlides/notesSlide19.xml"/><Relationship Id="rId1" Type="http://schemas.openxmlformats.org/officeDocument/2006/relationships/slideLayout" Target="../slideLayouts/slideLayout19.xml"/><Relationship Id="rId5" Type="http://schemas.openxmlformats.org/officeDocument/2006/relationships/image" Target="../media/image109.jpg"/><Relationship Id="rId4" Type="http://schemas.openxmlformats.org/officeDocument/2006/relationships/image" Target="../media/image108.png"/></Relationships>
</file>

<file path=ppt/slides/_rels/slide28.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22.png"/><Relationship Id="rId7" Type="http://schemas.openxmlformats.org/officeDocument/2006/relationships/image" Target="../media/image113.png"/><Relationship Id="rId2" Type="http://schemas.openxmlformats.org/officeDocument/2006/relationships/notesSlide" Target="../notesSlides/notesSlide20.xml"/><Relationship Id="rId1" Type="http://schemas.openxmlformats.org/officeDocument/2006/relationships/slideLayout" Target="../slideLayouts/slideLayout19.xml"/><Relationship Id="rId6" Type="http://schemas.openxmlformats.org/officeDocument/2006/relationships/image" Target="../media/image112.png"/><Relationship Id="rId11" Type="http://schemas.openxmlformats.org/officeDocument/2006/relationships/image" Target="../media/image117.png"/><Relationship Id="rId5" Type="http://schemas.openxmlformats.org/officeDocument/2006/relationships/image" Target="../media/image111.png"/><Relationship Id="rId10" Type="http://schemas.openxmlformats.org/officeDocument/2006/relationships/image" Target="../media/image116.png"/><Relationship Id="rId4" Type="http://schemas.openxmlformats.org/officeDocument/2006/relationships/image" Target="../media/image110.png"/><Relationship Id="rId9" Type="http://schemas.openxmlformats.org/officeDocument/2006/relationships/image" Target="../media/image115.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9.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image" Target="../media/image118.png"/></Relationships>
</file>

<file path=ppt/slides/_rels/slide30.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30.png"/><Relationship Id="rId3" Type="http://schemas.openxmlformats.org/officeDocument/2006/relationships/image" Target="../media/image22.png"/><Relationship Id="rId7" Type="http://schemas.openxmlformats.org/officeDocument/2006/relationships/image" Target="../media/image124.png"/><Relationship Id="rId12" Type="http://schemas.openxmlformats.org/officeDocument/2006/relationships/image" Target="../media/image129.png"/><Relationship Id="rId2" Type="http://schemas.openxmlformats.org/officeDocument/2006/relationships/notesSlide" Target="../notesSlides/notesSlide22.xml"/><Relationship Id="rId1" Type="http://schemas.openxmlformats.org/officeDocument/2006/relationships/slideLayout" Target="../slideLayouts/slideLayout19.xml"/><Relationship Id="rId6" Type="http://schemas.openxmlformats.org/officeDocument/2006/relationships/image" Target="../media/image123.png"/><Relationship Id="rId11" Type="http://schemas.openxmlformats.org/officeDocument/2006/relationships/image" Target="../media/image128.png"/><Relationship Id="rId5" Type="http://schemas.openxmlformats.org/officeDocument/2006/relationships/image" Target="../media/image122.png"/><Relationship Id="rId10" Type="http://schemas.openxmlformats.org/officeDocument/2006/relationships/image" Target="../media/image127.png"/><Relationship Id="rId4" Type="http://schemas.openxmlformats.org/officeDocument/2006/relationships/image" Target="../media/image121.png"/><Relationship Id="rId9" Type="http://schemas.openxmlformats.org/officeDocument/2006/relationships/image" Target="../media/image126.png"/><Relationship Id="rId14" Type="http://schemas.openxmlformats.org/officeDocument/2006/relationships/image" Target="../media/image131.png"/></Relationships>
</file>

<file path=ppt/slides/_rels/slide31.xml.rels><?xml version="1.0" encoding="UTF-8" standalone="yes"?>
<Relationships xmlns="http://schemas.openxmlformats.org/package/2006/relationships"><Relationship Id="rId8" Type="http://schemas.openxmlformats.org/officeDocument/2006/relationships/image" Target="../media/image137.png"/><Relationship Id="rId13" Type="http://schemas.openxmlformats.org/officeDocument/2006/relationships/image" Target="../media/image142.jpeg"/><Relationship Id="rId3" Type="http://schemas.openxmlformats.org/officeDocument/2006/relationships/image" Target="../media/image132.png"/><Relationship Id="rId7" Type="http://schemas.openxmlformats.org/officeDocument/2006/relationships/image" Target="../media/image136.png"/><Relationship Id="rId12" Type="http://schemas.openxmlformats.org/officeDocument/2006/relationships/image" Target="../media/image141.jpeg"/><Relationship Id="rId2" Type="http://schemas.openxmlformats.org/officeDocument/2006/relationships/notesSlide" Target="../notesSlides/notesSlide23.xml"/><Relationship Id="rId16" Type="http://schemas.openxmlformats.org/officeDocument/2006/relationships/image" Target="../media/image145.png"/><Relationship Id="rId1" Type="http://schemas.openxmlformats.org/officeDocument/2006/relationships/slideLayout" Target="../slideLayouts/slideLayout19.xml"/><Relationship Id="rId6" Type="http://schemas.openxmlformats.org/officeDocument/2006/relationships/image" Target="../media/image135.png"/><Relationship Id="rId11" Type="http://schemas.openxmlformats.org/officeDocument/2006/relationships/image" Target="../media/image140.png"/><Relationship Id="rId5" Type="http://schemas.openxmlformats.org/officeDocument/2006/relationships/image" Target="../media/image134.png"/><Relationship Id="rId15" Type="http://schemas.openxmlformats.org/officeDocument/2006/relationships/image" Target="../media/image144.png"/><Relationship Id="rId10" Type="http://schemas.openxmlformats.org/officeDocument/2006/relationships/image" Target="../media/image139.png"/><Relationship Id="rId4" Type="http://schemas.openxmlformats.org/officeDocument/2006/relationships/image" Target="../media/image133.png"/><Relationship Id="rId9" Type="http://schemas.openxmlformats.org/officeDocument/2006/relationships/image" Target="../media/image138.png"/><Relationship Id="rId14" Type="http://schemas.openxmlformats.org/officeDocument/2006/relationships/image" Target="../media/image143.png"/></Relationships>
</file>

<file path=ppt/slides/_rels/slide32.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image" Target="../media/image22.png"/><Relationship Id="rId7" Type="http://schemas.openxmlformats.org/officeDocument/2006/relationships/image" Target="../media/image149.pn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image" Target="../media/image148.png"/><Relationship Id="rId11" Type="http://schemas.openxmlformats.org/officeDocument/2006/relationships/image" Target="../media/image153.png"/><Relationship Id="rId5" Type="http://schemas.openxmlformats.org/officeDocument/2006/relationships/image" Target="../media/image147.png"/><Relationship Id="rId10" Type="http://schemas.openxmlformats.org/officeDocument/2006/relationships/image" Target="../media/image152.png"/><Relationship Id="rId4" Type="http://schemas.openxmlformats.org/officeDocument/2006/relationships/image" Target="../media/image146.png"/><Relationship Id="rId9" Type="http://schemas.openxmlformats.org/officeDocument/2006/relationships/image" Target="../media/image151.png"/></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9.xml"/><Relationship Id="rId4" Type="http://schemas.openxmlformats.org/officeDocument/2006/relationships/image" Target="../media/image154.jpg"/></Relationships>
</file>

<file path=ppt/slides/_rels/slide34.xml.rels><?xml version="1.0" encoding="UTF-8" standalone="yes"?>
<Relationships xmlns="http://schemas.openxmlformats.org/package/2006/relationships"><Relationship Id="rId3" Type="http://schemas.openxmlformats.org/officeDocument/2006/relationships/image" Target="../media/image156.svg"/><Relationship Id="rId2" Type="http://schemas.openxmlformats.org/officeDocument/2006/relationships/image" Target="../media/image155.png"/><Relationship Id="rId1" Type="http://schemas.openxmlformats.org/officeDocument/2006/relationships/slideLayout" Target="../slideLayouts/slideLayout7.xml"/><Relationship Id="rId4" Type="http://schemas.openxmlformats.org/officeDocument/2006/relationships/image" Target="../media/image157.png"/></Relationships>
</file>

<file path=ppt/slides/_rels/slide35.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159.png"/><Relationship Id="rId4" Type="http://schemas.openxmlformats.org/officeDocument/2006/relationships/image" Target="../media/image156.svg"/></Relationships>
</file>

<file path=ppt/slides/_rels/slide37.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hyperlink" Target="https://www.health.harvard.edu/staying-healthy/blue-light-has-a-dark-side" TargetMode="External"/><Relationship Id="rId3" Type="http://schemas.openxmlformats.org/officeDocument/2006/relationships/image" Target="../media/image22.png"/><Relationship Id="rId7" Type="http://schemas.openxmlformats.org/officeDocument/2006/relationships/hyperlink" Target="https://www.mdpi.com/1660-4601/18/18/9571" TargetMode="External"/><Relationship Id="rId2" Type="http://schemas.openxmlformats.org/officeDocument/2006/relationships/notesSlide" Target="../notesSlides/notesSlide33.xml"/><Relationship Id="rId1" Type="http://schemas.openxmlformats.org/officeDocument/2006/relationships/slideLayout" Target="../slideLayouts/slideLayout19.xml"/><Relationship Id="rId6" Type="http://schemas.openxmlformats.org/officeDocument/2006/relationships/hyperlink" Target="https://www.dvidshub.net/news/459717/aim-high-sleep-deep" TargetMode="External"/><Relationship Id="rId5" Type="http://schemas.openxmlformats.org/officeDocument/2006/relationships/hyperlink" Target="https://www.mdpi.com/2077-0383/11/7/1989" TargetMode="External"/><Relationship Id="rId4" Type="http://schemas.openxmlformats.org/officeDocument/2006/relationships/image" Target="../media/image166.png"/></Relationships>
</file>

<file path=ppt/slides/_rels/slide44.xml.rels><?xml version="1.0" encoding="UTF-8" standalone="yes"?>
<Relationships xmlns="http://schemas.openxmlformats.org/package/2006/relationships"><Relationship Id="rId8" Type="http://schemas.openxmlformats.org/officeDocument/2006/relationships/hyperlink" Target="https://www.mayoclinic.org/healthy-lifestyle/adult-health/in-depth/napping/art-20048319" TargetMode="External"/><Relationship Id="rId3" Type="http://schemas.openxmlformats.org/officeDocument/2006/relationships/image" Target="../media/image22.png"/><Relationship Id="rId7" Type="http://schemas.openxmlformats.org/officeDocument/2006/relationships/hyperlink" Target="https://www.sciencedirect.com/science/article/pii/S2213398424000307" TargetMode="External"/><Relationship Id="rId2" Type="http://schemas.openxmlformats.org/officeDocument/2006/relationships/notesSlide" Target="../notesSlides/notesSlide34.xml"/><Relationship Id="rId1" Type="http://schemas.openxmlformats.org/officeDocument/2006/relationships/slideLayout" Target="../slideLayouts/slideLayout19.xml"/><Relationship Id="rId6" Type="http://schemas.openxmlformats.org/officeDocument/2006/relationships/hyperlink" Target="https://www.lungsleephealth.com/service/insomnia" TargetMode="External"/><Relationship Id="rId5" Type="http://schemas.openxmlformats.org/officeDocument/2006/relationships/hyperlink" Target="https://www.health.harvard.edu/staying-healthy/blue-light-has-a-dark-side" TargetMode="External"/><Relationship Id="rId4" Type="http://schemas.openxmlformats.org/officeDocument/2006/relationships/image" Target="../media/image166.png"/></Relationships>
</file>

<file path=ppt/slides/_rels/slide45.xml.rels><?xml version="1.0" encoding="UTF-8" standalone="yes"?>
<Relationships xmlns="http://schemas.openxmlformats.org/package/2006/relationships"><Relationship Id="rId8" Type="http://schemas.openxmlformats.org/officeDocument/2006/relationships/hyperlink" Target="https://pmc.ncbi.nlm.nih.gov/articles/PMC4075951/" TargetMode="External"/><Relationship Id="rId3" Type="http://schemas.openxmlformats.org/officeDocument/2006/relationships/image" Target="../media/image22.png"/><Relationship Id="rId7" Type="http://schemas.openxmlformats.org/officeDocument/2006/relationships/hyperlink" Target="https://www.nhs.uk/live-well/sleep-and-tiredness/" TargetMode="External"/><Relationship Id="rId2" Type="http://schemas.openxmlformats.org/officeDocument/2006/relationships/notesSlide" Target="../notesSlides/notesSlide35.xml"/><Relationship Id="rId1" Type="http://schemas.openxmlformats.org/officeDocument/2006/relationships/slideLayout" Target="../slideLayouts/slideLayout19.xml"/><Relationship Id="rId6" Type="http://schemas.openxmlformats.org/officeDocument/2006/relationships/hyperlink" Target="https://www.monmouth.edu/connectwellmu/student/student-resources-for-sleep/" TargetMode="External"/><Relationship Id="rId11" Type="http://schemas.openxmlformats.org/officeDocument/2006/relationships/hyperlink" Target="https://www.sleepfoundation.org/nutrition/caffeine-and-sleep" TargetMode="External"/><Relationship Id="rId5" Type="http://schemas.openxmlformats.org/officeDocument/2006/relationships/hyperlink" Target="https://www.mentalhealth.org.uk/explore-mental-health/publications/sleep-matters-impact-sleep-health-and-wellbeing" TargetMode="External"/><Relationship Id="rId10" Type="http://schemas.openxmlformats.org/officeDocument/2006/relationships/hyperlink" Target="https://www.ncbi.nlm.nih.gov/pmc/articles/PMC10654909/" TargetMode="External"/><Relationship Id="rId4" Type="http://schemas.openxmlformats.org/officeDocument/2006/relationships/image" Target="../media/image166.png"/><Relationship Id="rId9" Type="http://schemas.openxmlformats.org/officeDocument/2006/relationships/hyperlink" Target="https://pmc.ncbi.nlm.nih.gov/articles/PMC10276586/"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6.xml"/><Relationship Id="rId1" Type="http://schemas.openxmlformats.org/officeDocument/2006/relationships/slideLayout" Target="../slideLayouts/slideLayout19.xml"/><Relationship Id="rId6" Type="http://schemas.openxmlformats.org/officeDocument/2006/relationships/hyperlink" Target="https://www.tandfonline.com/doi/pdf/10.2147/NSS.S323160" TargetMode="External"/><Relationship Id="rId5" Type="http://schemas.openxmlformats.org/officeDocument/2006/relationships/hyperlink" Target="https://thesleepcharity.org.uk/" TargetMode="External"/><Relationship Id="rId4" Type="http://schemas.openxmlformats.org/officeDocument/2006/relationships/image" Target="../media/image16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Content Placeholder 8">
            <a:extLst>
              <a:ext uri="{FF2B5EF4-FFF2-40B4-BE49-F238E27FC236}">
                <a16:creationId xmlns:a16="http://schemas.microsoft.com/office/drawing/2014/main" id="{2C8ECB45-B7DF-4C6C-8160-2E8CFA48E1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7791" y="760754"/>
            <a:ext cx="1685925" cy="2171700"/>
          </a:xfrm>
          <a:prstGeom prst="rect">
            <a:avLst/>
          </a:prstGeom>
        </p:spPr>
      </p:pic>
      <p:sp>
        <p:nvSpPr>
          <p:cNvPr id="3" name="TextBox 2">
            <a:extLst>
              <a:ext uri="{FF2B5EF4-FFF2-40B4-BE49-F238E27FC236}">
                <a16:creationId xmlns:a16="http://schemas.microsoft.com/office/drawing/2014/main" id="{4A00C385-1B2C-4B9A-A1B1-62C9905DA0EB}"/>
              </a:ext>
            </a:extLst>
          </p:cNvPr>
          <p:cNvSpPr txBox="1"/>
          <p:nvPr/>
        </p:nvSpPr>
        <p:spPr>
          <a:xfrm>
            <a:off x="2603716" y="755680"/>
            <a:ext cx="2364008" cy="2355004"/>
          </a:xfrm>
          <a:prstGeom prst="rect">
            <a:avLst/>
          </a:prstGeom>
          <a:noFill/>
        </p:spPr>
        <p:txBody>
          <a:bodyPr wrap="square">
            <a:spAutoFit/>
          </a:bodyPr>
          <a:lstStyle/>
          <a:p>
            <a:r>
              <a:rPr lang="en-IN" sz="2400" b="1" dirty="0" err="1"/>
              <a:t>Prifysgol</a:t>
            </a:r>
            <a:r>
              <a:rPr lang="en-IN" sz="2400" b="1" dirty="0"/>
              <a:t> Cymru</a:t>
            </a:r>
          </a:p>
          <a:p>
            <a:r>
              <a:rPr lang="en-IN" dirty="0"/>
              <a:t>Y </a:t>
            </a:r>
            <a:r>
              <a:rPr lang="en-IN" dirty="0" err="1"/>
              <a:t>Drindod</a:t>
            </a:r>
            <a:r>
              <a:rPr lang="en-IN" dirty="0"/>
              <a:t> Dewi Sant</a:t>
            </a:r>
          </a:p>
          <a:p>
            <a:r>
              <a:rPr lang="en-IN" sz="2400" b="1" dirty="0"/>
              <a:t>University of Wales</a:t>
            </a:r>
          </a:p>
          <a:p>
            <a:r>
              <a:rPr lang="en-IN" dirty="0"/>
              <a:t>Trinity Saint David</a:t>
            </a:r>
          </a:p>
          <a:p>
            <a:endParaRPr lang="en-IN" dirty="0"/>
          </a:p>
          <a:p>
            <a:pPr>
              <a:lnSpc>
                <a:spcPct val="150000"/>
              </a:lnSpc>
            </a:pPr>
            <a:r>
              <a:rPr lang="en-IN" sz="1600" b="1"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013B61FC-3157-4700-944C-DEAA775BDA69}"/>
              </a:ext>
            </a:extLst>
          </p:cNvPr>
          <p:cNvSpPr txBox="1"/>
          <p:nvPr/>
        </p:nvSpPr>
        <p:spPr>
          <a:xfrm>
            <a:off x="1037862" y="2275097"/>
            <a:ext cx="13018576" cy="4975657"/>
          </a:xfrm>
          <a:prstGeom prst="rect">
            <a:avLst/>
          </a:prstGeom>
          <a:noFill/>
        </p:spPr>
        <p:txBody>
          <a:bodyPr wrap="square" rtlCol="0">
            <a:spAutoFit/>
          </a:bodyPr>
          <a:lstStyle/>
          <a:p>
            <a:pPr algn="ctr">
              <a:lnSpc>
                <a:spcPct val="150000"/>
              </a:lnSpc>
            </a:pPr>
            <a:r>
              <a:rPr lang="en-IN" sz="3600" b="1" u="sng" dirty="0">
                <a:latin typeface="Arial" panose="020B0604020202020204" pitchFamily="34" charset="0"/>
                <a:cs typeface="Arial" panose="020B0604020202020204" pitchFamily="34" charset="0"/>
              </a:rPr>
              <a:t>Module: Social Epidemiology and Public Health Development</a:t>
            </a:r>
          </a:p>
          <a:p>
            <a:pPr algn="ctr">
              <a:lnSpc>
                <a:spcPct val="150000"/>
              </a:lnSpc>
            </a:pPr>
            <a:r>
              <a:rPr lang="en-IN" sz="3600" b="1" dirty="0">
                <a:latin typeface="Arial" panose="020B0604020202020204" pitchFamily="34" charset="0"/>
                <a:cs typeface="Arial" panose="020B0604020202020204" pitchFamily="34" charset="0"/>
              </a:rPr>
              <a:t>Module Code: LCHS700_LON</a:t>
            </a:r>
          </a:p>
          <a:p>
            <a:pPr algn="ctr">
              <a:lnSpc>
                <a:spcPct val="150000"/>
              </a:lnSpc>
            </a:pPr>
            <a:r>
              <a:rPr lang="en-IN" sz="3600" b="1" dirty="0">
                <a:latin typeface="Arial" panose="020B0604020202020204" pitchFamily="34" charset="0"/>
                <a:cs typeface="Arial" panose="020B0604020202020204" pitchFamily="34" charset="0"/>
              </a:rPr>
              <a:t>Lecturer- Dr </a:t>
            </a:r>
            <a:r>
              <a:rPr lang="en-IN" sz="3600" b="1" dirty="0" err="1">
                <a:latin typeface="Arial" panose="020B0604020202020204" pitchFamily="34" charset="0"/>
                <a:cs typeface="Arial" panose="020B0604020202020204" pitchFamily="34" charset="0"/>
              </a:rPr>
              <a:t>Ruzanna</a:t>
            </a:r>
            <a:r>
              <a:rPr lang="en-IN" sz="3600" b="1" dirty="0">
                <a:latin typeface="Arial" panose="020B0604020202020204" pitchFamily="34" charset="0"/>
                <a:cs typeface="Arial" panose="020B0604020202020204" pitchFamily="34" charset="0"/>
              </a:rPr>
              <a:t> </a:t>
            </a:r>
            <a:r>
              <a:rPr lang="en-IN" sz="3600" b="1" dirty="0" err="1">
                <a:latin typeface="Arial" panose="020B0604020202020204" pitchFamily="34" charset="0"/>
                <a:cs typeface="Arial" panose="020B0604020202020204" pitchFamily="34" charset="0"/>
              </a:rPr>
              <a:t>Gevorgyan</a:t>
            </a:r>
            <a:endParaRPr lang="en-IN" sz="3600" b="1" dirty="0">
              <a:latin typeface="Arial" panose="020B0604020202020204" pitchFamily="34" charset="0"/>
              <a:cs typeface="Arial" panose="020B0604020202020204" pitchFamily="34" charset="0"/>
            </a:endParaRPr>
          </a:p>
          <a:p>
            <a:pPr algn="ctr">
              <a:lnSpc>
                <a:spcPct val="150000"/>
              </a:lnSpc>
            </a:pPr>
            <a:r>
              <a:rPr lang="en-IN" sz="3600" b="1" dirty="0">
                <a:latin typeface="Arial" panose="020B0604020202020204" pitchFamily="34" charset="0"/>
                <a:cs typeface="Arial" panose="020B0604020202020204" pitchFamily="34" charset="0"/>
              </a:rPr>
              <a:t>Assessment 1 , Group Presentation</a:t>
            </a:r>
          </a:p>
          <a:p>
            <a:pPr algn="ctr">
              <a:lnSpc>
                <a:spcPct val="150000"/>
              </a:lnSpc>
            </a:pPr>
            <a:r>
              <a:rPr lang="en-IN" sz="3600" b="1" dirty="0">
                <a:latin typeface="Arial" panose="020B0604020202020204" pitchFamily="34" charset="0"/>
                <a:cs typeface="Arial" panose="020B0604020202020204" pitchFamily="34" charset="0"/>
              </a:rPr>
              <a:t>Topic: SLEEP HYGIENE ( Age Group : 18-40 ) </a:t>
            </a:r>
          </a:p>
        </p:txBody>
      </p:sp>
    </p:spTree>
    <p:extLst>
      <p:ext uri="{BB962C8B-B14F-4D97-AF65-F5344CB8AC3E}">
        <p14:creationId xmlns:p14="http://schemas.microsoft.com/office/powerpoint/2010/main" val="1543413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1DF339-7FE0-4A74-9B1D-9E420B9AECDC}"/>
              </a:ext>
            </a:extLst>
          </p:cNvPr>
          <p:cNvSpPr txBox="1"/>
          <p:nvPr/>
        </p:nvSpPr>
        <p:spPr>
          <a:xfrm>
            <a:off x="2581155" y="2164466"/>
            <a:ext cx="10243594" cy="3000821"/>
          </a:xfrm>
          <a:prstGeom prst="rect">
            <a:avLst/>
          </a:prstGeom>
          <a:noFill/>
        </p:spPr>
        <p:txBody>
          <a:bodyPr wrap="square" rtlCol="0">
            <a:spAutoFit/>
          </a:bodyPr>
          <a:lstStyle/>
          <a:p>
            <a:pPr algn="ctr">
              <a:lnSpc>
                <a:spcPct val="150000"/>
              </a:lnSpc>
            </a:pPr>
            <a:r>
              <a:rPr lang="en-IN" sz="2400" b="1" dirty="0">
                <a:latin typeface="Arial" panose="020B0604020202020204" pitchFamily="34" charset="0"/>
                <a:cs typeface="Arial" panose="020B0604020202020204" pitchFamily="34" charset="0"/>
              </a:rPr>
              <a:t>Student names:</a:t>
            </a:r>
          </a:p>
          <a:p>
            <a:pPr>
              <a:lnSpc>
                <a:spcPct val="150000"/>
              </a:lnSpc>
            </a:pPr>
            <a:r>
              <a:rPr lang="en-IN" sz="2400" b="1" dirty="0">
                <a:latin typeface="Arial" panose="020B0604020202020204" pitchFamily="34" charset="0"/>
                <a:cs typeface="Arial" panose="020B0604020202020204" pitchFamily="34" charset="0"/>
              </a:rPr>
              <a:t>1. Neha </a:t>
            </a:r>
            <a:r>
              <a:rPr lang="en-IN" sz="2400" b="1" dirty="0" err="1">
                <a:latin typeface="Arial" panose="020B0604020202020204" pitchFamily="34" charset="0"/>
                <a:cs typeface="Arial" panose="020B0604020202020204" pitchFamily="34" charset="0"/>
              </a:rPr>
              <a:t>Mahendrabhai</a:t>
            </a:r>
            <a:r>
              <a:rPr lang="en-IN" sz="2400" b="1" dirty="0">
                <a:latin typeface="Arial" panose="020B0604020202020204" pitchFamily="34" charset="0"/>
                <a:cs typeface="Arial" panose="020B0604020202020204" pitchFamily="34" charset="0"/>
              </a:rPr>
              <a:t> Makwana     - Student ID: 2436892 (TASK 1)</a:t>
            </a:r>
          </a:p>
          <a:p>
            <a:pPr>
              <a:lnSpc>
                <a:spcPct val="150000"/>
              </a:lnSpc>
            </a:pPr>
            <a:r>
              <a:rPr lang="en-IN" sz="2400" b="1" dirty="0">
                <a:latin typeface="Arial" panose="020B0604020202020204" pitchFamily="34" charset="0"/>
                <a:cs typeface="Arial" panose="020B0604020202020204" pitchFamily="34" charset="0"/>
              </a:rPr>
              <a:t>2. </a:t>
            </a:r>
            <a:r>
              <a:rPr lang="nn-NO" sz="2400" b="1" dirty="0">
                <a:latin typeface="Arial" panose="020B0604020202020204" pitchFamily="34" charset="0"/>
                <a:cs typeface="Arial" panose="020B0604020202020204" pitchFamily="34" charset="0"/>
              </a:rPr>
              <a:t>Mija Chakkalaparambil Michael   - Student ID: 2432640</a:t>
            </a:r>
            <a:r>
              <a:rPr lang="en-IN" sz="2400" b="1" dirty="0">
                <a:latin typeface="Arial" panose="020B0604020202020204" pitchFamily="34" charset="0"/>
                <a:cs typeface="Arial" panose="020B0604020202020204" pitchFamily="34" charset="0"/>
              </a:rPr>
              <a:t>  (TASK 2)</a:t>
            </a:r>
          </a:p>
          <a:p>
            <a:pPr>
              <a:lnSpc>
                <a:spcPct val="150000"/>
              </a:lnSpc>
            </a:pPr>
            <a:r>
              <a:rPr lang="en-IN" sz="2400" b="1" dirty="0">
                <a:latin typeface="Arial" panose="020B0604020202020204" pitchFamily="34" charset="0"/>
                <a:cs typeface="Arial" panose="020B0604020202020204" pitchFamily="34" charset="0"/>
              </a:rPr>
              <a:t>3. </a:t>
            </a:r>
            <a:r>
              <a:rPr lang="en-IN" sz="2400" b="1" dirty="0" err="1">
                <a:latin typeface="Arial" panose="020B0604020202020204" pitchFamily="34" charset="0"/>
                <a:cs typeface="Arial" panose="020B0604020202020204" pitchFamily="34" charset="0"/>
              </a:rPr>
              <a:t>Bilkis</a:t>
            </a:r>
            <a:r>
              <a:rPr lang="en-IN" sz="2400" b="1" dirty="0">
                <a:latin typeface="Arial" panose="020B0604020202020204" pitchFamily="34" charset="0"/>
                <a:cs typeface="Arial" panose="020B0604020202020204" pitchFamily="34" charset="0"/>
              </a:rPr>
              <a:t> Begum                                 - Student ID: 2432744   (TASK 3)</a:t>
            </a:r>
          </a:p>
          <a:p>
            <a:pPr algn="ctr">
              <a:lnSpc>
                <a:spcPct val="150000"/>
              </a:lnSpc>
            </a:pPr>
            <a:r>
              <a:rPr lang="en-IN" sz="1800" b="1" dirty="0">
                <a:latin typeface="Arial" panose="020B0604020202020204" pitchFamily="34" charset="0"/>
                <a:cs typeface="Arial" panose="020B0604020202020204" pitchFamily="34" charset="0"/>
              </a:rPr>
              <a:t>Deadline:  04 November, 2025, 14:00 (2 PM)</a:t>
            </a:r>
            <a:endParaRPr lang="en-GB" sz="1800" dirty="0"/>
          </a:p>
          <a:p>
            <a:endParaRPr lang="en-GB" dirty="0"/>
          </a:p>
        </p:txBody>
      </p:sp>
      <p:sp>
        <p:nvSpPr>
          <p:cNvPr id="3" name="TextBox 2">
            <a:extLst>
              <a:ext uri="{FF2B5EF4-FFF2-40B4-BE49-F238E27FC236}">
                <a16:creationId xmlns:a16="http://schemas.microsoft.com/office/drawing/2014/main" id="{D85FB2CE-A695-4709-B108-EB0C2D32838D}"/>
              </a:ext>
            </a:extLst>
          </p:cNvPr>
          <p:cNvSpPr txBox="1"/>
          <p:nvPr/>
        </p:nvSpPr>
        <p:spPr>
          <a:xfrm>
            <a:off x="5347504" y="1342663"/>
            <a:ext cx="4780344" cy="630942"/>
          </a:xfrm>
          <a:prstGeom prst="rect">
            <a:avLst/>
          </a:prstGeom>
          <a:noFill/>
        </p:spPr>
        <p:txBody>
          <a:bodyPr wrap="square" rtlCol="0">
            <a:spAutoFit/>
          </a:bodyPr>
          <a:lstStyle/>
          <a:p>
            <a:r>
              <a:rPr lang="en-GB" sz="3500" b="1" u="sng" dirty="0">
                <a:latin typeface="Arial" panose="020B0604020202020204" pitchFamily="34" charset="0"/>
                <a:cs typeface="Arial" panose="020B0604020202020204" pitchFamily="34" charset="0"/>
              </a:rPr>
              <a:t>Group Presentation </a:t>
            </a:r>
          </a:p>
        </p:txBody>
      </p:sp>
    </p:spTree>
    <p:extLst>
      <p:ext uri="{BB962C8B-B14F-4D97-AF65-F5344CB8AC3E}">
        <p14:creationId xmlns:p14="http://schemas.microsoft.com/office/powerpoint/2010/main" val="2096162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0AB0D7-22EC-4B68-B67A-C12875E9C265}"/>
              </a:ext>
            </a:extLst>
          </p:cNvPr>
          <p:cNvSpPr txBox="1"/>
          <p:nvPr/>
        </p:nvSpPr>
        <p:spPr>
          <a:xfrm>
            <a:off x="2928395" y="1921090"/>
            <a:ext cx="9213448" cy="5495415"/>
          </a:xfrm>
          <a:prstGeom prst="rect">
            <a:avLst/>
          </a:prstGeom>
          <a:noFill/>
        </p:spPr>
        <p:txBody>
          <a:bodyPr wrap="square" rtlCol="0">
            <a:spAutoFit/>
          </a:bodyPr>
          <a:lstStyle/>
          <a:p>
            <a:pPr algn="ctr">
              <a:lnSpc>
                <a:spcPct val="150000"/>
              </a:lnSpc>
            </a:pPr>
            <a:r>
              <a:rPr lang="en-IN" sz="4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Neha </a:t>
            </a:r>
            <a:r>
              <a:rPr lang="en-IN" sz="48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Mahedrabhai</a:t>
            </a:r>
            <a:r>
              <a:rPr lang="en-IN" sz="4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Makwana </a:t>
            </a:r>
          </a:p>
          <a:p>
            <a:pPr algn="ctr">
              <a:lnSpc>
                <a:spcPct val="150000"/>
              </a:lnSpc>
            </a:pPr>
            <a:r>
              <a:rPr lang="en-IN" sz="4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Student ID: 2436892 </a:t>
            </a:r>
          </a:p>
          <a:p>
            <a:pPr algn="ctr">
              <a:lnSpc>
                <a:spcPct val="150000"/>
              </a:lnSpc>
            </a:pPr>
            <a:r>
              <a:rPr lang="en-IN" sz="4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(TASK 1) </a:t>
            </a:r>
          </a:p>
          <a:p>
            <a:pPr algn="ctr">
              <a:lnSpc>
                <a:spcPct val="150000"/>
              </a:lnSpc>
            </a:pPr>
            <a:r>
              <a:rPr lang="en-IN" sz="4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RATIONALE</a:t>
            </a:r>
          </a:p>
          <a:p>
            <a:pPr algn="ctr">
              <a:lnSpc>
                <a:spcPct val="150000"/>
              </a:lnSpc>
            </a:pPr>
            <a:endParaRPr lang="en-IN" sz="4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6891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374926" y="743917"/>
            <a:ext cx="4432515" cy="6606153"/>
          </a:xfrm>
          <a:custGeom>
            <a:avLst/>
            <a:gdLst/>
            <a:ahLst/>
            <a:cxnLst/>
            <a:rect l="l" t="t" r="r" b="b"/>
            <a:pathLst>
              <a:path w="6846153" h="10465653">
                <a:moveTo>
                  <a:pt x="0" y="0"/>
                </a:moveTo>
                <a:lnTo>
                  <a:pt x="6846153" y="0"/>
                </a:lnTo>
                <a:lnTo>
                  <a:pt x="6846153" y="10465653"/>
                </a:lnTo>
                <a:lnTo>
                  <a:pt x="0" y="10465653"/>
                </a:lnTo>
                <a:lnTo>
                  <a:pt x="0" y="0"/>
                </a:lnTo>
                <a:close/>
              </a:path>
            </a:pathLst>
          </a:custGeom>
          <a:blipFill>
            <a:blip r:embed="rId2"/>
            <a:stretch>
              <a:fillRect l="-1912"/>
            </a:stretch>
          </a:blipFill>
        </p:spPr>
      </p:sp>
      <p:sp>
        <p:nvSpPr>
          <p:cNvPr id="3" name="TextBox 3"/>
          <p:cNvSpPr txBox="1"/>
          <p:nvPr/>
        </p:nvSpPr>
        <p:spPr>
          <a:xfrm>
            <a:off x="822959" y="640081"/>
            <a:ext cx="7753881" cy="1376980"/>
          </a:xfrm>
          <a:prstGeom prst="rect">
            <a:avLst/>
          </a:prstGeom>
        </p:spPr>
        <p:txBody>
          <a:bodyPr wrap="square" lIns="0" tIns="0" rIns="0" bIns="0" rtlCol="0" anchor="t">
            <a:spAutoFit/>
          </a:bodyPr>
          <a:lstStyle/>
          <a:p>
            <a:pPr algn="ctr">
              <a:lnSpc>
                <a:spcPts val="5600"/>
              </a:lnSpc>
              <a:spcBef>
                <a:spcPct val="0"/>
              </a:spcBef>
            </a:pPr>
            <a:r>
              <a:rPr lang="en-US" sz="4000" b="1" dirty="0">
                <a:solidFill>
                  <a:schemeClr val="tx1">
                    <a:lumMod val="50000"/>
                    <a:lumOff val="50000"/>
                  </a:schemeClr>
                </a:solidFill>
                <a:latin typeface="Times New Roman" panose="02020603050405020304" pitchFamily="18" charset="0"/>
                <a:ea typeface="Telegraf"/>
                <a:cs typeface="Times New Roman" panose="02020603050405020304" pitchFamily="18" charset="0"/>
                <a:sym typeface="Telegraf"/>
              </a:rPr>
              <a:t>Sleep Hygiene for Young Adult age group is 18 to 40 year</a:t>
            </a:r>
          </a:p>
        </p:txBody>
      </p:sp>
      <p:sp>
        <p:nvSpPr>
          <p:cNvPr id="4" name="TextBox 4"/>
          <p:cNvSpPr txBox="1"/>
          <p:nvPr/>
        </p:nvSpPr>
        <p:spPr>
          <a:xfrm>
            <a:off x="1521675" y="2414636"/>
            <a:ext cx="7467600" cy="3844001"/>
          </a:xfrm>
          <a:prstGeom prst="rect">
            <a:avLst/>
          </a:prstGeom>
        </p:spPr>
        <p:txBody>
          <a:bodyPr wrap="square" lIns="0" tIns="0" rIns="0" bIns="0" rtlCol="0" anchor="t">
            <a:spAutoFit/>
          </a:bodyPr>
          <a:lstStyle/>
          <a:p>
            <a:pPr algn="ctr">
              <a:lnSpc>
                <a:spcPts val="3750"/>
              </a:lnSpc>
            </a:pPr>
            <a:r>
              <a:rPr lang="en-US" sz="2240" dirty="0">
                <a:latin typeface="Times New Roman" panose="02020603050405020304" pitchFamily="18" charset="0"/>
                <a:ea typeface="Telegraf"/>
                <a:cs typeface="Times New Roman" panose="02020603050405020304" pitchFamily="18" charset="0"/>
                <a:sym typeface="Telegraf"/>
              </a:rPr>
              <a:t>Topic : Sleep Hygiene Module : Social Epidemiology and Public Health Development Module Code:LCHS7000_LONTitle : - REST TO RISE: Building Healthy Sleep Habits slogan : "Sleep Smart. Live Bright. "Target group:-18 to 40 years university students.</a:t>
            </a:r>
          </a:p>
          <a:p>
            <a:pPr algn="ctr">
              <a:lnSpc>
                <a:spcPts val="3750"/>
              </a:lnSpc>
            </a:pPr>
            <a:endParaRPr lang="en-US" sz="2240" dirty="0">
              <a:latin typeface="Times New Roman" panose="02020603050405020304" pitchFamily="18" charset="0"/>
              <a:ea typeface="Telegraf"/>
              <a:cs typeface="Times New Roman" panose="02020603050405020304" pitchFamily="18" charset="0"/>
              <a:sym typeface="Telegraf"/>
            </a:endParaRPr>
          </a:p>
          <a:p>
            <a:pPr algn="ctr">
              <a:lnSpc>
                <a:spcPts val="3750"/>
              </a:lnSpc>
            </a:pPr>
            <a:r>
              <a:rPr lang="en-US" sz="2240" dirty="0">
                <a:latin typeface="Times New Roman" panose="02020603050405020304" pitchFamily="18" charset="0"/>
                <a:ea typeface="Telegraf"/>
                <a:cs typeface="Times New Roman" panose="02020603050405020304" pitchFamily="18" charset="0"/>
                <a:sym typeface="Telegraf"/>
              </a:rPr>
              <a:t>Name : Neha Makwana </a:t>
            </a:r>
          </a:p>
          <a:p>
            <a:pPr algn="ctr">
              <a:lnSpc>
                <a:spcPts val="3750"/>
              </a:lnSpc>
            </a:pPr>
            <a:r>
              <a:rPr lang="en-US" sz="2240" dirty="0">
                <a:latin typeface="Times New Roman" panose="02020603050405020304" pitchFamily="18" charset="0"/>
                <a:ea typeface="Telegraf"/>
                <a:cs typeface="Times New Roman" panose="02020603050405020304" pitchFamily="18" charset="0"/>
                <a:sym typeface="Telegraf"/>
              </a:rPr>
              <a:t>Student id : 2436892</a:t>
            </a:r>
          </a:p>
        </p:txBody>
      </p:sp>
    </p:spTree>
    <p:extLst>
      <p:ext uri="{BB962C8B-B14F-4D97-AF65-F5344CB8AC3E}">
        <p14:creationId xmlns:p14="http://schemas.microsoft.com/office/powerpoint/2010/main" val="2600546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400800" y="838618"/>
            <a:ext cx="7406640" cy="6493790"/>
          </a:xfrm>
          <a:custGeom>
            <a:avLst/>
            <a:gdLst/>
            <a:ahLst/>
            <a:cxnLst/>
            <a:rect l="l" t="t" r="r" b="b"/>
            <a:pathLst>
              <a:path w="11632272" h="11629970">
                <a:moveTo>
                  <a:pt x="0" y="0"/>
                </a:moveTo>
                <a:lnTo>
                  <a:pt x="11632272" y="0"/>
                </a:lnTo>
                <a:lnTo>
                  <a:pt x="11632272" y="11629970"/>
                </a:lnTo>
                <a:lnTo>
                  <a:pt x="0" y="11629970"/>
                </a:lnTo>
                <a:lnTo>
                  <a:pt x="0" y="0"/>
                </a:lnTo>
                <a:close/>
              </a:path>
            </a:pathLst>
          </a:custGeom>
          <a:blipFill>
            <a:blip r:embed="rId2"/>
            <a:stretch>
              <a:fillRect t="-39774" b="-10255"/>
            </a:stretch>
          </a:blipFill>
        </p:spPr>
      </p:sp>
      <p:sp>
        <p:nvSpPr>
          <p:cNvPr id="3" name="Freeform 3"/>
          <p:cNvSpPr/>
          <p:nvPr/>
        </p:nvSpPr>
        <p:spPr>
          <a:xfrm>
            <a:off x="7098225" y="1287214"/>
            <a:ext cx="6261927" cy="5596598"/>
          </a:xfrm>
          <a:custGeom>
            <a:avLst/>
            <a:gdLst/>
            <a:ahLst/>
            <a:cxnLst/>
            <a:rect l="l" t="t" r="r" b="b"/>
            <a:pathLst>
              <a:path w="7827409" h="6995747">
                <a:moveTo>
                  <a:pt x="0" y="0"/>
                </a:moveTo>
                <a:lnTo>
                  <a:pt x="7827409" y="0"/>
                </a:lnTo>
                <a:lnTo>
                  <a:pt x="7827409" y="6995747"/>
                </a:lnTo>
                <a:lnTo>
                  <a:pt x="0" y="6995747"/>
                </a:lnTo>
                <a:lnTo>
                  <a:pt x="0" y="0"/>
                </a:lnTo>
                <a:close/>
              </a:path>
            </a:pathLst>
          </a:custGeom>
          <a:blipFill>
            <a:blip r:embed="rId3"/>
            <a:stretch>
              <a:fillRect/>
            </a:stretch>
          </a:blipFill>
        </p:spPr>
      </p:sp>
      <p:sp>
        <p:nvSpPr>
          <p:cNvPr id="4" name="TextBox 4"/>
          <p:cNvSpPr txBox="1"/>
          <p:nvPr/>
        </p:nvSpPr>
        <p:spPr>
          <a:xfrm>
            <a:off x="1063183" y="2251351"/>
            <a:ext cx="4663440" cy="5328382"/>
          </a:xfrm>
          <a:prstGeom prst="rect">
            <a:avLst/>
          </a:prstGeom>
        </p:spPr>
        <p:txBody>
          <a:bodyPr wrap="square" lIns="0" tIns="0" rIns="0" bIns="0" rtlCol="0" anchor="t">
            <a:spAutoFit/>
          </a:bodyPr>
          <a:lstStyle/>
          <a:p>
            <a:pPr algn="ctr">
              <a:lnSpc>
                <a:spcPts val="2352"/>
              </a:lnSpc>
            </a:pPr>
            <a:r>
              <a:rPr lang="en-US" sz="5760" b="1" dirty="0">
                <a:solidFill>
                  <a:srgbClr val="FFFFFF"/>
                </a:solidFill>
                <a:latin typeface="Times New Roman" panose="02020603050405020304" pitchFamily="18" charset="0"/>
                <a:ea typeface="Telegraf"/>
                <a:cs typeface="Times New Roman" panose="02020603050405020304" pitchFamily="18" charset="0"/>
                <a:sym typeface="Telegraf"/>
              </a:rPr>
              <a:t>Task 1</a:t>
            </a: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endParaRPr lang="en-US" sz="1600" b="1" dirty="0">
              <a:solidFill>
                <a:srgbClr val="FFFFFF"/>
              </a:solidFill>
              <a:latin typeface="Times New Roman" panose="02020603050405020304" pitchFamily="18" charset="0"/>
              <a:ea typeface="Telegraf"/>
              <a:cs typeface="Times New Roman" panose="02020603050405020304" pitchFamily="18" charset="0"/>
              <a:sym typeface="Telegraf"/>
            </a:endParaRPr>
          </a:p>
          <a:p>
            <a:pPr algn="ctr">
              <a:lnSpc>
                <a:spcPts val="2352"/>
              </a:lnSpc>
            </a:pPr>
            <a:r>
              <a:rPr lang="en-US" sz="1600" dirty="0">
                <a:solidFill>
                  <a:srgbClr val="FFFFFF"/>
                </a:solidFill>
                <a:latin typeface="Times New Roman" panose="02020603050405020304" pitchFamily="18" charset="0"/>
                <a:ea typeface="Telegraf"/>
                <a:cs typeface="Times New Roman" panose="02020603050405020304" pitchFamily="18" charset="0"/>
                <a:sym typeface="Telegraf"/>
              </a:rPr>
              <a:t>Neha Makwana </a:t>
            </a:r>
          </a:p>
          <a:p>
            <a:pPr algn="ctr">
              <a:lnSpc>
                <a:spcPts val="2352"/>
              </a:lnSpc>
            </a:pPr>
            <a:endParaRPr lang="en-US" sz="5760" b="1" dirty="0">
              <a:solidFill>
                <a:srgbClr val="FFFFFF"/>
              </a:solidFill>
              <a:latin typeface="Times New Roman" panose="02020603050405020304" pitchFamily="18" charset="0"/>
              <a:ea typeface="Telegraf"/>
              <a:cs typeface="Times New Roman" panose="02020603050405020304" pitchFamily="18" charset="0"/>
              <a:sym typeface="Telegraf"/>
            </a:endParaRPr>
          </a:p>
        </p:txBody>
      </p:sp>
      <p:sp>
        <p:nvSpPr>
          <p:cNvPr id="5" name="TextBox 5"/>
          <p:cNvSpPr txBox="1"/>
          <p:nvPr/>
        </p:nvSpPr>
        <p:spPr>
          <a:xfrm>
            <a:off x="1144808" y="3744506"/>
            <a:ext cx="4907280" cy="740587"/>
          </a:xfrm>
          <a:prstGeom prst="rect">
            <a:avLst/>
          </a:prstGeom>
        </p:spPr>
        <p:txBody>
          <a:bodyPr wrap="square" lIns="0" tIns="0" rIns="0" bIns="0" rtlCol="0" anchor="t">
            <a:spAutoFit/>
          </a:bodyPr>
          <a:lstStyle/>
          <a:p>
            <a:pPr>
              <a:lnSpc>
                <a:spcPts val="6271"/>
              </a:lnSpc>
              <a:spcBef>
                <a:spcPct val="0"/>
              </a:spcBef>
            </a:pPr>
            <a:r>
              <a:rPr lang="en-US" sz="4480" b="1" dirty="0">
                <a:solidFill>
                  <a:schemeClr val="tx1">
                    <a:lumMod val="50000"/>
                    <a:lumOff val="50000"/>
                  </a:schemeClr>
                </a:solidFill>
                <a:latin typeface="Times New Roman" panose="02020603050405020304" pitchFamily="18" charset="0"/>
                <a:ea typeface="Telegraf"/>
                <a:cs typeface="Times New Roman" panose="02020603050405020304" pitchFamily="18" charset="0"/>
                <a:sym typeface="Telegraf"/>
              </a:rPr>
              <a:t>Group Member - 1 </a:t>
            </a:r>
          </a:p>
        </p:txBody>
      </p:sp>
    </p:spTree>
    <p:extLst>
      <p:ext uri="{BB962C8B-B14F-4D97-AF65-F5344CB8AC3E}">
        <p14:creationId xmlns:p14="http://schemas.microsoft.com/office/powerpoint/2010/main" val="3700250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22960" y="1145851"/>
            <a:ext cx="4358640" cy="869854"/>
          </a:xfrm>
          <a:prstGeom prst="rect">
            <a:avLst/>
          </a:prstGeom>
          <a:solidFill>
            <a:srgbClr val="052929"/>
          </a:solidFill>
        </p:spPr>
        <p:txBody>
          <a:bodyPr wrap="square" lIns="0" tIns="0" rIns="0" bIns="0" rtlCol="0" anchor="t">
            <a:spAutoFit/>
          </a:bodyPr>
          <a:lstStyle/>
          <a:p>
            <a:pPr algn="ctr">
              <a:lnSpc>
                <a:spcPts val="7365"/>
              </a:lnSpc>
              <a:spcBef>
                <a:spcPct val="0"/>
              </a:spcBef>
            </a:pPr>
            <a:r>
              <a:rPr lang="en-US" sz="5260" b="1" dirty="0">
                <a:solidFill>
                  <a:srgbClr val="DDBC9B"/>
                </a:solidFill>
                <a:latin typeface="Times New Roman" panose="02020603050405020304" pitchFamily="18" charset="0"/>
                <a:ea typeface="Telegraf"/>
                <a:cs typeface="Times New Roman" panose="02020603050405020304" pitchFamily="18" charset="0"/>
                <a:sym typeface="Telegraf"/>
              </a:rPr>
              <a:t>Introduction </a:t>
            </a:r>
          </a:p>
        </p:txBody>
      </p:sp>
      <p:sp>
        <p:nvSpPr>
          <p:cNvPr id="3" name="TextBox 3"/>
          <p:cNvSpPr txBox="1"/>
          <p:nvPr/>
        </p:nvSpPr>
        <p:spPr>
          <a:xfrm>
            <a:off x="1024243" y="2277947"/>
            <a:ext cx="4358640" cy="5422959"/>
          </a:xfrm>
          <a:prstGeom prst="rect">
            <a:avLst/>
          </a:prstGeom>
        </p:spPr>
        <p:txBody>
          <a:bodyPr wrap="square" lIns="0" tIns="0" rIns="0" bIns="0" rtlCol="0" anchor="t">
            <a:spAutoFit/>
          </a:bodyPr>
          <a:lstStyle/>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University students often experience poor sleep quality due to irregular sleep schedules, heavy academic workloads, and increased use of electronic devices before bedtime (PMC NCBI NLM NIH 2025).</a:t>
            </a:r>
          </a:p>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Studies show that around </a:t>
            </a:r>
            <a:r>
              <a:rPr lang="en-US" sz="2240" b="1" i="1" dirty="0">
                <a:latin typeface="Times New Roman" panose="02020603050405020304" pitchFamily="18" charset="0"/>
                <a:ea typeface="Telegraf"/>
                <a:cs typeface="Times New Roman" panose="02020603050405020304" pitchFamily="18" charset="0"/>
                <a:sym typeface="Telegraf"/>
              </a:rPr>
              <a:t>70%</a:t>
            </a:r>
            <a:r>
              <a:rPr lang="en-US" sz="1759" dirty="0">
                <a:latin typeface="Times New Roman" panose="02020603050405020304" pitchFamily="18" charset="0"/>
                <a:ea typeface="Telegraf"/>
                <a:cs typeface="Times New Roman" panose="02020603050405020304" pitchFamily="18" charset="0"/>
                <a:sym typeface="Telegraf"/>
              </a:rPr>
              <a:t> of university students in Qatar report poor sleep quality, with inadequate sleep hygiene being a key factor (PMC NCBI NLM NIH 2025).</a:t>
            </a:r>
          </a:p>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Poor sleep affects concentration, academic performance, and mental health, increasing risks of anxiety and depression.</a:t>
            </a:r>
          </a:p>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Promoting awareness and adoption of healthy sleep hygiene practices can improve sleep quality and overall well-being among students.</a:t>
            </a:r>
            <a:endParaRPr lang="en-US" sz="1920" dirty="0">
              <a:latin typeface="Times New Roman" panose="02020603050405020304" pitchFamily="18" charset="0"/>
              <a:ea typeface="Telegraf"/>
              <a:cs typeface="Times New Roman" panose="02020603050405020304" pitchFamily="18" charset="0"/>
              <a:sym typeface="Telegraf"/>
            </a:endParaRPr>
          </a:p>
          <a:p>
            <a:pPr algn="just">
              <a:lnSpc>
                <a:spcPts val="2463"/>
              </a:lnSpc>
            </a:pPr>
            <a:endParaRPr lang="en-US" sz="1759" dirty="0">
              <a:latin typeface="Times New Roman" panose="02020603050405020304" pitchFamily="18" charset="0"/>
              <a:ea typeface="Telegraf"/>
              <a:cs typeface="Times New Roman" panose="02020603050405020304" pitchFamily="18" charset="0"/>
              <a:sym typeface="Telegraf"/>
            </a:endParaRPr>
          </a:p>
        </p:txBody>
      </p:sp>
      <p:pic>
        <p:nvPicPr>
          <p:cNvPr id="1028" name="Picture 4">
            <a:extLst>
              <a:ext uri="{FF2B5EF4-FFF2-40B4-BE49-F238E27FC236}">
                <a16:creationId xmlns:a16="http://schemas.microsoft.com/office/drawing/2014/main" id="{BE9AD717-AEE9-C06B-96AE-1B9C270D79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652" y="686632"/>
            <a:ext cx="8868776" cy="68563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DAFF6B5-9D2E-1E3E-C59D-2745C7547A2F}"/>
              </a:ext>
            </a:extLst>
          </p:cNvPr>
          <p:cNvSpPr txBox="1"/>
          <p:nvPr/>
        </p:nvSpPr>
        <p:spPr>
          <a:xfrm>
            <a:off x="8388716" y="7696727"/>
            <a:ext cx="4632960" cy="338554"/>
          </a:xfrm>
          <a:prstGeom prst="rect">
            <a:avLst/>
          </a:prstGeom>
          <a:noFill/>
        </p:spPr>
        <p:txBody>
          <a:bodyPr wrap="square" rtlCol="0">
            <a:spAutoFit/>
          </a:bodyPr>
          <a:lstStyle/>
          <a:p>
            <a:pPr algn="ctr"/>
            <a:r>
              <a:rPr lang="en-US" sz="1600" b="1" dirty="0">
                <a:solidFill>
                  <a:srgbClr val="FFFF00"/>
                </a:solidFill>
                <a:latin typeface="Times New Roman" panose="02020603050405020304" pitchFamily="18" charset="0"/>
                <a:cs typeface="Times New Roman" panose="02020603050405020304" pitchFamily="18" charset="0"/>
              </a:rPr>
              <a:t>(Source: Lung sleep health 2025)</a:t>
            </a:r>
          </a:p>
        </p:txBody>
      </p:sp>
      <p:sp>
        <p:nvSpPr>
          <p:cNvPr id="5" name="TextBox 4">
            <a:extLst>
              <a:ext uri="{FF2B5EF4-FFF2-40B4-BE49-F238E27FC236}">
                <a16:creationId xmlns:a16="http://schemas.microsoft.com/office/drawing/2014/main" id="{BD4655D0-FA0D-1AD3-911A-647A9615F254}"/>
              </a:ext>
            </a:extLst>
          </p:cNvPr>
          <p:cNvSpPr txBox="1"/>
          <p:nvPr/>
        </p:nvSpPr>
        <p:spPr>
          <a:xfrm>
            <a:off x="12618720" y="7757112"/>
            <a:ext cx="1660708" cy="535531"/>
          </a:xfrm>
          <a:prstGeom prst="rect">
            <a:avLst/>
          </a:prstGeom>
          <a:noFill/>
        </p:spPr>
        <p:txBody>
          <a:bodyPr wrap="square" rtlCol="0">
            <a:spAutoFit/>
          </a:bodyPr>
          <a:lstStyle/>
          <a:p>
            <a:r>
              <a:rPr lang="en-US" sz="1440" dirty="0">
                <a:solidFill>
                  <a:srgbClr val="FFFFFF"/>
                </a:solidFill>
                <a:latin typeface="Times New Roman" panose="02020603050405020304" pitchFamily="18" charset="0"/>
                <a:ea typeface="Telegraf"/>
                <a:cs typeface="Times New Roman" panose="02020603050405020304" pitchFamily="18" charset="0"/>
                <a:sym typeface="Telegraf"/>
              </a:rPr>
              <a:t>Neha Makwana </a:t>
            </a:r>
          </a:p>
          <a:p>
            <a:endParaRPr lang="en-IN" sz="1440" dirty="0"/>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B7FCA9E2-B260-E673-C2C3-634636E463F8}"/>
                  </a:ext>
                </a:extLst>
              </p14:cNvPr>
              <p14:cNvContentPartPr/>
              <p14:nvPr/>
            </p14:nvContentPartPr>
            <p14:xfrm>
              <a:off x="-1784909" y="4989139"/>
              <a:ext cx="288" cy="288"/>
            </p14:xfrm>
          </p:contentPart>
        </mc:Choice>
        <mc:Fallback xmlns="">
          <p:pic>
            <p:nvPicPr>
              <p:cNvPr id="6" name="Ink 5">
                <a:extLst>
                  <a:ext uri="{FF2B5EF4-FFF2-40B4-BE49-F238E27FC236}">
                    <a16:creationId xmlns:a16="http://schemas.microsoft.com/office/drawing/2014/main" id="{B7FCA9E2-B260-E673-C2C3-634636E463F8}"/>
                  </a:ext>
                </a:extLst>
              </p:cNvPr>
              <p:cNvPicPr/>
              <p:nvPr/>
            </p:nvPicPr>
            <p:blipFill>
              <a:blip r:embed="rId5"/>
              <a:stretch>
                <a:fillRect/>
              </a:stretch>
            </p:blipFill>
            <p:spPr>
              <a:xfrm>
                <a:off x="-1799309" y="4974739"/>
                <a:ext cx="28800" cy="28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80C763A0-761E-4473-A7CF-870EA5358DB1}"/>
                  </a:ext>
                </a:extLst>
              </p14:cNvPr>
              <p14:cNvContentPartPr/>
              <p14:nvPr/>
            </p14:nvContentPartPr>
            <p14:xfrm>
              <a:off x="1023955" y="3350131"/>
              <a:ext cx="288" cy="288"/>
            </p14:xfrm>
          </p:contentPart>
        </mc:Choice>
        <mc:Fallback xmlns="">
          <p:pic>
            <p:nvPicPr>
              <p:cNvPr id="7" name="Ink 6">
                <a:extLst>
                  <a:ext uri="{FF2B5EF4-FFF2-40B4-BE49-F238E27FC236}">
                    <a16:creationId xmlns:a16="http://schemas.microsoft.com/office/drawing/2014/main" id="{80C763A0-761E-4473-A7CF-870EA5358DB1}"/>
                  </a:ext>
                </a:extLst>
              </p:cNvPr>
              <p:cNvPicPr/>
              <p:nvPr/>
            </p:nvPicPr>
            <p:blipFill>
              <a:blip r:embed="rId5"/>
              <a:stretch>
                <a:fillRect/>
              </a:stretch>
            </p:blipFill>
            <p:spPr>
              <a:xfrm>
                <a:off x="1009555" y="3335731"/>
                <a:ext cx="28800" cy="28800"/>
              </a:xfrm>
              <a:prstGeom prst="rect">
                <a:avLst/>
              </a:prstGeom>
            </p:spPr>
          </p:pic>
        </mc:Fallback>
      </mc:AlternateContent>
    </p:spTree>
    <p:extLst>
      <p:ext uri="{BB962C8B-B14F-4D97-AF65-F5344CB8AC3E}">
        <p14:creationId xmlns:p14="http://schemas.microsoft.com/office/powerpoint/2010/main" val="3583656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81815" y="93924"/>
            <a:ext cx="14018218" cy="6548719"/>
          </a:xfrm>
          <a:custGeom>
            <a:avLst/>
            <a:gdLst/>
            <a:ahLst/>
            <a:cxnLst/>
            <a:rect l="l" t="t" r="r" b="b"/>
            <a:pathLst>
              <a:path w="19362520" h="8229600">
                <a:moveTo>
                  <a:pt x="0" y="0"/>
                </a:moveTo>
                <a:lnTo>
                  <a:pt x="19362520" y="0"/>
                </a:lnTo>
                <a:lnTo>
                  <a:pt x="19362520" y="8229600"/>
                </a:lnTo>
                <a:lnTo>
                  <a:pt x="0" y="8229600"/>
                </a:lnTo>
                <a:lnTo>
                  <a:pt x="0" y="0"/>
                </a:lnTo>
                <a:close/>
              </a:path>
            </a:pathLst>
          </a:custGeom>
          <a:blipFill>
            <a:blip r:embed="rId3"/>
            <a:stretch>
              <a:fillRect t="-56901"/>
            </a:stretch>
          </a:blipFill>
        </p:spPr>
      </p:sp>
      <p:sp>
        <p:nvSpPr>
          <p:cNvPr id="3" name="TextBox 3"/>
          <p:cNvSpPr txBox="1"/>
          <p:nvPr/>
        </p:nvSpPr>
        <p:spPr>
          <a:xfrm>
            <a:off x="1716343" y="6736568"/>
            <a:ext cx="11197716" cy="740587"/>
          </a:xfrm>
          <a:prstGeom prst="rect">
            <a:avLst/>
          </a:prstGeom>
        </p:spPr>
        <p:txBody>
          <a:bodyPr lIns="0" tIns="0" rIns="0" bIns="0" rtlCol="0" anchor="t">
            <a:spAutoFit/>
          </a:bodyPr>
          <a:lstStyle/>
          <a:p>
            <a:pPr algn="ctr">
              <a:lnSpc>
                <a:spcPts val="6271"/>
              </a:lnSpc>
              <a:spcBef>
                <a:spcPct val="0"/>
              </a:spcBef>
            </a:pPr>
            <a:r>
              <a:rPr lang="en-US" sz="4480" b="1" dirty="0">
                <a:solidFill>
                  <a:srgbClr val="052929"/>
                </a:solidFill>
                <a:latin typeface="Times New Roman" panose="02020603050405020304" pitchFamily="18" charset="0"/>
                <a:ea typeface="Telegraf"/>
                <a:cs typeface="Times New Roman" panose="02020603050405020304" pitchFamily="18" charset="0"/>
                <a:sym typeface="Telegraf"/>
              </a:rPr>
              <a:t>Target Population (Age Group 18-40)</a:t>
            </a:r>
          </a:p>
        </p:txBody>
      </p:sp>
      <p:sp>
        <p:nvSpPr>
          <p:cNvPr id="4" name="TextBox 4"/>
          <p:cNvSpPr txBox="1"/>
          <p:nvPr/>
        </p:nvSpPr>
        <p:spPr>
          <a:xfrm>
            <a:off x="281815" y="156519"/>
            <a:ext cx="8688565" cy="2543068"/>
          </a:xfrm>
          <a:prstGeom prst="rect">
            <a:avLst/>
          </a:prstGeom>
        </p:spPr>
        <p:txBody>
          <a:bodyPr wrap="square" lIns="0" tIns="0" rIns="0" bIns="0" rtlCol="0" anchor="t">
            <a:spAutoFit/>
          </a:bodyPr>
          <a:lstStyle/>
          <a:p>
            <a:pPr marL="274320" indent="-274320" algn="just">
              <a:lnSpc>
                <a:spcPts val="2463"/>
              </a:lnSpc>
              <a:spcBef>
                <a:spcPct val="0"/>
              </a:spcBef>
              <a:buFont typeface="Wingdings" panose="05000000000000000000" pitchFamily="2" charset="2"/>
              <a:buChar char="v"/>
            </a:pPr>
            <a:r>
              <a:rPr lang="en-US" sz="2000" dirty="0">
                <a:solidFill>
                  <a:srgbClr val="052929"/>
                </a:solidFill>
                <a:latin typeface="Arial" panose="020B0604020202020204" pitchFamily="34" charset="0"/>
                <a:ea typeface="Telegraf"/>
                <a:cs typeface="Arial" panose="020B0604020202020204" pitchFamily="34" charset="0"/>
                <a:sym typeface="Telegraf"/>
              </a:rPr>
              <a:t>Target Group aged 18 - 40 often face academic stress, part-time jobs, and social commitments that disrupt sleep routines.</a:t>
            </a:r>
          </a:p>
          <a:p>
            <a:pPr marL="274320" indent="-274320" algn="just">
              <a:lnSpc>
                <a:spcPts val="2463"/>
              </a:lnSpc>
              <a:spcBef>
                <a:spcPct val="0"/>
              </a:spcBef>
              <a:buFont typeface="Wingdings" panose="05000000000000000000" pitchFamily="2" charset="2"/>
              <a:buChar char="v"/>
            </a:pPr>
            <a:r>
              <a:rPr lang="en-US" sz="2000" dirty="0">
                <a:solidFill>
                  <a:srgbClr val="052929"/>
                </a:solidFill>
                <a:latin typeface="Arial" panose="020B0604020202020204" pitchFamily="34" charset="0"/>
                <a:ea typeface="Telegraf"/>
                <a:cs typeface="Arial" panose="020B0604020202020204" pitchFamily="34" charset="0"/>
                <a:sym typeface="Telegraf"/>
              </a:rPr>
              <a:t>This age group is highly prone to poor sleep hygiene due to irregular study hours and high screen exposure at night.</a:t>
            </a:r>
          </a:p>
          <a:p>
            <a:pPr marL="274320" indent="-274320" algn="just">
              <a:lnSpc>
                <a:spcPts val="2463"/>
              </a:lnSpc>
              <a:spcBef>
                <a:spcPct val="0"/>
              </a:spcBef>
              <a:buFont typeface="Wingdings" panose="05000000000000000000" pitchFamily="2" charset="2"/>
              <a:buChar char="v"/>
            </a:pPr>
            <a:r>
              <a:rPr lang="en-US" sz="2000" dirty="0">
                <a:solidFill>
                  <a:srgbClr val="052929"/>
                </a:solidFill>
                <a:latin typeface="Arial" panose="020B0604020202020204" pitchFamily="34" charset="0"/>
                <a:ea typeface="Telegraf"/>
                <a:cs typeface="Arial" panose="020B0604020202020204" pitchFamily="34" charset="0"/>
                <a:sym typeface="Telegraf"/>
              </a:rPr>
              <a:t>Around 70% of students report insufficient or poor-quality sleep, leading to tiredness and reduced focus (</a:t>
            </a:r>
            <a:r>
              <a:rPr lang="en-US" sz="2000" dirty="0" err="1">
                <a:solidFill>
                  <a:srgbClr val="052929"/>
                </a:solidFill>
                <a:latin typeface="Arial" panose="020B0604020202020204" pitchFamily="34" charset="0"/>
                <a:ea typeface="Telegraf"/>
                <a:cs typeface="Arial" panose="020B0604020202020204" pitchFamily="34" charset="0"/>
                <a:sym typeface="Telegraf"/>
              </a:rPr>
              <a:t>Maithani</a:t>
            </a:r>
            <a:r>
              <a:rPr lang="en-US" sz="2000" dirty="0">
                <a:solidFill>
                  <a:srgbClr val="052929"/>
                </a:solidFill>
                <a:latin typeface="Arial" panose="020B0604020202020204" pitchFamily="34" charset="0"/>
                <a:ea typeface="Telegraf"/>
                <a:cs typeface="Arial" panose="020B0604020202020204" pitchFamily="34" charset="0"/>
                <a:sym typeface="Telegraf"/>
              </a:rPr>
              <a:t> et al., 2024).</a:t>
            </a:r>
          </a:p>
          <a:p>
            <a:pPr marL="274320" indent="-274320" algn="just">
              <a:lnSpc>
                <a:spcPts val="2463"/>
              </a:lnSpc>
              <a:spcBef>
                <a:spcPct val="0"/>
              </a:spcBef>
              <a:buFont typeface="Wingdings" panose="05000000000000000000" pitchFamily="2" charset="2"/>
              <a:buChar char="v"/>
            </a:pPr>
            <a:r>
              <a:rPr lang="en-US" sz="2000" dirty="0">
                <a:solidFill>
                  <a:srgbClr val="052929"/>
                </a:solidFill>
                <a:latin typeface="Arial" panose="020B0604020202020204" pitchFamily="34" charset="0"/>
                <a:ea typeface="Telegraf"/>
                <a:cs typeface="Arial" panose="020B0604020202020204" pitchFamily="34" charset="0"/>
                <a:sym typeface="Telegraf"/>
              </a:rPr>
              <a:t>Promoting better sleep hygiene habits can improve academic success, mental health, and daily productivity.</a:t>
            </a:r>
          </a:p>
        </p:txBody>
      </p:sp>
      <p:pic>
        <p:nvPicPr>
          <p:cNvPr id="2050" name="Picture 2" descr="College students aren't getting nearly enough sleep - Sleep Education">
            <a:extLst>
              <a:ext uri="{FF2B5EF4-FFF2-40B4-BE49-F238E27FC236}">
                <a16:creationId xmlns:a16="http://schemas.microsoft.com/office/drawing/2014/main" id="{DD478B0A-63A0-31E0-41E0-6333FA5D7E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4177" y="3322320"/>
            <a:ext cx="3848981" cy="288878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ens and Sleep: How Much They Really Need (And Why It's So Important) |  Sleepopolis">
            <a:extLst>
              <a:ext uri="{FF2B5EF4-FFF2-40B4-BE49-F238E27FC236}">
                <a16:creationId xmlns:a16="http://schemas.microsoft.com/office/drawing/2014/main" id="{81871CFA-09E0-7CE8-130C-35E0CBDB81D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442" y="3322320"/>
            <a:ext cx="4768427" cy="268224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eople With Traumatic Childhood Often Grow-up To Be Angry Adults: Study -  BW Wellbeing World">
            <a:extLst>
              <a:ext uri="{FF2B5EF4-FFF2-40B4-BE49-F238E27FC236}">
                <a16:creationId xmlns:a16="http://schemas.microsoft.com/office/drawing/2014/main" id="{8E0D9214-194B-32CF-DC3D-EF5F430EBF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69280" y="3322320"/>
            <a:ext cx="4243026" cy="26822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6A4540-37CF-844A-C679-0BC2BE6BF1F2}"/>
              </a:ext>
            </a:extLst>
          </p:cNvPr>
          <p:cNvSpPr txBox="1"/>
          <p:nvPr/>
        </p:nvSpPr>
        <p:spPr>
          <a:xfrm>
            <a:off x="12679680" y="7665004"/>
            <a:ext cx="1950720" cy="515526"/>
          </a:xfrm>
          <a:prstGeom prst="rect">
            <a:avLst/>
          </a:prstGeom>
          <a:noFill/>
        </p:spPr>
        <p:txBody>
          <a:bodyPr wrap="square" rtlCol="0">
            <a:spAutoFit/>
          </a:bodyPr>
          <a:lstStyle/>
          <a:p>
            <a:pPr algn="ctr">
              <a:lnSpc>
                <a:spcPts val="3750"/>
              </a:lnSpc>
            </a:pPr>
            <a:r>
              <a:rPr lang="en-US" sz="1920" dirty="0">
                <a:solidFill>
                  <a:srgbClr val="FF0000"/>
                </a:solidFill>
                <a:latin typeface="Times New Roman" panose="02020603050405020304" pitchFamily="18" charset="0"/>
                <a:ea typeface="Telegraf"/>
                <a:cs typeface="Times New Roman" panose="02020603050405020304" pitchFamily="18" charset="0"/>
                <a:sym typeface="Telegraf"/>
              </a:rPr>
              <a:t>Neha Makwana </a:t>
            </a:r>
          </a:p>
        </p:txBody>
      </p:sp>
    </p:spTree>
    <p:extLst>
      <p:ext uri="{BB962C8B-B14F-4D97-AF65-F5344CB8AC3E}">
        <p14:creationId xmlns:p14="http://schemas.microsoft.com/office/powerpoint/2010/main" val="190584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83738" y="586386"/>
            <a:ext cx="5172391" cy="7643214"/>
            <a:chOff x="0" y="0"/>
            <a:chExt cx="2519633" cy="3756895"/>
          </a:xfrm>
        </p:grpSpPr>
        <p:sp>
          <p:nvSpPr>
            <p:cNvPr id="3" name="Freeform 3"/>
            <p:cNvSpPr/>
            <p:nvPr/>
          </p:nvSpPr>
          <p:spPr>
            <a:xfrm>
              <a:off x="0" y="0"/>
              <a:ext cx="2519633" cy="3756895"/>
            </a:xfrm>
            <a:custGeom>
              <a:avLst/>
              <a:gdLst/>
              <a:ahLst/>
              <a:cxnLst/>
              <a:rect l="l" t="t" r="r" b="b"/>
              <a:pathLst>
                <a:path w="2519633" h="3756895">
                  <a:moveTo>
                    <a:pt x="0" y="0"/>
                  </a:moveTo>
                  <a:lnTo>
                    <a:pt x="2519633" y="0"/>
                  </a:lnTo>
                  <a:lnTo>
                    <a:pt x="2519633" y="3756895"/>
                  </a:lnTo>
                  <a:lnTo>
                    <a:pt x="0" y="3756895"/>
                  </a:lnTo>
                  <a:close/>
                </a:path>
              </a:pathLst>
            </a:custGeom>
            <a:solidFill>
              <a:srgbClr val="D4C1AC"/>
            </a:solidFill>
          </p:spPr>
        </p:sp>
      </p:grpSp>
      <p:sp>
        <p:nvSpPr>
          <p:cNvPr id="4" name="TextBox 4"/>
          <p:cNvSpPr txBox="1"/>
          <p:nvPr/>
        </p:nvSpPr>
        <p:spPr>
          <a:xfrm>
            <a:off x="963446" y="1143606"/>
            <a:ext cx="4171114" cy="1548501"/>
          </a:xfrm>
          <a:prstGeom prst="rect">
            <a:avLst/>
          </a:prstGeom>
        </p:spPr>
        <p:txBody>
          <a:bodyPr lIns="0" tIns="0" rIns="0" bIns="0" rtlCol="0" anchor="t">
            <a:spAutoFit/>
          </a:bodyPr>
          <a:lstStyle/>
          <a:p>
            <a:pPr algn="ctr">
              <a:lnSpc>
                <a:spcPts val="6271"/>
              </a:lnSpc>
              <a:spcBef>
                <a:spcPct val="0"/>
              </a:spcBef>
            </a:pPr>
            <a:r>
              <a:rPr lang="en-US" sz="4480" b="1" dirty="0">
                <a:solidFill>
                  <a:srgbClr val="052929"/>
                </a:solidFill>
                <a:latin typeface="Times New Roman" panose="02020603050405020304" pitchFamily="18" charset="0"/>
                <a:ea typeface="Telegraf"/>
                <a:cs typeface="Times New Roman" panose="02020603050405020304" pitchFamily="18" charset="0"/>
                <a:sym typeface="Telegraf"/>
              </a:rPr>
              <a:t>National Guidelines</a:t>
            </a:r>
          </a:p>
        </p:txBody>
      </p:sp>
      <p:sp>
        <p:nvSpPr>
          <p:cNvPr id="5" name="TextBox 5"/>
          <p:cNvSpPr txBox="1"/>
          <p:nvPr/>
        </p:nvSpPr>
        <p:spPr>
          <a:xfrm>
            <a:off x="7315200" y="1453344"/>
            <a:ext cx="5542714" cy="3499356"/>
          </a:xfrm>
          <a:prstGeom prst="rect">
            <a:avLst/>
          </a:prstGeom>
        </p:spPr>
        <p:txBody>
          <a:bodyPr lIns="0" tIns="0" rIns="0" bIns="0" rtlCol="0" anchor="t">
            <a:spAutoFit/>
          </a:bodyPr>
          <a:lstStyle/>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The NHS recommends that adults aged 18 to 40 should aim for 7–9 hours of sleep each night to maintain proper cognitive and emotional functioning (Zhu et al., 2021).</a:t>
            </a:r>
          </a:p>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This age group is at a higher risk of poor sleep due to late-night studying, social media use, and irregular routines.</a:t>
            </a:r>
          </a:p>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Poor sleep can impair learning, memory, and mood regulation, directly affecting academic performance.</a:t>
            </a:r>
          </a:p>
          <a:p>
            <a:pPr marL="274320" indent="-274320" algn="just">
              <a:lnSpc>
                <a:spcPts val="2463"/>
              </a:lnSpc>
              <a:buFont typeface="Wingdings" panose="05000000000000000000" pitchFamily="2" charset="2"/>
              <a:buChar char="q"/>
            </a:pPr>
            <a:r>
              <a:rPr lang="en-US" sz="1759" dirty="0">
                <a:latin typeface="Times New Roman" panose="02020603050405020304" pitchFamily="18" charset="0"/>
                <a:ea typeface="Telegraf"/>
                <a:cs typeface="Times New Roman" panose="02020603050405020304" pitchFamily="18" charset="0"/>
                <a:sym typeface="Telegraf"/>
              </a:rPr>
              <a:t>Promoting national sleep hygiene awareness helps students develop consistent sleep schedules and adopt healthier habits.</a:t>
            </a:r>
          </a:p>
          <a:p>
            <a:pPr marL="274320" indent="-274320" algn="just">
              <a:lnSpc>
                <a:spcPts val="2463"/>
              </a:lnSpc>
              <a:buFont typeface="Wingdings" panose="05000000000000000000" pitchFamily="2" charset="2"/>
              <a:buChar char="q"/>
            </a:pPr>
            <a:endParaRPr lang="en-US" sz="1759" dirty="0">
              <a:latin typeface="Times New Roman" panose="02020603050405020304" pitchFamily="18" charset="0"/>
              <a:ea typeface="Telegraf"/>
              <a:cs typeface="Times New Roman" panose="02020603050405020304" pitchFamily="18" charset="0"/>
              <a:sym typeface="Telegraf"/>
            </a:endParaRPr>
          </a:p>
        </p:txBody>
      </p:sp>
      <p:pic>
        <p:nvPicPr>
          <p:cNvPr id="2050" name="Picture 2" descr="Importance of Sleep Explained: Brain, Body &amp; Wellness – MedCline">
            <a:extLst>
              <a:ext uri="{FF2B5EF4-FFF2-40B4-BE49-F238E27FC236}">
                <a16:creationId xmlns:a16="http://schemas.microsoft.com/office/drawing/2014/main" id="{03857986-604B-22BA-4F23-AFF570C9E5B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4637" y="4917495"/>
            <a:ext cx="7863840" cy="257827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leep Well, Be Well: A national health priority campaign - Sleep Education">
            <a:extLst>
              <a:ext uri="{FF2B5EF4-FFF2-40B4-BE49-F238E27FC236}">
                <a16:creationId xmlns:a16="http://schemas.microsoft.com/office/drawing/2014/main" id="{9D2D84AE-8AAE-118F-C765-7C112502537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113" y="3448373"/>
            <a:ext cx="5495371" cy="41948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6585211-4512-7246-3657-CE2BFB098F86}"/>
              </a:ext>
            </a:extLst>
          </p:cNvPr>
          <p:cNvSpPr txBox="1"/>
          <p:nvPr/>
        </p:nvSpPr>
        <p:spPr>
          <a:xfrm>
            <a:off x="7770077" y="7643215"/>
            <a:ext cx="4632960" cy="338554"/>
          </a:xfrm>
          <a:prstGeom prst="rect">
            <a:avLst/>
          </a:prstGeom>
          <a:noFill/>
        </p:spPr>
        <p:txBody>
          <a:bodyPr wrap="square" rtlCol="0">
            <a:spAutoFit/>
          </a:bodyPr>
          <a:lstStyle/>
          <a:p>
            <a:pPr algn="ctr"/>
            <a:r>
              <a:rPr lang="en-US" sz="1600" b="1" dirty="0">
                <a:solidFill>
                  <a:srgbClr val="FFFF00"/>
                </a:solidFill>
                <a:latin typeface="Times New Roman" panose="02020603050405020304" pitchFamily="18" charset="0"/>
                <a:cs typeface="Times New Roman" panose="02020603050405020304" pitchFamily="18" charset="0"/>
              </a:rPr>
              <a:t>(Source: National Sleep Foundation, 2025)</a:t>
            </a:r>
          </a:p>
        </p:txBody>
      </p:sp>
      <p:sp>
        <p:nvSpPr>
          <p:cNvPr id="7" name="TextBox 6">
            <a:extLst>
              <a:ext uri="{FF2B5EF4-FFF2-40B4-BE49-F238E27FC236}">
                <a16:creationId xmlns:a16="http://schemas.microsoft.com/office/drawing/2014/main" id="{F3DF0371-C29D-2B7A-65DC-555A21256FCF}"/>
              </a:ext>
            </a:extLst>
          </p:cNvPr>
          <p:cNvSpPr txBox="1"/>
          <p:nvPr/>
        </p:nvSpPr>
        <p:spPr>
          <a:xfrm>
            <a:off x="320040" y="7803259"/>
            <a:ext cx="4632960" cy="338554"/>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(Source: Mon Mouth, 2025)</a:t>
            </a:r>
          </a:p>
        </p:txBody>
      </p:sp>
      <p:sp>
        <p:nvSpPr>
          <p:cNvPr id="8" name="TextBox 7">
            <a:extLst>
              <a:ext uri="{FF2B5EF4-FFF2-40B4-BE49-F238E27FC236}">
                <a16:creationId xmlns:a16="http://schemas.microsoft.com/office/drawing/2014/main" id="{A9FC6F41-0283-37E0-10FD-C7F1BC61273C}"/>
              </a:ext>
            </a:extLst>
          </p:cNvPr>
          <p:cNvSpPr txBox="1"/>
          <p:nvPr/>
        </p:nvSpPr>
        <p:spPr>
          <a:xfrm>
            <a:off x="12618720" y="7803260"/>
            <a:ext cx="1691640" cy="535531"/>
          </a:xfrm>
          <a:prstGeom prst="rect">
            <a:avLst/>
          </a:prstGeom>
          <a:noFill/>
        </p:spPr>
        <p:txBody>
          <a:bodyPr wrap="square" rtlCol="0">
            <a:spAutoFit/>
          </a:bodyPr>
          <a:lstStyle/>
          <a:p>
            <a:r>
              <a:rPr lang="en-US" sz="1440" dirty="0">
                <a:solidFill>
                  <a:srgbClr val="FFFFFF"/>
                </a:solidFill>
                <a:latin typeface="Times New Roman" panose="02020603050405020304" pitchFamily="18" charset="0"/>
                <a:ea typeface="Telegraf"/>
                <a:cs typeface="Times New Roman" panose="02020603050405020304" pitchFamily="18" charset="0"/>
                <a:sym typeface="Telegraf"/>
              </a:rPr>
              <a:t>Neha Makwana </a:t>
            </a:r>
          </a:p>
          <a:p>
            <a:endParaRPr lang="en-IN" sz="1440" dirty="0"/>
          </a:p>
        </p:txBody>
      </p:sp>
    </p:spTree>
    <p:extLst>
      <p:ext uri="{BB962C8B-B14F-4D97-AF65-F5344CB8AC3E}">
        <p14:creationId xmlns:p14="http://schemas.microsoft.com/office/powerpoint/2010/main" val="1110756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27860"/>
            <a:ext cx="7134569" cy="4099560"/>
          </a:xfrm>
          <a:custGeom>
            <a:avLst/>
            <a:gdLst/>
            <a:ahLst/>
            <a:cxnLst/>
            <a:rect l="l" t="t" r="r" b="b"/>
            <a:pathLst>
              <a:path w="8918211" h="5124450">
                <a:moveTo>
                  <a:pt x="0" y="0"/>
                </a:moveTo>
                <a:lnTo>
                  <a:pt x="8918211" y="0"/>
                </a:lnTo>
                <a:lnTo>
                  <a:pt x="8918211" y="5124450"/>
                </a:lnTo>
                <a:lnTo>
                  <a:pt x="0" y="5124450"/>
                </a:lnTo>
                <a:lnTo>
                  <a:pt x="0" y="0"/>
                </a:lnTo>
                <a:close/>
              </a:path>
            </a:pathLst>
          </a:custGeom>
          <a:blipFill>
            <a:blip r:embed="rId3">
              <a:alphaModFix amt="38000"/>
            </a:blip>
            <a:stretch>
              <a:fillRect t="-121636" b="-40395"/>
            </a:stretch>
          </a:blipFill>
        </p:spPr>
        <p:txBody>
          <a:bodyPr/>
          <a:lstStyle/>
          <a:p>
            <a:endParaRPr lang="en-GB" sz="1440" dirty="0"/>
          </a:p>
        </p:txBody>
      </p:sp>
      <p:sp>
        <p:nvSpPr>
          <p:cNvPr id="3" name="Freeform 3"/>
          <p:cNvSpPr/>
          <p:nvPr/>
        </p:nvSpPr>
        <p:spPr>
          <a:xfrm>
            <a:off x="7495832" y="1927860"/>
            <a:ext cx="7134569" cy="4099560"/>
          </a:xfrm>
          <a:custGeom>
            <a:avLst/>
            <a:gdLst/>
            <a:ahLst/>
            <a:cxnLst/>
            <a:rect l="l" t="t" r="r" b="b"/>
            <a:pathLst>
              <a:path w="8918211" h="5124450">
                <a:moveTo>
                  <a:pt x="0" y="0"/>
                </a:moveTo>
                <a:lnTo>
                  <a:pt x="8918211" y="0"/>
                </a:lnTo>
                <a:lnTo>
                  <a:pt x="8918211" y="5124450"/>
                </a:lnTo>
                <a:lnTo>
                  <a:pt x="0" y="5124450"/>
                </a:lnTo>
                <a:lnTo>
                  <a:pt x="0" y="0"/>
                </a:lnTo>
                <a:close/>
              </a:path>
            </a:pathLst>
          </a:custGeom>
          <a:blipFill>
            <a:blip r:embed="rId4">
              <a:alphaModFix amt="37000"/>
            </a:blip>
            <a:stretch>
              <a:fillRect t="-15262" b="-15262"/>
            </a:stretch>
          </a:blipFill>
        </p:spPr>
      </p:sp>
      <p:sp>
        <p:nvSpPr>
          <p:cNvPr id="4" name="TextBox 4"/>
          <p:cNvSpPr txBox="1"/>
          <p:nvPr/>
        </p:nvSpPr>
        <p:spPr>
          <a:xfrm>
            <a:off x="2611464" y="541450"/>
            <a:ext cx="9453968" cy="1376980"/>
          </a:xfrm>
          <a:prstGeom prst="rect">
            <a:avLst/>
          </a:prstGeom>
        </p:spPr>
        <p:txBody>
          <a:bodyPr wrap="square" lIns="0" tIns="0" rIns="0" bIns="0" rtlCol="0" anchor="t">
            <a:spAutoFit/>
          </a:bodyPr>
          <a:lstStyle/>
          <a:p>
            <a:pPr algn="ctr">
              <a:lnSpc>
                <a:spcPts val="5600"/>
              </a:lnSpc>
              <a:spcBef>
                <a:spcPct val="0"/>
              </a:spcBef>
            </a:pPr>
            <a:r>
              <a:rPr lang="en-US" sz="4000" b="1" dirty="0">
                <a:latin typeface="Times New Roman" panose="02020603050405020304" pitchFamily="18" charset="0"/>
                <a:ea typeface="Telegraf"/>
                <a:cs typeface="Times New Roman" panose="02020603050405020304" pitchFamily="18" charset="0"/>
                <a:sym typeface="Telegraf"/>
              </a:rPr>
              <a:t>Short-Term and Long-Term Consequences of Poor Sleep Hygiene</a:t>
            </a:r>
          </a:p>
        </p:txBody>
      </p:sp>
      <p:sp>
        <p:nvSpPr>
          <p:cNvPr id="5" name="TextBox 5"/>
          <p:cNvSpPr txBox="1"/>
          <p:nvPr/>
        </p:nvSpPr>
        <p:spPr>
          <a:xfrm>
            <a:off x="1196441" y="6523880"/>
            <a:ext cx="4760394" cy="423193"/>
          </a:xfrm>
          <a:prstGeom prst="rect">
            <a:avLst/>
          </a:prstGeom>
        </p:spPr>
        <p:txBody>
          <a:bodyPr lIns="0" tIns="0" rIns="0" bIns="0" rtlCol="0" anchor="t">
            <a:spAutoFit/>
          </a:bodyPr>
          <a:lstStyle/>
          <a:p>
            <a:pPr algn="ctr">
              <a:lnSpc>
                <a:spcPts val="3584"/>
              </a:lnSpc>
              <a:spcBef>
                <a:spcPct val="0"/>
              </a:spcBef>
            </a:pPr>
            <a:r>
              <a:rPr lang="en-US" sz="2560" b="1" dirty="0">
                <a:solidFill>
                  <a:srgbClr val="DDBC9B"/>
                </a:solidFill>
                <a:latin typeface="Times New Roman" panose="02020603050405020304" pitchFamily="18" charset="0"/>
                <a:ea typeface="Telegraf"/>
                <a:cs typeface="Times New Roman" panose="02020603050405020304" pitchFamily="18" charset="0"/>
                <a:sym typeface="Telegraf"/>
              </a:rPr>
              <a:t>Short-term effects</a:t>
            </a:r>
          </a:p>
        </p:txBody>
      </p:sp>
      <p:sp>
        <p:nvSpPr>
          <p:cNvPr id="6" name="TextBox 6"/>
          <p:cNvSpPr txBox="1"/>
          <p:nvPr/>
        </p:nvSpPr>
        <p:spPr>
          <a:xfrm>
            <a:off x="8673565" y="6523880"/>
            <a:ext cx="4760394" cy="423193"/>
          </a:xfrm>
          <a:prstGeom prst="rect">
            <a:avLst/>
          </a:prstGeom>
        </p:spPr>
        <p:txBody>
          <a:bodyPr lIns="0" tIns="0" rIns="0" bIns="0" rtlCol="0" anchor="t">
            <a:spAutoFit/>
          </a:bodyPr>
          <a:lstStyle/>
          <a:p>
            <a:pPr algn="ctr">
              <a:lnSpc>
                <a:spcPts val="3584"/>
              </a:lnSpc>
              <a:spcBef>
                <a:spcPct val="0"/>
              </a:spcBef>
            </a:pPr>
            <a:r>
              <a:rPr lang="en-US" sz="2560" b="1" dirty="0">
                <a:solidFill>
                  <a:srgbClr val="DDBC9B"/>
                </a:solidFill>
                <a:latin typeface="Times New Roman" panose="02020603050405020304" pitchFamily="18" charset="0"/>
                <a:ea typeface="Telegraf"/>
                <a:cs typeface="Times New Roman" panose="02020603050405020304" pitchFamily="18" charset="0"/>
                <a:sym typeface="Telegraf"/>
              </a:rPr>
              <a:t>Long-term consequences</a:t>
            </a:r>
          </a:p>
        </p:txBody>
      </p:sp>
      <p:sp>
        <p:nvSpPr>
          <p:cNvPr id="7" name="TextBox 7"/>
          <p:cNvSpPr txBox="1"/>
          <p:nvPr/>
        </p:nvSpPr>
        <p:spPr>
          <a:xfrm>
            <a:off x="900700" y="1909000"/>
            <a:ext cx="6336492" cy="4378891"/>
          </a:xfrm>
          <a:prstGeom prst="rect">
            <a:avLst/>
          </a:prstGeom>
        </p:spPr>
        <p:style>
          <a:lnRef idx="2">
            <a:schemeClr val="accent6"/>
          </a:lnRef>
          <a:fillRef idx="1">
            <a:schemeClr val="lt1"/>
          </a:fillRef>
          <a:effectRef idx="0">
            <a:schemeClr val="accent6"/>
          </a:effectRef>
          <a:fontRef idx="minor">
            <a:schemeClr val="dk1"/>
          </a:fontRef>
        </p:style>
        <p:txBody>
          <a:bodyPr wrap="square" lIns="0" tIns="0" rIns="0" bIns="0" rtlCol="0" anchor="t">
            <a:spAutoFit/>
          </a:bodyPr>
          <a:lstStyle/>
          <a:p>
            <a:pPr marL="274320" indent="-274320" algn="just">
              <a:lnSpc>
                <a:spcPct val="150000"/>
              </a:lnSpc>
              <a:spcBef>
                <a:spcPct val="0"/>
              </a:spcBef>
              <a:buFont typeface="Wingdings" panose="05000000000000000000" pitchFamily="2" charset="2"/>
              <a:buChar char="q"/>
            </a:pPr>
            <a:r>
              <a:rPr lang="en-US" sz="1920" dirty="0">
                <a:solidFill>
                  <a:schemeClr val="tx1"/>
                </a:solidFill>
                <a:latin typeface="Times New Roman" panose="02020603050405020304" pitchFamily="18" charset="0"/>
                <a:ea typeface="Telegraf"/>
                <a:cs typeface="Times New Roman" panose="02020603050405020304" pitchFamily="18" charset="0"/>
                <a:sym typeface="Telegraf"/>
              </a:rPr>
              <a:t>Short-term effects include daytime fatigue, lack of concentration, poor memory, and reduced academic performance. ‘Sleep quality was associated with poor outcomes including low daytime alertness and depressed mood’</a:t>
            </a:r>
          </a:p>
          <a:p>
            <a:pPr marL="274320" indent="-274320" algn="just">
              <a:lnSpc>
                <a:spcPct val="150000"/>
              </a:lnSpc>
              <a:spcBef>
                <a:spcPct val="0"/>
              </a:spcBef>
              <a:buFont typeface="Wingdings" panose="05000000000000000000" pitchFamily="2" charset="2"/>
              <a:buChar char="q"/>
            </a:pPr>
            <a:r>
              <a:rPr lang="en-US" sz="1920" dirty="0">
                <a:solidFill>
                  <a:schemeClr val="tx1"/>
                </a:solidFill>
                <a:latin typeface="Times New Roman" panose="02020603050405020304" pitchFamily="18" charset="0"/>
                <a:ea typeface="Telegraf"/>
                <a:cs typeface="Times New Roman" panose="02020603050405020304" pitchFamily="18" charset="0"/>
                <a:sym typeface="Telegraf"/>
              </a:rPr>
              <a:t>Inadequate sleep can lead to irritability, mood swings, and increased stress levels among students. ‘Short sleep duration and poor sleep quality have consistently been implicated as causal contributors to irritability-related constructs including anxiety,’</a:t>
            </a:r>
          </a:p>
        </p:txBody>
      </p:sp>
      <p:sp>
        <p:nvSpPr>
          <p:cNvPr id="8" name="TextBox 8"/>
          <p:cNvSpPr txBox="1"/>
          <p:nvPr/>
        </p:nvSpPr>
        <p:spPr>
          <a:xfrm>
            <a:off x="7500521" y="1891823"/>
            <a:ext cx="6577891" cy="4378891"/>
          </a:xfrm>
          <a:prstGeom prst="rect">
            <a:avLst/>
          </a:prstGeom>
        </p:spPr>
        <p:style>
          <a:lnRef idx="2">
            <a:schemeClr val="accent6"/>
          </a:lnRef>
          <a:fillRef idx="1">
            <a:schemeClr val="lt1"/>
          </a:fillRef>
          <a:effectRef idx="0">
            <a:schemeClr val="accent6"/>
          </a:effectRef>
          <a:fontRef idx="minor">
            <a:schemeClr val="dk1"/>
          </a:fontRef>
        </p:style>
        <p:txBody>
          <a:bodyPr wrap="square" lIns="0" tIns="0" rIns="0" bIns="0" rtlCol="0" anchor="t">
            <a:spAutoFit/>
          </a:bodyPr>
          <a:lstStyle/>
          <a:p>
            <a:pPr marL="274320" indent="-274320" algn="just">
              <a:lnSpc>
                <a:spcPct val="150000"/>
              </a:lnSpc>
              <a:spcBef>
                <a:spcPct val="0"/>
              </a:spcBef>
              <a:buFont typeface="Wingdings" panose="05000000000000000000" pitchFamily="2" charset="2"/>
              <a:buChar char="q"/>
            </a:pPr>
            <a:r>
              <a:rPr lang="en-US" sz="1920" dirty="0">
                <a:solidFill>
                  <a:schemeClr val="tx1"/>
                </a:solidFill>
                <a:latin typeface="Times New Roman" panose="02020603050405020304" pitchFamily="18" charset="0"/>
                <a:ea typeface="Telegraf"/>
                <a:cs typeface="Times New Roman" panose="02020603050405020304" pitchFamily="18" charset="0"/>
                <a:sym typeface="Telegraf"/>
              </a:rPr>
              <a:t>Long-term consequences include a higher risk of anxiety, depression, obesity, diabetes, and cardiovascular problems. ‘Carrying excess weight can lead to a range of mental health issues, from low self-esteem and body image problems to depression and anxiety.’</a:t>
            </a:r>
          </a:p>
          <a:p>
            <a:pPr marL="274320" indent="-274320" algn="just">
              <a:lnSpc>
                <a:spcPct val="150000"/>
              </a:lnSpc>
              <a:spcBef>
                <a:spcPct val="0"/>
              </a:spcBef>
              <a:buFont typeface="Wingdings" panose="05000000000000000000" pitchFamily="2" charset="2"/>
              <a:buChar char="q"/>
            </a:pPr>
            <a:r>
              <a:rPr lang="en-US" sz="1920" dirty="0">
                <a:solidFill>
                  <a:schemeClr val="tx1"/>
                </a:solidFill>
                <a:latin typeface="Times New Roman" panose="02020603050405020304" pitchFamily="18" charset="0"/>
                <a:ea typeface="Telegraf"/>
                <a:cs typeface="Times New Roman" panose="02020603050405020304" pitchFamily="18" charset="0"/>
                <a:sym typeface="Telegraf"/>
              </a:rPr>
              <a:t>Persistent poor sleep weakens immunity and lowers overall quality of life, affecting both health and career prospects. ‘Sleep deprivation may result in deregulated immune responses with increased pro-inflammatory signaling, thus contributing to increase the risk.’</a:t>
            </a:r>
          </a:p>
        </p:txBody>
      </p:sp>
      <p:sp>
        <p:nvSpPr>
          <p:cNvPr id="9" name="TextBox 8">
            <a:extLst>
              <a:ext uri="{FF2B5EF4-FFF2-40B4-BE49-F238E27FC236}">
                <a16:creationId xmlns:a16="http://schemas.microsoft.com/office/drawing/2014/main" id="{4557702D-4784-5981-85C2-44CA8FD1CB4C}"/>
              </a:ext>
            </a:extLst>
          </p:cNvPr>
          <p:cNvSpPr txBox="1"/>
          <p:nvPr/>
        </p:nvSpPr>
        <p:spPr>
          <a:xfrm>
            <a:off x="12740641" y="7712536"/>
            <a:ext cx="2128303" cy="535531"/>
          </a:xfrm>
          <a:prstGeom prst="rect">
            <a:avLst/>
          </a:prstGeom>
          <a:noFill/>
        </p:spPr>
        <p:txBody>
          <a:bodyPr wrap="square" rtlCol="0">
            <a:spAutoFit/>
          </a:bodyPr>
          <a:lstStyle/>
          <a:p>
            <a:r>
              <a:rPr lang="en-US" sz="1440" dirty="0">
                <a:solidFill>
                  <a:srgbClr val="FFFFFF"/>
                </a:solidFill>
                <a:latin typeface="Times New Roman" panose="02020603050405020304" pitchFamily="18" charset="0"/>
                <a:ea typeface="Telegraf"/>
                <a:cs typeface="Times New Roman" panose="02020603050405020304" pitchFamily="18" charset="0"/>
                <a:sym typeface="Telegraf"/>
              </a:rPr>
              <a:t>Neha Makwana </a:t>
            </a:r>
          </a:p>
          <a:p>
            <a:endParaRPr lang="en-IN" sz="1440" dirty="0"/>
          </a:p>
        </p:txBody>
      </p:sp>
    </p:spTree>
    <p:extLst>
      <p:ext uri="{BB962C8B-B14F-4D97-AF65-F5344CB8AC3E}">
        <p14:creationId xmlns:p14="http://schemas.microsoft.com/office/powerpoint/2010/main" val="1091575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439855" y="759417"/>
            <a:ext cx="7833360" cy="1376980"/>
          </a:xfrm>
          <a:prstGeom prst="rect">
            <a:avLst/>
          </a:prstGeom>
        </p:spPr>
        <p:txBody>
          <a:bodyPr wrap="square" lIns="0" tIns="0" rIns="0" bIns="0" rtlCol="0" anchor="t">
            <a:spAutoFit/>
          </a:bodyPr>
          <a:lstStyle/>
          <a:p>
            <a:pPr algn="ctr">
              <a:lnSpc>
                <a:spcPts val="5600"/>
              </a:lnSpc>
              <a:spcBef>
                <a:spcPct val="0"/>
              </a:spcBef>
            </a:pPr>
            <a:r>
              <a:rPr lang="en-US" sz="4000" b="1" dirty="0">
                <a:solidFill>
                  <a:srgbClr val="052929"/>
                </a:solidFill>
                <a:latin typeface="Times New Roman" panose="02020603050405020304" pitchFamily="18" charset="0"/>
                <a:ea typeface="Telegraf"/>
                <a:cs typeface="Times New Roman" panose="02020603050405020304" pitchFamily="18" charset="0"/>
                <a:sym typeface="Telegraf"/>
              </a:rPr>
              <a:t>Key Aims of the Sleep Hygiene Campaign and Their Benefits</a:t>
            </a:r>
          </a:p>
        </p:txBody>
      </p:sp>
      <p:sp>
        <p:nvSpPr>
          <p:cNvPr id="3" name="TextBox 3"/>
          <p:cNvSpPr txBox="1"/>
          <p:nvPr/>
        </p:nvSpPr>
        <p:spPr>
          <a:xfrm>
            <a:off x="1268844" y="2407921"/>
            <a:ext cx="7833360" cy="3504164"/>
          </a:xfrm>
          <a:prstGeom prst="rect">
            <a:avLst/>
          </a:prstGeom>
        </p:spPr>
        <p:txBody>
          <a:bodyPr wrap="square" lIns="0" tIns="0" rIns="0" bIns="0" rtlCol="0" anchor="t">
            <a:spAutoFit/>
          </a:bodyPr>
          <a:lstStyle/>
          <a:p>
            <a:pPr marL="274320" indent="-274320" algn="just">
              <a:lnSpc>
                <a:spcPts val="2463"/>
              </a:lnSpc>
              <a:spcBef>
                <a:spcPct val="0"/>
              </a:spcBef>
              <a:buFont typeface="Wingdings" panose="05000000000000000000" pitchFamily="2" charset="2"/>
              <a:buChar char="ü"/>
            </a:pPr>
            <a:r>
              <a:rPr lang="en-US" sz="1920" b="1" i="1" dirty="0">
                <a:solidFill>
                  <a:srgbClr val="052929"/>
                </a:solidFill>
                <a:latin typeface="Times New Roman" panose="02020603050405020304" pitchFamily="18" charset="0"/>
                <a:ea typeface="Telegraf"/>
                <a:cs typeface="Times New Roman" panose="02020603050405020304" pitchFamily="18" charset="0"/>
                <a:sym typeface="Telegraf"/>
              </a:rPr>
              <a:t>Aim 1:</a:t>
            </a: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 Raise awareness among aged group (18 - 40) about the importance of proper sleep hygiene practices.</a:t>
            </a:r>
          </a:p>
          <a:p>
            <a:pPr marL="274320" indent="-274320" algn="just">
              <a:lnSpc>
                <a:spcPts val="2463"/>
              </a:lnSpc>
              <a:spcBef>
                <a:spcPct val="0"/>
              </a:spcBef>
              <a:buFont typeface="Wingdings" panose="05000000000000000000" pitchFamily="2" charset="2"/>
              <a:buChar char="ü"/>
            </a:pPr>
            <a:r>
              <a:rPr lang="en-US" sz="1920" b="1" i="1" dirty="0">
                <a:solidFill>
                  <a:srgbClr val="052929"/>
                </a:solidFill>
                <a:latin typeface="Times New Roman" panose="02020603050405020304" pitchFamily="18" charset="0"/>
                <a:ea typeface="Telegraf"/>
                <a:cs typeface="Times New Roman" panose="02020603050405020304" pitchFamily="18" charset="0"/>
                <a:sym typeface="Telegraf"/>
              </a:rPr>
              <a:t>Aim 2:</a:t>
            </a: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 Encourage consistent sleep routines and reduced screen time before bed.</a:t>
            </a:r>
          </a:p>
          <a:p>
            <a:pPr marL="274320" indent="-274320" algn="just">
              <a:lnSpc>
                <a:spcPts val="2463"/>
              </a:lnSpc>
              <a:spcBef>
                <a:spcPct val="0"/>
              </a:spcBef>
              <a:buFont typeface="Wingdings" panose="05000000000000000000" pitchFamily="2" charset="2"/>
              <a:buChar char="ü"/>
            </a:pPr>
            <a:r>
              <a:rPr lang="en-US" sz="1920" b="1" i="1" dirty="0">
                <a:solidFill>
                  <a:srgbClr val="052929"/>
                </a:solidFill>
                <a:latin typeface="Times New Roman" panose="02020603050405020304" pitchFamily="18" charset="0"/>
                <a:ea typeface="Telegraf"/>
                <a:cs typeface="Times New Roman" panose="02020603050405020304" pitchFamily="18" charset="0"/>
                <a:sym typeface="Telegraf"/>
              </a:rPr>
              <a:t>Aim 3:</a:t>
            </a: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 Promote mental and physical well-being through healthy lifestyle adjustments.</a:t>
            </a:r>
          </a:p>
          <a:p>
            <a:pPr algn="just">
              <a:lnSpc>
                <a:spcPts val="2463"/>
              </a:lnSpc>
              <a:spcBef>
                <a:spcPct val="0"/>
              </a:spcBef>
            </a:pPr>
            <a:r>
              <a:rPr lang="en-US" sz="1920" b="1" i="1" dirty="0">
                <a:solidFill>
                  <a:srgbClr val="052929"/>
                </a:solidFill>
                <a:latin typeface="Times New Roman" panose="02020603050405020304" pitchFamily="18" charset="0"/>
                <a:ea typeface="Telegraf"/>
                <a:cs typeface="Times New Roman" panose="02020603050405020304" pitchFamily="18" charset="0"/>
                <a:sym typeface="Telegraf"/>
              </a:rPr>
              <a:t>Benefits:</a:t>
            </a: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 </a:t>
            </a:r>
          </a:p>
          <a:p>
            <a:pPr marL="640080" lvl="1" indent="-274320" algn="just">
              <a:lnSpc>
                <a:spcPts val="2463"/>
              </a:lnSpc>
              <a:spcBef>
                <a:spcPct val="0"/>
              </a:spcBef>
              <a:buFont typeface="Wingdings" panose="05000000000000000000" pitchFamily="2" charset="2"/>
              <a:buChar char="Ø"/>
            </a:pP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Improved academic performance (Carrión-Pantoja et al., 2022)</a:t>
            </a:r>
          </a:p>
          <a:p>
            <a:pPr marL="640080" lvl="1" indent="-274320" algn="just">
              <a:lnSpc>
                <a:spcPts val="2463"/>
              </a:lnSpc>
              <a:spcBef>
                <a:spcPct val="0"/>
              </a:spcBef>
              <a:buFont typeface="Wingdings" panose="05000000000000000000" pitchFamily="2" charset="2"/>
              <a:buChar char="Ø"/>
            </a:pP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Better emotional stability (Fila-</a:t>
            </a:r>
            <a:r>
              <a:rPr lang="en-US" sz="1920" dirty="0" err="1">
                <a:solidFill>
                  <a:srgbClr val="052929"/>
                </a:solidFill>
                <a:latin typeface="Times New Roman" panose="02020603050405020304" pitchFamily="18" charset="0"/>
                <a:ea typeface="Telegraf"/>
                <a:cs typeface="Times New Roman" panose="02020603050405020304" pitchFamily="18" charset="0"/>
                <a:sym typeface="Telegraf"/>
              </a:rPr>
              <a:t>Witecka</a:t>
            </a: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 et al., 2021)</a:t>
            </a:r>
          </a:p>
          <a:p>
            <a:pPr marL="640080" lvl="1" indent="-274320" algn="just">
              <a:lnSpc>
                <a:spcPts val="2463"/>
              </a:lnSpc>
              <a:spcBef>
                <a:spcPct val="0"/>
              </a:spcBef>
              <a:buFont typeface="Wingdings" panose="05000000000000000000" pitchFamily="2" charset="2"/>
              <a:buChar char="Ø"/>
            </a:pP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Higher energy levels</a:t>
            </a:r>
          </a:p>
          <a:p>
            <a:pPr marL="640080" lvl="1" indent="-274320" algn="just">
              <a:lnSpc>
                <a:spcPts val="2463"/>
              </a:lnSpc>
              <a:spcBef>
                <a:spcPct val="0"/>
              </a:spcBef>
              <a:buFont typeface="Wingdings" panose="05000000000000000000" pitchFamily="2" charset="2"/>
              <a:buChar char="Ø"/>
            </a:pPr>
            <a:r>
              <a:rPr lang="en-US" sz="1920" dirty="0">
                <a:solidFill>
                  <a:srgbClr val="052929"/>
                </a:solidFill>
                <a:latin typeface="Times New Roman" panose="02020603050405020304" pitchFamily="18" charset="0"/>
                <a:ea typeface="Telegraf"/>
                <a:cs typeface="Times New Roman" panose="02020603050405020304" pitchFamily="18" charset="0"/>
                <a:sym typeface="Telegraf"/>
              </a:rPr>
              <a:t>Long-term health protection.</a:t>
            </a:r>
          </a:p>
        </p:txBody>
      </p:sp>
      <p:pic>
        <p:nvPicPr>
          <p:cNvPr id="3074" name="Picture 2" descr="Sleep hygiene: Aim high, sleep deep &gt; Joint Base San Antonio &gt; News">
            <a:extLst>
              <a:ext uri="{FF2B5EF4-FFF2-40B4-BE49-F238E27FC236}">
                <a16:creationId xmlns:a16="http://schemas.microsoft.com/office/drawing/2014/main" id="{984DF40F-EF0B-77B8-5BC9-71DF6465666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86040" y="1127102"/>
            <a:ext cx="2458352" cy="61458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2CBAC47-B3E2-FDDD-9586-3E19B3064B23}"/>
              </a:ext>
            </a:extLst>
          </p:cNvPr>
          <p:cNvSpPr txBox="1"/>
          <p:nvPr/>
        </p:nvSpPr>
        <p:spPr>
          <a:xfrm>
            <a:off x="12184705" y="4599038"/>
            <a:ext cx="2011680" cy="584775"/>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(Source: DVIDS hub, 2025)</a:t>
            </a:r>
          </a:p>
        </p:txBody>
      </p:sp>
      <p:sp>
        <p:nvSpPr>
          <p:cNvPr id="7" name="TextBox 6">
            <a:extLst>
              <a:ext uri="{FF2B5EF4-FFF2-40B4-BE49-F238E27FC236}">
                <a16:creationId xmlns:a16="http://schemas.microsoft.com/office/drawing/2014/main" id="{7B85E1F7-1EE4-DE26-7043-28485603A6B0}"/>
              </a:ext>
            </a:extLst>
          </p:cNvPr>
          <p:cNvSpPr txBox="1"/>
          <p:nvPr/>
        </p:nvSpPr>
        <p:spPr>
          <a:xfrm>
            <a:off x="12783981" y="7638479"/>
            <a:ext cx="1846419" cy="609398"/>
          </a:xfrm>
          <a:prstGeom prst="rect">
            <a:avLst/>
          </a:prstGeom>
          <a:noFill/>
        </p:spPr>
        <p:txBody>
          <a:bodyPr wrap="square" rtlCol="0">
            <a:spAutoFit/>
          </a:bodyPr>
          <a:lstStyle/>
          <a:p>
            <a:r>
              <a:rPr lang="en-US" sz="1920" dirty="0">
                <a:solidFill>
                  <a:srgbClr val="FFFFFF"/>
                </a:solidFill>
                <a:latin typeface="Times New Roman" panose="02020603050405020304" pitchFamily="18" charset="0"/>
                <a:ea typeface="Telegraf"/>
                <a:cs typeface="Times New Roman" panose="02020603050405020304" pitchFamily="18" charset="0"/>
                <a:sym typeface="Telegraf"/>
              </a:rPr>
              <a:t>Neha Makwana </a:t>
            </a:r>
          </a:p>
          <a:p>
            <a:endParaRPr lang="en-IN" sz="1440" dirty="0"/>
          </a:p>
        </p:txBody>
      </p:sp>
    </p:spTree>
    <p:extLst>
      <p:ext uri="{BB962C8B-B14F-4D97-AF65-F5344CB8AC3E}">
        <p14:creationId xmlns:p14="http://schemas.microsoft.com/office/powerpoint/2010/main" val="2316715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E8FF0-EF90-4549-A688-42A67051C658}"/>
              </a:ext>
            </a:extLst>
          </p:cNvPr>
          <p:cNvSpPr/>
          <p:nvPr/>
        </p:nvSpPr>
        <p:spPr>
          <a:xfrm>
            <a:off x="5590723" y="3653135"/>
            <a:ext cx="344895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Thank You</a:t>
            </a:r>
          </a:p>
        </p:txBody>
      </p:sp>
    </p:spTree>
    <p:extLst>
      <p:ext uri="{BB962C8B-B14F-4D97-AF65-F5344CB8AC3E}">
        <p14:creationId xmlns:p14="http://schemas.microsoft.com/office/powerpoint/2010/main" val="145699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66368"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1347814"/>
          </a:xfrm>
          <a:prstGeom prst="rect">
            <a:avLst/>
          </a:prstGeom>
        </p:spPr>
      </p:pic>
      <p:pic>
        <p:nvPicPr>
          <p:cNvPr id="4" name="Image 2" descr="preencoded.png"/>
          <p:cNvPicPr>
            <a:picLocks noChangeAspect="1"/>
          </p:cNvPicPr>
          <p:nvPr/>
        </p:nvPicPr>
        <p:blipFill>
          <a:blip r:embed="rId5"/>
          <a:stretch>
            <a:fillRect/>
          </a:stretch>
        </p:blipFill>
        <p:spPr>
          <a:xfrm>
            <a:off x="795528" y="4014216"/>
            <a:ext cx="13048488" cy="27432"/>
          </a:xfrm>
          <a:prstGeom prst="rect">
            <a:avLst/>
          </a:prstGeom>
        </p:spPr>
      </p:pic>
      <p:sp>
        <p:nvSpPr>
          <p:cNvPr id="11" name="Text 6"/>
          <p:cNvSpPr/>
          <p:nvPr/>
        </p:nvSpPr>
        <p:spPr>
          <a:xfrm>
            <a:off x="795528" y="5952744"/>
            <a:ext cx="13048488" cy="192024"/>
          </a:xfrm>
          <a:prstGeom prst="rect">
            <a:avLst/>
          </a:prstGeom>
          <a:noFill/>
          <a:ln/>
        </p:spPr>
        <p:txBody>
          <a:bodyPr wrap="none" lIns="0" tIns="0" rIns="0" bIns="0" rtlCol="0" anchor="ctr"/>
          <a:lstStyle/>
          <a:p>
            <a:pPr marL="0" indent="0" algn="l">
              <a:lnSpc>
                <a:spcPts val="1450"/>
              </a:lnSpc>
              <a:buNone/>
            </a:pPr>
            <a:r>
              <a:rPr lang="en-US" sz="1160" dirty="0">
                <a:solidFill>
                  <a:srgbClr val="CCD0D6"/>
                </a:solidFill>
                <a:latin typeface="思源黑体-思源黑体-Medium" pitchFamily="34" charset="0"/>
                <a:ea typeface="思源黑体-思源黑体-Medium" pitchFamily="34" charset="-122"/>
                <a:cs typeface="思源黑体-思源黑体-Medium" pitchFamily="34" charset="-120"/>
              </a:rPr>
              <a:t> </a:t>
            </a:r>
            <a:endParaRPr lang="en-US" sz="1160" dirty="0"/>
          </a:p>
        </p:txBody>
      </p:sp>
      <p:sp>
        <p:nvSpPr>
          <p:cNvPr id="12" name="Text 7"/>
          <p:cNvSpPr/>
          <p:nvPr/>
        </p:nvSpPr>
        <p:spPr>
          <a:xfrm>
            <a:off x="1877765" y="6360087"/>
            <a:ext cx="13048488" cy="192024"/>
          </a:xfrm>
          <a:prstGeom prst="rect">
            <a:avLst/>
          </a:prstGeom>
          <a:noFill/>
          <a:ln/>
        </p:spPr>
        <p:txBody>
          <a:bodyPr wrap="none" lIns="0" tIns="0" rIns="0" bIns="0" rtlCol="0" anchor="ctr"/>
          <a:lstStyle/>
          <a:p>
            <a:pPr marL="0" indent="0" algn="l">
              <a:lnSpc>
                <a:spcPts val="1450"/>
              </a:lnSpc>
              <a:buNone/>
            </a:pPr>
            <a:endParaRPr lang="en-US" sz="1160" dirty="0"/>
          </a:p>
        </p:txBody>
      </p:sp>
      <p:sp>
        <p:nvSpPr>
          <p:cNvPr id="13" name="Text 8"/>
          <p:cNvSpPr/>
          <p:nvPr/>
        </p:nvSpPr>
        <p:spPr>
          <a:xfrm>
            <a:off x="6621141" y="7297529"/>
            <a:ext cx="13048488" cy="192024"/>
          </a:xfrm>
          <a:prstGeom prst="rect">
            <a:avLst/>
          </a:prstGeom>
          <a:noFill/>
          <a:ln/>
        </p:spPr>
        <p:txBody>
          <a:bodyPr wrap="none" lIns="0" tIns="0" rIns="0" bIns="0" rtlCol="0" anchor="ctr"/>
          <a:lstStyle/>
          <a:p>
            <a:pPr marL="0" indent="0" algn="l">
              <a:lnSpc>
                <a:spcPts val="1450"/>
              </a:lnSpc>
              <a:buNone/>
            </a:pPr>
            <a:endParaRPr lang="en-US" sz="1160" dirty="0"/>
          </a:p>
        </p:txBody>
      </p:sp>
      <p:sp>
        <p:nvSpPr>
          <p:cNvPr id="14" name="Text 9"/>
          <p:cNvSpPr/>
          <p:nvPr/>
        </p:nvSpPr>
        <p:spPr>
          <a:xfrm>
            <a:off x="4101527" y="6601330"/>
            <a:ext cx="13048488" cy="192024"/>
          </a:xfrm>
          <a:prstGeom prst="rect">
            <a:avLst/>
          </a:prstGeom>
          <a:noFill/>
          <a:ln/>
        </p:spPr>
        <p:txBody>
          <a:bodyPr wrap="none" lIns="0" tIns="0" rIns="0" bIns="0" rtlCol="0" anchor="ctr"/>
          <a:lstStyle/>
          <a:p>
            <a:pPr marL="0" indent="0" algn="l">
              <a:lnSpc>
                <a:spcPts val="1450"/>
              </a:lnSpc>
              <a:buNone/>
            </a:pPr>
            <a:r>
              <a:rPr lang="en-US" sz="2000" dirty="0">
                <a:solidFill>
                  <a:srgbClr val="CCD0D6"/>
                </a:solidFill>
                <a:latin typeface="思源黑体-思源黑体-Medium" pitchFamily="34" charset="0"/>
                <a:ea typeface="思源黑体-思源黑体-Medium" pitchFamily="34" charset="-122"/>
                <a:cs typeface="思源黑体-思源黑体-Medium" pitchFamily="34" charset="-120"/>
              </a:rPr>
              <a:t>*University of Wales Trinity Saint David – London Campus</a:t>
            </a:r>
            <a:endParaRPr lang="en-US" sz="2000" dirty="0"/>
          </a:p>
        </p:txBody>
      </p:sp>
      <p:sp>
        <p:nvSpPr>
          <p:cNvPr id="15" name="TextBox 14">
            <a:extLst>
              <a:ext uri="{FF2B5EF4-FFF2-40B4-BE49-F238E27FC236}">
                <a16:creationId xmlns:a16="http://schemas.microsoft.com/office/drawing/2014/main" id="{E69F8241-7F7A-46CA-AB38-67E6A796B86E}"/>
              </a:ext>
            </a:extLst>
          </p:cNvPr>
          <p:cNvSpPr txBox="1"/>
          <p:nvPr/>
        </p:nvSpPr>
        <p:spPr>
          <a:xfrm>
            <a:off x="12878436" y="1050987"/>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0" name="Rectangle 19">
            <a:extLst>
              <a:ext uri="{FF2B5EF4-FFF2-40B4-BE49-F238E27FC236}">
                <a16:creationId xmlns:a16="http://schemas.microsoft.com/office/drawing/2014/main" id="{5D102369-D5F6-4CA5-80C2-F524D7C6D65A}"/>
              </a:ext>
            </a:extLst>
          </p:cNvPr>
          <p:cNvSpPr/>
          <p:nvPr/>
        </p:nvSpPr>
        <p:spPr>
          <a:xfrm>
            <a:off x="4392129" y="3023844"/>
            <a:ext cx="5775940" cy="923330"/>
          </a:xfrm>
          <a:prstGeom prst="rect">
            <a:avLst/>
          </a:prstGeom>
          <a:noFill/>
        </p:spPr>
        <p:txBody>
          <a:bodyPr wrap="none" lIns="91440" tIns="45720" rIns="91440" bIns="45720">
            <a:spAutoFit/>
          </a:bodyPr>
          <a:lstStyle/>
          <a:p>
            <a:pPr algn="ctr"/>
            <a:r>
              <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Arial" panose="020B0604020202020204" pitchFamily="34" charset="0"/>
                <a:cs typeface="Arial" panose="020B0604020202020204" pitchFamily="34" charset="0"/>
              </a:rPr>
              <a:t>Group Member 2</a:t>
            </a:r>
          </a:p>
        </p:txBody>
      </p:sp>
      <p:sp>
        <p:nvSpPr>
          <p:cNvPr id="21" name="Rectangle 20">
            <a:extLst>
              <a:ext uri="{FF2B5EF4-FFF2-40B4-BE49-F238E27FC236}">
                <a16:creationId xmlns:a16="http://schemas.microsoft.com/office/drawing/2014/main" id="{B2DB837E-1DEF-4056-9F6E-A6682F186B9A}"/>
              </a:ext>
            </a:extLst>
          </p:cNvPr>
          <p:cNvSpPr/>
          <p:nvPr/>
        </p:nvSpPr>
        <p:spPr>
          <a:xfrm>
            <a:off x="2454857" y="1310094"/>
            <a:ext cx="9980553" cy="1754326"/>
          </a:xfrm>
          <a:prstGeom prst="rect">
            <a:avLst/>
          </a:prstGeom>
          <a:noFill/>
        </p:spPr>
        <p:txBody>
          <a:bodyPr wrap="non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思源黑体-思源黑体-Medium" pitchFamily="34" charset="0"/>
                <a:ea typeface="思源黑体-思源黑体-Medium" pitchFamily="34" charset="-122"/>
                <a:cs typeface="思源黑体-思源黑体-Medium" pitchFamily="34" charset="-120"/>
              </a:rPr>
              <a:t>Task 2   </a:t>
            </a:r>
          </a:p>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思源黑体-思源黑体-Medium" pitchFamily="34" charset="0"/>
                <a:ea typeface="思源黑体-思源黑体-Medium" pitchFamily="34" charset="-122"/>
                <a:cs typeface="思源黑体-思源黑体-Medium" pitchFamily="34" charset="-120"/>
              </a:rPr>
              <a:t>CAMPIGN FOR THE SLEEP HYGINE</a:t>
            </a:r>
            <a:endPar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28" name="Rectangle 27">
            <a:extLst>
              <a:ext uri="{FF2B5EF4-FFF2-40B4-BE49-F238E27FC236}">
                <a16:creationId xmlns:a16="http://schemas.microsoft.com/office/drawing/2014/main" id="{22C1ABB1-F24F-47D9-8A88-E5635BCD022E}"/>
              </a:ext>
            </a:extLst>
          </p:cNvPr>
          <p:cNvSpPr/>
          <p:nvPr/>
        </p:nvSpPr>
        <p:spPr>
          <a:xfrm>
            <a:off x="594807" y="5158602"/>
            <a:ext cx="13370583" cy="419410"/>
          </a:xfrm>
          <a:prstGeom prst="rect">
            <a:avLst/>
          </a:prstGeom>
          <a:noFill/>
        </p:spPr>
        <p:txBody>
          <a:bodyPr wrap="none" lIns="91440" tIns="45720" rIns="91440" bIns="45720">
            <a:spAutoFit/>
          </a:bodyPr>
          <a:lstStyle/>
          <a:p>
            <a:pPr marL="0" indent="0" algn="l">
              <a:lnSpc>
                <a:spcPts val="1450"/>
              </a:lnSpc>
              <a:buNone/>
            </a:pPr>
            <a:r>
              <a:rPr lang="en-US" sz="5400" dirty="0">
                <a:solidFill>
                  <a:srgbClr val="CCD0D6"/>
                </a:solidFill>
                <a:latin typeface="思源黑体-思源黑体-Medium" pitchFamily="34" charset="0"/>
                <a:ea typeface="思源黑体-思源黑体-Medium" pitchFamily="34" charset="-122"/>
                <a:cs typeface="思源黑体-思源黑体-Medium" pitchFamily="34" charset="-120"/>
              </a:rPr>
              <a:t>Student Name: </a:t>
            </a:r>
            <a:r>
              <a:rPr lang="en-US" sz="5400" dirty="0" err="1">
                <a:solidFill>
                  <a:srgbClr val="CCD0D6"/>
                </a:solidFill>
                <a:latin typeface="思源黑体-思源黑体-Medium" pitchFamily="34" charset="0"/>
                <a:ea typeface="思源黑体-思源黑体-Medium" pitchFamily="34" charset="-122"/>
                <a:cs typeface="思源黑体-思源黑体-Medium" pitchFamily="34" charset="-120"/>
              </a:rPr>
              <a:t>Mija</a:t>
            </a:r>
            <a:r>
              <a:rPr lang="en-US" sz="5400" dirty="0">
                <a:solidFill>
                  <a:srgbClr val="CCD0D6"/>
                </a:solidFill>
                <a:latin typeface="思源黑体-思源黑体-Medium" pitchFamily="34" charset="0"/>
                <a:ea typeface="思源黑体-思源黑体-Medium" pitchFamily="34" charset="-122"/>
                <a:cs typeface="思源黑体-思源黑体-Medium" pitchFamily="34" charset="-120"/>
              </a:rPr>
              <a:t> </a:t>
            </a:r>
            <a:r>
              <a:rPr lang="en-US" sz="5400" dirty="0" err="1">
                <a:solidFill>
                  <a:srgbClr val="CCD0D6"/>
                </a:solidFill>
                <a:latin typeface="思源黑体-思源黑体-Medium" pitchFamily="34" charset="0"/>
                <a:ea typeface="思源黑体-思源黑体-Medium" pitchFamily="34" charset="-122"/>
                <a:cs typeface="思源黑体-思源黑体-Medium" pitchFamily="34" charset="-120"/>
              </a:rPr>
              <a:t>Chakkalaparambil</a:t>
            </a:r>
            <a:r>
              <a:rPr lang="en-US" sz="5400" dirty="0">
                <a:solidFill>
                  <a:srgbClr val="CCD0D6"/>
                </a:solidFill>
                <a:latin typeface="思源黑体-思源黑体-Medium" pitchFamily="34" charset="0"/>
                <a:ea typeface="思源黑体-思源黑体-Medium" pitchFamily="34" charset="-122"/>
                <a:cs typeface="思源黑体-思源黑体-Medium" pitchFamily="34" charset="-120"/>
              </a:rPr>
              <a:t> Michael</a:t>
            </a:r>
            <a:endParaRPr lang="en-US" sz="5400" dirty="0"/>
          </a:p>
        </p:txBody>
      </p:sp>
      <p:sp>
        <p:nvSpPr>
          <p:cNvPr id="29" name="Rectangle 28">
            <a:extLst>
              <a:ext uri="{FF2B5EF4-FFF2-40B4-BE49-F238E27FC236}">
                <a16:creationId xmlns:a16="http://schemas.microsoft.com/office/drawing/2014/main" id="{6C9B8599-A3CA-4D20-A006-D240971E64A5}"/>
              </a:ext>
            </a:extLst>
          </p:cNvPr>
          <p:cNvSpPr/>
          <p:nvPr/>
        </p:nvSpPr>
        <p:spPr>
          <a:xfrm>
            <a:off x="4212593" y="6095551"/>
            <a:ext cx="5955476" cy="419410"/>
          </a:xfrm>
          <a:prstGeom prst="rect">
            <a:avLst/>
          </a:prstGeom>
          <a:noFill/>
        </p:spPr>
        <p:txBody>
          <a:bodyPr wrap="none" lIns="91440" tIns="45720" rIns="91440" bIns="45720">
            <a:spAutoFit/>
          </a:bodyPr>
          <a:lstStyle/>
          <a:p>
            <a:pPr marL="0" indent="0" algn="l">
              <a:lnSpc>
                <a:spcPts val="1450"/>
              </a:lnSpc>
              <a:buNone/>
            </a:pPr>
            <a:r>
              <a:rPr lang="en-US" sz="5400" dirty="0">
                <a:solidFill>
                  <a:srgbClr val="CCD0D6"/>
                </a:solidFill>
                <a:latin typeface="思源黑体-思源黑体-Medium" pitchFamily="34" charset="0"/>
                <a:ea typeface="思源黑体-思源黑体-Medium" pitchFamily="34" charset="-122"/>
                <a:cs typeface="思源黑体-思源黑体-Medium" pitchFamily="34" charset="-120"/>
              </a:rPr>
              <a:t>Student ID: 2432640</a:t>
            </a:r>
            <a:endParaRPr lang="en-US" sz="5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CE1A54-845A-4BD4-8277-D0D78A34CF32}"/>
              </a:ext>
            </a:extLst>
          </p:cNvPr>
          <p:cNvPicPr>
            <a:picLocks noChangeAspect="1"/>
          </p:cNvPicPr>
          <p:nvPr/>
        </p:nvPicPr>
        <p:blipFill>
          <a:blip r:embed="rId2"/>
          <a:srcRect/>
          <a:stretch/>
        </p:blipFill>
        <p:spPr>
          <a:xfrm>
            <a:off x="0" y="0"/>
            <a:ext cx="14630400" cy="8393384"/>
          </a:xfrm>
          <a:prstGeom prst="rect">
            <a:avLst/>
          </a:prstGeom>
        </p:spPr>
      </p:pic>
      <p:sp>
        <p:nvSpPr>
          <p:cNvPr id="6" name="Rectangle 5">
            <a:extLst>
              <a:ext uri="{FF2B5EF4-FFF2-40B4-BE49-F238E27FC236}">
                <a16:creationId xmlns:a16="http://schemas.microsoft.com/office/drawing/2014/main" id="{3D2748A8-DD01-471D-B242-68F39973A1EC}"/>
              </a:ext>
            </a:extLst>
          </p:cNvPr>
          <p:cNvSpPr/>
          <p:nvPr/>
        </p:nvSpPr>
        <p:spPr>
          <a:xfrm>
            <a:off x="4731233" y="2545140"/>
            <a:ext cx="5566139" cy="1569660"/>
          </a:xfrm>
          <a:prstGeom prst="rect">
            <a:avLst/>
          </a:prstGeom>
          <a:noFill/>
        </p:spPr>
        <p:txBody>
          <a:bodyPr wrap="none" lIns="91440" tIns="45720" rIns="91440" bIns="45720">
            <a:spAutoFit/>
          </a:bodyPr>
          <a:lstStyle/>
          <a:p>
            <a:pPr algn="ctr"/>
            <a:r>
              <a:rPr lang="en-US"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Welcome</a:t>
            </a:r>
            <a:endParaRPr lang="en-GB" sz="9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36FD4B2-08B2-42BD-8F67-F62EC7D76A2F}"/>
              </a:ext>
            </a:extLst>
          </p:cNvPr>
          <p:cNvSpPr txBox="1"/>
          <p:nvPr/>
        </p:nvSpPr>
        <p:spPr>
          <a:xfrm>
            <a:off x="4731233" y="7527407"/>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
        <p:nvSpPr>
          <p:cNvPr id="8" name="TextBox 7">
            <a:extLst>
              <a:ext uri="{FF2B5EF4-FFF2-40B4-BE49-F238E27FC236}">
                <a16:creationId xmlns:a16="http://schemas.microsoft.com/office/drawing/2014/main" id="{A1EE5731-FB83-4A19-96A5-073FBE9DF166}"/>
              </a:ext>
            </a:extLst>
          </p:cNvPr>
          <p:cNvSpPr txBox="1"/>
          <p:nvPr/>
        </p:nvSpPr>
        <p:spPr>
          <a:xfrm>
            <a:off x="12131400" y="7896739"/>
            <a:ext cx="2896847" cy="276999"/>
          </a:xfrm>
          <a:prstGeom prst="rect">
            <a:avLst/>
          </a:prstGeom>
          <a:noFill/>
        </p:spPr>
        <p:txBody>
          <a:bodyPr wrap="square" rtlCol="0">
            <a:spAutoFit/>
          </a:bodyPr>
          <a:lstStyle/>
          <a:p>
            <a:r>
              <a:rPr lang="en-GB" sz="1200" dirty="0">
                <a:solidFill>
                  <a:schemeClr val="bg2"/>
                </a:solidFill>
              </a:rPr>
              <a:t>Image courtesy : Canva</a:t>
            </a:r>
          </a:p>
        </p:txBody>
      </p:sp>
    </p:spTree>
    <p:extLst>
      <p:ext uri="{BB962C8B-B14F-4D97-AF65-F5344CB8AC3E}">
        <p14:creationId xmlns:p14="http://schemas.microsoft.com/office/powerpoint/2010/main" val="725453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CE1A54-845A-4BD4-8277-D0D78A34CF32}"/>
              </a:ext>
            </a:extLst>
          </p:cNvPr>
          <p:cNvPicPr>
            <a:picLocks noChangeAspect="1"/>
          </p:cNvPicPr>
          <p:nvPr/>
        </p:nvPicPr>
        <p:blipFill>
          <a:blip r:embed="rId2"/>
          <a:stretch>
            <a:fillRect/>
          </a:stretch>
        </p:blipFill>
        <p:spPr>
          <a:xfrm>
            <a:off x="8457" y="0"/>
            <a:ext cx="14613486" cy="8229600"/>
          </a:xfrm>
          <a:prstGeom prst="rect">
            <a:avLst/>
          </a:prstGeom>
        </p:spPr>
      </p:pic>
      <p:pic>
        <p:nvPicPr>
          <p:cNvPr id="7" name="Picture 6">
            <a:extLst>
              <a:ext uri="{FF2B5EF4-FFF2-40B4-BE49-F238E27FC236}">
                <a16:creationId xmlns:a16="http://schemas.microsoft.com/office/drawing/2014/main" id="{F3679349-07C8-4AF9-8D15-1E05D0E2F20E}"/>
              </a:ext>
            </a:extLst>
          </p:cNvPr>
          <p:cNvPicPr>
            <a:picLocks noChangeAspect="1"/>
          </p:cNvPicPr>
          <p:nvPr/>
        </p:nvPicPr>
        <p:blipFill rotWithShape="1">
          <a:blip r:embed="rId3"/>
          <a:srcRect l="49626" r="374"/>
          <a:stretch/>
        </p:blipFill>
        <p:spPr>
          <a:xfrm>
            <a:off x="-150828" y="18288"/>
            <a:ext cx="7047864" cy="8193024"/>
          </a:xfrm>
          <a:prstGeom prst="rect">
            <a:avLst/>
          </a:prstGeom>
        </p:spPr>
      </p:pic>
      <p:pic>
        <p:nvPicPr>
          <p:cNvPr id="12" name="Picture 11">
            <a:extLst>
              <a:ext uri="{FF2B5EF4-FFF2-40B4-BE49-F238E27FC236}">
                <a16:creationId xmlns:a16="http://schemas.microsoft.com/office/drawing/2014/main" id="{F8C60CBE-C025-478C-B0FF-19B533028602}"/>
              </a:ext>
            </a:extLst>
          </p:cNvPr>
          <p:cNvPicPr>
            <a:picLocks noChangeAspect="1"/>
          </p:cNvPicPr>
          <p:nvPr/>
        </p:nvPicPr>
        <p:blipFill>
          <a:blip r:embed="rId4"/>
          <a:stretch>
            <a:fillRect/>
          </a:stretch>
        </p:blipFill>
        <p:spPr>
          <a:xfrm>
            <a:off x="6897036" y="-30169"/>
            <a:ext cx="7733364" cy="8328835"/>
          </a:xfrm>
          <a:prstGeom prst="rect">
            <a:avLst/>
          </a:prstGeom>
        </p:spPr>
      </p:pic>
      <p:sp>
        <p:nvSpPr>
          <p:cNvPr id="5" name="Text 0">
            <a:extLst>
              <a:ext uri="{FF2B5EF4-FFF2-40B4-BE49-F238E27FC236}">
                <a16:creationId xmlns:a16="http://schemas.microsoft.com/office/drawing/2014/main" id="{62956E30-62DD-4B51-8036-6E1BBE6573E4}"/>
              </a:ext>
            </a:extLst>
          </p:cNvPr>
          <p:cNvSpPr/>
          <p:nvPr/>
        </p:nvSpPr>
        <p:spPr>
          <a:xfrm>
            <a:off x="3306349" y="-135811"/>
            <a:ext cx="7276707" cy="2646663"/>
          </a:xfrm>
          <a:prstGeom prst="rect">
            <a:avLst/>
          </a:prstGeom>
          <a:noFill/>
          <a:ln/>
        </p:spPr>
        <p:txBody>
          <a:bodyPr wrap="none" lIns="0" tIns="0" rIns="0" bIns="0" rtlCol="0" anchor="ctr"/>
          <a:lstStyle/>
          <a:p>
            <a:pPr marL="0" indent="0" algn="l">
              <a:lnSpc>
                <a:spcPts val="5000"/>
              </a:lnSpc>
              <a:buNone/>
            </a:pPr>
            <a:endParaRPr lang="en-US" sz="4000" b="1" dirty="0">
              <a:ln w="22225">
                <a:solidFill>
                  <a:schemeClr val="accent2"/>
                </a:solidFill>
                <a:prstDash val="solid"/>
              </a:ln>
              <a:solidFill>
                <a:schemeClr val="accent2">
                  <a:lumMod val="40000"/>
                  <a:lumOff val="60000"/>
                </a:schemeClr>
              </a:solidFill>
              <a:latin typeface="Arial" panose="020B0604020202020204" pitchFamily="34" charset="0"/>
              <a:ea typeface="思源黑体-思源黑体-Medium" pitchFamily="34" charset="-122"/>
              <a:cs typeface="Arial" panose="020B0604020202020204" pitchFamily="34" charset="0"/>
            </a:endParaRPr>
          </a:p>
          <a:p>
            <a:pPr marL="0" indent="0" algn="l">
              <a:lnSpc>
                <a:spcPts val="5000"/>
              </a:lnSpc>
              <a:buNone/>
            </a:pPr>
            <a:r>
              <a:rPr lang="en-US" sz="8800" b="1" dirty="0">
                <a:ln w="22225">
                  <a:solidFill>
                    <a:schemeClr val="accent2"/>
                  </a:solidFill>
                  <a:prstDash val="solid"/>
                </a:ln>
                <a:solidFill>
                  <a:schemeClr val="accent2">
                    <a:lumMod val="40000"/>
                    <a:lumOff val="60000"/>
                  </a:schemeClr>
                </a:solidFill>
                <a:latin typeface="Arial" panose="020B0604020202020204" pitchFamily="34" charset="0"/>
                <a:ea typeface="思源黑体-思源黑体-Medium" pitchFamily="34" charset="-122"/>
                <a:cs typeface="Arial" panose="020B0604020202020204" pitchFamily="34" charset="0"/>
              </a:rPr>
              <a:t>REST   </a:t>
            </a:r>
            <a:r>
              <a:rPr lang="en-US" sz="8800" b="1" dirty="0">
                <a:ln w="22225">
                  <a:solidFill>
                    <a:schemeClr val="accent2"/>
                  </a:solidFill>
                  <a:prstDash val="solid"/>
                </a:ln>
                <a:solidFill>
                  <a:schemeClr val="accent5">
                    <a:lumMod val="75000"/>
                  </a:schemeClr>
                </a:solidFill>
                <a:latin typeface="Arial" panose="020B0604020202020204" pitchFamily="34" charset="0"/>
                <a:ea typeface="思源黑体-思源黑体-Medium" pitchFamily="34" charset="-122"/>
                <a:cs typeface="Arial" panose="020B0604020202020204" pitchFamily="34" charset="0"/>
              </a:rPr>
              <a:t>TO RISE </a:t>
            </a:r>
          </a:p>
          <a:p>
            <a:pPr marL="0" indent="0" algn="l">
              <a:lnSpc>
                <a:spcPts val="5000"/>
              </a:lnSpc>
              <a:buNone/>
            </a:pPr>
            <a:r>
              <a:rPr lang="en-US" sz="4000" b="1" i="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ea typeface="思源黑体-思源黑体-Medium" pitchFamily="34" charset="-122"/>
                <a:cs typeface="Arial" panose="020B0604020202020204" pitchFamily="34" charset="0"/>
              </a:rPr>
              <a:t>(Sleep Smart,    </a:t>
            </a:r>
            <a:r>
              <a:rPr lang="en-US" sz="4000" b="1" i="1" dirty="0">
                <a:ln w="10160">
                  <a:solidFill>
                    <a:schemeClr val="accent5"/>
                  </a:solidFill>
                  <a:prstDash val="solid"/>
                </a:ln>
                <a:solidFill>
                  <a:srgbClr val="FF8900"/>
                </a:solidFill>
                <a:effectLst>
                  <a:outerShdw blurRad="38100" dist="22860" dir="5400000" algn="tl" rotWithShape="0">
                    <a:srgbClr val="000000">
                      <a:alpha val="30000"/>
                    </a:srgbClr>
                  </a:outerShdw>
                </a:effectLst>
                <a:latin typeface="Arial" panose="020B0604020202020204" pitchFamily="34" charset="0"/>
                <a:ea typeface="思源黑体-思源黑体-Medium" pitchFamily="34" charset="-122"/>
                <a:cs typeface="Arial" panose="020B0604020202020204" pitchFamily="34" charset="0"/>
              </a:rPr>
              <a:t>Live Bright</a:t>
            </a:r>
            <a:r>
              <a:rPr lang="en-US" sz="4000" b="1" i="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ea typeface="思源黑体-思源黑体-Medium" pitchFamily="34" charset="-122"/>
                <a:cs typeface="Arial" panose="020B0604020202020204" pitchFamily="34" charset="0"/>
              </a:rPr>
              <a:t>)</a:t>
            </a:r>
            <a:endParaRPr lang="en-US" sz="6600" b="1" i="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ea typeface="思源黑体-思源黑体-Medium" pitchFamily="34" charset="-122"/>
              <a:cs typeface="Arial" panose="020B0604020202020204" pitchFamily="34" charset="0"/>
            </a:endParaRPr>
          </a:p>
        </p:txBody>
      </p:sp>
      <p:sp>
        <p:nvSpPr>
          <p:cNvPr id="6" name="Rectangle 5">
            <a:extLst>
              <a:ext uri="{FF2B5EF4-FFF2-40B4-BE49-F238E27FC236}">
                <a16:creationId xmlns:a16="http://schemas.microsoft.com/office/drawing/2014/main" id="{2DE74A52-1BC3-429F-872B-855745CFBC8D}"/>
              </a:ext>
            </a:extLst>
          </p:cNvPr>
          <p:cNvSpPr/>
          <p:nvPr/>
        </p:nvSpPr>
        <p:spPr>
          <a:xfrm>
            <a:off x="575279" y="6314378"/>
            <a:ext cx="5769528" cy="1446550"/>
          </a:xfrm>
          <a:prstGeom prst="rect">
            <a:avLst/>
          </a:prstGeom>
          <a:noFill/>
        </p:spPr>
        <p:txBody>
          <a:bodyPr wrap="none" lIns="91440" tIns="45720" rIns="91440" bIns="45720">
            <a:spAutoFit/>
          </a:bodyPr>
          <a:lstStyle/>
          <a:p>
            <a:pPr algn="ctr"/>
            <a:r>
              <a:rPr lang="en-US" sz="4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ea typeface="思源黑体-思源黑体-Medium" pitchFamily="34" charset="-122"/>
                <a:cs typeface="Arial" panose="020B0604020202020204" pitchFamily="34" charset="0"/>
              </a:rPr>
              <a:t>Building </a:t>
            </a:r>
          </a:p>
          <a:p>
            <a:pPr algn="ctr"/>
            <a:r>
              <a:rPr lang="en-US" sz="4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ea typeface="思源黑体-思源黑体-Medium" pitchFamily="34" charset="-122"/>
                <a:cs typeface="Arial" panose="020B0604020202020204" pitchFamily="34" charset="0"/>
              </a:rPr>
              <a:t>Healthy Sleep Habits</a:t>
            </a:r>
            <a:endParaRPr lang="en-GB" sz="4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13" name="TextBox 12">
            <a:extLst>
              <a:ext uri="{FF2B5EF4-FFF2-40B4-BE49-F238E27FC236}">
                <a16:creationId xmlns:a16="http://schemas.microsoft.com/office/drawing/2014/main" id="{9FC5BD9E-27A1-4A97-81FA-93B87246A3DB}"/>
              </a:ext>
            </a:extLst>
          </p:cNvPr>
          <p:cNvSpPr txBox="1"/>
          <p:nvPr/>
        </p:nvSpPr>
        <p:spPr>
          <a:xfrm>
            <a:off x="4836520" y="7896739"/>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14" name="TextBox 13">
            <a:extLst>
              <a:ext uri="{FF2B5EF4-FFF2-40B4-BE49-F238E27FC236}">
                <a16:creationId xmlns:a16="http://schemas.microsoft.com/office/drawing/2014/main" id="{155D3A90-D4A1-4409-AB75-7FB10A53202F}"/>
              </a:ext>
            </a:extLst>
          </p:cNvPr>
          <p:cNvSpPr txBox="1"/>
          <p:nvPr/>
        </p:nvSpPr>
        <p:spPr>
          <a:xfrm>
            <a:off x="12878436" y="7845112"/>
            <a:ext cx="2896847" cy="276999"/>
          </a:xfrm>
          <a:prstGeom prst="rect">
            <a:avLst/>
          </a:prstGeom>
          <a:noFill/>
        </p:spPr>
        <p:txBody>
          <a:bodyPr wrap="square" rtlCol="0">
            <a:spAutoFit/>
          </a:bodyPr>
          <a:lstStyle/>
          <a:p>
            <a:r>
              <a:rPr lang="en-GB" sz="1200" dirty="0">
                <a:solidFill>
                  <a:schemeClr val="bg2"/>
                </a:solidFill>
              </a:rPr>
              <a:t>Image courtesy : Google</a:t>
            </a:r>
          </a:p>
        </p:txBody>
      </p:sp>
      <p:sp>
        <p:nvSpPr>
          <p:cNvPr id="15" name="TextBox 14">
            <a:extLst>
              <a:ext uri="{FF2B5EF4-FFF2-40B4-BE49-F238E27FC236}">
                <a16:creationId xmlns:a16="http://schemas.microsoft.com/office/drawing/2014/main" id="{01CD3105-95CB-466F-928B-B8FA0B70107D}"/>
              </a:ext>
            </a:extLst>
          </p:cNvPr>
          <p:cNvSpPr txBox="1"/>
          <p:nvPr/>
        </p:nvSpPr>
        <p:spPr>
          <a:xfrm>
            <a:off x="7224726" y="7737249"/>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extLst>
      <p:ext uri="{BB962C8B-B14F-4D97-AF65-F5344CB8AC3E}">
        <p14:creationId xmlns:p14="http://schemas.microsoft.com/office/powerpoint/2010/main" val="351114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9144"/>
            <a:ext cx="14630400" cy="8238744"/>
          </a:xfrm>
          <a:prstGeom prst="rect">
            <a:avLst/>
          </a:prstGeom>
        </p:spPr>
      </p:pic>
      <p:sp>
        <p:nvSpPr>
          <p:cNvPr id="3" name="Text 0"/>
          <p:cNvSpPr/>
          <p:nvPr/>
        </p:nvSpPr>
        <p:spPr>
          <a:xfrm>
            <a:off x="795528" y="3767328"/>
            <a:ext cx="13048488" cy="713232"/>
          </a:xfrm>
          <a:prstGeom prst="rect">
            <a:avLst/>
          </a:prstGeom>
          <a:noFill/>
          <a:ln/>
        </p:spPr>
        <p:txBody>
          <a:bodyPr wrap="none" lIns="0" tIns="0" rIns="0" bIns="0" rtlCol="0" anchor="ctr"/>
          <a:lstStyle/>
          <a:p>
            <a:pPr marL="0" indent="0" algn="l">
              <a:lnSpc>
                <a:spcPts val="5580"/>
              </a:lnSpc>
              <a:buNone/>
            </a:pPr>
            <a:endParaRPr lang="en-US" sz="4460" dirty="0"/>
          </a:p>
        </p:txBody>
      </p:sp>
      <p:sp>
        <p:nvSpPr>
          <p:cNvPr id="4" name="Rectangle 3">
            <a:extLst>
              <a:ext uri="{FF2B5EF4-FFF2-40B4-BE49-F238E27FC236}">
                <a16:creationId xmlns:a16="http://schemas.microsoft.com/office/drawing/2014/main" id="{E0E4294B-CAD1-4C61-B1C6-073983CCC606}"/>
              </a:ext>
            </a:extLst>
          </p:cNvPr>
          <p:cNvSpPr/>
          <p:nvPr/>
        </p:nvSpPr>
        <p:spPr>
          <a:xfrm>
            <a:off x="-523567" y="2239170"/>
            <a:ext cx="16437077" cy="3416320"/>
          </a:xfrm>
          <a:prstGeom prst="rect">
            <a:avLst/>
          </a:prstGeom>
          <a:noFill/>
        </p:spPr>
        <p:txBody>
          <a:bodyPr wrap="square" lIns="91440" tIns="45720" rIns="91440" bIns="45720">
            <a:spAutoFit/>
          </a:bodyPr>
          <a:lstStyle/>
          <a:p>
            <a:pPr algn="ctr"/>
            <a:r>
              <a:rPr lang="en-US" sz="54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Focus </a:t>
            </a:r>
          </a:p>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 </a:t>
            </a:r>
            <a:r>
              <a:rPr lang="en-US" sz="5400" b="1" cap="none" spc="0" dirty="0">
                <a:ln w="10160">
                  <a:solidFill>
                    <a:schemeClr val="accent5"/>
                  </a:solidFill>
                  <a:prstDash val="solid"/>
                </a:ln>
                <a:solidFill>
                  <a:schemeClr val="accent4">
                    <a:lumMod val="40000"/>
                    <a:lumOff val="60000"/>
                  </a:schemeClr>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Sleep Hygiene</a:t>
            </a:r>
          </a:p>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 </a:t>
            </a:r>
            <a:r>
              <a:rPr lang="en-US" sz="5400" b="1" cap="none" spc="0" dirty="0">
                <a:ln w="10160">
                  <a:solidFill>
                    <a:schemeClr val="accent5"/>
                  </a:solidFill>
                  <a:prstDash val="solid"/>
                </a:ln>
                <a:solidFill>
                  <a:schemeClr val="accent1">
                    <a:lumMod val="40000"/>
                    <a:lumOff val="60000"/>
                  </a:schemeClr>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Blue-Light Awareness </a:t>
            </a:r>
          </a:p>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 Smart Watch Sleep Tracking</a:t>
            </a:r>
            <a:endPar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5" name="Rectangle 4">
            <a:extLst>
              <a:ext uri="{FF2B5EF4-FFF2-40B4-BE49-F238E27FC236}">
                <a16:creationId xmlns:a16="http://schemas.microsoft.com/office/drawing/2014/main" id="{48533A43-B502-4D58-BA3E-A3B46767A61F}"/>
              </a:ext>
            </a:extLst>
          </p:cNvPr>
          <p:cNvSpPr/>
          <p:nvPr/>
        </p:nvSpPr>
        <p:spPr>
          <a:xfrm>
            <a:off x="1436620" y="630751"/>
            <a:ext cx="12331710" cy="923330"/>
          </a:xfrm>
          <a:prstGeom prst="rect">
            <a:avLst/>
          </a:prstGeom>
          <a:noFill/>
        </p:spPr>
        <p:txBody>
          <a:bodyPr wrap="none" lIns="91440" tIns="45720" rIns="91440" bIns="45720">
            <a:spAutoFit/>
          </a:bodyPr>
          <a:lstStyle/>
          <a:p>
            <a:pPr algn="ctr"/>
            <a:r>
              <a:rPr lang="en-US" sz="54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思源黑体-思源黑体-Medium" pitchFamily="34" charset="0"/>
                <a:ea typeface="思源黑体-思源黑体-Medium" pitchFamily="34" charset="-122"/>
                <a:cs typeface="思源黑体-思源黑体-Medium" pitchFamily="34" charset="-120"/>
              </a:rPr>
              <a:t>Target Group: Young Adults (18 – 40 Years)</a:t>
            </a:r>
            <a:endParaRPr lang="en-GB" sz="54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6" name="TextBox 5">
            <a:extLst>
              <a:ext uri="{FF2B5EF4-FFF2-40B4-BE49-F238E27FC236}">
                <a16:creationId xmlns:a16="http://schemas.microsoft.com/office/drawing/2014/main" id="{64BC29AD-DF11-40D9-A84F-03EBB757DFF9}"/>
              </a:ext>
            </a:extLst>
          </p:cNvPr>
          <p:cNvSpPr txBox="1"/>
          <p:nvPr/>
        </p:nvSpPr>
        <p:spPr>
          <a:xfrm>
            <a:off x="5026898" y="7514096"/>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sp>
        <p:nvSpPr>
          <p:cNvPr id="3" name="Text 0"/>
          <p:cNvSpPr/>
          <p:nvPr/>
        </p:nvSpPr>
        <p:spPr>
          <a:xfrm>
            <a:off x="795528" y="3767328"/>
            <a:ext cx="13048488" cy="713232"/>
          </a:xfrm>
          <a:prstGeom prst="rect">
            <a:avLst/>
          </a:prstGeom>
          <a:noFill/>
          <a:ln/>
        </p:spPr>
        <p:txBody>
          <a:bodyPr wrap="none" lIns="0" tIns="0" rIns="0" bIns="0" rtlCol="0" anchor="ctr"/>
          <a:lstStyle/>
          <a:p>
            <a:pPr marL="0" indent="0" algn="l">
              <a:lnSpc>
                <a:spcPts val="5580"/>
              </a:lnSpc>
              <a:buNone/>
            </a:pPr>
            <a:endParaRPr lang="en-US" sz="4460" dirty="0"/>
          </a:p>
        </p:txBody>
      </p:sp>
      <p:pic>
        <p:nvPicPr>
          <p:cNvPr id="4" name="Picture 3">
            <a:extLst>
              <a:ext uri="{FF2B5EF4-FFF2-40B4-BE49-F238E27FC236}">
                <a16:creationId xmlns:a16="http://schemas.microsoft.com/office/drawing/2014/main" id="{ADEF40D5-495F-4C8E-AD39-AEDF69F6EAC4}"/>
              </a:ext>
            </a:extLst>
          </p:cNvPr>
          <p:cNvPicPr>
            <a:picLocks noChangeAspect="1"/>
          </p:cNvPicPr>
          <p:nvPr/>
        </p:nvPicPr>
        <p:blipFill>
          <a:blip r:embed="rId4"/>
          <a:stretch>
            <a:fillRect/>
          </a:stretch>
        </p:blipFill>
        <p:spPr>
          <a:xfrm>
            <a:off x="350625" y="290551"/>
            <a:ext cx="5541357" cy="7838908"/>
          </a:xfrm>
          <a:prstGeom prst="rect">
            <a:avLst/>
          </a:prstGeom>
        </p:spPr>
      </p:pic>
      <p:pic>
        <p:nvPicPr>
          <p:cNvPr id="5" name="Picture 4">
            <a:extLst>
              <a:ext uri="{FF2B5EF4-FFF2-40B4-BE49-F238E27FC236}">
                <a16:creationId xmlns:a16="http://schemas.microsoft.com/office/drawing/2014/main" id="{2B9A319F-BB93-4E6A-AB7E-07BEA525FDFB}"/>
              </a:ext>
            </a:extLst>
          </p:cNvPr>
          <p:cNvPicPr>
            <a:picLocks noChangeAspect="1"/>
          </p:cNvPicPr>
          <p:nvPr/>
        </p:nvPicPr>
        <p:blipFill>
          <a:blip r:embed="rId5"/>
          <a:stretch>
            <a:fillRect/>
          </a:stretch>
        </p:blipFill>
        <p:spPr>
          <a:xfrm>
            <a:off x="8912613" y="180380"/>
            <a:ext cx="5367162" cy="7590855"/>
          </a:xfrm>
          <a:prstGeom prst="rect">
            <a:avLst/>
          </a:prstGeom>
        </p:spPr>
      </p:pic>
      <p:sp>
        <p:nvSpPr>
          <p:cNvPr id="6" name="TextBox 5">
            <a:extLst>
              <a:ext uri="{FF2B5EF4-FFF2-40B4-BE49-F238E27FC236}">
                <a16:creationId xmlns:a16="http://schemas.microsoft.com/office/drawing/2014/main" id="{F7B34C59-DEAB-4687-8D82-B09BE6E29BA2}"/>
              </a:ext>
            </a:extLst>
          </p:cNvPr>
          <p:cNvSpPr txBox="1"/>
          <p:nvPr/>
        </p:nvSpPr>
        <p:spPr>
          <a:xfrm>
            <a:off x="6357044" y="516195"/>
            <a:ext cx="755503" cy="5570756"/>
          </a:xfrm>
          <a:prstGeom prst="rect">
            <a:avLst/>
          </a:prstGeom>
          <a:solidFill>
            <a:schemeClr val="accent1"/>
          </a:solidFill>
        </p:spPr>
        <p:txBody>
          <a:bodyPr wrap="square" rtlCol="0">
            <a:spAutoFit/>
          </a:bodyPr>
          <a:lstStyle/>
          <a:p>
            <a:r>
              <a:rPr lang="en-GB" sz="4000" dirty="0">
                <a:solidFill>
                  <a:schemeClr val="bg1"/>
                </a:solidFill>
                <a:latin typeface="Arial Black" panose="020B0A04020102020204" pitchFamily="34" charset="0"/>
              </a:rPr>
              <a:t>C </a:t>
            </a:r>
          </a:p>
          <a:p>
            <a:r>
              <a:rPr lang="en-GB" sz="4000" dirty="0">
                <a:solidFill>
                  <a:schemeClr val="bg1"/>
                </a:solidFill>
                <a:latin typeface="Arial Black" panose="020B0A04020102020204" pitchFamily="34" charset="0"/>
              </a:rPr>
              <a:t>A</a:t>
            </a:r>
          </a:p>
          <a:p>
            <a:r>
              <a:rPr lang="en-GB" sz="4000" dirty="0">
                <a:solidFill>
                  <a:schemeClr val="bg1"/>
                </a:solidFill>
                <a:latin typeface="Arial Black" panose="020B0A04020102020204" pitchFamily="34" charset="0"/>
              </a:rPr>
              <a:t>M</a:t>
            </a:r>
          </a:p>
          <a:p>
            <a:r>
              <a:rPr lang="en-GB" sz="4000" dirty="0">
                <a:solidFill>
                  <a:schemeClr val="bg1"/>
                </a:solidFill>
                <a:latin typeface="Arial Black" panose="020B0A04020102020204" pitchFamily="34" charset="0"/>
              </a:rPr>
              <a:t>P</a:t>
            </a:r>
          </a:p>
          <a:p>
            <a:r>
              <a:rPr lang="en-GB" sz="4000" dirty="0">
                <a:solidFill>
                  <a:schemeClr val="bg1"/>
                </a:solidFill>
                <a:latin typeface="Arial Black" panose="020B0A04020102020204" pitchFamily="34" charset="0"/>
              </a:rPr>
              <a:t>A</a:t>
            </a:r>
          </a:p>
          <a:p>
            <a:r>
              <a:rPr lang="en-GB" sz="4000" dirty="0">
                <a:solidFill>
                  <a:schemeClr val="bg1"/>
                </a:solidFill>
                <a:latin typeface="Arial Black" panose="020B0A04020102020204" pitchFamily="34" charset="0"/>
              </a:rPr>
              <a:t>I </a:t>
            </a:r>
          </a:p>
          <a:p>
            <a:r>
              <a:rPr lang="en-GB" sz="4000" dirty="0">
                <a:solidFill>
                  <a:schemeClr val="bg1"/>
                </a:solidFill>
                <a:latin typeface="Arial Black" panose="020B0A04020102020204" pitchFamily="34" charset="0"/>
              </a:rPr>
              <a:t>G</a:t>
            </a:r>
          </a:p>
          <a:p>
            <a:r>
              <a:rPr lang="en-GB" sz="4000" dirty="0">
                <a:solidFill>
                  <a:schemeClr val="bg1"/>
                </a:solidFill>
                <a:latin typeface="Arial Black" panose="020B0A04020102020204" pitchFamily="34" charset="0"/>
              </a:rPr>
              <a:t>N</a:t>
            </a:r>
          </a:p>
          <a:p>
            <a:endParaRPr lang="en-GB" dirty="0">
              <a:solidFill>
                <a:schemeClr val="bg1"/>
              </a:solidFill>
            </a:endParaRPr>
          </a:p>
          <a:p>
            <a:endParaRPr lang="en-GB" dirty="0">
              <a:solidFill>
                <a:schemeClr val="bg1"/>
              </a:solidFill>
            </a:endParaRPr>
          </a:p>
        </p:txBody>
      </p:sp>
      <p:sp>
        <p:nvSpPr>
          <p:cNvPr id="9" name="TextBox 8">
            <a:extLst>
              <a:ext uri="{FF2B5EF4-FFF2-40B4-BE49-F238E27FC236}">
                <a16:creationId xmlns:a16="http://schemas.microsoft.com/office/drawing/2014/main" id="{33FF69B8-BD15-4B5E-94A8-D2A7F8B6C992}"/>
              </a:ext>
            </a:extLst>
          </p:cNvPr>
          <p:cNvSpPr txBox="1"/>
          <p:nvPr/>
        </p:nvSpPr>
        <p:spPr>
          <a:xfrm>
            <a:off x="7577610" y="2335163"/>
            <a:ext cx="755503" cy="4955203"/>
          </a:xfrm>
          <a:prstGeom prst="rect">
            <a:avLst/>
          </a:prstGeom>
          <a:solidFill>
            <a:schemeClr val="accent2">
              <a:lumMod val="75000"/>
            </a:schemeClr>
          </a:solidFill>
        </p:spPr>
        <p:txBody>
          <a:bodyPr wrap="square" rtlCol="0">
            <a:spAutoFit/>
          </a:bodyPr>
          <a:lstStyle/>
          <a:p>
            <a:r>
              <a:rPr lang="en-GB" sz="4000" dirty="0">
                <a:solidFill>
                  <a:schemeClr val="bg1"/>
                </a:solidFill>
                <a:latin typeface="Arial Black" panose="020B0A04020102020204" pitchFamily="34" charset="0"/>
              </a:rPr>
              <a:t>P</a:t>
            </a:r>
          </a:p>
          <a:p>
            <a:r>
              <a:rPr lang="en-GB" sz="4000" dirty="0">
                <a:solidFill>
                  <a:schemeClr val="bg1"/>
                </a:solidFill>
                <a:latin typeface="Arial Black" panose="020B0A04020102020204" pitchFamily="34" charset="0"/>
              </a:rPr>
              <a:t>O</a:t>
            </a:r>
          </a:p>
          <a:p>
            <a:r>
              <a:rPr lang="en-GB" sz="4000" dirty="0">
                <a:solidFill>
                  <a:schemeClr val="bg1"/>
                </a:solidFill>
                <a:latin typeface="Arial Black" panose="020B0A04020102020204" pitchFamily="34" charset="0"/>
              </a:rPr>
              <a:t>S</a:t>
            </a:r>
          </a:p>
          <a:p>
            <a:r>
              <a:rPr lang="en-GB" sz="4000" dirty="0">
                <a:solidFill>
                  <a:schemeClr val="bg1"/>
                </a:solidFill>
                <a:latin typeface="Arial Black" panose="020B0A04020102020204" pitchFamily="34" charset="0"/>
              </a:rPr>
              <a:t>T</a:t>
            </a:r>
          </a:p>
          <a:p>
            <a:r>
              <a:rPr lang="en-GB" sz="4000" dirty="0">
                <a:solidFill>
                  <a:schemeClr val="bg1"/>
                </a:solidFill>
                <a:latin typeface="Arial Black" panose="020B0A04020102020204" pitchFamily="34" charset="0"/>
              </a:rPr>
              <a:t>E</a:t>
            </a:r>
          </a:p>
          <a:p>
            <a:r>
              <a:rPr lang="en-GB" sz="4000" dirty="0">
                <a:solidFill>
                  <a:schemeClr val="bg1"/>
                </a:solidFill>
                <a:latin typeface="Arial Black" panose="020B0A04020102020204" pitchFamily="34" charset="0"/>
              </a:rPr>
              <a:t>R</a:t>
            </a:r>
          </a:p>
          <a:p>
            <a:r>
              <a:rPr lang="en-GB" sz="4000" dirty="0">
                <a:solidFill>
                  <a:schemeClr val="bg1"/>
                </a:solidFill>
                <a:latin typeface="Arial Black" panose="020B0A04020102020204" pitchFamily="34" charset="0"/>
              </a:rPr>
              <a:t>S</a:t>
            </a:r>
          </a:p>
          <a:p>
            <a:endParaRPr lang="en-GB" dirty="0">
              <a:solidFill>
                <a:schemeClr val="bg1"/>
              </a:solidFill>
            </a:endParaRPr>
          </a:p>
          <a:p>
            <a:endParaRPr lang="en-GB" dirty="0">
              <a:solidFill>
                <a:schemeClr val="bg1"/>
              </a:solidFill>
            </a:endParaRPr>
          </a:p>
        </p:txBody>
      </p:sp>
      <p:sp>
        <p:nvSpPr>
          <p:cNvPr id="10" name="TextBox 9">
            <a:extLst>
              <a:ext uri="{FF2B5EF4-FFF2-40B4-BE49-F238E27FC236}">
                <a16:creationId xmlns:a16="http://schemas.microsoft.com/office/drawing/2014/main" id="{89B1CCDB-BE1C-49A1-BCFF-56D7C7DB9336}"/>
              </a:ext>
            </a:extLst>
          </p:cNvPr>
          <p:cNvSpPr txBox="1"/>
          <p:nvPr/>
        </p:nvSpPr>
        <p:spPr>
          <a:xfrm>
            <a:off x="4739623" y="7814770"/>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
        <p:nvSpPr>
          <p:cNvPr id="11" name="TextBox 10">
            <a:extLst>
              <a:ext uri="{FF2B5EF4-FFF2-40B4-BE49-F238E27FC236}">
                <a16:creationId xmlns:a16="http://schemas.microsoft.com/office/drawing/2014/main" id="{46C8C6F3-39ED-42FD-9DAA-61AE90DD02C7}"/>
              </a:ext>
            </a:extLst>
          </p:cNvPr>
          <p:cNvSpPr txBox="1"/>
          <p:nvPr/>
        </p:nvSpPr>
        <p:spPr>
          <a:xfrm>
            <a:off x="2026952" y="7818837"/>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12" name="TextBox 11">
            <a:extLst>
              <a:ext uri="{FF2B5EF4-FFF2-40B4-BE49-F238E27FC236}">
                <a16:creationId xmlns:a16="http://schemas.microsoft.com/office/drawing/2014/main" id="{7DFA6731-2984-4421-92DD-78ED828B5AE8}"/>
              </a:ext>
            </a:extLst>
          </p:cNvPr>
          <p:cNvSpPr txBox="1"/>
          <p:nvPr/>
        </p:nvSpPr>
        <p:spPr>
          <a:xfrm>
            <a:off x="10939565" y="7772221"/>
            <a:ext cx="2896847" cy="276999"/>
          </a:xfrm>
          <a:prstGeom prst="rect">
            <a:avLst/>
          </a:prstGeom>
          <a:noFill/>
        </p:spPr>
        <p:txBody>
          <a:bodyPr wrap="square" rtlCol="0">
            <a:spAutoFit/>
          </a:bodyPr>
          <a:lstStyle/>
          <a:p>
            <a:r>
              <a:rPr lang="en-GB" sz="1200" dirty="0">
                <a:solidFill>
                  <a:schemeClr val="bg2"/>
                </a:solidFill>
              </a:rPr>
              <a:t>Image courtesy : Canva</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p:cNvPicPr>
            <a:picLocks noChangeAspect="1"/>
          </p:cNvPicPr>
          <p:nvPr/>
        </p:nvPicPr>
        <p:blipFill rotWithShape="1">
          <a:blip r:embed="rId4"/>
          <a:srcRect l="1558" t="17108" r="-1558" b="30534"/>
          <a:stretch/>
        </p:blipFill>
        <p:spPr>
          <a:xfrm>
            <a:off x="0" y="0"/>
            <a:ext cx="14836877" cy="3767328"/>
          </a:xfrm>
          <a:prstGeom prst="rect">
            <a:avLst/>
          </a:prstGeom>
        </p:spPr>
      </p:pic>
      <p:pic>
        <p:nvPicPr>
          <p:cNvPr id="4" name="Image 2" descr="preencoded.png"/>
          <p:cNvPicPr>
            <a:picLocks noChangeAspect="1"/>
          </p:cNvPicPr>
          <p:nvPr/>
        </p:nvPicPr>
        <p:blipFill>
          <a:blip r:embed="rId5"/>
          <a:stretch>
            <a:fillRect/>
          </a:stretch>
        </p:blipFill>
        <p:spPr>
          <a:xfrm>
            <a:off x="786384" y="3758184"/>
            <a:ext cx="3200400" cy="868680"/>
          </a:xfrm>
          <a:prstGeom prst="rect">
            <a:avLst/>
          </a:prstGeom>
        </p:spPr>
      </p:pic>
      <p:pic>
        <p:nvPicPr>
          <p:cNvPr id="5" name="Image 3" descr="preencoded.png"/>
          <p:cNvPicPr>
            <a:picLocks noChangeAspect="1"/>
          </p:cNvPicPr>
          <p:nvPr/>
        </p:nvPicPr>
        <p:blipFill>
          <a:blip r:embed="rId6"/>
          <a:stretch>
            <a:fillRect/>
          </a:stretch>
        </p:blipFill>
        <p:spPr>
          <a:xfrm>
            <a:off x="786384" y="4709160"/>
            <a:ext cx="3200400" cy="868680"/>
          </a:xfrm>
          <a:prstGeom prst="rect">
            <a:avLst/>
          </a:prstGeom>
        </p:spPr>
      </p:pic>
      <p:pic>
        <p:nvPicPr>
          <p:cNvPr id="6" name="Image 4" descr="preencoded.png"/>
          <p:cNvPicPr>
            <a:picLocks noChangeAspect="1"/>
          </p:cNvPicPr>
          <p:nvPr/>
        </p:nvPicPr>
        <p:blipFill>
          <a:blip r:embed="rId7"/>
          <a:stretch>
            <a:fillRect/>
          </a:stretch>
        </p:blipFill>
        <p:spPr>
          <a:xfrm>
            <a:off x="4078224" y="3758184"/>
            <a:ext cx="3200400" cy="868680"/>
          </a:xfrm>
          <a:prstGeom prst="rect">
            <a:avLst/>
          </a:prstGeom>
        </p:spPr>
      </p:pic>
      <p:pic>
        <p:nvPicPr>
          <p:cNvPr id="7" name="Image 5" descr="preencoded.png"/>
          <p:cNvPicPr>
            <a:picLocks noChangeAspect="1"/>
          </p:cNvPicPr>
          <p:nvPr/>
        </p:nvPicPr>
        <p:blipFill>
          <a:blip r:embed="rId8"/>
          <a:stretch>
            <a:fillRect/>
          </a:stretch>
        </p:blipFill>
        <p:spPr>
          <a:xfrm>
            <a:off x="813816" y="5669280"/>
            <a:ext cx="3200400" cy="1083564"/>
          </a:xfrm>
          <a:prstGeom prst="rect">
            <a:avLst/>
          </a:prstGeom>
        </p:spPr>
      </p:pic>
      <p:pic>
        <p:nvPicPr>
          <p:cNvPr id="8" name="Image 6" descr="preencoded.png"/>
          <p:cNvPicPr>
            <a:picLocks noChangeAspect="1"/>
          </p:cNvPicPr>
          <p:nvPr/>
        </p:nvPicPr>
        <p:blipFill>
          <a:blip r:embed="rId9"/>
          <a:stretch>
            <a:fillRect/>
          </a:stretch>
        </p:blipFill>
        <p:spPr>
          <a:xfrm>
            <a:off x="4078224" y="4709160"/>
            <a:ext cx="3200400" cy="868680"/>
          </a:xfrm>
          <a:prstGeom prst="rect">
            <a:avLst/>
          </a:prstGeom>
        </p:spPr>
      </p:pic>
      <p:pic>
        <p:nvPicPr>
          <p:cNvPr id="9" name="Image 7" descr="preencoded.png"/>
          <p:cNvPicPr>
            <a:picLocks noChangeAspect="1"/>
          </p:cNvPicPr>
          <p:nvPr/>
        </p:nvPicPr>
        <p:blipFill>
          <a:blip r:embed="rId8"/>
          <a:stretch>
            <a:fillRect/>
          </a:stretch>
        </p:blipFill>
        <p:spPr>
          <a:xfrm>
            <a:off x="769998" y="7283196"/>
            <a:ext cx="3200400" cy="868680"/>
          </a:xfrm>
          <a:prstGeom prst="rect">
            <a:avLst/>
          </a:prstGeom>
        </p:spPr>
      </p:pic>
      <p:pic>
        <p:nvPicPr>
          <p:cNvPr id="10" name="Image 8" descr="preencoded.png"/>
          <p:cNvPicPr>
            <a:picLocks noChangeAspect="1"/>
          </p:cNvPicPr>
          <p:nvPr/>
        </p:nvPicPr>
        <p:blipFill>
          <a:blip r:embed="rId10"/>
          <a:stretch>
            <a:fillRect/>
          </a:stretch>
        </p:blipFill>
        <p:spPr>
          <a:xfrm>
            <a:off x="4078224" y="5669280"/>
            <a:ext cx="3200400" cy="868680"/>
          </a:xfrm>
          <a:prstGeom prst="rect">
            <a:avLst/>
          </a:prstGeom>
        </p:spPr>
      </p:pic>
      <p:pic>
        <p:nvPicPr>
          <p:cNvPr id="11" name="Image 9" descr="preencoded.png"/>
          <p:cNvPicPr>
            <a:picLocks noChangeAspect="1"/>
          </p:cNvPicPr>
          <p:nvPr/>
        </p:nvPicPr>
        <p:blipFill>
          <a:blip r:embed="rId10"/>
          <a:stretch>
            <a:fillRect/>
          </a:stretch>
        </p:blipFill>
        <p:spPr>
          <a:xfrm>
            <a:off x="4078224" y="6629400"/>
            <a:ext cx="3200400" cy="868680"/>
          </a:xfrm>
          <a:prstGeom prst="rect">
            <a:avLst/>
          </a:prstGeom>
        </p:spPr>
      </p:pic>
      <p:pic>
        <p:nvPicPr>
          <p:cNvPr id="12" name="Image 10" descr="preencoded.png"/>
          <p:cNvPicPr>
            <a:picLocks noChangeAspect="1"/>
          </p:cNvPicPr>
          <p:nvPr/>
        </p:nvPicPr>
        <p:blipFill>
          <a:blip r:embed="rId9"/>
          <a:stretch>
            <a:fillRect/>
          </a:stretch>
        </p:blipFill>
        <p:spPr>
          <a:xfrm>
            <a:off x="7370064" y="3758184"/>
            <a:ext cx="3200400" cy="868680"/>
          </a:xfrm>
          <a:prstGeom prst="rect">
            <a:avLst/>
          </a:prstGeom>
        </p:spPr>
      </p:pic>
      <p:pic>
        <p:nvPicPr>
          <p:cNvPr id="13" name="Image 11" descr="preencoded.png"/>
          <p:cNvPicPr>
            <a:picLocks noChangeAspect="1"/>
          </p:cNvPicPr>
          <p:nvPr/>
        </p:nvPicPr>
        <p:blipFill>
          <a:blip r:embed="rId10"/>
          <a:stretch>
            <a:fillRect/>
          </a:stretch>
        </p:blipFill>
        <p:spPr>
          <a:xfrm>
            <a:off x="7370064" y="4709160"/>
            <a:ext cx="3200400" cy="868680"/>
          </a:xfrm>
          <a:prstGeom prst="rect">
            <a:avLst/>
          </a:prstGeom>
        </p:spPr>
      </p:pic>
      <p:pic>
        <p:nvPicPr>
          <p:cNvPr id="14" name="Image 12" descr="preencoded.png"/>
          <p:cNvPicPr>
            <a:picLocks noChangeAspect="1"/>
          </p:cNvPicPr>
          <p:nvPr/>
        </p:nvPicPr>
        <p:blipFill>
          <a:blip r:embed="rId10"/>
          <a:stretch>
            <a:fillRect/>
          </a:stretch>
        </p:blipFill>
        <p:spPr>
          <a:xfrm>
            <a:off x="7370064" y="5669280"/>
            <a:ext cx="3200400" cy="868680"/>
          </a:xfrm>
          <a:prstGeom prst="rect">
            <a:avLst/>
          </a:prstGeom>
        </p:spPr>
      </p:pic>
      <p:pic>
        <p:nvPicPr>
          <p:cNvPr id="15" name="Image 13" descr="preencoded.png"/>
          <p:cNvPicPr>
            <a:picLocks noChangeAspect="1"/>
          </p:cNvPicPr>
          <p:nvPr/>
        </p:nvPicPr>
        <p:blipFill>
          <a:blip r:embed="rId7"/>
          <a:stretch>
            <a:fillRect/>
          </a:stretch>
        </p:blipFill>
        <p:spPr>
          <a:xfrm>
            <a:off x="7370064" y="6629400"/>
            <a:ext cx="3200400" cy="868680"/>
          </a:xfrm>
          <a:prstGeom prst="rect">
            <a:avLst/>
          </a:prstGeom>
        </p:spPr>
      </p:pic>
      <p:pic>
        <p:nvPicPr>
          <p:cNvPr id="16" name="Image 14" descr="preencoded.png"/>
          <p:cNvPicPr>
            <a:picLocks noChangeAspect="1"/>
          </p:cNvPicPr>
          <p:nvPr/>
        </p:nvPicPr>
        <p:blipFill>
          <a:blip r:embed="rId10"/>
          <a:stretch>
            <a:fillRect/>
          </a:stretch>
        </p:blipFill>
        <p:spPr>
          <a:xfrm>
            <a:off x="10661904" y="3758184"/>
            <a:ext cx="3200400" cy="868680"/>
          </a:xfrm>
          <a:prstGeom prst="rect">
            <a:avLst/>
          </a:prstGeom>
        </p:spPr>
      </p:pic>
      <p:pic>
        <p:nvPicPr>
          <p:cNvPr id="17" name="Image 15" descr="preencoded.png"/>
          <p:cNvPicPr>
            <a:picLocks noChangeAspect="1"/>
          </p:cNvPicPr>
          <p:nvPr/>
        </p:nvPicPr>
        <p:blipFill>
          <a:blip r:embed="rId7"/>
          <a:stretch>
            <a:fillRect/>
          </a:stretch>
        </p:blipFill>
        <p:spPr>
          <a:xfrm>
            <a:off x="10661904" y="4709160"/>
            <a:ext cx="3200400" cy="868680"/>
          </a:xfrm>
          <a:prstGeom prst="rect">
            <a:avLst/>
          </a:prstGeom>
        </p:spPr>
      </p:pic>
      <p:pic>
        <p:nvPicPr>
          <p:cNvPr id="18" name="Image 16" descr="preencoded.png"/>
          <p:cNvPicPr>
            <a:picLocks noChangeAspect="1"/>
          </p:cNvPicPr>
          <p:nvPr/>
        </p:nvPicPr>
        <p:blipFill>
          <a:blip r:embed="rId7"/>
          <a:stretch>
            <a:fillRect/>
          </a:stretch>
        </p:blipFill>
        <p:spPr>
          <a:xfrm>
            <a:off x="10661904" y="5669279"/>
            <a:ext cx="3200400" cy="1396353"/>
          </a:xfrm>
          <a:prstGeom prst="rect">
            <a:avLst/>
          </a:prstGeom>
        </p:spPr>
      </p:pic>
      <p:pic>
        <p:nvPicPr>
          <p:cNvPr id="19" name="Image 17" descr="preencoded.png"/>
          <p:cNvPicPr>
            <a:picLocks noChangeAspect="1"/>
          </p:cNvPicPr>
          <p:nvPr/>
        </p:nvPicPr>
        <p:blipFill>
          <a:blip r:embed="rId11"/>
          <a:stretch>
            <a:fillRect/>
          </a:stretch>
        </p:blipFill>
        <p:spPr>
          <a:xfrm>
            <a:off x="813816" y="4142232"/>
            <a:ext cx="3145536" cy="448056"/>
          </a:xfrm>
          <a:prstGeom prst="rect">
            <a:avLst/>
          </a:prstGeom>
        </p:spPr>
      </p:pic>
      <p:pic>
        <p:nvPicPr>
          <p:cNvPr id="20" name="Image 18" descr="preencoded.png"/>
          <p:cNvPicPr>
            <a:picLocks noChangeAspect="1"/>
          </p:cNvPicPr>
          <p:nvPr/>
        </p:nvPicPr>
        <p:blipFill>
          <a:blip r:embed="rId11"/>
          <a:stretch>
            <a:fillRect/>
          </a:stretch>
        </p:blipFill>
        <p:spPr>
          <a:xfrm>
            <a:off x="813816" y="5102352"/>
            <a:ext cx="3145536" cy="448056"/>
          </a:xfrm>
          <a:prstGeom prst="rect">
            <a:avLst/>
          </a:prstGeom>
        </p:spPr>
      </p:pic>
      <p:pic>
        <p:nvPicPr>
          <p:cNvPr id="21" name="Image 19" descr="preencoded.png"/>
          <p:cNvPicPr>
            <a:picLocks noChangeAspect="1"/>
          </p:cNvPicPr>
          <p:nvPr/>
        </p:nvPicPr>
        <p:blipFill>
          <a:blip r:embed="rId11"/>
          <a:stretch>
            <a:fillRect/>
          </a:stretch>
        </p:blipFill>
        <p:spPr>
          <a:xfrm>
            <a:off x="4105656" y="4142232"/>
            <a:ext cx="3145536" cy="448056"/>
          </a:xfrm>
          <a:prstGeom prst="rect">
            <a:avLst/>
          </a:prstGeom>
        </p:spPr>
      </p:pic>
      <p:pic>
        <p:nvPicPr>
          <p:cNvPr id="22" name="Image 20" descr="preencoded.png"/>
          <p:cNvPicPr>
            <a:picLocks noChangeAspect="1"/>
          </p:cNvPicPr>
          <p:nvPr/>
        </p:nvPicPr>
        <p:blipFill>
          <a:blip r:embed="rId11"/>
          <a:stretch>
            <a:fillRect/>
          </a:stretch>
        </p:blipFill>
        <p:spPr>
          <a:xfrm>
            <a:off x="813816" y="6033075"/>
            <a:ext cx="3057931" cy="712149"/>
          </a:xfrm>
          <a:prstGeom prst="rect">
            <a:avLst/>
          </a:prstGeom>
        </p:spPr>
      </p:pic>
      <p:pic>
        <p:nvPicPr>
          <p:cNvPr id="23" name="Image 21" descr="preencoded.png"/>
          <p:cNvPicPr>
            <a:picLocks noChangeAspect="1"/>
          </p:cNvPicPr>
          <p:nvPr/>
        </p:nvPicPr>
        <p:blipFill>
          <a:blip r:embed="rId11"/>
          <a:stretch>
            <a:fillRect/>
          </a:stretch>
        </p:blipFill>
        <p:spPr>
          <a:xfrm>
            <a:off x="4105656" y="5102352"/>
            <a:ext cx="3145536" cy="448056"/>
          </a:xfrm>
          <a:prstGeom prst="rect">
            <a:avLst/>
          </a:prstGeom>
        </p:spPr>
      </p:pic>
      <p:pic>
        <p:nvPicPr>
          <p:cNvPr id="24" name="Image 22" descr="preencoded.png"/>
          <p:cNvPicPr>
            <a:picLocks noChangeAspect="1"/>
          </p:cNvPicPr>
          <p:nvPr/>
        </p:nvPicPr>
        <p:blipFill>
          <a:blip r:embed="rId11"/>
          <a:stretch>
            <a:fillRect/>
          </a:stretch>
        </p:blipFill>
        <p:spPr>
          <a:xfrm>
            <a:off x="923544" y="6416041"/>
            <a:ext cx="3145536" cy="448056"/>
          </a:xfrm>
          <a:prstGeom prst="rect">
            <a:avLst/>
          </a:prstGeom>
        </p:spPr>
      </p:pic>
      <p:pic>
        <p:nvPicPr>
          <p:cNvPr id="25" name="Image 23" descr="preencoded.png"/>
          <p:cNvPicPr>
            <a:picLocks noChangeAspect="1"/>
          </p:cNvPicPr>
          <p:nvPr/>
        </p:nvPicPr>
        <p:blipFill>
          <a:blip r:embed="rId11"/>
          <a:stretch>
            <a:fillRect/>
          </a:stretch>
        </p:blipFill>
        <p:spPr>
          <a:xfrm>
            <a:off x="4105656" y="6062472"/>
            <a:ext cx="3145536" cy="448056"/>
          </a:xfrm>
          <a:prstGeom prst="rect">
            <a:avLst/>
          </a:prstGeom>
        </p:spPr>
      </p:pic>
      <p:pic>
        <p:nvPicPr>
          <p:cNvPr id="26" name="Image 24" descr="preencoded.png"/>
          <p:cNvPicPr>
            <a:picLocks noChangeAspect="1"/>
          </p:cNvPicPr>
          <p:nvPr/>
        </p:nvPicPr>
        <p:blipFill>
          <a:blip r:embed="rId11"/>
          <a:stretch>
            <a:fillRect/>
          </a:stretch>
        </p:blipFill>
        <p:spPr>
          <a:xfrm>
            <a:off x="4105656" y="7013448"/>
            <a:ext cx="3145536" cy="448056"/>
          </a:xfrm>
          <a:prstGeom prst="rect">
            <a:avLst/>
          </a:prstGeom>
        </p:spPr>
      </p:pic>
      <p:pic>
        <p:nvPicPr>
          <p:cNvPr id="27" name="Image 25" descr="preencoded.png"/>
          <p:cNvPicPr>
            <a:picLocks noChangeAspect="1"/>
          </p:cNvPicPr>
          <p:nvPr/>
        </p:nvPicPr>
        <p:blipFill>
          <a:blip r:embed="rId11"/>
          <a:stretch>
            <a:fillRect/>
          </a:stretch>
        </p:blipFill>
        <p:spPr>
          <a:xfrm>
            <a:off x="7397496" y="4142232"/>
            <a:ext cx="3145536" cy="448056"/>
          </a:xfrm>
          <a:prstGeom prst="rect">
            <a:avLst/>
          </a:prstGeom>
        </p:spPr>
      </p:pic>
      <p:pic>
        <p:nvPicPr>
          <p:cNvPr id="28" name="Image 26" descr="preencoded.png"/>
          <p:cNvPicPr>
            <a:picLocks noChangeAspect="1"/>
          </p:cNvPicPr>
          <p:nvPr/>
        </p:nvPicPr>
        <p:blipFill>
          <a:blip r:embed="rId11"/>
          <a:stretch>
            <a:fillRect/>
          </a:stretch>
        </p:blipFill>
        <p:spPr>
          <a:xfrm>
            <a:off x="7397496" y="5102352"/>
            <a:ext cx="3145536" cy="448056"/>
          </a:xfrm>
          <a:prstGeom prst="rect">
            <a:avLst/>
          </a:prstGeom>
        </p:spPr>
      </p:pic>
      <p:pic>
        <p:nvPicPr>
          <p:cNvPr id="29" name="Image 27" descr="preencoded.png"/>
          <p:cNvPicPr>
            <a:picLocks noChangeAspect="1"/>
          </p:cNvPicPr>
          <p:nvPr/>
        </p:nvPicPr>
        <p:blipFill>
          <a:blip r:embed="rId11"/>
          <a:stretch>
            <a:fillRect/>
          </a:stretch>
        </p:blipFill>
        <p:spPr>
          <a:xfrm>
            <a:off x="7397496" y="6062472"/>
            <a:ext cx="3145536" cy="448056"/>
          </a:xfrm>
          <a:prstGeom prst="rect">
            <a:avLst/>
          </a:prstGeom>
        </p:spPr>
      </p:pic>
      <p:pic>
        <p:nvPicPr>
          <p:cNvPr id="30" name="Image 28" descr="preencoded.png"/>
          <p:cNvPicPr>
            <a:picLocks noChangeAspect="1"/>
          </p:cNvPicPr>
          <p:nvPr/>
        </p:nvPicPr>
        <p:blipFill>
          <a:blip r:embed="rId11"/>
          <a:stretch>
            <a:fillRect/>
          </a:stretch>
        </p:blipFill>
        <p:spPr>
          <a:xfrm>
            <a:off x="7397496" y="7013448"/>
            <a:ext cx="3145536" cy="448056"/>
          </a:xfrm>
          <a:prstGeom prst="rect">
            <a:avLst/>
          </a:prstGeom>
        </p:spPr>
      </p:pic>
      <p:pic>
        <p:nvPicPr>
          <p:cNvPr id="31" name="Image 29" descr="preencoded.png"/>
          <p:cNvPicPr>
            <a:picLocks noChangeAspect="1"/>
          </p:cNvPicPr>
          <p:nvPr/>
        </p:nvPicPr>
        <p:blipFill>
          <a:blip r:embed="rId11"/>
          <a:stretch>
            <a:fillRect/>
          </a:stretch>
        </p:blipFill>
        <p:spPr>
          <a:xfrm>
            <a:off x="10689336" y="4142232"/>
            <a:ext cx="3145536" cy="448056"/>
          </a:xfrm>
          <a:prstGeom prst="rect">
            <a:avLst/>
          </a:prstGeom>
        </p:spPr>
      </p:pic>
      <p:pic>
        <p:nvPicPr>
          <p:cNvPr id="32" name="Image 30" descr="preencoded.png"/>
          <p:cNvPicPr>
            <a:picLocks noChangeAspect="1"/>
          </p:cNvPicPr>
          <p:nvPr/>
        </p:nvPicPr>
        <p:blipFill>
          <a:blip r:embed="rId11"/>
          <a:stretch>
            <a:fillRect/>
          </a:stretch>
        </p:blipFill>
        <p:spPr>
          <a:xfrm>
            <a:off x="10689336" y="5102352"/>
            <a:ext cx="3145536" cy="448056"/>
          </a:xfrm>
          <a:prstGeom prst="rect">
            <a:avLst/>
          </a:prstGeom>
        </p:spPr>
      </p:pic>
      <p:pic>
        <p:nvPicPr>
          <p:cNvPr id="33" name="Image 31" descr="preencoded.png"/>
          <p:cNvPicPr>
            <a:picLocks noChangeAspect="1"/>
          </p:cNvPicPr>
          <p:nvPr/>
        </p:nvPicPr>
        <p:blipFill>
          <a:blip r:embed="rId11"/>
          <a:stretch>
            <a:fillRect/>
          </a:stretch>
        </p:blipFill>
        <p:spPr>
          <a:xfrm>
            <a:off x="10689336" y="6062472"/>
            <a:ext cx="3145536" cy="448056"/>
          </a:xfrm>
          <a:prstGeom prst="rect">
            <a:avLst/>
          </a:prstGeom>
        </p:spPr>
      </p:pic>
      <p:pic>
        <p:nvPicPr>
          <p:cNvPr id="34" name="Image 32" descr="preencoded.png"/>
          <p:cNvPicPr>
            <a:picLocks noChangeAspect="1"/>
          </p:cNvPicPr>
          <p:nvPr/>
        </p:nvPicPr>
        <p:blipFill>
          <a:blip r:embed="rId12"/>
          <a:stretch>
            <a:fillRect/>
          </a:stretch>
        </p:blipFill>
        <p:spPr>
          <a:xfrm>
            <a:off x="804672" y="3767328"/>
            <a:ext cx="3154680" cy="374904"/>
          </a:xfrm>
          <a:prstGeom prst="rect">
            <a:avLst/>
          </a:prstGeom>
        </p:spPr>
      </p:pic>
      <p:pic>
        <p:nvPicPr>
          <p:cNvPr id="35" name="Image 33" descr="preencoded.png"/>
          <p:cNvPicPr>
            <a:picLocks noChangeAspect="1"/>
          </p:cNvPicPr>
          <p:nvPr/>
        </p:nvPicPr>
        <p:blipFill>
          <a:blip r:embed="rId13"/>
          <a:stretch>
            <a:fillRect/>
          </a:stretch>
        </p:blipFill>
        <p:spPr>
          <a:xfrm>
            <a:off x="804672" y="4727448"/>
            <a:ext cx="3154680" cy="374904"/>
          </a:xfrm>
          <a:prstGeom prst="rect">
            <a:avLst/>
          </a:prstGeom>
        </p:spPr>
      </p:pic>
      <p:pic>
        <p:nvPicPr>
          <p:cNvPr id="36" name="Image 34" descr="preencoded.png"/>
          <p:cNvPicPr>
            <a:picLocks noChangeAspect="1"/>
          </p:cNvPicPr>
          <p:nvPr/>
        </p:nvPicPr>
        <p:blipFill>
          <a:blip r:embed="rId14"/>
          <a:stretch>
            <a:fillRect/>
          </a:stretch>
        </p:blipFill>
        <p:spPr>
          <a:xfrm>
            <a:off x="4096512" y="3767328"/>
            <a:ext cx="3154680" cy="374904"/>
          </a:xfrm>
          <a:prstGeom prst="rect">
            <a:avLst/>
          </a:prstGeom>
        </p:spPr>
      </p:pic>
      <p:pic>
        <p:nvPicPr>
          <p:cNvPr id="37" name="Image 35" descr="preencoded.png"/>
          <p:cNvPicPr>
            <a:picLocks noChangeAspect="1"/>
          </p:cNvPicPr>
          <p:nvPr/>
        </p:nvPicPr>
        <p:blipFill>
          <a:blip r:embed="rId15"/>
          <a:stretch>
            <a:fillRect/>
          </a:stretch>
        </p:blipFill>
        <p:spPr>
          <a:xfrm>
            <a:off x="813815" y="5696711"/>
            <a:ext cx="3154680" cy="283464"/>
          </a:xfrm>
          <a:prstGeom prst="rect">
            <a:avLst/>
          </a:prstGeom>
        </p:spPr>
      </p:pic>
      <p:pic>
        <p:nvPicPr>
          <p:cNvPr id="38" name="Image 36" descr="preencoded.png"/>
          <p:cNvPicPr>
            <a:picLocks noChangeAspect="1"/>
          </p:cNvPicPr>
          <p:nvPr/>
        </p:nvPicPr>
        <p:blipFill>
          <a:blip r:embed="rId16"/>
          <a:stretch>
            <a:fillRect/>
          </a:stretch>
        </p:blipFill>
        <p:spPr>
          <a:xfrm>
            <a:off x="4096512" y="4727448"/>
            <a:ext cx="3154680" cy="374904"/>
          </a:xfrm>
          <a:prstGeom prst="rect">
            <a:avLst/>
          </a:prstGeom>
        </p:spPr>
      </p:pic>
      <p:pic>
        <p:nvPicPr>
          <p:cNvPr id="39" name="Image 37" descr="preencoded.png"/>
          <p:cNvPicPr>
            <a:picLocks noChangeAspect="1"/>
          </p:cNvPicPr>
          <p:nvPr/>
        </p:nvPicPr>
        <p:blipFill>
          <a:blip r:embed="rId15"/>
          <a:stretch>
            <a:fillRect/>
          </a:stretch>
        </p:blipFill>
        <p:spPr>
          <a:xfrm>
            <a:off x="786827" y="6899933"/>
            <a:ext cx="3154680" cy="374904"/>
          </a:xfrm>
          <a:prstGeom prst="rect">
            <a:avLst/>
          </a:prstGeom>
        </p:spPr>
      </p:pic>
      <p:pic>
        <p:nvPicPr>
          <p:cNvPr id="40" name="Image 38" descr="preencoded.png"/>
          <p:cNvPicPr>
            <a:picLocks noChangeAspect="1"/>
          </p:cNvPicPr>
          <p:nvPr/>
        </p:nvPicPr>
        <p:blipFill>
          <a:blip r:embed="rId17"/>
          <a:stretch>
            <a:fillRect/>
          </a:stretch>
        </p:blipFill>
        <p:spPr>
          <a:xfrm>
            <a:off x="4096512" y="5687568"/>
            <a:ext cx="3154680" cy="374904"/>
          </a:xfrm>
          <a:prstGeom prst="rect">
            <a:avLst/>
          </a:prstGeom>
        </p:spPr>
      </p:pic>
      <p:pic>
        <p:nvPicPr>
          <p:cNvPr id="41" name="Image 39" descr="preencoded.png"/>
          <p:cNvPicPr>
            <a:picLocks noChangeAspect="1"/>
          </p:cNvPicPr>
          <p:nvPr/>
        </p:nvPicPr>
        <p:blipFill>
          <a:blip r:embed="rId17"/>
          <a:stretch>
            <a:fillRect/>
          </a:stretch>
        </p:blipFill>
        <p:spPr>
          <a:xfrm>
            <a:off x="4096512" y="6638544"/>
            <a:ext cx="3154680" cy="374904"/>
          </a:xfrm>
          <a:prstGeom prst="rect">
            <a:avLst/>
          </a:prstGeom>
        </p:spPr>
      </p:pic>
      <p:pic>
        <p:nvPicPr>
          <p:cNvPr id="42" name="Image 40" descr="preencoded.png"/>
          <p:cNvPicPr>
            <a:picLocks noChangeAspect="1"/>
          </p:cNvPicPr>
          <p:nvPr/>
        </p:nvPicPr>
        <p:blipFill>
          <a:blip r:embed="rId16"/>
          <a:stretch>
            <a:fillRect/>
          </a:stretch>
        </p:blipFill>
        <p:spPr>
          <a:xfrm>
            <a:off x="7388352" y="3767328"/>
            <a:ext cx="3154680" cy="374904"/>
          </a:xfrm>
          <a:prstGeom prst="rect">
            <a:avLst/>
          </a:prstGeom>
        </p:spPr>
      </p:pic>
      <p:pic>
        <p:nvPicPr>
          <p:cNvPr id="43" name="Image 41" descr="preencoded.png"/>
          <p:cNvPicPr>
            <a:picLocks noChangeAspect="1"/>
          </p:cNvPicPr>
          <p:nvPr/>
        </p:nvPicPr>
        <p:blipFill>
          <a:blip r:embed="rId17"/>
          <a:stretch>
            <a:fillRect/>
          </a:stretch>
        </p:blipFill>
        <p:spPr>
          <a:xfrm>
            <a:off x="7388352" y="4727448"/>
            <a:ext cx="3154680" cy="374904"/>
          </a:xfrm>
          <a:prstGeom prst="rect">
            <a:avLst/>
          </a:prstGeom>
        </p:spPr>
      </p:pic>
      <p:pic>
        <p:nvPicPr>
          <p:cNvPr id="44" name="Image 42" descr="preencoded.png"/>
          <p:cNvPicPr>
            <a:picLocks noChangeAspect="1"/>
          </p:cNvPicPr>
          <p:nvPr/>
        </p:nvPicPr>
        <p:blipFill>
          <a:blip r:embed="rId17"/>
          <a:stretch>
            <a:fillRect/>
          </a:stretch>
        </p:blipFill>
        <p:spPr>
          <a:xfrm>
            <a:off x="7388352" y="5687568"/>
            <a:ext cx="3154680" cy="374904"/>
          </a:xfrm>
          <a:prstGeom prst="rect">
            <a:avLst/>
          </a:prstGeom>
        </p:spPr>
      </p:pic>
      <p:pic>
        <p:nvPicPr>
          <p:cNvPr id="45" name="Image 43" descr="preencoded.png"/>
          <p:cNvPicPr>
            <a:picLocks noChangeAspect="1"/>
          </p:cNvPicPr>
          <p:nvPr/>
        </p:nvPicPr>
        <p:blipFill>
          <a:blip r:embed="rId14"/>
          <a:stretch>
            <a:fillRect/>
          </a:stretch>
        </p:blipFill>
        <p:spPr>
          <a:xfrm>
            <a:off x="7388352" y="6638544"/>
            <a:ext cx="3154680" cy="374904"/>
          </a:xfrm>
          <a:prstGeom prst="rect">
            <a:avLst/>
          </a:prstGeom>
        </p:spPr>
      </p:pic>
      <p:pic>
        <p:nvPicPr>
          <p:cNvPr id="46" name="Image 44" descr="preencoded.png"/>
          <p:cNvPicPr>
            <a:picLocks noChangeAspect="1"/>
          </p:cNvPicPr>
          <p:nvPr/>
        </p:nvPicPr>
        <p:blipFill>
          <a:blip r:embed="rId17"/>
          <a:stretch>
            <a:fillRect/>
          </a:stretch>
        </p:blipFill>
        <p:spPr>
          <a:xfrm>
            <a:off x="10680192" y="3767328"/>
            <a:ext cx="3154680" cy="374904"/>
          </a:xfrm>
          <a:prstGeom prst="rect">
            <a:avLst/>
          </a:prstGeom>
        </p:spPr>
      </p:pic>
      <p:pic>
        <p:nvPicPr>
          <p:cNvPr id="47" name="Image 45" descr="preencoded.png"/>
          <p:cNvPicPr>
            <a:picLocks noChangeAspect="1"/>
          </p:cNvPicPr>
          <p:nvPr/>
        </p:nvPicPr>
        <p:blipFill>
          <a:blip r:embed="rId14"/>
          <a:stretch>
            <a:fillRect/>
          </a:stretch>
        </p:blipFill>
        <p:spPr>
          <a:xfrm>
            <a:off x="10680192" y="4727448"/>
            <a:ext cx="3154680" cy="374904"/>
          </a:xfrm>
          <a:prstGeom prst="rect">
            <a:avLst/>
          </a:prstGeom>
        </p:spPr>
      </p:pic>
      <p:pic>
        <p:nvPicPr>
          <p:cNvPr id="48" name="Image 46" descr="preencoded.png"/>
          <p:cNvPicPr>
            <a:picLocks noChangeAspect="1"/>
          </p:cNvPicPr>
          <p:nvPr/>
        </p:nvPicPr>
        <p:blipFill>
          <a:blip r:embed="rId14"/>
          <a:stretch>
            <a:fillRect/>
          </a:stretch>
        </p:blipFill>
        <p:spPr>
          <a:xfrm>
            <a:off x="10671048" y="5678424"/>
            <a:ext cx="3154680" cy="374904"/>
          </a:xfrm>
          <a:prstGeom prst="rect">
            <a:avLst/>
          </a:prstGeom>
        </p:spPr>
      </p:pic>
      <p:sp>
        <p:nvSpPr>
          <p:cNvPr id="49" name="Text 0"/>
          <p:cNvSpPr/>
          <p:nvPr/>
        </p:nvSpPr>
        <p:spPr>
          <a:xfrm>
            <a:off x="795528" y="3090672"/>
            <a:ext cx="13048488" cy="539496"/>
          </a:xfrm>
          <a:prstGeom prst="rect">
            <a:avLst/>
          </a:prstGeom>
          <a:noFill/>
          <a:ln/>
        </p:spPr>
        <p:txBody>
          <a:bodyPr wrap="none" lIns="0" tIns="0" rIns="0" bIns="0" rtlCol="0" anchor="ctr"/>
          <a:lstStyle/>
          <a:p>
            <a:pPr marL="0" indent="0" algn="l">
              <a:lnSpc>
                <a:spcPts val="4230"/>
              </a:lnSpc>
              <a:buNone/>
            </a:pPr>
            <a:r>
              <a:rPr lang="en-US" sz="3380" dirty="0">
                <a:solidFill>
                  <a:srgbClr val="FFFDFD"/>
                </a:solidFill>
                <a:latin typeface="思源黑体-思源黑体-Medium" pitchFamily="34" charset="0"/>
                <a:ea typeface="思源黑体-思源黑体-Medium" pitchFamily="34" charset="-122"/>
                <a:cs typeface="思源黑体-思源黑体-Medium" pitchFamily="34" charset="-120"/>
              </a:rPr>
              <a:t>CONTENTS</a:t>
            </a:r>
            <a:endParaRPr lang="en-US" sz="3380" dirty="0"/>
          </a:p>
        </p:txBody>
      </p:sp>
      <p:sp>
        <p:nvSpPr>
          <p:cNvPr id="50" name="Text 1"/>
          <p:cNvSpPr/>
          <p:nvPr/>
        </p:nvSpPr>
        <p:spPr>
          <a:xfrm>
            <a:off x="941832" y="4270248"/>
            <a:ext cx="2889504" cy="201168"/>
          </a:xfrm>
          <a:prstGeom prst="rect">
            <a:avLst/>
          </a:prstGeom>
          <a:noFill/>
          <a:ln/>
        </p:spPr>
        <p:txBody>
          <a:bodyPr wrap="none" lIns="0" tIns="0" rIns="0" bIns="0" rtlCol="0" anchor="ctr"/>
          <a:lstStyle/>
          <a:p>
            <a:pPr marL="0" indent="0" algn="l">
              <a:lnSpc>
                <a:spcPts val="1530"/>
              </a:lnSpc>
              <a:buNone/>
            </a:pPr>
            <a:r>
              <a:rPr lang="en-US" sz="2800" dirty="0">
                <a:solidFill>
                  <a:srgbClr val="CCD0D6"/>
                </a:solidFill>
                <a:latin typeface="思源黑体-思源黑体-Medium" pitchFamily="34" charset="0"/>
                <a:ea typeface="思源黑体-思源黑体-Medium" pitchFamily="34" charset="-122"/>
                <a:cs typeface="思源黑体-思源黑体-Medium" pitchFamily="34" charset="-120"/>
              </a:rPr>
              <a:t>1. </a:t>
            </a: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Introduction</a:t>
            </a:r>
            <a:endParaRPr lang="en-US" sz="2000" dirty="0">
              <a:latin typeface="Arial" panose="020B0604020202020204" pitchFamily="34" charset="0"/>
              <a:cs typeface="Arial" panose="020B0604020202020204" pitchFamily="34" charset="0"/>
            </a:endParaRPr>
          </a:p>
        </p:txBody>
      </p:sp>
      <p:sp>
        <p:nvSpPr>
          <p:cNvPr id="51" name="Text 2"/>
          <p:cNvSpPr/>
          <p:nvPr/>
        </p:nvSpPr>
        <p:spPr>
          <a:xfrm>
            <a:off x="2331720" y="381304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1470" dirty="0"/>
          </a:p>
        </p:txBody>
      </p:sp>
      <p:sp>
        <p:nvSpPr>
          <p:cNvPr id="52" name="Text 3"/>
          <p:cNvSpPr/>
          <p:nvPr/>
        </p:nvSpPr>
        <p:spPr>
          <a:xfrm>
            <a:off x="2331720" y="477316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171717"/>
                </a:solidFill>
                <a:latin typeface="思源黑体-思源黑体-Medium" pitchFamily="34" charset="0"/>
                <a:ea typeface="思源黑体-思源黑体-Medium" pitchFamily="34" charset="-122"/>
                <a:cs typeface="思源黑体-思源黑体-Medium" pitchFamily="34" charset="-120"/>
              </a:rPr>
              <a:t>5</a:t>
            </a:r>
            <a:endParaRPr lang="en-US" sz="1470" dirty="0"/>
          </a:p>
        </p:txBody>
      </p:sp>
      <p:sp>
        <p:nvSpPr>
          <p:cNvPr id="53" name="Text 4"/>
          <p:cNvSpPr/>
          <p:nvPr/>
        </p:nvSpPr>
        <p:spPr>
          <a:xfrm>
            <a:off x="941832" y="522122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5. Formative Evaluation</a:t>
            </a:r>
            <a:endParaRPr lang="en-US" sz="2000" dirty="0">
              <a:latin typeface="Arial" panose="020B0604020202020204" pitchFamily="34" charset="0"/>
              <a:cs typeface="Arial" panose="020B0604020202020204" pitchFamily="34" charset="0"/>
            </a:endParaRPr>
          </a:p>
        </p:txBody>
      </p:sp>
      <p:sp>
        <p:nvSpPr>
          <p:cNvPr id="54" name="Text 5"/>
          <p:cNvSpPr/>
          <p:nvPr/>
        </p:nvSpPr>
        <p:spPr>
          <a:xfrm>
            <a:off x="4233672" y="4270248"/>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思源黑体-思源黑体-Medium" pitchFamily="34" charset="0"/>
                <a:ea typeface="思源黑体-思源黑体-Medium" pitchFamily="34" charset="-122"/>
                <a:cs typeface="思源黑体-思源黑体-Medium" pitchFamily="34" charset="-120"/>
              </a:rPr>
              <a:t>2. Campaign Overview</a:t>
            </a:r>
            <a:endParaRPr lang="en-US" sz="2000" dirty="0"/>
          </a:p>
        </p:txBody>
      </p:sp>
      <p:sp>
        <p:nvSpPr>
          <p:cNvPr id="55" name="Text 6"/>
          <p:cNvSpPr/>
          <p:nvPr/>
        </p:nvSpPr>
        <p:spPr>
          <a:xfrm>
            <a:off x="2331720" y="573328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050505"/>
                </a:solidFill>
                <a:latin typeface="思源黑体-思源黑体-Medium" pitchFamily="34" charset="0"/>
                <a:ea typeface="思源黑体-思源黑体-Medium" pitchFamily="34" charset="-122"/>
                <a:cs typeface="思源黑体-思源黑体-Medium" pitchFamily="34" charset="-120"/>
              </a:rPr>
              <a:t>9</a:t>
            </a:r>
            <a:endParaRPr lang="en-US" sz="1470" dirty="0"/>
          </a:p>
        </p:txBody>
      </p:sp>
      <p:sp>
        <p:nvSpPr>
          <p:cNvPr id="56" name="Text 7"/>
          <p:cNvSpPr/>
          <p:nvPr/>
        </p:nvSpPr>
        <p:spPr>
          <a:xfrm>
            <a:off x="960120" y="6262116"/>
            <a:ext cx="2889504" cy="299491"/>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9. Eight-Week Sleep</a:t>
            </a:r>
          </a:p>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a:t>
            </a:r>
          </a:p>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Wellness Plan</a:t>
            </a:r>
            <a:endParaRPr lang="en-US" sz="2000" dirty="0">
              <a:latin typeface="Arial" panose="020B0604020202020204" pitchFamily="34" charset="0"/>
              <a:cs typeface="Arial" panose="020B0604020202020204" pitchFamily="34" charset="0"/>
            </a:endParaRPr>
          </a:p>
        </p:txBody>
      </p:sp>
      <p:sp>
        <p:nvSpPr>
          <p:cNvPr id="57" name="Text 8"/>
          <p:cNvSpPr/>
          <p:nvPr/>
        </p:nvSpPr>
        <p:spPr>
          <a:xfrm>
            <a:off x="4233672" y="522122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6. Process Evaluation</a:t>
            </a:r>
            <a:endParaRPr lang="en-US" sz="2000" dirty="0">
              <a:latin typeface="Arial" panose="020B0604020202020204" pitchFamily="34" charset="0"/>
              <a:cs typeface="Arial" panose="020B0604020202020204" pitchFamily="34" charset="0"/>
            </a:endParaRPr>
          </a:p>
        </p:txBody>
      </p:sp>
      <p:sp>
        <p:nvSpPr>
          <p:cNvPr id="58" name="Text 9"/>
          <p:cNvSpPr/>
          <p:nvPr/>
        </p:nvSpPr>
        <p:spPr>
          <a:xfrm>
            <a:off x="5623560" y="381304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1470" dirty="0"/>
          </a:p>
        </p:txBody>
      </p:sp>
      <p:sp>
        <p:nvSpPr>
          <p:cNvPr id="59" name="Text 10"/>
          <p:cNvSpPr/>
          <p:nvPr/>
        </p:nvSpPr>
        <p:spPr>
          <a:xfrm>
            <a:off x="2295144" y="6957063"/>
            <a:ext cx="219456" cy="283464"/>
          </a:xfrm>
          <a:prstGeom prst="rect">
            <a:avLst/>
          </a:prstGeom>
          <a:noFill/>
          <a:ln/>
        </p:spPr>
        <p:txBody>
          <a:bodyPr wrap="none" lIns="0" tIns="0" rIns="0" bIns="0" rtlCol="0" anchor="ctr"/>
          <a:lstStyle/>
          <a:p>
            <a:pPr marL="0" indent="0" algn="l">
              <a:lnSpc>
                <a:spcPts val="1760"/>
              </a:lnSpc>
              <a:buNone/>
            </a:pPr>
            <a:r>
              <a:rPr lang="en-US" sz="1470" dirty="0">
                <a:solidFill>
                  <a:srgbClr val="050505"/>
                </a:solidFill>
                <a:latin typeface="思源黑体-思源黑体-Medium" pitchFamily="34" charset="0"/>
                <a:ea typeface="思源黑体-思源黑体-Medium" pitchFamily="34" charset="-122"/>
                <a:cs typeface="思源黑体-思源黑体-Medium" pitchFamily="34" charset="-120"/>
              </a:rPr>
              <a:t>13</a:t>
            </a:r>
            <a:endParaRPr lang="en-US" sz="1470" dirty="0"/>
          </a:p>
        </p:txBody>
      </p:sp>
      <p:sp>
        <p:nvSpPr>
          <p:cNvPr id="60" name="Text 11"/>
          <p:cNvSpPr/>
          <p:nvPr/>
        </p:nvSpPr>
        <p:spPr>
          <a:xfrm>
            <a:off x="941832" y="7478466"/>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13. Campaign Partners</a:t>
            </a:r>
            <a:endParaRPr lang="en-US" sz="2000" dirty="0">
              <a:latin typeface="Arial" panose="020B0604020202020204" pitchFamily="34" charset="0"/>
              <a:cs typeface="Arial" panose="020B0604020202020204" pitchFamily="34" charset="0"/>
            </a:endParaRPr>
          </a:p>
        </p:txBody>
      </p:sp>
      <p:sp>
        <p:nvSpPr>
          <p:cNvPr id="61" name="Text 12"/>
          <p:cNvSpPr/>
          <p:nvPr/>
        </p:nvSpPr>
        <p:spPr>
          <a:xfrm>
            <a:off x="5623560" y="477316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050505"/>
                </a:solidFill>
                <a:latin typeface="思源黑体-思源黑体-Medium" pitchFamily="34" charset="0"/>
                <a:ea typeface="思源黑体-思源黑体-Medium" pitchFamily="34" charset="-122"/>
                <a:cs typeface="思源黑体-思源黑体-Medium" pitchFamily="34" charset="-120"/>
              </a:rPr>
              <a:t>6</a:t>
            </a:r>
            <a:endParaRPr lang="en-US" sz="1470" dirty="0"/>
          </a:p>
        </p:txBody>
      </p:sp>
      <p:sp>
        <p:nvSpPr>
          <p:cNvPr id="62" name="Text 13"/>
          <p:cNvSpPr/>
          <p:nvPr/>
        </p:nvSpPr>
        <p:spPr>
          <a:xfrm>
            <a:off x="4233672" y="618134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10. Campaign Activities</a:t>
            </a:r>
            <a:endParaRPr lang="en-US" sz="2000" dirty="0">
              <a:latin typeface="Arial" panose="020B0604020202020204" pitchFamily="34" charset="0"/>
              <a:cs typeface="Arial" panose="020B0604020202020204" pitchFamily="34" charset="0"/>
            </a:endParaRPr>
          </a:p>
        </p:txBody>
      </p:sp>
      <p:sp>
        <p:nvSpPr>
          <p:cNvPr id="63" name="Text 14"/>
          <p:cNvSpPr/>
          <p:nvPr/>
        </p:nvSpPr>
        <p:spPr>
          <a:xfrm>
            <a:off x="5568696" y="5733288"/>
            <a:ext cx="219456" cy="283464"/>
          </a:xfrm>
          <a:prstGeom prst="rect">
            <a:avLst/>
          </a:prstGeom>
          <a:noFill/>
          <a:ln/>
        </p:spPr>
        <p:txBody>
          <a:bodyPr wrap="none" lIns="0" tIns="0" rIns="0" bIns="0" rtlCol="0" anchor="ctr"/>
          <a:lstStyle/>
          <a:p>
            <a:pPr marL="0" indent="0" algn="l">
              <a:lnSpc>
                <a:spcPts val="1760"/>
              </a:lnSpc>
              <a:buNone/>
            </a:pPr>
            <a:r>
              <a:rPr lang="en-US" sz="1470" dirty="0">
                <a:solidFill>
                  <a:srgbClr val="2E2E2E"/>
                </a:solidFill>
                <a:latin typeface="思源黑体-思源黑体-Medium" pitchFamily="34" charset="0"/>
                <a:ea typeface="思源黑体-思源黑体-Medium" pitchFamily="34" charset="-122"/>
                <a:cs typeface="思源黑体-思源黑体-Medium" pitchFamily="34" charset="-120"/>
              </a:rPr>
              <a:t>10</a:t>
            </a:r>
            <a:endParaRPr lang="en-US" sz="1470" dirty="0"/>
          </a:p>
        </p:txBody>
      </p:sp>
      <p:sp>
        <p:nvSpPr>
          <p:cNvPr id="64" name="Text 15"/>
          <p:cNvSpPr/>
          <p:nvPr/>
        </p:nvSpPr>
        <p:spPr>
          <a:xfrm>
            <a:off x="4233672" y="714146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14. Conclusion</a:t>
            </a:r>
            <a:endParaRPr lang="en-US" sz="2000" dirty="0">
              <a:latin typeface="Arial" panose="020B0604020202020204" pitchFamily="34" charset="0"/>
              <a:cs typeface="Arial" panose="020B0604020202020204" pitchFamily="34" charset="0"/>
            </a:endParaRPr>
          </a:p>
        </p:txBody>
      </p:sp>
      <p:sp>
        <p:nvSpPr>
          <p:cNvPr id="65" name="Text 16"/>
          <p:cNvSpPr/>
          <p:nvPr/>
        </p:nvSpPr>
        <p:spPr>
          <a:xfrm>
            <a:off x="7525512" y="4270248"/>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3. Aim and Objectives</a:t>
            </a:r>
            <a:endParaRPr lang="en-US" sz="2000" dirty="0">
              <a:latin typeface="Arial" panose="020B0604020202020204" pitchFamily="34" charset="0"/>
              <a:cs typeface="Arial" panose="020B0604020202020204" pitchFamily="34" charset="0"/>
            </a:endParaRPr>
          </a:p>
        </p:txBody>
      </p:sp>
      <p:sp>
        <p:nvSpPr>
          <p:cNvPr id="66" name="Text 17"/>
          <p:cNvSpPr/>
          <p:nvPr/>
        </p:nvSpPr>
        <p:spPr>
          <a:xfrm>
            <a:off x="5568696" y="6684264"/>
            <a:ext cx="219456" cy="283464"/>
          </a:xfrm>
          <a:prstGeom prst="rect">
            <a:avLst/>
          </a:prstGeom>
          <a:noFill/>
          <a:ln/>
        </p:spPr>
        <p:txBody>
          <a:bodyPr wrap="none" lIns="0" tIns="0" rIns="0" bIns="0" rtlCol="0" anchor="ctr"/>
          <a:lstStyle/>
          <a:p>
            <a:pPr marL="0" indent="0" algn="l">
              <a:lnSpc>
                <a:spcPts val="1760"/>
              </a:lnSpc>
              <a:buNone/>
            </a:pPr>
            <a:r>
              <a:rPr lang="en-US" sz="1470" dirty="0">
                <a:solidFill>
                  <a:srgbClr val="2E2E2E"/>
                </a:solidFill>
                <a:latin typeface="思源黑体-思源黑体-Medium" pitchFamily="34" charset="0"/>
                <a:ea typeface="思源黑体-思源黑体-Medium" pitchFamily="34" charset="-122"/>
                <a:cs typeface="思源黑体-思源黑体-Medium" pitchFamily="34" charset="-120"/>
              </a:rPr>
              <a:t>14</a:t>
            </a:r>
            <a:endParaRPr lang="en-US" sz="1470" dirty="0"/>
          </a:p>
        </p:txBody>
      </p:sp>
      <p:sp>
        <p:nvSpPr>
          <p:cNvPr id="67" name="Text 18"/>
          <p:cNvSpPr/>
          <p:nvPr/>
        </p:nvSpPr>
        <p:spPr>
          <a:xfrm>
            <a:off x="7525512" y="522122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7. Outcome Evaluation</a:t>
            </a:r>
            <a:endParaRPr lang="en-US" sz="2000" dirty="0">
              <a:latin typeface="Arial" panose="020B0604020202020204" pitchFamily="34" charset="0"/>
              <a:cs typeface="Arial" panose="020B0604020202020204" pitchFamily="34" charset="0"/>
            </a:endParaRPr>
          </a:p>
        </p:txBody>
      </p:sp>
      <p:sp>
        <p:nvSpPr>
          <p:cNvPr id="68" name="Text 19"/>
          <p:cNvSpPr/>
          <p:nvPr/>
        </p:nvSpPr>
        <p:spPr>
          <a:xfrm>
            <a:off x="8915400" y="381304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050505"/>
                </a:solidFill>
                <a:latin typeface="思源黑体-思源黑体-Medium" pitchFamily="34" charset="0"/>
                <a:ea typeface="思源黑体-思源黑体-Medium" pitchFamily="34" charset="-122"/>
                <a:cs typeface="思源黑体-思源黑体-Medium" pitchFamily="34" charset="-120"/>
              </a:rPr>
              <a:t>3</a:t>
            </a:r>
            <a:endParaRPr lang="en-US" sz="1470" dirty="0"/>
          </a:p>
        </p:txBody>
      </p:sp>
      <p:sp>
        <p:nvSpPr>
          <p:cNvPr id="69" name="Text 20"/>
          <p:cNvSpPr/>
          <p:nvPr/>
        </p:nvSpPr>
        <p:spPr>
          <a:xfrm>
            <a:off x="7525512" y="618134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11. Campaign Benefits</a:t>
            </a:r>
            <a:endParaRPr lang="en-US" sz="2000" dirty="0">
              <a:latin typeface="Arial" panose="020B0604020202020204" pitchFamily="34" charset="0"/>
              <a:cs typeface="Arial" panose="020B0604020202020204" pitchFamily="34" charset="0"/>
            </a:endParaRPr>
          </a:p>
        </p:txBody>
      </p:sp>
      <p:sp>
        <p:nvSpPr>
          <p:cNvPr id="70" name="Text 21"/>
          <p:cNvSpPr/>
          <p:nvPr/>
        </p:nvSpPr>
        <p:spPr>
          <a:xfrm>
            <a:off x="8915400" y="477316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2E2E2E"/>
                </a:solidFill>
                <a:latin typeface="思源黑体-思源黑体-Medium" pitchFamily="34" charset="0"/>
                <a:ea typeface="思源黑体-思源黑体-Medium" pitchFamily="34" charset="-122"/>
                <a:cs typeface="思源黑体-思源黑体-Medium" pitchFamily="34" charset="-120"/>
              </a:rPr>
              <a:t>7</a:t>
            </a:r>
            <a:endParaRPr lang="en-US" sz="1470" dirty="0"/>
          </a:p>
        </p:txBody>
      </p:sp>
      <p:sp>
        <p:nvSpPr>
          <p:cNvPr id="71" name="Text 22"/>
          <p:cNvSpPr/>
          <p:nvPr/>
        </p:nvSpPr>
        <p:spPr>
          <a:xfrm>
            <a:off x="7525512" y="714146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15. References</a:t>
            </a:r>
            <a:endParaRPr lang="en-US" sz="2000" dirty="0">
              <a:latin typeface="Arial" panose="020B0604020202020204" pitchFamily="34" charset="0"/>
              <a:cs typeface="Arial" panose="020B0604020202020204" pitchFamily="34" charset="0"/>
            </a:endParaRPr>
          </a:p>
        </p:txBody>
      </p:sp>
      <p:sp>
        <p:nvSpPr>
          <p:cNvPr id="72" name="Text 23"/>
          <p:cNvSpPr/>
          <p:nvPr/>
        </p:nvSpPr>
        <p:spPr>
          <a:xfrm>
            <a:off x="8860536" y="5733288"/>
            <a:ext cx="219456" cy="283464"/>
          </a:xfrm>
          <a:prstGeom prst="rect">
            <a:avLst/>
          </a:prstGeom>
          <a:noFill/>
          <a:ln/>
        </p:spPr>
        <p:txBody>
          <a:bodyPr wrap="none" lIns="0" tIns="0" rIns="0" bIns="0" rtlCol="0" anchor="ctr"/>
          <a:lstStyle/>
          <a:p>
            <a:pPr marL="0" indent="0" algn="l">
              <a:lnSpc>
                <a:spcPts val="1760"/>
              </a:lnSpc>
              <a:buNone/>
            </a:pPr>
            <a:r>
              <a:rPr lang="en-US" sz="1470" dirty="0">
                <a:solidFill>
                  <a:srgbClr val="2E2E2E"/>
                </a:solidFill>
                <a:latin typeface="思源黑体-思源黑体-Medium" pitchFamily="34" charset="0"/>
                <a:ea typeface="思源黑体-思源黑体-Medium" pitchFamily="34" charset="-122"/>
                <a:cs typeface="思源黑体-思源黑体-Medium" pitchFamily="34" charset="-120"/>
              </a:rPr>
              <a:t>11</a:t>
            </a:r>
            <a:endParaRPr lang="en-US" sz="1470" dirty="0"/>
          </a:p>
        </p:txBody>
      </p:sp>
      <p:sp>
        <p:nvSpPr>
          <p:cNvPr id="73" name="Text 24"/>
          <p:cNvSpPr/>
          <p:nvPr/>
        </p:nvSpPr>
        <p:spPr>
          <a:xfrm>
            <a:off x="8860536" y="6684264"/>
            <a:ext cx="219456" cy="283464"/>
          </a:xfrm>
          <a:prstGeom prst="rect">
            <a:avLst/>
          </a:prstGeom>
          <a:noFill/>
          <a:ln/>
        </p:spPr>
        <p:txBody>
          <a:bodyPr wrap="none" lIns="0" tIns="0" rIns="0" bIns="0" rtlCol="0" anchor="ctr"/>
          <a:lstStyle/>
          <a:p>
            <a:pPr marL="0" indent="0" algn="l">
              <a:lnSpc>
                <a:spcPts val="1760"/>
              </a:lnSpc>
              <a:buNone/>
            </a:pPr>
            <a:r>
              <a:rPr lang="en-US" sz="1470" dirty="0">
                <a:solidFill>
                  <a:srgbClr val="171717"/>
                </a:solidFill>
                <a:latin typeface="思源黑体-思源黑体-Medium" pitchFamily="34" charset="0"/>
                <a:ea typeface="思源黑体-思源黑体-Medium" pitchFamily="34" charset="-122"/>
                <a:cs typeface="思源黑体-思源黑体-Medium" pitchFamily="34" charset="-120"/>
              </a:rPr>
              <a:t>15</a:t>
            </a:r>
            <a:endParaRPr lang="en-US" sz="1470" dirty="0"/>
          </a:p>
        </p:txBody>
      </p:sp>
      <p:sp>
        <p:nvSpPr>
          <p:cNvPr id="74" name="Text 25"/>
          <p:cNvSpPr/>
          <p:nvPr/>
        </p:nvSpPr>
        <p:spPr>
          <a:xfrm>
            <a:off x="10817352" y="4270248"/>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4. Evaluation Overview</a:t>
            </a:r>
            <a:endParaRPr lang="en-US" sz="2000" dirty="0">
              <a:latin typeface="Arial" panose="020B0604020202020204" pitchFamily="34" charset="0"/>
              <a:cs typeface="Arial" panose="020B0604020202020204" pitchFamily="34" charset="0"/>
            </a:endParaRPr>
          </a:p>
        </p:txBody>
      </p:sp>
      <p:sp>
        <p:nvSpPr>
          <p:cNvPr id="75" name="Text 26"/>
          <p:cNvSpPr/>
          <p:nvPr/>
        </p:nvSpPr>
        <p:spPr>
          <a:xfrm>
            <a:off x="10817352" y="5221224"/>
            <a:ext cx="2889504" cy="201168"/>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8. Measurement Tools</a:t>
            </a:r>
            <a:endParaRPr lang="en-US" sz="2000" dirty="0">
              <a:latin typeface="Arial" panose="020B0604020202020204" pitchFamily="34" charset="0"/>
              <a:cs typeface="Arial" panose="020B0604020202020204" pitchFamily="34" charset="0"/>
            </a:endParaRPr>
          </a:p>
        </p:txBody>
      </p:sp>
      <p:sp>
        <p:nvSpPr>
          <p:cNvPr id="76" name="Text 27"/>
          <p:cNvSpPr/>
          <p:nvPr/>
        </p:nvSpPr>
        <p:spPr>
          <a:xfrm>
            <a:off x="10803636" y="6149795"/>
            <a:ext cx="2889504" cy="739754"/>
          </a:xfrm>
          <a:prstGeom prst="rect">
            <a:avLst/>
          </a:prstGeom>
          <a:noFill/>
          <a:ln/>
        </p:spPr>
        <p:txBody>
          <a:bodyPr wrap="none" lIns="0" tIns="0" rIns="0" bIns="0" rtlCol="0" anchor="ctr"/>
          <a:lstStyle/>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12. Achievements / </a:t>
            </a:r>
          </a:p>
          <a:p>
            <a:pPr marL="0" indent="0" algn="l">
              <a:lnSpc>
                <a:spcPts val="15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Expected Impact</a:t>
            </a:r>
            <a:endParaRPr lang="en-US" sz="2000" dirty="0">
              <a:latin typeface="Arial" panose="020B0604020202020204" pitchFamily="34" charset="0"/>
              <a:cs typeface="Arial" panose="020B0604020202020204" pitchFamily="34" charset="0"/>
            </a:endParaRPr>
          </a:p>
        </p:txBody>
      </p:sp>
      <p:sp>
        <p:nvSpPr>
          <p:cNvPr id="77" name="Text 28"/>
          <p:cNvSpPr/>
          <p:nvPr/>
        </p:nvSpPr>
        <p:spPr>
          <a:xfrm>
            <a:off x="12207240" y="381304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2E2E2E"/>
                </a:solidFill>
                <a:latin typeface="思源黑体-思源黑体-Medium" pitchFamily="34" charset="0"/>
                <a:ea typeface="思源黑体-思源黑体-Medium" pitchFamily="34" charset="-122"/>
                <a:cs typeface="思源黑体-思源黑体-Medium" pitchFamily="34" charset="-120"/>
              </a:rPr>
              <a:t>4</a:t>
            </a:r>
            <a:endParaRPr lang="en-US" sz="1470" dirty="0"/>
          </a:p>
        </p:txBody>
      </p:sp>
      <p:sp>
        <p:nvSpPr>
          <p:cNvPr id="78" name="Text 29"/>
          <p:cNvSpPr/>
          <p:nvPr/>
        </p:nvSpPr>
        <p:spPr>
          <a:xfrm>
            <a:off x="12207240" y="4773168"/>
            <a:ext cx="109728" cy="283464"/>
          </a:xfrm>
          <a:prstGeom prst="rect">
            <a:avLst/>
          </a:prstGeom>
          <a:noFill/>
          <a:ln/>
        </p:spPr>
        <p:txBody>
          <a:bodyPr wrap="none" lIns="0" tIns="0" rIns="0" bIns="0" rtlCol="0" anchor="ctr"/>
          <a:lstStyle/>
          <a:p>
            <a:pPr marL="0" indent="0" algn="l">
              <a:lnSpc>
                <a:spcPts val="1760"/>
              </a:lnSpc>
              <a:buNone/>
            </a:pPr>
            <a:r>
              <a:rPr lang="en-US" sz="1470" dirty="0">
                <a:solidFill>
                  <a:srgbClr val="171717"/>
                </a:solidFill>
                <a:latin typeface="思源黑体-思源黑体-Medium" pitchFamily="34" charset="0"/>
                <a:ea typeface="思源黑体-思源黑体-Medium" pitchFamily="34" charset="-122"/>
                <a:cs typeface="思源黑体-思源黑体-Medium" pitchFamily="34" charset="-120"/>
              </a:rPr>
              <a:t>8</a:t>
            </a:r>
            <a:endParaRPr lang="en-US" sz="1470" dirty="0"/>
          </a:p>
        </p:txBody>
      </p:sp>
      <p:sp>
        <p:nvSpPr>
          <p:cNvPr id="79" name="Text 30"/>
          <p:cNvSpPr/>
          <p:nvPr/>
        </p:nvSpPr>
        <p:spPr>
          <a:xfrm>
            <a:off x="12152376" y="5733288"/>
            <a:ext cx="219456" cy="283464"/>
          </a:xfrm>
          <a:prstGeom prst="rect">
            <a:avLst/>
          </a:prstGeom>
          <a:noFill/>
          <a:ln/>
        </p:spPr>
        <p:txBody>
          <a:bodyPr wrap="none" lIns="0" tIns="0" rIns="0" bIns="0" rtlCol="0" anchor="ctr"/>
          <a:lstStyle/>
          <a:p>
            <a:pPr marL="0" indent="0" algn="l">
              <a:lnSpc>
                <a:spcPts val="1760"/>
              </a:lnSpc>
              <a:buNone/>
            </a:pPr>
            <a:r>
              <a:rPr lang="en-US" sz="1470" dirty="0">
                <a:solidFill>
                  <a:srgbClr val="171717"/>
                </a:solidFill>
                <a:latin typeface="思源黑体-思源黑体-Medium" pitchFamily="34" charset="0"/>
                <a:ea typeface="思源黑体-思源黑体-Medium" pitchFamily="34" charset="-122"/>
                <a:cs typeface="思源黑体-思源黑体-Medium" pitchFamily="34" charset="-120"/>
              </a:rPr>
              <a:t>12</a:t>
            </a:r>
            <a:endParaRPr lang="en-US" sz="1470" dirty="0"/>
          </a:p>
        </p:txBody>
      </p:sp>
      <p:sp>
        <p:nvSpPr>
          <p:cNvPr id="80" name="TextBox 79">
            <a:extLst>
              <a:ext uri="{FF2B5EF4-FFF2-40B4-BE49-F238E27FC236}">
                <a16:creationId xmlns:a16="http://schemas.microsoft.com/office/drawing/2014/main" id="{5908F985-0C6B-4487-B8FB-7999109F0D09}"/>
              </a:ext>
            </a:extLst>
          </p:cNvPr>
          <p:cNvSpPr txBox="1"/>
          <p:nvPr/>
        </p:nvSpPr>
        <p:spPr>
          <a:xfrm>
            <a:off x="12668864" y="3394317"/>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81" name="TextBox 80">
            <a:extLst>
              <a:ext uri="{FF2B5EF4-FFF2-40B4-BE49-F238E27FC236}">
                <a16:creationId xmlns:a16="http://schemas.microsoft.com/office/drawing/2014/main" id="{DEC8FA7B-53C2-48EF-B1DA-A68EAF0A63EF}"/>
              </a:ext>
            </a:extLst>
          </p:cNvPr>
          <p:cNvSpPr txBox="1"/>
          <p:nvPr/>
        </p:nvSpPr>
        <p:spPr>
          <a:xfrm>
            <a:off x="9025128" y="7645320"/>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9656064" y="0"/>
            <a:ext cx="4974336" cy="8238744"/>
          </a:xfrm>
          <a:prstGeom prst="rect">
            <a:avLst/>
          </a:prstGeom>
        </p:spPr>
      </p:pic>
      <p:pic>
        <p:nvPicPr>
          <p:cNvPr id="4" name="Image 2" descr="preencoded.png"/>
          <p:cNvPicPr>
            <a:picLocks noChangeAspect="1"/>
          </p:cNvPicPr>
          <p:nvPr/>
        </p:nvPicPr>
        <p:blipFill>
          <a:blip r:embed="rId5"/>
          <a:stretch>
            <a:fillRect/>
          </a:stretch>
        </p:blipFill>
        <p:spPr>
          <a:xfrm>
            <a:off x="795528" y="2130552"/>
            <a:ext cx="8074152" cy="1773936"/>
          </a:xfrm>
          <a:prstGeom prst="rect">
            <a:avLst/>
          </a:prstGeom>
        </p:spPr>
      </p:pic>
      <p:pic>
        <p:nvPicPr>
          <p:cNvPr id="5" name="Image 3" descr="preencoded.png"/>
          <p:cNvPicPr>
            <a:picLocks noChangeAspect="1"/>
          </p:cNvPicPr>
          <p:nvPr/>
        </p:nvPicPr>
        <p:blipFill>
          <a:blip r:embed="rId6"/>
          <a:stretch>
            <a:fillRect/>
          </a:stretch>
        </p:blipFill>
        <p:spPr>
          <a:xfrm>
            <a:off x="795528" y="4123944"/>
            <a:ext cx="8074152" cy="2953512"/>
          </a:xfrm>
          <a:prstGeom prst="rect">
            <a:avLst/>
          </a:prstGeom>
        </p:spPr>
      </p:pic>
      <p:pic>
        <p:nvPicPr>
          <p:cNvPr id="6" name="Image 4" descr="preencoded.png"/>
          <p:cNvPicPr>
            <a:picLocks noChangeAspect="1"/>
          </p:cNvPicPr>
          <p:nvPr/>
        </p:nvPicPr>
        <p:blipFill>
          <a:blip r:embed="rId7"/>
          <a:stretch>
            <a:fillRect/>
          </a:stretch>
        </p:blipFill>
        <p:spPr>
          <a:xfrm>
            <a:off x="1536192" y="2212848"/>
            <a:ext cx="7333488" cy="1773936"/>
          </a:xfrm>
          <a:prstGeom prst="rect">
            <a:avLst/>
          </a:prstGeom>
        </p:spPr>
      </p:pic>
      <p:pic>
        <p:nvPicPr>
          <p:cNvPr id="7" name="Image 5" descr="preencoded.png"/>
          <p:cNvPicPr>
            <a:picLocks noChangeAspect="1"/>
          </p:cNvPicPr>
          <p:nvPr/>
        </p:nvPicPr>
        <p:blipFill>
          <a:blip r:embed="rId8"/>
          <a:stretch>
            <a:fillRect/>
          </a:stretch>
        </p:blipFill>
        <p:spPr>
          <a:xfrm>
            <a:off x="1536192" y="4206240"/>
            <a:ext cx="7333488" cy="2953512"/>
          </a:xfrm>
          <a:prstGeom prst="rect">
            <a:avLst/>
          </a:prstGeom>
        </p:spPr>
      </p:pic>
      <p:pic>
        <p:nvPicPr>
          <p:cNvPr id="8" name="Image 6" descr="preencoded.png"/>
          <p:cNvPicPr>
            <a:picLocks noChangeAspect="1"/>
          </p:cNvPicPr>
          <p:nvPr/>
        </p:nvPicPr>
        <p:blipFill>
          <a:blip r:embed="rId9"/>
          <a:stretch>
            <a:fillRect/>
          </a:stretch>
        </p:blipFill>
        <p:spPr>
          <a:xfrm>
            <a:off x="795528" y="2130552"/>
            <a:ext cx="512064" cy="512064"/>
          </a:xfrm>
          <a:prstGeom prst="rect">
            <a:avLst/>
          </a:prstGeom>
        </p:spPr>
      </p:pic>
      <p:pic>
        <p:nvPicPr>
          <p:cNvPr id="9" name="Image 7" descr="preencoded.png"/>
          <p:cNvPicPr>
            <a:picLocks noChangeAspect="1"/>
          </p:cNvPicPr>
          <p:nvPr/>
        </p:nvPicPr>
        <p:blipFill>
          <a:blip r:embed="rId10"/>
          <a:stretch>
            <a:fillRect/>
          </a:stretch>
        </p:blipFill>
        <p:spPr>
          <a:xfrm>
            <a:off x="795528" y="4123944"/>
            <a:ext cx="512064" cy="512064"/>
          </a:xfrm>
          <a:prstGeom prst="rect">
            <a:avLst/>
          </a:prstGeom>
        </p:spPr>
      </p:pic>
      <p:sp>
        <p:nvSpPr>
          <p:cNvPr id="10" name="Text 0"/>
          <p:cNvSpPr/>
          <p:nvPr/>
        </p:nvSpPr>
        <p:spPr>
          <a:xfrm>
            <a:off x="795528" y="1170432"/>
            <a:ext cx="8074152" cy="713232"/>
          </a:xfrm>
          <a:prstGeom prst="rect">
            <a:avLst/>
          </a:prstGeom>
          <a:noFill/>
          <a:ln/>
        </p:spPr>
        <p:txBody>
          <a:bodyPr wrap="none" lIns="0" tIns="0" rIns="0" bIns="0" rtlCol="0" anchor="ctr"/>
          <a:lstStyle/>
          <a:p>
            <a:pPr marL="0" indent="0" algn="l">
              <a:lnSpc>
                <a:spcPts val="5580"/>
              </a:lnSpc>
              <a:buNone/>
            </a:pPr>
            <a:r>
              <a:rPr lang="en-US" sz="2400" u="sng" dirty="0">
                <a:solidFill>
                  <a:schemeClr val="bg1"/>
                </a:solidFill>
                <a:latin typeface="Arial" panose="020B0604020202020204" pitchFamily="34" charset="0"/>
                <a:ea typeface="思源黑体-思源黑体-Medium" pitchFamily="34" charset="-122"/>
                <a:cs typeface="Arial" panose="020B0604020202020204" pitchFamily="34" charset="0"/>
              </a:rPr>
              <a:t>1. Introduction</a:t>
            </a:r>
            <a:endParaRPr lang="en-US" sz="2400" u="sng" dirty="0">
              <a:solidFill>
                <a:schemeClr val="bg1"/>
              </a:solidFill>
              <a:latin typeface="Arial" panose="020B0604020202020204" pitchFamily="34" charset="0"/>
              <a:cs typeface="Arial" panose="020B0604020202020204" pitchFamily="34" charset="0"/>
            </a:endParaRPr>
          </a:p>
        </p:txBody>
      </p:sp>
      <p:sp>
        <p:nvSpPr>
          <p:cNvPr id="11" name="Text 1"/>
          <p:cNvSpPr/>
          <p:nvPr/>
        </p:nvSpPr>
        <p:spPr>
          <a:xfrm>
            <a:off x="960120" y="213969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2670" dirty="0"/>
          </a:p>
        </p:txBody>
      </p:sp>
      <p:sp>
        <p:nvSpPr>
          <p:cNvPr id="12" name="Text 2"/>
          <p:cNvSpPr/>
          <p:nvPr/>
        </p:nvSpPr>
        <p:spPr>
          <a:xfrm>
            <a:off x="1536192" y="2176272"/>
            <a:ext cx="7333488" cy="356616"/>
          </a:xfrm>
          <a:prstGeom prst="rect">
            <a:avLst/>
          </a:prstGeom>
          <a:noFill/>
          <a:ln/>
        </p:spPr>
        <p:txBody>
          <a:bodyPr wrap="none" lIns="0" tIns="0" rIns="0" bIns="0" rtlCol="0" anchor="ctr"/>
          <a:lstStyle/>
          <a:p>
            <a:pPr marL="0" indent="0" algn="l">
              <a:lnSpc>
                <a:spcPts val="2790"/>
              </a:lnSpc>
              <a:buNone/>
            </a:pPr>
            <a:r>
              <a:rPr lang="en-US" sz="2400" dirty="0">
                <a:solidFill>
                  <a:schemeClr val="bg1"/>
                </a:solidFill>
                <a:latin typeface="Arial" panose="020B0604020202020204" pitchFamily="34" charset="0"/>
                <a:ea typeface="思源黑体-思源黑体-Medium" pitchFamily="34" charset="-122"/>
                <a:cs typeface="Arial" panose="020B0604020202020204" pitchFamily="34" charset="0"/>
              </a:rPr>
              <a:t>Target Group and Focus</a:t>
            </a:r>
            <a:endParaRPr lang="en-US" sz="2400" dirty="0">
              <a:solidFill>
                <a:schemeClr val="bg1"/>
              </a:solidFill>
              <a:latin typeface="Arial" panose="020B0604020202020204" pitchFamily="34" charset="0"/>
              <a:cs typeface="Arial" panose="020B0604020202020204" pitchFamily="34" charset="0"/>
            </a:endParaRPr>
          </a:p>
        </p:txBody>
      </p:sp>
      <p:sp>
        <p:nvSpPr>
          <p:cNvPr id="13" name="Text 3"/>
          <p:cNvSpPr/>
          <p:nvPr/>
        </p:nvSpPr>
        <p:spPr>
          <a:xfrm>
            <a:off x="1536192" y="2734056"/>
            <a:ext cx="7333488" cy="283464"/>
          </a:xfrm>
          <a:prstGeom prst="rect">
            <a:avLst/>
          </a:prstGeom>
          <a:noFill/>
          <a:ln/>
        </p:spPr>
        <p:txBody>
          <a:bodyPr wrap="none" lIns="0" tIns="0" rIns="0" bIns="0" rtlCol="0" anchor="ctr"/>
          <a:lstStyle/>
          <a:p>
            <a:pPr marL="0" indent="0" algn="l">
              <a:lnSpc>
                <a:spcPts val="2230"/>
              </a:lnSpc>
              <a:buNone/>
            </a:pPr>
            <a:r>
              <a:rPr lang="en-US" sz="2400" dirty="0">
                <a:solidFill>
                  <a:schemeClr val="bg1"/>
                </a:solidFill>
                <a:latin typeface="Arial" panose="020B0604020202020204" pitchFamily="34" charset="0"/>
                <a:ea typeface="思源黑体-思源黑体-Medium" pitchFamily="34" charset="-122"/>
                <a:cs typeface="Arial" panose="020B0604020202020204" pitchFamily="34" charset="0"/>
              </a:rPr>
              <a:t>• Target Group: Young Adults (18 – 40 Years)</a:t>
            </a:r>
            <a:endParaRPr lang="en-US" sz="2400" dirty="0">
              <a:solidFill>
                <a:schemeClr val="bg1"/>
              </a:solidFill>
              <a:latin typeface="Arial" panose="020B0604020202020204" pitchFamily="34" charset="0"/>
              <a:cs typeface="Arial" panose="020B0604020202020204" pitchFamily="34" charset="0"/>
            </a:endParaRPr>
          </a:p>
        </p:txBody>
      </p:sp>
      <p:sp>
        <p:nvSpPr>
          <p:cNvPr id="14" name="Text 4"/>
          <p:cNvSpPr/>
          <p:nvPr/>
        </p:nvSpPr>
        <p:spPr>
          <a:xfrm>
            <a:off x="1536192" y="3218688"/>
            <a:ext cx="7333488" cy="566928"/>
          </a:xfrm>
          <a:prstGeom prst="rect">
            <a:avLst/>
          </a:prstGeom>
          <a:noFill/>
          <a:ln/>
        </p:spPr>
        <p:txBody>
          <a:bodyPr wrap="square" lIns="0" tIns="0" rIns="0" bIns="0" rtlCol="0" anchor="ctr"/>
          <a:lstStyle/>
          <a:p>
            <a:pPr marL="0" indent="0" algn="l">
              <a:lnSpc>
                <a:spcPts val="2230"/>
              </a:lnSpc>
              <a:buNone/>
            </a:pPr>
            <a:r>
              <a:rPr lang="en-US" sz="2400" dirty="0">
                <a:solidFill>
                  <a:schemeClr val="bg1"/>
                </a:solidFill>
                <a:latin typeface="Arial" panose="020B0604020202020204" pitchFamily="34" charset="0"/>
                <a:ea typeface="思源黑体-思源黑体-Medium" pitchFamily="34" charset="-122"/>
                <a:cs typeface="Arial" panose="020B0604020202020204" pitchFamily="34" charset="0"/>
              </a:rPr>
              <a:t>• Focus: Sleep Hygiene • Blue-Light Awareness •   </a:t>
            </a:r>
          </a:p>
          <a:p>
            <a:pPr marL="0" indent="0" algn="l">
              <a:lnSpc>
                <a:spcPts val="2230"/>
              </a:lnSpc>
              <a:buNone/>
            </a:pPr>
            <a:r>
              <a:rPr lang="en-US" sz="2400" dirty="0">
                <a:solidFill>
                  <a:schemeClr val="bg1"/>
                </a:solidFill>
                <a:latin typeface="Arial" panose="020B0604020202020204" pitchFamily="34" charset="0"/>
                <a:ea typeface="思源黑体-思源黑体-Medium" pitchFamily="34" charset="-122"/>
                <a:cs typeface="Arial" panose="020B0604020202020204" pitchFamily="34" charset="0"/>
              </a:rPr>
              <a:t>   Smartwatch Sleep Tracking</a:t>
            </a:r>
            <a:endParaRPr lang="en-US" sz="2400" dirty="0">
              <a:solidFill>
                <a:schemeClr val="bg1"/>
              </a:solidFill>
              <a:latin typeface="Arial" panose="020B0604020202020204" pitchFamily="34" charset="0"/>
              <a:cs typeface="Arial" panose="020B0604020202020204" pitchFamily="34" charset="0"/>
            </a:endParaRPr>
          </a:p>
        </p:txBody>
      </p:sp>
      <p:sp>
        <p:nvSpPr>
          <p:cNvPr id="15" name="Text 5"/>
          <p:cNvSpPr/>
          <p:nvPr/>
        </p:nvSpPr>
        <p:spPr>
          <a:xfrm>
            <a:off x="960120" y="4133088"/>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2670" dirty="0"/>
          </a:p>
        </p:txBody>
      </p:sp>
      <p:sp>
        <p:nvSpPr>
          <p:cNvPr id="16" name="Text 6"/>
          <p:cNvSpPr/>
          <p:nvPr/>
        </p:nvSpPr>
        <p:spPr>
          <a:xfrm>
            <a:off x="1536192" y="4206240"/>
            <a:ext cx="7333488" cy="356616"/>
          </a:xfrm>
          <a:prstGeom prst="rect">
            <a:avLst/>
          </a:prstGeom>
          <a:noFill/>
          <a:ln/>
        </p:spPr>
        <p:txBody>
          <a:bodyPr wrap="none" lIns="0" tIns="0" rIns="0" bIns="0" rtlCol="0" anchor="ctr"/>
          <a:lstStyle/>
          <a:p>
            <a:pPr marL="0" indent="0" algn="l">
              <a:lnSpc>
                <a:spcPts val="2790"/>
              </a:lnSpc>
              <a:buNone/>
            </a:pPr>
            <a:r>
              <a:rPr lang="en-US" sz="2400" b="1" dirty="0">
                <a:solidFill>
                  <a:schemeClr val="bg1"/>
                </a:solidFill>
                <a:latin typeface="Arial" panose="020B0604020202020204" pitchFamily="34" charset="0"/>
                <a:ea typeface="思源黑体-思源黑体-Medium" pitchFamily="34" charset="-122"/>
                <a:cs typeface="Arial" panose="020B0604020202020204" pitchFamily="34" charset="0"/>
              </a:rPr>
              <a:t>Slogan and Credits</a:t>
            </a:r>
            <a:endParaRPr lang="en-US" sz="2400" b="1" dirty="0">
              <a:solidFill>
                <a:schemeClr val="bg1"/>
              </a:solidFill>
              <a:latin typeface="Arial" panose="020B0604020202020204" pitchFamily="34" charset="0"/>
              <a:cs typeface="Arial" panose="020B0604020202020204" pitchFamily="34" charset="0"/>
            </a:endParaRPr>
          </a:p>
        </p:txBody>
      </p:sp>
      <p:sp>
        <p:nvSpPr>
          <p:cNvPr id="17" name="Text 7"/>
          <p:cNvSpPr/>
          <p:nvPr/>
        </p:nvSpPr>
        <p:spPr>
          <a:xfrm>
            <a:off x="1536192" y="4764024"/>
            <a:ext cx="7333488" cy="283464"/>
          </a:xfrm>
          <a:prstGeom prst="rect">
            <a:avLst/>
          </a:prstGeom>
          <a:noFill/>
          <a:ln/>
        </p:spPr>
        <p:txBody>
          <a:bodyPr wrap="none" lIns="0" tIns="0" rIns="0" bIns="0" rtlCol="0" anchor="ctr"/>
          <a:lstStyle/>
          <a:p>
            <a:pPr marL="0" indent="0" algn="l">
              <a:lnSpc>
                <a:spcPts val="2230"/>
              </a:lnSpc>
              <a:buNone/>
            </a:pPr>
            <a:r>
              <a:rPr lang="en-US" sz="2400" dirty="0">
                <a:solidFill>
                  <a:schemeClr val="bg1"/>
                </a:solidFill>
                <a:latin typeface="Arial" panose="020B0604020202020204" pitchFamily="34" charset="0"/>
                <a:ea typeface="思源黑体-思源黑体-Medium" pitchFamily="34" charset="-122"/>
                <a:cs typeface="Arial" panose="020B0604020202020204" pitchFamily="34" charset="0"/>
              </a:rPr>
              <a:t>• Slogan: Sleep Smart. Live Bright.</a:t>
            </a:r>
            <a:endParaRPr lang="en-US" sz="2400" dirty="0">
              <a:solidFill>
                <a:schemeClr val="bg1"/>
              </a:solidFill>
              <a:latin typeface="Arial" panose="020B0604020202020204" pitchFamily="34" charset="0"/>
              <a:cs typeface="Arial" panose="020B0604020202020204" pitchFamily="34" charset="0"/>
            </a:endParaRPr>
          </a:p>
        </p:txBody>
      </p:sp>
      <p:sp>
        <p:nvSpPr>
          <p:cNvPr id="21" name="Text 11"/>
          <p:cNvSpPr/>
          <p:nvPr/>
        </p:nvSpPr>
        <p:spPr>
          <a:xfrm>
            <a:off x="1536192" y="6711696"/>
            <a:ext cx="7333488" cy="283464"/>
          </a:xfrm>
          <a:prstGeom prst="rect">
            <a:avLst/>
          </a:prstGeom>
          <a:noFill/>
          <a:ln/>
        </p:spPr>
        <p:txBody>
          <a:bodyPr wrap="none" lIns="0" tIns="0" rIns="0" bIns="0" rtlCol="0" anchor="ctr"/>
          <a:lstStyle/>
          <a:p>
            <a:pPr marL="0" indent="0" algn="l">
              <a:lnSpc>
                <a:spcPts val="2230"/>
              </a:lnSpc>
              <a:buNone/>
            </a:pPr>
            <a:r>
              <a:rPr lang="en-US" sz="1780" dirty="0">
                <a:solidFill>
                  <a:srgbClr val="CCD0D6"/>
                </a:solidFill>
                <a:latin typeface="思源黑体-思源黑体-Medium" pitchFamily="34" charset="0"/>
                <a:ea typeface="思源黑体-思源黑体-Medium" pitchFamily="34" charset="-122"/>
                <a:cs typeface="思源黑体-思源黑体-Medium" pitchFamily="34" charset="-120"/>
              </a:rPr>
              <a:t> </a:t>
            </a:r>
            <a:endParaRPr lang="en-US" sz="1780" dirty="0"/>
          </a:p>
        </p:txBody>
      </p:sp>
      <p:sp>
        <p:nvSpPr>
          <p:cNvPr id="22" name="TextBox 21">
            <a:extLst>
              <a:ext uri="{FF2B5EF4-FFF2-40B4-BE49-F238E27FC236}">
                <a16:creationId xmlns:a16="http://schemas.microsoft.com/office/drawing/2014/main" id="{BF664101-3EC4-4A75-BDD4-4E9A5EB0808A}"/>
              </a:ext>
            </a:extLst>
          </p:cNvPr>
          <p:cNvSpPr txBox="1"/>
          <p:nvPr/>
        </p:nvSpPr>
        <p:spPr>
          <a:xfrm>
            <a:off x="12919587" y="7686205"/>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5" name="TextBox 24">
            <a:extLst>
              <a:ext uri="{FF2B5EF4-FFF2-40B4-BE49-F238E27FC236}">
                <a16:creationId xmlns:a16="http://schemas.microsoft.com/office/drawing/2014/main" id="{E8AB46A6-2A7E-43B9-B42E-D1B10B572DD2}"/>
              </a:ext>
            </a:extLst>
          </p:cNvPr>
          <p:cNvSpPr txBox="1"/>
          <p:nvPr/>
        </p:nvSpPr>
        <p:spPr>
          <a:xfrm>
            <a:off x="1307592" y="7686205"/>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
        <p:nvSpPr>
          <p:cNvPr id="26" name="TextBox 25">
            <a:extLst>
              <a:ext uri="{FF2B5EF4-FFF2-40B4-BE49-F238E27FC236}">
                <a16:creationId xmlns:a16="http://schemas.microsoft.com/office/drawing/2014/main" id="{5D54B832-D588-4952-B752-1D38B4B87B09}"/>
              </a:ext>
            </a:extLst>
          </p:cNvPr>
          <p:cNvSpPr txBox="1"/>
          <p:nvPr/>
        </p:nvSpPr>
        <p:spPr>
          <a:xfrm>
            <a:off x="1740310" y="5167215"/>
            <a:ext cx="4424516" cy="2308324"/>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The slogan reminds us that good sleep is the key to feeling our best. When we rest well, we wake up with more energy, focus, and positivity to make each day brighter.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p:cNvPicPr>
            <a:picLocks noChangeAspect="1"/>
          </p:cNvPicPr>
          <p:nvPr/>
        </p:nvPicPr>
        <p:blipFill rotWithShape="1">
          <a:blip r:embed="rId3"/>
          <a:srcRect b="10452"/>
          <a:stretch/>
        </p:blipFill>
        <p:spPr>
          <a:xfrm>
            <a:off x="-26693" y="0"/>
            <a:ext cx="14657093" cy="8229600"/>
          </a:xfrm>
          <a:prstGeom prst="rect">
            <a:avLst/>
          </a:prstGeom>
        </p:spPr>
      </p:pic>
      <p:pic>
        <p:nvPicPr>
          <p:cNvPr id="4" name="Image 2" descr="preencoded.png"/>
          <p:cNvPicPr>
            <a:picLocks noChangeAspect="1"/>
          </p:cNvPicPr>
          <p:nvPr/>
        </p:nvPicPr>
        <p:blipFill>
          <a:blip r:embed="rId4"/>
          <a:stretch>
            <a:fillRect/>
          </a:stretch>
        </p:blipFill>
        <p:spPr>
          <a:xfrm>
            <a:off x="795528" y="3593592"/>
            <a:ext cx="4197096" cy="1591056"/>
          </a:xfrm>
          <a:prstGeom prst="rect">
            <a:avLst/>
          </a:prstGeom>
        </p:spPr>
      </p:pic>
      <p:pic>
        <p:nvPicPr>
          <p:cNvPr id="5" name="Image 3" descr="preencoded.png"/>
          <p:cNvPicPr>
            <a:picLocks noChangeAspect="1"/>
          </p:cNvPicPr>
          <p:nvPr/>
        </p:nvPicPr>
        <p:blipFill>
          <a:blip r:embed="rId5"/>
          <a:stretch>
            <a:fillRect/>
          </a:stretch>
        </p:blipFill>
        <p:spPr>
          <a:xfrm>
            <a:off x="795528" y="5413248"/>
            <a:ext cx="6409944" cy="1024128"/>
          </a:xfrm>
          <a:prstGeom prst="rect">
            <a:avLst/>
          </a:prstGeom>
        </p:spPr>
      </p:pic>
      <p:pic>
        <p:nvPicPr>
          <p:cNvPr id="6" name="Image 4" descr="preencoded.png"/>
          <p:cNvPicPr>
            <a:picLocks noChangeAspect="1"/>
          </p:cNvPicPr>
          <p:nvPr/>
        </p:nvPicPr>
        <p:blipFill>
          <a:blip r:embed="rId6"/>
          <a:stretch>
            <a:fillRect/>
          </a:stretch>
        </p:blipFill>
        <p:spPr>
          <a:xfrm>
            <a:off x="5221224" y="3593592"/>
            <a:ext cx="4197096" cy="1591056"/>
          </a:xfrm>
          <a:prstGeom prst="rect">
            <a:avLst/>
          </a:prstGeom>
        </p:spPr>
      </p:pic>
      <p:pic>
        <p:nvPicPr>
          <p:cNvPr id="7" name="Image 5" descr="preencoded.png"/>
          <p:cNvPicPr>
            <a:picLocks noChangeAspect="1"/>
          </p:cNvPicPr>
          <p:nvPr/>
        </p:nvPicPr>
        <p:blipFill>
          <a:blip r:embed="rId7"/>
          <a:stretch>
            <a:fillRect/>
          </a:stretch>
        </p:blipFill>
        <p:spPr>
          <a:xfrm>
            <a:off x="7434072" y="5413248"/>
            <a:ext cx="6409944" cy="1024128"/>
          </a:xfrm>
          <a:prstGeom prst="rect">
            <a:avLst/>
          </a:prstGeom>
        </p:spPr>
      </p:pic>
      <p:pic>
        <p:nvPicPr>
          <p:cNvPr id="8" name="Image 6" descr="preencoded.png"/>
          <p:cNvPicPr>
            <a:picLocks noChangeAspect="1"/>
          </p:cNvPicPr>
          <p:nvPr/>
        </p:nvPicPr>
        <p:blipFill>
          <a:blip r:embed="rId8"/>
          <a:stretch>
            <a:fillRect/>
          </a:stretch>
        </p:blipFill>
        <p:spPr>
          <a:xfrm>
            <a:off x="9646920" y="3593592"/>
            <a:ext cx="4197096" cy="1591056"/>
          </a:xfrm>
          <a:prstGeom prst="rect">
            <a:avLst/>
          </a:prstGeom>
        </p:spPr>
      </p:pic>
      <p:sp>
        <p:nvSpPr>
          <p:cNvPr id="9" name="Text 0"/>
          <p:cNvSpPr/>
          <p:nvPr/>
        </p:nvSpPr>
        <p:spPr>
          <a:xfrm>
            <a:off x="795528" y="1810512"/>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2. Campaign Overview</a:t>
            </a:r>
            <a:endParaRPr lang="en-US" sz="4460" dirty="0"/>
          </a:p>
        </p:txBody>
      </p:sp>
      <p:sp>
        <p:nvSpPr>
          <p:cNvPr id="10" name="Text 1"/>
          <p:cNvSpPr/>
          <p:nvPr/>
        </p:nvSpPr>
        <p:spPr>
          <a:xfrm>
            <a:off x="795528" y="2770632"/>
            <a:ext cx="13048488" cy="576072"/>
          </a:xfrm>
          <a:prstGeom prst="rect">
            <a:avLst/>
          </a:prstGeom>
          <a:noFill/>
          <a:ln/>
        </p:spPr>
        <p:txBody>
          <a:bodyPr wrap="none" lIns="0" tIns="0" rIns="0" bIns="0" rtlCol="0" anchor="ctr"/>
          <a:lstStyle/>
          <a:p>
            <a:pPr marL="0" indent="0" algn="l">
              <a:lnSpc>
                <a:spcPts val="4460"/>
              </a:lnSpc>
              <a:buNone/>
            </a:pPr>
            <a:r>
              <a:rPr lang="en-US" sz="3570" dirty="0">
                <a:solidFill>
                  <a:srgbClr val="FFFDFD"/>
                </a:solidFill>
                <a:latin typeface="思源黑体-思源黑体-Medium" pitchFamily="34" charset="0"/>
                <a:ea typeface="思源黑体-思源黑体-Medium" pitchFamily="34" charset="-122"/>
                <a:cs typeface="思源黑体-思源黑体-Medium" pitchFamily="34" charset="-120"/>
              </a:rPr>
              <a:t>Campaign Focus</a:t>
            </a:r>
            <a:endParaRPr lang="en-US" sz="3570" dirty="0"/>
          </a:p>
        </p:txBody>
      </p:sp>
      <p:sp>
        <p:nvSpPr>
          <p:cNvPr id="11" name="Text 2"/>
          <p:cNvSpPr/>
          <p:nvPr/>
        </p:nvSpPr>
        <p:spPr>
          <a:xfrm>
            <a:off x="1024128" y="3822192"/>
            <a:ext cx="3749040" cy="1133856"/>
          </a:xfrm>
          <a:prstGeom prst="rect">
            <a:avLst/>
          </a:prstGeom>
          <a:noFill/>
          <a:ln/>
        </p:spPr>
        <p:txBody>
          <a:bodyPr wrap="square" lIns="0" tIns="0" rIns="0" bIns="0" rtlCol="0" anchor="ctr"/>
          <a:lstStyle/>
          <a:p>
            <a:pPr marL="0" indent="0" algn="l">
              <a:lnSpc>
                <a:spcPts val="2230"/>
              </a:lnSpc>
              <a:buNone/>
            </a:pPr>
            <a:r>
              <a:rPr lang="en-US" sz="2000" dirty="0">
                <a:solidFill>
                  <a:srgbClr val="565F6C"/>
                </a:solidFill>
                <a:latin typeface="Arial" panose="020B0604020202020204" pitchFamily="34" charset="0"/>
                <a:ea typeface="思源黑体-思源黑体-Medium" pitchFamily="34" charset="-122"/>
                <a:cs typeface="Arial" panose="020B0604020202020204" pitchFamily="34" charset="0"/>
              </a:rPr>
              <a:t>The Rest to Rise campaign promotes practical sleep-hygiene awareness for young adults (18–40).</a:t>
            </a:r>
            <a:endParaRPr lang="en-US" sz="2000" dirty="0">
              <a:latin typeface="Arial" panose="020B0604020202020204" pitchFamily="34" charset="0"/>
              <a:cs typeface="Arial" panose="020B0604020202020204" pitchFamily="34" charset="0"/>
            </a:endParaRPr>
          </a:p>
        </p:txBody>
      </p:sp>
      <p:sp>
        <p:nvSpPr>
          <p:cNvPr id="12" name="Text 3"/>
          <p:cNvSpPr/>
          <p:nvPr/>
        </p:nvSpPr>
        <p:spPr>
          <a:xfrm>
            <a:off x="1024128" y="5632704"/>
            <a:ext cx="5961888" cy="566928"/>
          </a:xfrm>
          <a:prstGeom prst="rect">
            <a:avLst/>
          </a:prstGeom>
          <a:noFill/>
          <a:ln/>
        </p:spPr>
        <p:txBody>
          <a:bodyPr wrap="square" lIns="0" tIns="0" rIns="0" bIns="0" rtlCol="0" anchor="ctr"/>
          <a:lstStyle/>
          <a:p>
            <a:pPr marL="0" indent="0" algn="l">
              <a:lnSpc>
                <a:spcPts val="2230"/>
              </a:lnSpc>
              <a:buNone/>
            </a:pPr>
            <a:r>
              <a:rPr lang="en-US" sz="2000" dirty="0">
                <a:solidFill>
                  <a:srgbClr val="565F6C"/>
                </a:solidFill>
                <a:latin typeface="Arial" panose="020B0604020202020204" pitchFamily="34" charset="0"/>
                <a:ea typeface="思源黑体-思源黑体-Medium" pitchFamily="34" charset="-122"/>
                <a:cs typeface="Arial" panose="020B0604020202020204" pitchFamily="34" charset="0"/>
              </a:rPr>
              <a:t>The project combines education, technology, and reflection to improve health and daily performance.</a:t>
            </a:r>
            <a:endParaRPr lang="en-US" sz="2000" dirty="0">
              <a:latin typeface="Arial" panose="020B0604020202020204" pitchFamily="34" charset="0"/>
              <a:cs typeface="Arial" panose="020B0604020202020204" pitchFamily="34" charset="0"/>
            </a:endParaRPr>
          </a:p>
        </p:txBody>
      </p:sp>
      <p:sp>
        <p:nvSpPr>
          <p:cNvPr id="13" name="Text 4"/>
          <p:cNvSpPr/>
          <p:nvPr/>
        </p:nvSpPr>
        <p:spPr>
          <a:xfrm>
            <a:off x="5449824" y="3822192"/>
            <a:ext cx="3749040" cy="850392"/>
          </a:xfrm>
          <a:prstGeom prst="rect">
            <a:avLst/>
          </a:prstGeom>
          <a:noFill/>
          <a:ln/>
        </p:spPr>
        <p:txBody>
          <a:bodyPr wrap="square" lIns="0" tIns="0" rIns="0" bIns="0" rtlCol="0" anchor="ctr"/>
          <a:lstStyle/>
          <a:p>
            <a:pPr marL="0" indent="0" algn="l">
              <a:lnSpc>
                <a:spcPts val="223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It highlights how blue-light exposure and late-night device use reduce sleep quality.</a:t>
            </a:r>
            <a:endParaRPr lang="en-US" sz="2000" dirty="0">
              <a:latin typeface="Arial" panose="020B0604020202020204" pitchFamily="34" charset="0"/>
              <a:cs typeface="Arial" panose="020B0604020202020204" pitchFamily="34" charset="0"/>
            </a:endParaRPr>
          </a:p>
        </p:txBody>
      </p:sp>
      <p:sp>
        <p:nvSpPr>
          <p:cNvPr id="14" name="Text 5"/>
          <p:cNvSpPr/>
          <p:nvPr/>
        </p:nvSpPr>
        <p:spPr>
          <a:xfrm>
            <a:off x="7662672" y="5632704"/>
            <a:ext cx="5961888" cy="566928"/>
          </a:xfrm>
          <a:prstGeom prst="rect">
            <a:avLst/>
          </a:prstGeom>
          <a:noFill/>
          <a:ln/>
        </p:spPr>
        <p:txBody>
          <a:bodyPr wrap="square" lIns="0" tIns="0" rIns="0" bIns="0" rtlCol="0" anchor="ctr"/>
          <a:lstStyle/>
          <a:p>
            <a:pPr marL="0" indent="0" algn="l">
              <a:lnSpc>
                <a:spcPts val="2230"/>
              </a:lnSpc>
              <a:buNone/>
            </a:pPr>
            <a:r>
              <a:rPr lang="en-US" sz="1780" dirty="0">
                <a:solidFill>
                  <a:srgbClr val="424852"/>
                </a:solidFill>
                <a:latin typeface="思源黑体-思源黑体-Medium" pitchFamily="34" charset="0"/>
                <a:ea typeface="思源黑体-思源黑体-Medium" pitchFamily="34" charset="-122"/>
                <a:cs typeface="思源黑体-思源黑体-Medium" pitchFamily="34" charset="-120"/>
              </a:rPr>
              <a:t>💬 “Better sleep is not a luxury — it’s a lifestyle choice.”</a:t>
            </a:r>
            <a:endParaRPr lang="en-US" sz="1780" dirty="0"/>
          </a:p>
        </p:txBody>
      </p:sp>
      <p:sp>
        <p:nvSpPr>
          <p:cNvPr id="15" name="Text 6"/>
          <p:cNvSpPr/>
          <p:nvPr/>
        </p:nvSpPr>
        <p:spPr>
          <a:xfrm>
            <a:off x="9890777" y="3702288"/>
            <a:ext cx="3749040" cy="1133856"/>
          </a:xfrm>
          <a:prstGeom prst="rect">
            <a:avLst/>
          </a:prstGeom>
          <a:noFill/>
          <a:ln/>
        </p:spPr>
        <p:txBody>
          <a:bodyPr wrap="square" lIns="0" tIns="0" rIns="0" bIns="0" rtlCol="0" anchor="ctr"/>
          <a:lstStyle/>
          <a:p>
            <a:pPr marL="0" indent="0" algn="l">
              <a:lnSpc>
                <a:spcPts val="2230"/>
              </a:lnSpc>
              <a:buNone/>
            </a:pPr>
            <a:r>
              <a:rPr lang="en-US" sz="2000" dirty="0">
                <a:solidFill>
                  <a:srgbClr val="32373E"/>
                </a:solidFill>
                <a:latin typeface="Arial" panose="020B0604020202020204" pitchFamily="34" charset="0"/>
                <a:ea typeface="思源黑体-思源黑体-Medium" pitchFamily="34" charset="-122"/>
                <a:cs typeface="Arial" panose="020B0604020202020204" pitchFamily="34" charset="0"/>
              </a:rPr>
              <a:t>Participants learn to use smartwatches and sleep apps to understand and improve their rest patterns.</a:t>
            </a:r>
            <a:endParaRPr lang="en-US"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D7DBF6B-A47A-4F42-A830-2C5115E9F907}"/>
              </a:ext>
            </a:extLst>
          </p:cNvPr>
          <p:cNvSpPr txBox="1"/>
          <p:nvPr/>
        </p:nvSpPr>
        <p:spPr>
          <a:xfrm>
            <a:off x="5087095" y="7445438"/>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5728"/>
          </a:xfrm>
          <a:prstGeom prst="rect">
            <a:avLst/>
          </a:prstGeom>
        </p:spPr>
      </p:pic>
      <p:pic>
        <p:nvPicPr>
          <p:cNvPr id="4" name="Image 2" descr="preencoded.png"/>
          <p:cNvPicPr>
            <a:picLocks noChangeAspect="1"/>
          </p:cNvPicPr>
          <p:nvPr/>
        </p:nvPicPr>
        <p:blipFill>
          <a:blip r:embed="rId5"/>
          <a:stretch>
            <a:fillRect/>
          </a:stretch>
        </p:blipFill>
        <p:spPr>
          <a:xfrm>
            <a:off x="786384" y="3977640"/>
            <a:ext cx="6464808" cy="3383280"/>
          </a:xfrm>
          <a:prstGeom prst="rect">
            <a:avLst/>
          </a:prstGeom>
        </p:spPr>
      </p:pic>
      <p:pic>
        <p:nvPicPr>
          <p:cNvPr id="5" name="Image 3" descr="preencoded.png"/>
          <p:cNvPicPr>
            <a:picLocks noChangeAspect="1"/>
          </p:cNvPicPr>
          <p:nvPr/>
        </p:nvPicPr>
        <p:blipFill>
          <a:blip r:embed="rId6"/>
          <a:stretch>
            <a:fillRect/>
          </a:stretch>
        </p:blipFill>
        <p:spPr>
          <a:xfrm>
            <a:off x="7397496" y="2686861"/>
            <a:ext cx="6464808" cy="4639843"/>
          </a:xfrm>
          <a:prstGeom prst="rect">
            <a:avLst/>
          </a:prstGeom>
        </p:spPr>
      </p:pic>
      <p:pic>
        <p:nvPicPr>
          <p:cNvPr id="6" name="Image 4" descr="preencoded.png"/>
          <p:cNvPicPr>
            <a:picLocks noChangeAspect="1"/>
          </p:cNvPicPr>
          <p:nvPr/>
        </p:nvPicPr>
        <p:blipFill>
          <a:blip r:embed="rId7"/>
          <a:stretch>
            <a:fillRect/>
          </a:stretch>
        </p:blipFill>
        <p:spPr>
          <a:xfrm>
            <a:off x="1143000" y="4889681"/>
            <a:ext cx="6044184" cy="2240280"/>
          </a:xfrm>
          <a:prstGeom prst="rect">
            <a:avLst/>
          </a:prstGeom>
        </p:spPr>
      </p:pic>
      <p:pic>
        <p:nvPicPr>
          <p:cNvPr id="7" name="Image 5" descr="preencoded.png"/>
          <p:cNvPicPr>
            <a:picLocks noChangeAspect="1"/>
          </p:cNvPicPr>
          <p:nvPr/>
        </p:nvPicPr>
        <p:blipFill>
          <a:blip r:embed="rId7"/>
          <a:stretch>
            <a:fillRect/>
          </a:stretch>
        </p:blipFill>
        <p:spPr>
          <a:xfrm>
            <a:off x="7607808" y="4890123"/>
            <a:ext cx="6044184" cy="2240280"/>
          </a:xfrm>
          <a:prstGeom prst="rect">
            <a:avLst/>
          </a:prstGeom>
        </p:spPr>
      </p:pic>
      <p:pic>
        <p:nvPicPr>
          <p:cNvPr id="8" name="Image 6" descr="preencoded.png"/>
          <p:cNvPicPr>
            <a:picLocks noChangeAspect="1"/>
          </p:cNvPicPr>
          <p:nvPr/>
        </p:nvPicPr>
        <p:blipFill>
          <a:blip r:embed="rId8"/>
          <a:stretch>
            <a:fillRect/>
          </a:stretch>
        </p:blipFill>
        <p:spPr>
          <a:xfrm>
            <a:off x="996696" y="4187952"/>
            <a:ext cx="548640" cy="548640"/>
          </a:xfrm>
          <a:prstGeom prst="rect">
            <a:avLst/>
          </a:prstGeom>
        </p:spPr>
      </p:pic>
      <p:pic>
        <p:nvPicPr>
          <p:cNvPr id="9" name="Image 7" descr="preencoded.png"/>
          <p:cNvPicPr>
            <a:picLocks noChangeAspect="1"/>
          </p:cNvPicPr>
          <p:nvPr/>
        </p:nvPicPr>
        <p:blipFill>
          <a:blip r:embed="rId9"/>
          <a:stretch>
            <a:fillRect/>
          </a:stretch>
        </p:blipFill>
        <p:spPr>
          <a:xfrm>
            <a:off x="7534656" y="2788920"/>
            <a:ext cx="548640" cy="548640"/>
          </a:xfrm>
          <a:prstGeom prst="rect">
            <a:avLst/>
          </a:prstGeom>
        </p:spPr>
      </p:pic>
      <p:sp>
        <p:nvSpPr>
          <p:cNvPr id="10" name="Text 0"/>
          <p:cNvSpPr/>
          <p:nvPr/>
        </p:nvSpPr>
        <p:spPr>
          <a:xfrm>
            <a:off x="795528" y="3218688"/>
            <a:ext cx="13048488" cy="576072"/>
          </a:xfrm>
          <a:prstGeom prst="rect">
            <a:avLst/>
          </a:prstGeom>
          <a:noFill/>
          <a:ln/>
        </p:spPr>
        <p:txBody>
          <a:bodyPr wrap="none" lIns="0" tIns="0" rIns="0" bIns="0" rtlCol="0" anchor="ctr"/>
          <a:lstStyle/>
          <a:p>
            <a:pPr marL="0" indent="0" algn="l">
              <a:lnSpc>
                <a:spcPts val="4460"/>
              </a:lnSpc>
              <a:buNone/>
            </a:pPr>
            <a:r>
              <a:rPr lang="en-US" sz="3570" dirty="0">
                <a:solidFill>
                  <a:srgbClr val="FFFDFD"/>
                </a:solidFill>
                <a:latin typeface="思源黑体-思源黑体-Medium" pitchFamily="34" charset="0"/>
                <a:ea typeface="思源黑体-思源黑体-Medium" pitchFamily="34" charset="-122"/>
                <a:cs typeface="思源黑体-思源黑体-Medium" pitchFamily="34" charset="-120"/>
              </a:rPr>
              <a:t>3. Aim and Objectives</a:t>
            </a:r>
            <a:endParaRPr lang="en-US" sz="3570" dirty="0"/>
          </a:p>
        </p:txBody>
      </p:sp>
      <p:sp>
        <p:nvSpPr>
          <p:cNvPr id="11" name="Text 1"/>
          <p:cNvSpPr/>
          <p:nvPr/>
        </p:nvSpPr>
        <p:spPr>
          <a:xfrm>
            <a:off x="1197864" y="4279392"/>
            <a:ext cx="146304" cy="365760"/>
          </a:xfrm>
          <a:prstGeom prst="rect">
            <a:avLst/>
          </a:prstGeom>
          <a:noFill/>
          <a:ln/>
        </p:spPr>
        <p:txBody>
          <a:bodyPr wrap="none" lIns="0" tIns="0" rIns="0" bIns="0" rtlCol="0" anchor="ctr"/>
          <a:lstStyle/>
          <a:p>
            <a:pPr marL="0" indent="0" algn="l">
              <a:lnSpc>
                <a:spcPts val="2310"/>
              </a:lnSpc>
              <a:buNone/>
            </a:pPr>
            <a:r>
              <a:rPr lang="en-US" sz="192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1920" dirty="0"/>
          </a:p>
        </p:txBody>
      </p:sp>
      <p:sp>
        <p:nvSpPr>
          <p:cNvPr id="12" name="Text 2"/>
          <p:cNvSpPr/>
          <p:nvPr/>
        </p:nvSpPr>
        <p:spPr>
          <a:xfrm>
            <a:off x="996696" y="4764024"/>
            <a:ext cx="6044184" cy="283464"/>
          </a:xfrm>
          <a:prstGeom prst="rect">
            <a:avLst/>
          </a:prstGeom>
          <a:noFill/>
          <a:ln/>
        </p:spPr>
        <p:txBody>
          <a:bodyPr wrap="none" lIns="0" tIns="0" rIns="0" bIns="0" rtlCol="0" anchor="ctr"/>
          <a:lstStyle/>
          <a:p>
            <a:pPr marL="0" indent="0" algn="l">
              <a:lnSpc>
                <a:spcPts val="2230"/>
              </a:lnSpc>
              <a:buNone/>
            </a:pPr>
            <a:r>
              <a:rPr lang="en-US" sz="2000" b="1" u="sng" dirty="0">
                <a:solidFill>
                  <a:schemeClr val="tx1">
                    <a:lumMod val="95000"/>
                    <a:lumOff val="5000"/>
                  </a:schemeClr>
                </a:solidFill>
                <a:highlight>
                  <a:srgbClr val="FFFF00"/>
                </a:highlight>
                <a:latin typeface="Arial" panose="020B0604020202020204" pitchFamily="34" charset="0"/>
                <a:ea typeface="思源黑体-思源黑体-Medium" pitchFamily="34" charset="-122"/>
                <a:cs typeface="Arial" panose="020B0604020202020204" pitchFamily="34" charset="0"/>
              </a:rPr>
              <a:t>Campaign Aim</a:t>
            </a:r>
            <a:endParaRPr lang="en-US" sz="2000" b="1" u="sng" dirty="0">
              <a:solidFill>
                <a:schemeClr val="tx1">
                  <a:lumMod val="95000"/>
                  <a:lumOff val="5000"/>
                </a:schemeClr>
              </a:solidFill>
              <a:highlight>
                <a:srgbClr val="FFFF00"/>
              </a:highlight>
              <a:latin typeface="Arial" panose="020B0604020202020204" pitchFamily="34" charset="0"/>
              <a:cs typeface="Arial" panose="020B0604020202020204" pitchFamily="34" charset="0"/>
            </a:endParaRPr>
          </a:p>
        </p:txBody>
      </p:sp>
      <p:sp>
        <p:nvSpPr>
          <p:cNvPr id="13" name="Text 3"/>
          <p:cNvSpPr/>
          <p:nvPr/>
        </p:nvSpPr>
        <p:spPr>
          <a:xfrm>
            <a:off x="996696" y="5358384"/>
            <a:ext cx="6044184" cy="457200"/>
          </a:xfrm>
          <a:prstGeom prst="rect">
            <a:avLst/>
          </a:prstGeom>
          <a:noFill/>
          <a:ln/>
        </p:spPr>
        <p:txBody>
          <a:bodyPr wrap="square" lIns="0" tIns="0" rIns="0" bIns="0" rtlCol="0" anchor="ctr"/>
          <a:lstStyle/>
          <a:p>
            <a:pPr marL="0" indent="0" algn="l">
              <a:lnSpc>
                <a:spcPts val="1780"/>
              </a:lnSpc>
              <a:buNone/>
            </a:pPr>
            <a:r>
              <a:rPr lang="en-US" sz="2000" dirty="0">
                <a:solidFill>
                  <a:schemeClr val="tx1">
                    <a:lumMod val="95000"/>
                    <a:lumOff val="5000"/>
                  </a:schemeClr>
                </a:solidFill>
                <a:latin typeface="Arial" panose="020B0604020202020204" pitchFamily="34" charset="0"/>
                <a:ea typeface="思源黑体-思源黑体-Medium" pitchFamily="34" charset="-122"/>
                <a:cs typeface="Arial" panose="020B0604020202020204" pitchFamily="34" charset="0"/>
              </a:rPr>
              <a:t>• </a:t>
            </a:r>
            <a:r>
              <a:rPr lang="en-GB" sz="2000" dirty="0"/>
              <a:t>To empower young adults to establish and maintain healthy, consistent sleep routines by promoting awareness of good sleep practices and encouraging regular behaviour tracking for long-term wellbeing.</a:t>
            </a:r>
            <a:endParaRPr lang="en-US" sz="2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4" name="Text 4"/>
          <p:cNvSpPr/>
          <p:nvPr/>
        </p:nvSpPr>
        <p:spPr>
          <a:xfrm>
            <a:off x="7735824" y="2894666"/>
            <a:ext cx="146304" cy="365760"/>
          </a:xfrm>
          <a:prstGeom prst="rect">
            <a:avLst/>
          </a:prstGeom>
          <a:noFill/>
          <a:ln/>
        </p:spPr>
        <p:txBody>
          <a:bodyPr wrap="none" lIns="0" tIns="0" rIns="0" bIns="0" rtlCol="0" anchor="ctr"/>
          <a:lstStyle/>
          <a:p>
            <a:pPr marL="0" indent="0" algn="l">
              <a:lnSpc>
                <a:spcPts val="2310"/>
              </a:lnSpc>
              <a:buNone/>
            </a:pPr>
            <a:r>
              <a:rPr lang="en-US" sz="192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1920" dirty="0"/>
          </a:p>
        </p:txBody>
      </p:sp>
      <p:sp>
        <p:nvSpPr>
          <p:cNvPr id="15" name="Text 5"/>
          <p:cNvSpPr/>
          <p:nvPr/>
        </p:nvSpPr>
        <p:spPr>
          <a:xfrm>
            <a:off x="7607808" y="3610258"/>
            <a:ext cx="6044184" cy="283464"/>
          </a:xfrm>
          <a:prstGeom prst="rect">
            <a:avLst/>
          </a:prstGeom>
          <a:noFill/>
          <a:ln/>
        </p:spPr>
        <p:txBody>
          <a:bodyPr wrap="none" lIns="0" tIns="0" rIns="0" bIns="0" rtlCol="0" anchor="ctr"/>
          <a:lstStyle/>
          <a:p>
            <a:pPr marL="0" indent="0" algn="l">
              <a:lnSpc>
                <a:spcPts val="2230"/>
              </a:lnSpc>
              <a:buNone/>
            </a:pPr>
            <a:r>
              <a:rPr lang="en-US" sz="2000" b="1" u="sng" dirty="0">
                <a:solidFill>
                  <a:srgbClr val="424852"/>
                </a:solidFill>
                <a:highlight>
                  <a:srgbClr val="FFFF00"/>
                </a:highlight>
                <a:latin typeface="Arial" panose="020B0604020202020204" pitchFamily="34" charset="0"/>
                <a:ea typeface="思源黑体-思源黑体-Medium" pitchFamily="34" charset="-122"/>
                <a:cs typeface="Arial" panose="020B0604020202020204" pitchFamily="34" charset="0"/>
              </a:rPr>
              <a:t>Objectives</a:t>
            </a:r>
            <a:endParaRPr lang="en-US" sz="2000" b="1" u="sng" dirty="0">
              <a:highlight>
                <a:srgbClr val="FFFF00"/>
              </a:highlight>
              <a:latin typeface="Arial" panose="020B0604020202020204" pitchFamily="34" charset="0"/>
              <a:cs typeface="Arial" panose="020B0604020202020204" pitchFamily="34" charset="0"/>
            </a:endParaRPr>
          </a:p>
        </p:txBody>
      </p:sp>
      <p:sp>
        <p:nvSpPr>
          <p:cNvPr id="16" name="Text 6"/>
          <p:cNvSpPr/>
          <p:nvPr/>
        </p:nvSpPr>
        <p:spPr>
          <a:xfrm>
            <a:off x="7607808" y="4054037"/>
            <a:ext cx="6044184" cy="228600"/>
          </a:xfrm>
          <a:prstGeom prst="rect">
            <a:avLst/>
          </a:prstGeom>
          <a:noFill/>
          <a:ln/>
        </p:spPr>
        <p:txBody>
          <a:bodyPr wrap="none" lIns="0" tIns="0" rIns="0" bIns="0" rtlCol="0" anchor="ctr"/>
          <a:lstStyle/>
          <a:p>
            <a:pPr marL="0" indent="0" algn="l">
              <a:lnSpc>
                <a:spcPts val="178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 Reduce night-time screen use and blue-light exposure.</a:t>
            </a:r>
            <a:endParaRPr lang="en-US" sz="2000" dirty="0">
              <a:latin typeface="Arial" panose="020B0604020202020204" pitchFamily="34" charset="0"/>
              <a:cs typeface="Arial" panose="020B0604020202020204" pitchFamily="34" charset="0"/>
            </a:endParaRPr>
          </a:p>
        </p:txBody>
      </p:sp>
      <p:sp>
        <p:nvSpPr>
          <p:cNvPr id="17" name="Text 7"/>
          <p:cNvSpPr/>
          <p:nvPr/>
        </p:nvSpPr>
        <p:spPr>
          <a:xfrm>
            <a:off x="7607808" y="4447229"/>
            <a:ext cx="6044184" cy="228600"/>
          </a:xfrm>
          <a:prstGeom prst="rect">
            <a:avLst/>
          </a:prstGeom>
          <a:noFill/>
          <a:ln/>
        </p:spPr>
        <p:txBody>
          <a:bodyPr wrap="none" lIns="0" tIns="0" rIns="0" bIns="0" rtlCol="0" anchor="ctr"/>
          <a:lstStyle/>
          <a:p>
            <a:pPr marL="0" indent="0" algn="l">
              <a:lnSpc>
                <a:spcPts val="178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 Encourage smartwatch and sleep-app tracking.</a:t>
            </a:r>
            <a:endParaRPr lang="en-US" sz="2000" dirty="0">
              <a:latin typeface="Arial" panose="020B0604020202020204" pitchFamily="34" charset="0"/>
              <a:cs typeface="Arial" panose="020B0604020202020204" pitchFamily="34" charset="0"/>
            </a:endParaRPr>
          </a:p>
        </p:txBody>
      </p:sp>
      <p:sp>
        <p:nvSpPr>
          <p:cNvPr id="18" name="Text 8"/>
          <p:cNvSpPr/>
          <p:nvPr/>
        </p:nvSpPr>
        <p:spPr>
          <a:xfrm>
            <a:off x="7607808" y="4840421"/>
            <a:ext cx="6044184" cy="228600"/>
          </a:xfrm>
          <a:prstGeom prst="rect">
            <a:avLst/>
          </a:prstGeom>
          <a:noFill/>
          <a:ln/>
        </p:spPr>
        <p:txBody>
          <a:bodyPr wrap="none" lIns="0" tIns="0" rIns="0" bIns="0" rtlCol="0" anchor="ctr"/>
          <a:lstStyle/>
          <a:p>
            <a:pPr marL="0" indent="0" algn="l">
              <a:lnSpc>
                <a:spcPts val="178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 Promote relaxation techniques for better rest.</a:t>
            </a:r>
            <a:endParaRPr lang="en-US" sz="2000" dirty="0">
              <a:latin typeface="Arial" panose="020B0604020202020204" pitchFamily="34" charset="0"/>
              <a:cs typeface="Arial" panose="020B0604020202020204" pitchFamily="34" charset="0"/>
            </a:endParaRPr>
          </a:p>
        </p:txBody>
      </p:sp>
      <p:sp>
        <p:nvSpPr>
          <p:cNvPr id="19" name="Text 9"/>
          <p:cNvSpPr/>
          <p:nvPr/>
        </p:nvSpPr>
        <p:spPr>
          <a:xfrm>
            <a:off x="7607808" y="5253818"/>
            <a:ext cx="6044184" cy="228600"/>
          </a:xfrm>
          <a:prstGeom prst="rect">
            <a:avLst/>
          </a:prstGeom>
          <a:noFill/>
          <a:ln/>
        </p:spPr>
        <p:txBody>
          <a:bodyPr wrap="none" lIns="0" tIns="0" rIns="0" bIns="0" rtlCol="0" anchor="ctr"/>
          <a:lstStyle/>
          <a:p>
            <a:pPr marL="0" indent="0" algn="l">
              <a:lnSpc>
                <a:spcPts val="178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 Measure improvements in sleep duration and quality.</a:t>
            </a:r>
            <a:endParaRPr lang="en-US" sz="2000" dirty="0">
              <a:latin typeface="Arial" panose="020B0604020202020204" pitchFamily="34" charset="0"/>
              <a:cs typeface="Arial" panose="020B0604020202020204" pitchFamily="34" charset="0"/>
            </a:endParaRPr>
          </a:p>
        </p:txBody>
      </p:sp>
      <p:sp>
        <p:nvSpPr>
          <p:cNvPr id="20" name="Text 10"/>
          <p:cNvSpPr/>
          <p:nvPr/>
        </p:nvSpPr>
        <p:spPr>
          <a:xfrm>
            <a:off x="7607808" y="5647010"/>
            <a:ext cx="6044184" cy="228600"/>
          </a:xfrm>
          <a:prstGeom prst="rect">
            <a:avLst/>
          </a:prstGeom>
          <a:noFill/>
          <a:ln/>
        </p:spPr>
        <p:txBody>
          <a:bodyPr wrap="none" lIns="0" tIns="0" rIns="0" bIns="0" rtlCol="0" anchor="ctr"/>
          <a:lstStyle/>
          <a:p>
            <a:pPr marL="0" indent="0" algn="l">
              <a:lnSpc>
                <a:spcPts val="178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 Sustain behavioural change beyond the campaign.</a:t>
            </a:r>
            <a:endParaRPr lang="en-US" sz="20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E8E4CE1-37CD-4079-988B-ACB51C4C11C4}"/>
              </a:ext>
            </a:extLst>
          </p:cNvPr>
          <p:cNvSpPr txBox="1"/>
          <p:nvPr/>
        </p:nvSpPr>
        <p:spPr>
          <a:xfrm>
            <a:off x="12963832" y="2135014"/>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2" name="TextBox 21">
            <a:extLst>
              <a:ext uri="{FF2B5EF4-FFF2-40B4-BE49-F238E27FC236}">
                <a16:creationId xmlns:a16="http://schemas.microsoft.com/office/drawing/2014/main" id="{851702BC-3BFF-4663-B78C-2EEBBC537D07}"/>
              </a:ext>
            </a:extLst>
          </p:cNvPr>
          <p:cNvSpPr txBox="1"/>
          <p:nvPr/>
        </p:nvSpPr>
        <p:spPr>
          <a:xfrm>
            <a:off x="4739623" y="7615166"/>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5728"/>
          </a:xfrm>
          <a:prstGeom prst="rect">
            <a:avLst/>
          </a:prstGeom>
        </p:spPr>
      </p:pic>
      <p:pic>
        <p:nvPicPr>
          <p:cNvPr id="4" name="Image 2" descr="preencoded.png"/>
          <p:cNvPicPr>
            <a:picLocks noChangeAspect="1"/>
          </p:cNvPicPr>
          <p:nvPr/>
        </p:nvPicPr>
        <p:blipFill>
          <a:blip r:embed="rId5"/>
          <a:stretch>
            <a:fillRect/>
          </a:stretch>
        </p:blipFill>
        <p:spPr>
          <a:xfrm>
            <a:off x="795528" y="4197096"/>
            <a:ext cx="6409944" cy="3136392"/>
          </a:xfrm>
          <a:prstGeom prst="rect">
            <a:avLst/>
          </a:prstGeom>
        </p:spPr>
      </p:pic>
      <p:pic>
        <p:nvPicPr>
          <p:cNvPr id="5" name="Image 3" descr="preencoded.png"/>
          <p:cNvPicPr>
            <a:picLocks noChangeAspect="1"/>
          </p:cNvPicPr>
          <p:nvPr/>
        </p:nvPicPr>
        <p:blipFill>
          <a:blip r:embed="rId5"/>
          <a:stretch>
            <a:fillRect/>
          </a:stretch>
        </p:blipFill>
        <p:spPr>
          <a:xfrm>
            <a:off x="7424930" y="3660550"/>
            <a:ext cx="6115124" cy="3702140"/>
          </a:xfrm>
          <a:prstGeom prst="rect">
            <a:avLst/>
          </a:prstGeom>
        </p:spPr>
      </p:pic>
      <p:sp>
        <p:nvSpPr>
          <p:cNvPr id="6" name="Text 0"/>
          <p:cNvSpPr/>
          <p:nvPr/>
        </p:nvSpPr>
        <p:spPr>
          <a:xfrm>
            <a:off x="795528" y="3236976"/>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4. Evaluation Overview</a:t>
            </a:r>
            <a:endParaRPr lang="en-US" sz="4460" dirty="0"/>
          </a:p>
        </p:txBody>
      </p:sp>
      <p:sp>
        <p:nvSpPr>
          <p:cNvPr id="7" name="Text 1"/>
          <p:cNvSpPr/>
          <p:nvPr/>
        </p:nvSpPr>
        <p:spPr>
          <a:xfrm>
            <a:off x="1024128" y="4425696"/>
            <a:ext cx="596188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To know if the campaign works, three evaluation stages are used:</a:t>
            </a:r>
            <a:endParaRPr lang="en-US" sz="2000" dirty="0">
              <a:latin typeface="Arial" panose="020B0604020202020204" pitchFamily="34" charset="0"/>
              <a:cs typeface="Arial" panose="020B0604020202020204" pitchFamily="34" charset="0"/>
            </a:endParaRPr>
          </a:p>
        </p:txBody>
      </p:sp>
      <p:sp>
        <p:nvSpPr>
          <p:cNvPr id="8" name="Text 2"/>
          <p:cNvSpPr/>
          <p:nvPr/>
        </p:nvSpPr>
        <p:spPr>
          <a:xfrm>
            <a:off x="1024128" y="5129784"/>
            <a:ext cx="596188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 Formative Evaluation: Identify baseline habits and needs.</a:t>
            </a:r>
            <a:endParaRPr lang="en-US" sz="2000" dirty="0">
              <a:latin typeface="Arial" panose="020B0604020202020204" pitchFamily="34" charset="0"/>
              <a:cs typeface="Arial" panose="020B0604020202020204" pitchFamily="34" charset="0"/>
            </a:endParaRPr>
          </a:p>
        </p:txBody>
      </p:sp>
      <p:sp>
        <p:nvSpPr>
          <p:cNvPr id="9" name="Text 3"/>
          <p:cNvSpPr/>
          <p:nvPr/>
        </p:nvSpPr>
        <p:spPr>
          <a:xfrm>
            <a:off x="1024128" y="5833872"/>
            <a:ext cx="596188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 Process Evaluation: Monitor participation and learning during the 8 weeks.</a:t>
            </a:r>
            <a:endParaRPr lang="en-US" sz="2000" dirty="0">
              <a:latin typeface="Arial" panose="020B0604020202020204" pitchFamily="34" charset="0"/>
              <a:cs typeface="Arial" panose="020B0604020202020204" pitchFamily="34" charset="0"/>
            </a:endParaRPr>
          </a:p>
        </p:txBody>
      </p:sp>
      <p:sp>
        <p:nvSpPr>
          <p:cNvPr id="10" name="Text 4"/>
          <p:cNvSpPr/>
          <p:nvPr/>
        </p:nvSpPr>
        <p:spPr>
          <a:xfrm>
            <a:off x="1024128" y="6537960"/>
            <a:ext cx="596188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 Outcome Evaluation: Assess behaviour change and sleep improvement after completion.</a:t>
            </a:r>
            <a:endParaRPr lang="en-US" sz="2000" dirty="0">
              <a:latin typeface="Arial" panose="020B0604020202020204" pitchFamily="34" charset="0"/>
              <a:cs typeface="Arial" panose="020B0604020202020204" pitchFamily="34" charset="0"/>
            </a:endParaRPr>
          </a:p>
        </p:txBody>
      </p:sp>
      <p:sp>
        <p:nvSpPr>
          <p:cNvPr id="11" name="Text 5"/>
          <p:cNvSpPr/>
          <p:nvPr/>
        </p:nvSpPr>
        <p:spPr>
          <a:xfrm>
            <a:off x="7662672" y="4425696"/>
            <a:ext cx="5961888" cy="566928"/>
          </a:xfrm>
          <a:prstGeom prst="rect">
            <a:avLst/>
          </a:prstGeom>
          <a:noFill/>
          <a:ln/>
        </p:spPr>
        <p:txBody>
          <a:bodyPr wrap="square" lIns="0" tIns="0" rIns="0" bIns="0" rtlCol="0" anchor="ctr"/>
          <a:lstStyle/>
          <a:p>
            <a:pPr marL="0" indent="0" algn="l">
              <a:lnSpc>
                <a:spcPts val="2230"/>
              </a:lnSpc>
              <a:buNone/>
            </a:pPr>
            <a:r>
              <a:rPr lang="en-US" sz="1780" dirty="0">
                <a:solidFill>
                  <a:srgbClr val="CCD0D6"/>
                </a:solidFill>
                <a:latin typeface="思源黑体-思源黑体-Medium" pitchFamily="34" charset="0"/>
                <a:ea typeface="思源黑体-思源黑体-Medium" pitchFamily="34" charset="-122"/>
                <a:cs typeface="思源黑体-思源黑体-Medium" pitchFamily="34" charset="-120"/>
              </a:rPr>
              <a:t> </a:t>
            </a:r>
          </a:p>
          <a:p>
            <a:pPr marL="0" indent="0" algn="l">
              <a:lnSpc>
                <a:spcPts val="2230"/>
              </a:lnSpc>
              <a:buNone/>
            </a:pPr>
            <a:endParaRPr lang="en-US" sz="1780" dirty="0">
              <a:solidFill>
                <a:srgbClr val="CCD0D6"/>
              </a:solidFill>
              <a:latin typeface="思源黑体-思源黑体-Medium" pitchFamily="34" charset="0"/>
              <a:ea typeface="思源黑体-思源黑体-Medium" pitchFamily="34" charset="-122"/>
              <a:cs typeface="Arial" panose="020B0604020202020204" pitchFamily="34" charset="0"/>
            </a:endParaRPr>
          </a:p>
          <a:p>
            <a:pPr marL="0" indent="0" algn="l">
              <a:lnSpc>
                <a:spcPts val="2230"/>
              </a:lnSpc>
              <a:buNone/>
            </a:pPr>
            <a:endParaRPr lang="en-US" sz="1780" dirty="0">
              <a:solidFill>
                <a:srgbClr val="CCD0D6"/>
              </a:solidFill>
              <a:latin typeface="思源黑体-思源黑体-Medium" pitchFamily="34" charset="0"/>
              <a:ea typeface="思源黑体-思源黑体-Medium" pitchFamily="34" charset="-122"/>
              <a:cs typeface="Arial" panose="020B0604020202020204" pitchFamily="34" charset="0"/>
            </a:endParaRPr>
          </a:p>
          <a:p>
            <a:pPr marL="0" indent="0" algn="l">
              <a:lnSpc>
                <a:spcPts val="2230"/>
              </a:lnSpc>
              <a:buNone/>
            </a:pPr>
            <a:endParaRPr lang="en-US" sz="2000" dirty="0">
              <a:solidFill>
                <a:srgbClr val="CCD0D6"/>
              </a:solidFill>
              <a:latin typeface="Arial" panose="020B0604020202020204" pitchFamily="34" charset="0"/>
              <a:ea typeface="思源黑体-思源黑体-Medium" pitchFamily="34" charset="-122"/>
              <a:cs typeface="Arial" panose="020B0604020202020204" pitchFamily="34" charset="0"/>
            </a:endParaRPr>
          </a:p>
          <a:p>
            <a:pPr marL="0" indent="0" algn="l">
              <a:lnSpc>
                <a:spcPts val="2230"/>
              </a:lnSpc>
              <a:buNone/>
            </a:pPr>
            <a:endParaRPr lang="en-US" sz="2000" dirty="0">
              <a:solidFill>
                <a:srgbClr val="CCD0D6"/>
              </a:solidFill>
              <a:latin typeface="Arial" panose="020B0604020202020204" pitchFamily="34" charset="0"/>
              <a:ea typeface="思源黑体-思源黑体-Medium" pitchFamily="34" charset="-122"/>
              <a:cs typeface="Arial" panose="020B0604020202020204" pitchFamily="34" charset="0"/>
            </a:endParaRPr>
          </a:p>
          <a:p>
            <a:pPr marL="0" indent="0" algn="l">
              <a:lnSpc>
                <a:spcPts val="2230"/>
              </a:lnSpc>
              <a:buNone/>
            </a:pPr>
            <a:endParaRPr lang="en-US" sz="2000" dirty="0">
              <a:solidFill>
                <a:srgbClr val="CCD0D6"/>
              </a:solidFill>
              <a:latin typeface="Arial" panose="020B0604020202020204" pitchFamily="34" charset="0"/>
              <a:ea typeface="思源黑体-思源黑体-Medium" pitchFamily="34" charset="-122"/>
              <a:cs typeface="Arial" panose="020B0604020202020204" pitchFamily="34" charset="0"/>
            </a:endParaRPr>
          </a:p>
          <a:p>
            <a:pPr marL="0" indent="0" algn="l">
              <a:lnSpc>
                <a:spcPts val="2230"/>
              </a:lnSpc>
              <a:buNone/>
            </a:pPr>
            <a:endParaRPr lang="en-US" sz="2000" dirty="0">
              <a:solidFill>
                <a:srgbClr val="CCD0D6"/>
              </a:solidFill>
              <a:latin typeface="Arial" panose="020B0604020202020204" pitchFamily="34" charset="0"/>
              <a:ea typeface="思源黑体-思源黑体-Medium" pitchFamily="34" charset="-122"/>
              <a:cs typeface="Arial" panose="020B0604020202020204" pitchFamily="34" charset="0"/>
            </a:endParaRPr>
          </a:p>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a:t>
            </a:r>
            <a:r>
              <a:rPr lang="en-US" sz="2000" dirty="0">
                <a:solidFill>
                  <a:schemeClr val="bg1"/>
                </a:solidFill>
                <a:latin typeface="Arial" panose="020B0604020202020204" pitchFamily="34" charset="0"/>
                <a:ea typeface="思源黑体-思源黑体-Medium" pitchFamily="34" charset="-122"/>
                <a:cs typeface="Arial" panose="020B0604020202020204" pitchFamily="34" charset="0"/>
              </a:rPr>
              <a:t>Success means more rested nights and refreshed mornings</a:t>
            </a: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“A good day starts with a good night’s sleep.”</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“Rest isn’t a reward — it’s the foundation of success.”</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“Sleep well, live well, and shine brighter every morning.”</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“Peaceful nights create powerful days.”</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“Recharge your body, refresh your mind, and rise renewed.”</a:t>
            </a:r>
          </a:p>
          <a:p>
            <a:pPr marL="0" indent="0" algn="l">
              <a:lnSpc>
                <a:spcPts val="2230"/>
              </a:lnSpc>
              <a:buNone/>
            </a:pPr>
            <a:endParaRPr lang="en-US" sz="1780" dirty="0"/>
          </a:p>
        </p:txBody>
      </p:sp>
      <p:sp>
        <p:nvSpPr>
          <p:cNvPr id="12" name="TextBox 11">
            <a:extLst>
              <a:ext uri="{FF2B5EF4-FFF2-40B4-BE49-F238E27FC236}">
                <a16:creationId xmlns:a16="http://schemas.microsoft.com/office/drawing/2014/main" id="{B02042DA-4268-4B7C-ADAD-27C556D4663A}"/>
              </a:ext>
            </a:extLst>
          </p:cNvPr>
          <p:cNvSpPr txBox="1"/>
          <p:nvPr/>
        </p:nvSpPr>
        <p:spPr>
          <a:xfrm>
            <a:off x="12838471" y="2030198"/>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18" name="TextBox 17">
            <a:extLst>
              <a:ext uri="{FF2B5EF4-FFF2-40B4-BE49-F238E27FC236}">
                <a16:creationId xmlns:a16="http://schemas.microsoft.com/office/drawing/2014/main" id="{7BAE3B87-8465-4DFC-8578-6A845732803E}"/>
              </a:ext>
            </a:extLst>
          </p:cNvPr>
          <p:cNvSpPr txBox="1"/>
          <p:nvPr/>
        </p:nvSpPr>
        <p:spPr>
          <a:xfrm>
            <a:off x="4739623" y="7573978"/>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9656064" y="0"/>
            <a:ext cx="4974336" cy="8238744"/>
          </a:xfrm>
          <a:prstGeom prst="rect">
            <a:avLst/>
          </a:prstGeom>
        </p:spPr>
      </p:pic>
      <p:pic>
        <p:nvPicPr>
          <p:cNvPr id="4" name="Image 2" descr="preencoded.png"/>
          <p:cNvPicPr>
            <a:picLocks noChangeAspect="1"/>
          </p:cNvPicPr>
          <p:nvPr/>
        </p:nvPicPr>
        <p:blipFill>
          <a:blip r:embed="rId5"/>
          <a:stretch>
            <a:fillRect/>
          </a:stretch>
        </p:blipFill>
        <p:spPr>
          <a:xfrm>
            <a:off x="795528" y="2231136"/>
            <a:ext cx="3922776" cy="2121408"/>
          </a:xfrm>
          <a:prstGeom prst="rect">
            <a:avLst/>
          </a:prstGeom>
        </p:spPr>
      </p:pic>
      <p:pic>
        <p:nvPicPr>
          <p:cNvPr id="5" name="Image 3" descr="preencoded.png"/>
          <p:cNvPicPr>
            <a:picLocks noChangeAspect="1"/>
          </p:cNvPicPr>
          <p:nvPr/>
        </p:nvPicPr>
        <p:blipFill>
          <a:blip r:embed="rId6"/>
          <a:stretch>
            <a:fillRect/>
          </a:stretch>
        </p:blipFill>
        <p:spPr>
          <a:xfrm>
            <a:off x="795528" y="4572000"/>
            <a:ext cx="3922776" cy="2404872"/>
          </a:xfrm>
          <a:prstGeom prst="rect">
            <a:avLst/>
          </a:prstGeom>
        </p:spPr>
      </p:pic>
      <p:pic>
        <p:nvPicPr>
          <p:cNvPr id="6" name="Image 4" descr="preencoded.png"/>
          <p:cNvPicPr>
            <a:picLocks noChangeAspect="1"/>
          </p:cNvPicPr>
          <p:nvPr/>
        </p:nvPicPr>
        <p:blipFill>
          <a:blip r:embed="rId5"/>
          <a:stretch>
            <a:fillRect/>
          </a:stretch>
        </p:blipFill>
        <p:spPr>
          <a:xfrm>
            <a:off x="4946904" y="2231136"/>
            <a:ext cx="3922776" cy="2121408"/>
          </a:xfrm>
          <a:prstGeom prst="rect">
            <a:avLst/>
          </a:prstGeom>
        </p:spPr>
      </p:pic>
      <p:pic>
        <p:nvPicPr>
          <p:cNvPr id="7" name="Image 5" descr="preencoded.png"/>
          <p:cNvPicPr>
            <a:picLocks noChangeAspect="1"/>
          </p:cNvPicPr>
          <p:nvPr/>
        </p:nvPicPr>
        <p:blipFill>
          <a:blip r:embed="rId6"/>
          <a:stretch>
            <a:fillRect/>
          </a:stretch>
        </p:blipFill>
        <p:spPr>
          <a:xfrm>
            <a:off x="4946904" y="4572000"/>
            <a:ext cx="3922776" cy="2404872"/>
          </a:xfrm>
          <a:prstGeom prst="rect">
            <a:avLst/>
          </a:prstGeom>
        </p:spPr>
      </p:pic>
      <p:pic>
        <p:nvPicPr>
          <p:cNvPr id="8" name="Image 6" descr="preencoded.png"/>
          <p:cNvPicPr>
            <a:picLocks noChangeAspect="1"/>
          </p:cNvPicPr>
          <p:nvPr/>
        </p:nvPicPr>
        <p:blipFill>
          <a:blip r:embed="rId7"/>
          <a:stretch>
            <a:fillRect/>
          </a:stretch>
        </p:blipFill>
        <p:spPr>
          <a:xfrm>
            <a:off x="786384" y="2606040"/>
            <a:ext cx="3959352" cy="1755648"/>
          </a:xfrm>
          <a:prstGeom prst="rect">
            <a:avLst/>
          </a:prstGeom>
        </p:spPr>
      </p:pic>
      <p:pic>
        <p:nvPicPr>
          <p:cNvPr id="9" name="Image 7" descr="preencoded.png"/>
          <p:cNvPicPr>
            <a:picLocks noChangeAspect="1"/>
          </p:cNvPicPr>
          <p:nvPr/>
        </p:nvPicPr>
        <p:blipFill>
          <a:blip r:embed="rId8"/>
          <a:stretch>
            <a:fillRect/>
          </a:stretch>
        </p:blipFill>
        <p:spPr>
          <a:xfrm>
            <a:off x="786384" y="4956048"/>
            <a:ext cx="3959352" cy="2039112"/>
          </a:xfrm>
          <a:prstGeom prst="rect">
            <a:avLst/>
          </a:prstGeom>
        </p:spPr>
      </p:pic>
      <p:pic>
        <p:nvPicPr>
          <p:cNvPr id="10" name="Image 8" descr="preencoded.png"/>
          <p:cNvPicPr>
            <a:picLocks noChangeAspect="1"/>
          </p:cNvPicPr>
          <p:nvPr/>
        </p:nvPicPr>
        <p:blipFill>
          <a:blip r:embed="rId9"/>
          <a:stretch>
            <a:fillRect/>
          </a:stretch>
        </p:blipFill>
        <p:spPr>
          <a:xfrm>
            <a:off x="4928616" y="2606040"/>
            <a:ext cx="3959352" cy="1755648"/>
          </a:xfrm>
          <a:prstGeom prst="rect">
            <a:avLst/>
          </a:prstGeom>
        </p:spPr>
      </p:pic>
      <p:pic>
        <p:nvPicPr>
          <p:cNvPr id="11" name="Image 9" descr="preencoded.png"/>
          <p:cNvPicPr>
            <a:picLocks noChangeAspect="1"/>
          </p:cNvPicPr>
          <p:nvPr/>
        </p:nvPicPr>
        <p:blipFill>
          <a:blip r:embed="rId10"/>
          <a:stretch>
            <a:fillRect/>
          </a:stretch>
        </p:blipFill>
        <p:spPr>
          <a:xfrm>
            <a:off x="4928616" y="4956048"/>
            <a:ext cx="3959352" cy="2039112"/>
          </a:xfrm>
          <a:prstGeom prst="rect">
            <a:avLst/>
          </a:prstGeom>
        </p:spPr>
      </p:pic>
      <p:pic>
        <p:nvPicPr>
          <p:cNvPr id="12" name="Image 10" descr="preencoded.png"/>
          <p:cNvPicPr>
            <a:picLocks noChangeAspect="1"/>
          </p:cNvPicPr>
          <p:nvPr/>
        </p:nvPicPr>
        <p:blipFill>
          <a:blip r:embed="rId11"/>
          <a:stretch>
            <a:fillRect/>
          </a:stretch>
        </p:blipFill>
        <p:spPr>
          <a:xfrm>
            <a:off x="786384" y="2496312"/>
            <a:ext cx="3959352" cy="146304"/>
          </a:xfrm>
          <a:prstGeom prst="rect">
            <a:avLst/>
          </a:prstGeom>
        </p:spPr>
      </p:pic>
      <p:pic>
        <p:nvPicPr>
          <p:cNvPr id="13" name="Image 11" descr="preencoded.png"/>
          <p:cNvPicPr>
            <a:picLocks noChangeAspect="1"/>
          </p:cNvPicPr>
          <p:nvPr/>
        </p:nvPicPr>
        <p:blipFill>
          <a:blip r:embed="rId12"/>
          <a:stretch>
            <a:fillRect/>
          </a:stretch>
        </p:blipFill>
        <p:spPr>
          <a:xfrm>
            <a:off x="786384" y="4846320"/>
            <a:ext cx="3959352" cy="146304"/>
          </a:xfrm>
          <a:prstGeom prst="rect">
            <a:avLst/>
          </a:prstGeom>
        </p:spPr>
      </p:pic>
      <p:pic>
        <p:nvPicPr>
          <p:cNvPr id="14" name="Image 12" descr="preencoded.png"/>
          <p:cNvPicPr>
            <a:picLocks noChangeAspect="1"/>
          </p:cNvPicPr>
          <p:nvPr/>
        </p:nvPicPr>
        <p:blipFill>
          <a:blip r:embed="rId13"/>
          <a:stretch>
            <a:fillRect/>
          </a:stretch>
        </p:blipFill>
        <p:spPr>
          <a:xfrm>
            <a:off x="4928616" y="2496312"/>
            <a:ext cx="3959352" cy="146304"/>
          </a:xfrm>
          <a:prstGeom prst="rect">
            <a:avLst/>
          </a:prstGeom>
        </p:spPr>
      </p:pic>
      <p:pic>
        <p:nvPicPr>
          <p:cNvPr id="15" name="Image 13" descr="preencoded.png"/>
          <p:cNvPicPr>
            <a:picLocks noChangeAspect="1"/>
          </p:cNvPicPr>
          <p:nvPr/>
        </p:nvPicPr>
        <p:blipFill>
          <a:blip r:embed="rId11"/>
          <a:stretch>
            <a:fillRect/>
          </a:stretch>
        </p:blipFill>
        <p:spPr>
          <a:xfrm>
            <a:off x="4928616" y="4846320"/>
            <a:ext cx="3959352" cy="146304"/>
          </a:xfrm>
          <a:prstGeom prst="rect">
            <a:avLst/>
          </a:prstGeom>
        </p:spPr>
      </p:pic>
      <p:pic>
        <p:nvPicPr>
          <p:cNvPr id="16" name="Image 14" descr="preencoded.png"/>
          <p:cNvPicPr>
            <a:picLocks noChangeAspect="1"/>
          </p:cNvPicPr>
          <p:nvPr/>
        </p:nvPicPr>
        <p:blipFill>
          <a:blip r:embed="rId14"/>
          <a:stretch>
            <a:fillRect/>
          </a:stretch>
        </p:blipFill>
        <p:spPr>
          <a:xfrm>
            <a:off x="2414016" y="2231136"/>
            <a:ext cx="685800" cy="685800"/>
          </a:xfrm>
          <a:prstGeom prst="rect">
            <a:avLst/>
          </a:prstGeom>
        </p:spPr>
      </p:pic>
      <p:pic>
        <p:nvPicPr>
          <p:cNvPr id="17" name="Image 15" descr="preencoded.png"/>
          <p:cNvPicPr>
            <a:picLocks noChangeAspect="1"/>
          </p:cNvPicPr>
          <p:nvPr/>
        </p:nvPicPr>
        <p:blipFill>
          <a:blip r:embed="rId15"/>
          <a:stretch>
            <a:fillRect/>
          </a:stretch>
        </p:blipFill>
        <p:spPr>
          <a:xfrm>
            <a:off x="2414016" y="4572000"/>
            <a:ext cx="685800" cy="685800"/>
          </a:xfrm>
          <a:prstGeom prst="rect">
            <a:avLst/>
          </a:prstGeom>
        </p:spPr>
      </p:pic>
      <p:pic>
        <p:nvPicPr>
          <p:cNvPr id="18" name="Image 16" descr="preencoded.png"/>
          <p:cNvPicPr>
            <a:picLocks noChangeAspect="1"/>
          </p:cNvPicPr>
          <p:nvPr/>
        </p:nvPicPr>
        <p:blipFill>
          <a:blip r:embed="rId16"/>
          <a:stretch>
            <a:fillRect/>
          </a:stretch>
        </p:blipFill>
        <p:spPr>
          <a:xfrm>
            <a:off x="6565392" y="2231136"/>
            <a:ext cx="685800" cy="685800"/>
          </a:xfrm>
          <a:prstGeom prst="rect">
            <a:avLst/>
          </a:prstGeom>
        </p:spPr>
      </p:pic>
      <p:pic>
        <p:nvPicPr>
          <p:cNvPr id="19" name="Image 17" descr="preencoded.png"/>
          <p:cNvPicPr>
            <a:picLocks noChangeAspect="1"/>
          </p:cNvPicPr>
          <p:nvPr/>
        </p:nvPicPr>
        <p:blipFill>
          <a:blip r:embed="rId14"/>
          <a:stretch>
            <a:fillRect/>
          </a:stretch>
        </p:blipFill>
        <p:spPr>
          <a:xfrm>
            <a:off x="6565392" y="4572000"/>
            <a:ext cx="685800" cy="685800"/>
          </a:xfrm>
          <a:prstGeom prst="rect">
            <a:avLst/>
          </a:prstGeom>
        </p:spPr>
      </p:pic>
      <p:sp>
        <p:nvSpPr>
          <p:cNvPr id="20" name="Text 0"/>
          <p:cNvSpPr/>
          <p:nvPr/>
        </p:nvSpPr>
        <p:spPr>
          <a:xfrm>
            <a:off x="795528" y="1261872"/>
            <a:ext cx="8074152"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5. Formative Evaluation</a:t>
            </a:r>
            <a:endParaRPr lang="en-US" sz="4460" dirty="0"/>
          </a:p>
        </p:txBody>
      </p:sp>
      <p:sp>
        <p:nvSpPr>
          <p:cNvPr id="21" name="Text 1"/>
          <p:cNvSpPr/>
          <p:nvPr/>
        </p:nvSpPr>
        <p:spPr>
          <a:xfrm>
            <a:off x="1042416" y="2980944"/>
            <a:ext cx="3438144" cy="356616"/>
          </a:xfrm>
          <a:prstGeom prst="rect">
            <a:avLst/>
          </a:prstGeom>
          <a:noFill/>
          <a:ln/>
        </p:spPr>
        <p:txBody>
          <a:bodyPr wrap="none" lIns="0" tIns="0" rIns="0" bIns="0" rtlCol="0" anchor="ctr"/>
          <a:lstStyle/>
          <a:p>
            <a:pPr marL="0" indent="0" algn="l">
              <a:lnSpc>
                <a:spcPts val="2790"/>
              </a:lnSpc>
              <a:buNone/>
            </a:pPr>
            <a:r>
              <a:rPr lang="en-US" sz="2230" dirty="0">
                <a:highlight>
                  <a:srgbClr val="FFFF00"/>
                </a:highlight>
                <a:latin typeface="思源黑体-思源黑体-Medium" pitchFamily="34" charset="0"/>
                <a:ea typeface="思源黑体-思源黑体-Medium" pitchFamily="34" charset="-122"/>
                <a:cs typeface="思源黑体-思源黑体-Medium" pitchFamily="34" charset="-120"/>
              </a:rPr>
              <a:t>Baseline Survey</a:t>
            </a:r>
            <a:endParaRPr lang="en-US" sz="2230" dirty="0">
              <a:highlight>
                <a:srgbClr val="FFFF00"/>
              </a:highlight>
            </a:endParaRPr>
          </a:p>
        </p:txBody>
      </p:sp>
      <p:sp>
        <p:nvSpPr>
          <p:cNvPr id="22" name="Text 2"/>
          <p:cNvSpPr/>
          <p:nvPr/>
        </p:nvSpPr>
        <p:spPr>
          <a:xfrm>
            <a:off x="2679192" y="2377440"/>
            <a:ext cx="155448" cy="393192"/>
          </a:xfrm>
          <a:prstGeom prst="rect">
            <a:avLst/>
          </a:prstGeom>
          <a:noFill/>
          <a:ln/>
        </p:spPr>
        <p:txBody>
          <a:bodyPr wrap="none" lIns="0" tIns="0" rIns="0" bIns="0" rtlCol="0" anchor="ctr"/>
          <a:lstStyle/>
          <a:p>
            <a:pPr marL="0" indent="0" algn="l">
              <a:lnSpc>
                <a:spcPts val="2570"/>
              </a:lnSpc>
              <a:buNone/>
            </a:pPr>
            <a:r>
              <a:rPr lang="en-US" sz="214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2140" dirty="0"/>
          </a:p>
        </p:txBody>
      </p:sp>
      <p:sp>
        <p:nvSpPr>
          <p:cNvPr id="23" name="Text 3"/>
          <p:cNvSpPr/>
          <p:nvPr/>
        </p:nvSpPr>
        <p:spPr>
          <a:xfrm>
            <a:off x="1042416" y="3538728"/>
            <a:ext cx="3438144" cy="566928"/>
          </a:xfrm>
          <a:prstGeom prst="rect">
            <a:avLst/>
          </a:prstGeom>
          <a:noFill/>
          <a:ln/>
        </p:spPr>
        <p:txBody>
          <a:bodyPr wrap="square" lIns="0" tIns="0" rIns="0" bIns="0" rtlCol="0" anchor="ctr"/>
          <a:lstStyle/>
          <a:p>
            <a:pPr marL="0" indent="0" algn="l">
              <a:lnSpc>
                <a:spcPts val="2230"/>
              </a:lnSpc>
              <a:buNone/>
            </a:pPr>
            <a:r>
              <a:rPr lang="en-US" sz="1780" dirty="0">
                <a:solidFill>
                  <a:srgbClr val="CCD0D6"/>
                </a:solidFill>
                <a:latin typeface="思源黑体-思源黑体-Medium" pitchFamily="34" charset="0"/>
                <a:ea typeface="思源黑体-思源黑体-Medium" pitchFamily="34" charset="-122"/>
                <a:cs typeface="思源黑体-思源黑体-Medium" pitchFamily="34" charset="-120"/>
              </a:rPr>
              <a:t> Collect data on sleep duration, screen time, and caffeine use.</a:t>
            </a:r>
            <a:endParaRPr lang="en-US" sz="1780" dirty="0"/>
          </a:p>
        </p:txBody>
      </p:sp>
      <p:sp>
        <p:nvSpPr>
          <p:cNvPr id="24" name="Text 4"/>
          <p:cNvSpPr/>
          <p:nvPr/>
        </p:nvSpPr>
        <p:spPr>
          <a:xfrm>
            <a:off x="1042416" y="5321808"/>
            <a:ext cx="3438144" cy="356616"/>
          </a:xfrm>
          <a:prstGeom prst="rect">
            <a:avLst/>
          </a:prstGeom>
          <a:noFill/>
          <a:ln/>
        </p:spPr>
        <p:txBody>
          <a:bodyPr wrap="none" lIns="0" tIns="0" rIns="0" bIns="0" rtlCol="0" anchor="ctr"/>
          <a:lstStyle/>
          <a:p>
            <a:pPr marL="0" indent="0" algn="l">
              <a:lnSpc>
                <a:spcPts val="2790"/>
              </a:lnSpc>
              <a:buNone/>
            </a:pPr>
            <a:r>
              <a:rPr lang="en-US" sz="2230" dirty="0">
                <a:highlight>
                  <a:srgbClr val="FFFF00"/>
                </a:highlight>
                <a:latin typeface="思源黑体-思源黑体-Medium" pitchFamily="34" charset="0"/>
                <a:ea typeface="思源黑体-思源黑体-Medium" pitchFamily="34" charset="-122"/>
                <a:cs typeface="思源黑体-思源黑体-Medium" pitchFamily="34" charset="-120"/>
              </a:rPr>
              <a:t>Smartwatch Pilot</a:t>
            </a:r>
            <a:endParaRPr lang="en-US" sz="2230" dirty="0">
              <a:highlight>
                <a:srgbClr val="FFFF00"/>
              </a:highlight>
            </a:endParaRPr>
          </a:p>
        </p:txBody>
      </p:sp>
      <p:sp>
        <p:nvSpPr>
          <p:cNvPr id="25" name="Text 5"/>
          <p:cNvSpPr/>
          <p:nvPr/>
        </p:nvSpPr>
        <p:spPr>
          <a:xfrm>
            <a:off x="2679192" y="4718304"/>
            <a:ext cx="155448" cy="393192"/>
          </a:xfrm>
          <a:prstGeom prst="rect">
            <a:avLst/>
          </a:prstGeom>
          <a:noFill/>
          <a:ln/>
        </p:spPr>
        <p:txBody>
          <a:bodyPr wrap="none" lIns="0" tIns="0" rIns="0" bIns="0" rtlCol="0" anchor="ctr"/>
          <a:lstStyle/>
          <a:p>
            <a:pPr marL="0" indent="0" algn="l">
              <a:lnSpc>
                <a:spcPts val="2570"/>
              </a:lnSpc>
              <a:buNone/>
            </a:pPr>
            <a:r>
              <a:rPr lang="en-US" sz="2140" dirty="0">
                <a:solidFill>
                  <a:srgbClr val="050505"/>
                </a:solidFill>
                <a:latin typeface="思源黑体-思源黑体-Medium" pitchFamily="34" charset="0"/>
                <a:ea typeface="思源黑体-思源黑体-Medium" pitchFamily="34" charset="-122"/>
                <a:cs typeface="思源黑体-思源黑体-Medium" pitchFamily="34" charset="-120"/>
              </a:rPr>
              <a:t>3</a:t>
            </a:r>
            <a:endParaRPr lang="en-US" sz="2140" dirty="0"/>
          </a:p>
        </p:txBody>
      </p:sp>
      <p:sp>
        <p:nvSpPr>
          <p:cNvPr id="26" name="Text 6"/>
          <p:cNvSpPr/>
          <p:nvPr/>
        </p:nvSpPr>
        <p:spPr>
          <a:xfrm>
            <a:off x="1042416" y="5888736"/>
            <a:ext cx="3438144" cy="566928"/>
          </a:xfrm>
          <a:prstGeom prst="rect">
            <a:avLst/>
          </a:prstGeom>
          <a:noFill/>
          <a:ln/>
        </p:spPr>
        <p:txBody>
          <a:bodyPr wrap="square" lIns="0" tIns="0" rIns="0" bIns="0" rtlCol="0" anchor="ctr"/>
          <a:lstStyle/>
          <a:p>
            <a:pPr marL="0" indent="0" algn="l">
              <a:lnSpc>
                <a:spcPts val="2230"/>
              </a:lnSpc>
              <a:buNone/>
            </a:pPr>
            <a:r>
              <a:rPr lang="en-US" sz="1780" dirty="0">
                <a:solidFill>
                  <a:srgbClr val="CCD0D6"/>
                </a:solidFill>
                <a:latin typeface="思源黑体-思源黑体-Medium" pitchFamily="34" charset="0"/>
                <a:ea typeface="思源黑体-思源黑体-Medium" pitchFamily="34" charset="-122"/>
                <a:cs typeface="思源黑体-思源黑体-Medium" pitchFamily="34" charset="-120"/>
              </a:rPr>
              <a:t> One-week tracking to set starting metrics.</a:t>
            </a:r>
            <a:endParaRPr lang="en-US" sz="1780" dirty="0"/>
          </a:p>
        </p:txBody>
      </p:sp>
      <p:sp>
        <p:nvSpPr>
          <p:cNvPr id="27" name="Text 7"/>
          <p:cNvSpPr/>
          <p:nvPr/>
        </p:nvSpPr>
        <p:spPr>
          <a:xfrm>
            <a:off x="5184648" y="2980944"/>
            <a:ext cx="3438144" cy="356616"/>
          </a:xfrm>
          <a:prstGeom prst="rect">
            <a:avLst/>
          </a:prstGeom>
          <a:noFill/>
          <a:ln/>
        </p:spPr>
        <p:txBody>
          <a:bodyPr wrap="none" lIns="0" tIns="0" rIns="0" bIns="0" rtlCol="0" anchor="ctr"/>
          <a:lstStyle/>
          <a:p>
            <a:pPr marL="0" indent="0" algn="l">
              <a:lnSpc>
                <a:spcPts val="2790"/>
              </a:lnSpc>
              <a:buNone/>
            </a:pPr>
            <a:r>
              <a:rPr lang="en-US" sz="2230" dirty="0">
                <a:highlight>
                  <a:srgbClr val="FFFF00"/>
                </a:highlight>
                <a:latin typeface="思源黑体-思源黑体-Medium" pitchFamily="34" charset="0"/>
                <a:ea typeface="思源黑体-思源黑体-Medium" pitchFamily="34" charset="-122"/>
                <a:cs typeface="思源黑体-思源黑体-Medium" pitchFamily="34" charset="-120"/>
              </a:rPr>
              <a:t>Focus Groups</a:t>
            </a:r>
            <a:endParaRPr lang="en-US" sz="2230" dirty="0">
              <a:highlight>
                <a:srgbClr val="FFFF00"/>
              </a:highlight>
            </a:endParaRPr>
          </a:p>
        </p:txBody>
      </p:sp>
      <p:sp>
        <p:nvSpPr>
          <p:cNvPr id="28" name="Text 8"/>
          <p:cNvSpPr/>
          <p:nvPr/>
        </p:nvSpPr>
        <p:spPr>
          <a:xfrm>
            <a:off x="5184648" y="3538728"/>
            <a:ext cx="3438144" cy="566928"/>
          </a:xfrm>
          <a:prstGeom prst="rect">
            <a:avLst/>
          </a:prstGeom>
          <a:noFill/>
          <a:ln/>
        </p:spPr>
        <p:txBody>
          <a:bodyPr wrap="square" lIns="0" tIns="0" rIns="0" bIns="0" rtlCol="0" anchor="ctr"/>
          <a:lstStyle/>
          <a:p>
            <a:pPr marL="0" indent="0" algn="l">
              <a:lnSpc>
                <a:spcPts val="2230"/>
              </a:lnSpc>
              <a:buNone/>
            </a:pPr>
            <a:r>
              <a:rPr lang="en-US" sz="1780" dirty="0">
                <a:solidFill>
                  <a:srgbClr val="CCD0D6"/>
                </a:solidFill>
                <a:latin typeface="思源黑体-思源黑体-Medium" pitchFamily="34" charset="0"/>
                <a:ea typeface="思源黑体-思源黑体-Medium" pitchFamily="34" charset="-122"/>
                <a:cs typeface="思源黑体-思源黑体-Medium" pitchFamily="34" charset="-120"/>
              </a:rPr>
              <a:t> Discuss barriers like study stress and digital habits.</a:t>
            </a:r>
            <a:endParaRPr lang="en-US" sz="1780" dirty="0"/>
          </a:p>
        </p:txBody>
      </p:sp>
      <p:sp>
        <p:nvSpPr>
          <p:cNvPr id="29" name="Text 9"/>
          <p:cNvSpPr/>
          <p:nvPr/>
        </p:nvSpPr>
        <p:spPr>
          <a:xfrm>
            <a:off x="6830568" y="2377440"/>
            <a:ext cx="155448" cy="393192"/>
          </a:xfrm>
          <a:prstGeom prst="rect">
            <a:avLst/>
          </a:prstGeom>
          <a:noFill/>
          <a:ln/>
        </p:spPr>
        <p:txBody>
          <a:bodyPr wrap="none" lIns="0" tIns="0" rIns="0" bIns="0" rtlCol="0" anchor="ctr"/>
          <a:lstStyle/>
          <a:p>
            <a:pPr marL="0" indent="0" algn="l">
              <a:lnSpc>
                <a:spcPts val="2570"/>
              </a:lnSpc>
              <a:buNone/>
            </a:pPr>
            <a:r>
              <a:rPr lang="en-US" sz="214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2140" dirty="0"/>
          </a:p>
        </p:txBody>
      </p:sp>
      <p:sp>
        <p:nvSpPr>
          <p:cNvPr id="30" name="Text 10"/>
          <p:cNvSpPr/>
          <p:nvPr/>
        </p:nvSpPr>
        <p:spPr>
          <a:xfrm>
            <a:off x="5184648" y="5321808"/>
            <a:ext cx="3438144" cy="356616"/>
          </a:xfrm>
          <a:prstGeom prst="rect">
            <a:avLst/>
          </a:prstGeom>
          <a:noFill/>
          <a:ln/>
        </p:spPr>
        <p:txBody>
          <a:bodyPr wrap="none" lIns="0" tIns="0" rIns="0" bIns="0" rtlCol="0" anchor="ctr"/>
          <a:lstStyle/>
          <a:p>
            <a:pPr marL="0" indent="0" algn="l">
              <a:lnSpc>
                <a:spcPts val="2790"/>
              </a:lnSpc>
              <a:buNone/>
            </a:pPr>
            <a:r>
              <a:rPr lang="en-US" sz="2230" dirty="0">
                <a:highlight>
                  <a:srgbClr val="FFFF00"/>
                </a:highlight>
                <a:latin typeface="思源黑体-思源黑体-Medium" pitchFamily="34" charset="0"/>
                <a:ea typeface="思源黑体-思源黑体-Medium" pitchFamily="34" charset="-122"/>
                <a:cs typeface="思源黑体-思源黑体-Medium" pitchFamily="34" charset="-120"/>
              </a:rPr>
              <a:t>Refinement</a:t>
            </a:r>
            <a:endParaRPr lang="en-US" sz="2230" dirty="0">
              <a:highlight>
                <a:srgbClr val="FFFF00"/>
              </a:highlight>
            </a:endParaRPr>
          </a:p>
        </p:txBody>
      </p:sp>
      <p:sp>
        <p:nvSpPr>
          <p:cNvPr id="31" name="Text 11"/>
          <p:cNvSpPr/>
          <p:nvPr/>
        </p:nvSpPr>
        <p:spPr>
          <a:xfrm>
            <a:off x="5184648" y="5888736"/>
            <a:ext cx="3438144" cy="850392"/>
          </a:xfrm>
          <a:prstGeom prst="rect">
            <a:avLst/>
          </a:prstGeom>
          <a:noFill/>
          <a:ln/>
        </p:spPr>
        <p:txBody>
          <a:bodyPr wrap="square" lIns="0" tIns="0" rIns="0" bIns="0" rtlCol="0" anchor="ctr"/>
          <a:lstStyle/>
          <a:p>
            <a:pPr marL="0" indent="0" algn="l">
              <a:lnSpc>
                <a:spcPts val="2230"/>
              </a:lnSpc>
              <a:buNone/>
            </a:pPr>
            <a:r>
              <a:rPr lang="en-US" sz="1780" dirty="0">
                <a:solidFill>
                  <a:srgbClr val="CCD0D6"/>
                </a:solidFill>
                <a:latin typeface="思源黑体-思源黑体-Medium" pitchFamily="34" charset="0"/>
                <a:ea typeface="思源黑体-思源黑体-Medium" pitchFamily="34" charset="-122"/>
                <a:cs typeface="思源黑体-思源黑体-Medium" pitchFamily="34" charset="-120"/>
              </a:rPr>
              <a:t> Use feedback to adapt messages and resources for participants.</a:t>
            </a:r>
            <a:endParaRPr lang="en-US" sz="1780" dirty="0"/>
          </a:p>
        </p:txBody>
      </p:sp>
      <p:sp>
        <p:nvSpPr>
          <p:cNvPr id="32" name="Text 12"/>
          <p:cNvSpPr/>
          <p:nvPr/>
        </p:nvSpPr>
        <p:spPr>
          <a:xfrm>
            <a:off x="6830568" y="4718304"/>
            <a:ext cx="155448" cy="393192"/>
          </a:xfrm>
          <a:prstGeom prst="rect">
            <a:avLst/>
          </a:prstGeom>
          <a:noFill/>
          <a:ln/>
        </p:spPr>
        <p:txBody>
          <a:bodyPr wrap="none" lIns="0" tIns="0" rIns="0" bIns="0" rtlCol="0" anchor="ctr"/>
          <a:lstStyle/>
          <a:p>
            <a:pPr marL="0" indent="0" algn="l">
              <a:lnSpc>
                <a:spcPts val="2570"/>
              </a:lnSpc>
              <a:buNone/>
            </a:pPr>
            <a:r>
              <a:rPr lang="en-US" sz="2140" dirty="0">
                <a:solidFill>
                  <a:srgbClr val="2E2E2E"/>
                </a:solidFill>
                <a:latin typeface="思源黑体-思源黑体-Medium" pitchFamily="34" charset="0"/>
                <a:ea typeface="思源黑体-思源黑体-Medium" pitchFamily="34" charset="-122"/>
                <a:cs typeface="思源黑体-思源黑体-Medium" pitchFamily="34" charset="-120"/>
              </a:rPr>
              <a:t>4</a:t>
            </a:r>
            <a:endParaRPr lang="en-US" sz="2140" dirty="0"/>
          </a:p>
        </p:txBody>
      </p:sp>
      <p:sp>
        <p:nvSpPr>
          <p:cNvPr id="34" name="TextBox 33">
            <a:extLst>
              <a:ext uri="{FF2B5EF4-FFF2-40B4-BE49-F238E27FC236}">
                <a16:creationId xmlns:a16="http://schemas.microsoft.com/office/drawing/2014/main" id="{30BC9B48-0D70-440B-909D-050DC2E78090}"/>
              </a:ext>
            </a:extLst>
          </p:cNvPr>
          <p:cNvSpPr txBox="1"/>
          <p:nvPr/>
        </p:nvSpPr>
        <p:spPr>
          <a:xfrm>
            <a:off x="13022825" y="7826314"/>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35" name="TextBox 34">
            <a:extLst>
              <a:ext uri="{FF2B5EF4-FFF2-40B4-BE49-F238E27FC236}">
                <a16:creationId xmlns:a16="http://schemas.microsoft.com/office/drawing/2014/main" id="{342957BD-F585-4F38-AECA-B2E78A688A9E}"/>
              </a:ext>
            </a:extLst>
          </p:cNvPr>
          <p:cNvSpPr txBox="1"/>
          <p:nvPr/>
        </p:nvSpPr>
        <p:spPr>
          <a:xfrm>
            <a:off x="4504910" y="7592131"/>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9656064" y="0"/>
            <a:ext cx="4974336" cy="8238744"/>
          </a:xfrm>
          <a:prstGeom prst="rect">
            <a:avLst/>
          </a:prstGeom>
        </p:spPr>
      </p:pic>
      <p:pic>
        <p:nvPicPr>
          <p:cNvPr id="4" name="Image 2" descr="preencoded.png"/>
          <p:cNvPicPr>
            <a:picLocks noChangeAspect="1"/>
          </p:cNvPicPr>
          <p:nvPr/>
        </p:nvPicPr>
        <p:blipFill>
          <a:blip r:embed="rId5"/>
          <a:stretch>
            <a:fillRect/>
          </a:stretch>
        </p:blipFill>
        <p:spPr>
          <a:xfrm>
            <a:off x="896112" y="2578608"/>
            <a:ext cx="2459736" cy="2505456"/>
          </a:xfrm>
          <a:prstGeom prst="rect">
            <a:avLst/>
          </a:prstGeom>
        </p:spPr>
      </p:pic>
      <p:pic>
        <p:nvPicPr>
          <p:cNvPr id="5" name="Image 3" descr="preencoded.png"/>
          <p:cNvPicPr>
            <a:picLocks noChangeAspect="1"/>
          </p:cNvPicPr>
          <p:nvPr/>
        </p:nvPicPr>
        <p:blipFill>
          <a:blip r:embed="rId6"/>
          <a:stretch>
            <a:fillRect/>
          </a:stretch>
        </p:blipFill>
        <p:spPr>
          <a:xfrm>
            <a:off x="3657600" y="2578608"/>
            <a:ext cx="2459736" cy="2505456"/>
          </a:xfrm>
          <a:prstGeom prst="rect">
            <a:avLst/>
          </a:prstGeom>
        </p:spPr>
      </p:pic>
      <p:pic>
        <p:nvPicPr>
          <p:cNvPr id="6" name="Image 4" descr="preencoded.png"/>
          <p:cNvPicPr>
            <a:picLocks noChangeAspect="1"/>
          </p:cNvPicPr>
          <p:nvPr/>
        </p:nvPicPr>
        <p:blipFill>
          <a:blip r:embed="rId7"/>
          <a:stretch>
            <a:fillRect/>
          </a:stretch>
        </p:blipFill>
        <p:spPr>
          <a:xfrm>
            <a:off x="896112" y="5266944"/>
            <a:ext cx="3840480" cy="1371600"/>
          </a:xfrm>
          <a:prstGeom prst="rect">
            <a:avLst/>
          </a:prstGeom>
        </p:spPr>
      </p:pic>
      <p:pic>
        <p:nvPicPr>
          <p:cNvPr id="7" name="Image 5" descr="preencoded.png"/>
          <p:cNvPicPr>
            <a:picLocks noChangeAspect="1"/>
          </p:cNvPicPr>
          <p:nvPr/>
        </p:nvPicPr>
        <p:blipFill>
          <a:blip r:embed="rId8"/>
          <a:stretch>
            <a:fillRect/>
          </a:stretch>
        </p:blipFill>
        <p:spPr>
          <a:xfrm>
            <a:off x="6428232" y="2578608"/>
            <a:ext cx="2459736" cy="2505456"/>
          </a:xfrm>
          <a:prstGeom prst="rect">
            <a:avLst/>
          </a:prstGeom>
        </p:spPr>
      </p:pic>
      <p:pic>
        <p:nvPicPr>
          <p:cNvPr id="8" name="Image 6" descr="preencoded.png"/>
          <p:cNvPicPr>
            <a:picLocks noChangeAspect="1"/>
          </p:cNvPicPr>
          <p:nvPr/>
        </p:nvPicPr>
        <p:blipFill>
          <a:blip r:embed="rId9"/>
          <a:stretch>
            <a:fillRect/>
          </a:stretch>
        </p:blipFill>
        <p:spPr>
          <a:xfrm>
            <a:off x="5047488" y="5266944"/>
            <a:ext cx="3840480" cy="1371600"/>
          </a:xfrm>
          <a:prstGeom prst="rect">
            <a:avLst/>
          </a:prstGeom>
        </p:spPr>
      </p:pic>
      <p:pic>
        <p:nvPicPr>
          <p:cNvPr id="9" name="Image 7" descr="preencoded.png"/>
          <p:cNvPicPr>
            <a:picLocks noChangeAspect="1"/>
          </p:cNvPicPr>
          <p:nvPr/>
        </p:nvPicPr>
        <p:blipFill>
          <a:blip r:embed="rId10"/>
          <a:stretch>
            <a:fillRect/>
          </a:stretch>
        </p:blipFill>
        <p:spPr>
          <a:xfrm>
            <a:off x="786384" y="2578608"/>
            <a:ext cx="146304" cy="2505456"/>
          </a:xfrm>
          <a:prstGeom prst="rect">
            <a:avLst/>
          </a:prstGeom>
        </p:spPr>
      </p:pic>
      <p:pic>
        <p:nvPicPr>
          <p:cNvPr id="10" name="Image 8" descr="preencoded.png"/>
          <p:cNvPicPr>
            <a:picLocks noChangeAspect="1"/>
          </p:cNvPicPr>
          <p:nvPr/>
        </p:nvPicPr>
        <p:blipFill>
          <a:blip r:embed="rId11"/>
          <a:stretch>
            <a:fillRect/>
          </a:stretch>
        </p:blipFill>
        <p:spPr>
          <a:xfrm>
            <a:off x="3547872" y="2578608"/>
            <a:ext cx="146304" cy="2505456"/>
          </a:xfrm>
          <a:prstGeom prst="rect">
            <a:avLst/>
          </a:prstGeom>
        </p:spPr>
      </p:pic>
      <p:pic>
        <p:nvPicPr>
          <p:cNvPr id="11" name="Image 9" descr="preencoded.png"/>
          <p:cNvPicPr>
            <a:picLocks noChangeAspect="1"/>
          </p:cNvPicPr>
          <p:nvPr/>
        </p:nvPicPr>
        <p:blipFill>
          <a:blip r:embed="rId12"/>
          <a:stretch>
            <a:fillRect/>
          </a:stretch>
        </p:blipFill>
        <p:spPr>
          <a:xfrm>
            <a:off x="786384" y="5266944"/>
            <a:ext cx="146304" cy="1371600"/>
          </a:xfrm>
          <a:prstGeom prst="rect">
            <a:avLst/>
          </a:prstGeom>
        </p:spPr>
      </p:pic>
      <p:pic>
        <p:nvPicPr>
          <p:cNvPr id="12" name="Image 10" descr="preencoded.png"/>
          <p:cNvPicPr>
            <a:picLocks noChangeAspect="1"/>
          </p:cNvPicPr>
          <p:nvPr/>
        </p:nvPicPr>
        <p:blipFill>
          <a:blip r:embed="rId13"/>
          <a:stretch>
            <a:fillRect/>
          </a:stretch>
        </p:blipFill>
        <p:spPr>
          <a:xfrm>
            <a:off x="6309360" y="2578608"/>
            <a:ext cx="146304" cy="2505456"/>
          </a:xfrm>
          <a:prstGeom prst="rect">
            <a:avLst/>
          </a:prstGeom>
        </p:spPr>
      </p:pic>
      <p:pic>
        <p:nvPicPr>
          <p:cNvPr id="13" name="Image 11" descr="preencoded.png"/>
          <p:cNvPicPr>
            <a:picLocks noChangeAspect="1"/>
          </p:cNvPicPr>
          <p:nvPr/>
        </p:nvPicPr>
        <p:blipFill>
          <a:blip r:embed="rId14"/>
          <a:stretch>
            <a:fillRect/>
          </a:stretch>
        </p:blipFill>
        <p:spPr>
          <a:xfrm>
            <a:off x="4928616" y="5266944"/>
            <a:ext cx="146304" cy="1371600"/>
          </a:xfrm>
          <a:prstGeom prst="rect">
            <a:avLst/>
          </a:prstGeom>
        </p:spPr>
      </p:pic>
      <p:sp>
        <p:nvSpPr>
          <p:cNvPr id="14" name="Text 0"/>
          <p:cNvSpPr/>
          <p:nvPr/>
        </p:nvSpPr>
        <p:spPr>
          <a:xfrm>
            <a:off x="795528" y="1627632"/>
            <a:ext cx="8074152"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6. Process Evaluation</a:t>
            </a:r>
            <a:endParaRPr lang="en-US" sz="4460" dirty="0"/>
          </a:p>
        </p:txBody>
      </p:sp>
      <p:sp>
        <p:nvSpPr>
          <p:cNvPr id="15" name="Text 1"/>
          <p:cNvSpPr/>
          <p:nvPr/>
        </p:nvSpPr>
        <p:spPr>
          <a:xfrm>
            <a:off x="1179576" y="2799981"/>
            <a:ext cx="1956816" cy="1984248"/>
          </a:xfrm>
          <a:prstGeom prst="rect">
            <a:avLst/>
          </a:prstGeom>
          <a:noFill/>
          <a:ln/>
        </p:spPr>
        <p:txBody>
          <a:bodyPr wrap="square" lIns="0" tIns="0" rIns="0" bIns="0" rtlCol="0" anchor="ctr"/>
          <a:lstStyle/>
          <a:p>
            <a:pPr marL="0" indent="0" algn="l">
              <a:lnSpc>
                <a:spcPts val="2230"/>
              </a:lnSpc>
              <a:buNone/>
            </a:pPr>
            <a:r>
              <a:rPr lang="en-US" sz="2000" dirty="0">
                <a:highlight>
                  <a:srgbClr val="FFFF00"/>
                </a:highlight>
                <a:latin typeface="Arial" panose="020B0604020202020204" pitchFamily="34" charset="0"/>
                <a:ea typeface="思源黑体-思源黑体-Medium" pitchFamily="34" charset="-122"/>
                <a:cs typeface="Arial" panose="020B0604020202020204" pitchFamily="34" charset="0"/>
              </a:rPr>
              <a:t>Eight Weekly </a:t>
            </a: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Sessions: Cover one topic per week (e.g., blue light, mindfulness, caffeine).</a:t>
            </a:r>
            <a:endParaRPr lang="en-US" sz="2000" dirty="0">
              <a:latin typeface="Arial" panose="020B0604020202020204" pitchFamily="34" charset="0"/>
              <a:cs typeface="Arial" panose="020B0604020202020204" pitchFamily="34" charset="0"/>
            </a:endParaRPr>
          </a:p>
        </p:txBody>
      </p:sp>
      <p:sp>
        <p:nvSpPr>
          <p:cNvPr id="16" name="Text 2"/>
          <p:cNvSpPr/>
          <p:nvPr/>
        </p:nvSpPr>
        <p:spPr>
          <a:xfrm>
            <a:off x="3904488" y="2834640"/>
            <a:ext cx="1956816" cy="1417320"/>
          </a:xfrm>
          <a:prstGeom prst="rect">
            <a:avLst/>
          </a:prstGeom>
          <a:noFill/>
          <a:ln/>
        </p:spPr>
        <p:txBody>
          <a:bodyPr wrap="square" lIns="0" tIns="0" rIns="0" bIns="0" rtlCol="0" anchor="ctr"/>
          <a:lstStyle/>
          <a:p>
            <a:pPr marL="0" indent="0" algn="l">
              <a:lnSpc>
                <a:spcPts val="2230"/>
              </a:lnSpc>
              <a:buNone/>
            </a:pPr>
            <a:r>
              <a:rPr lang="en-US" sz="2000" dirty="0">
                <a:highlight>
                  <a:srgbClr val="FFFF00"/>
                </a:highlight>
                <a:latin typeface="Arial" panose="020B0604020202020204" pitchFamily="34" charset="0"/>
                <a:ea typeface="思源黑体-思源黑体-Medium" pitchFamily="34" charset="-122"/>
                <a:cs typeface="Arial" panose="020B0604020202020204" pitchFamily="34" charset="0"/>
              </a:rPr>
              <a:t>Digital Reminders:</a:t>
            </a:r>
            <a:r>
              <a:rPr lang="en-US" sz="2000" dirty="0">
                <a:solidFill>
                  <a:srgbClr val="CCD0D6"/>
                </a:solidFill>
                <a:highlight>
                  <a:srgbClr val="FFFF00"/>
                </a:highlight>
                <a:latin typeface="Arial" panose="020B0604020202020204" pitchFamily="34" charset="0"/>
                <a:ea typeface="思源黑体-思源黑体-Medium" pitchFamily="34" charset="-122"/>
                <a:cs typeface="Arial" panose="020B0604020202020204" pitchFamily="34" charset="0"/>
              </a:rPr>
              <a:t> </a:t>
            </a: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Short tips and weekly sleep-goals sent to participants.</a:t>
            </a:r>
            <a:endParaRPr lang="en-US" sz="2000" dirty="0">
              <a:latin typeface="Arial" panose="020B0604020202020204" pitchFamily="34" charset="0"/>
              <a:cs typeface="Arial" panose="020B0604020202020204" pitchFamily="34" charset="0"/>
            </a:endParaRPr>
          </a:p>
        </p:txBody>
      </p:sp>
      <p:sp>
        <p:nvSpPr>
          <p:cNvPr id="17" name="Text 3"/>
          <p:cNvSpPr/>
          <p:nvPr/>
        </p:nvSpPr>
        <p:spPr>
          <a:xfrm>
            <a:off x="1133856" y="5522976"/>
            <a:ext cx="3346704" cy="850392"/>
          </a:xfrm>
          <a:prstGeom prst="rect">
            <a:avLst/>
          </a:prstGeom>
          <a:noFill/>
          <a:ln/>
        </p:spPr>
        <p:txBody>
          <a:bodyPr wrap="square" lIns="0" tIns="0" rIns="0" bIns="0" rtlCol="0" anchor="ctr"/>
          <a:lstStyle/>
          <a:p>
            <a:pPr marL="0" indent="0" algn="l">
              <a:lnSpc>
                <a:spcPts val="2230"/>
              </a:lnSpc>
              <a:buNone/>
            </a:pPr>
            <a:r>
              <a:rPr lang="en-US" sz="2000" dirty="0">
                <a:highlight>
                  <a:srgbClr val="FFFF00"/>
                </a:highlight>
                <a:latin typeface="Arial" panose="020B0604020202020204" pitchFamily="34" charset="0"/>
                <a:ea typeface="思源黑体-思源黑体-Medium" pitchFamily="34" charset="-122"/>
                <a:cs typeface="Arial" panose="020B0604020202020204" pitchFamily="34" charset="0"/>
              </a:rPr>
              <a:t>Social Challenge: </a:t>
            </a: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/#RestToRiseChallenge for sharing progress online.</a:t>
            </a:r>
            <a:endParaRPr lang="en-US" sz="2000" dirty="0">
              <a:latin typeface="Arial" panose="020B0604020202020204" pitchFamily="34" charset="0"/>
              <a:cs typeface="Arial" panose="020B0604020202020204" pitchFamily="34" charset="0"/>
            </a:endParaRPr>
          </a:p>
        </p:txBody>
      </p:sp>
      <p:sp>
        <p:nvSpPr>
          <p:cNvPr id="18" name="Text 4"/>
          <p:cNvSpPr/>
          <p:nvPr/>
        </p:nvSpPr>
        <p:spPr>
          <a:xfrm>
            <a:off x="6665976" y="2834640"/>
            <a:ext cx="1956816" cy="1417320"/>
          </a:xfrm>
          <a:prstGeom prst="rect">
            <a:avLst/>
          </a:prstGeom>
          <a:noFill/>
          <a:ln/>
        </p:spPr>
        <p:txBody>
          <a:bodyPr wrap="square" lIns="0" tIns="0" rIns="0" bIns="0" rtlCol="0" anchor="ctr"/>
          <a:lstStyle/>
          <a:p>
            <a:pPr marL="0" indent="0" algn="l">
              <a:lnSpc>
                <a:spcPts val="2230"/>
              </a:lnSpc>
              <a:buNone/>
            </a:pPr>
            <a:r>
              <a:rPr lang="en-US" sz="2000" dirty="0">
                <a:highlight>
                  <a:srgbClr val="FFFF00"/>
                </a:highlight>
                <a:latin typeface="Arial" panose="020B0604020202020204" pitchFamily="34" charset="0"/>
                <a:ea typeface="思源黑体-思源黑体-Medium" pitchFamily="34" charset="-122"/>
                <a:cs typeface="Arial" panose="020B0604020202020204" pitchFamily="34" charset="0"/>
              </a:rPr>
              <a:t>Feedback Forms:</a:t>
            </a:r>
            <a:r>
              <a:rPr lang="en-US" sz="2000" dirty="0">
                <a:solidFill>
                  <a:srgbClr val="CCD0D6"/>
                </a:solidFill>
                <a:highlight>
                  <a:srgbClr val="FFFF00"/>
                </a:highlight>
                <a:latin typeface="Arial" panose="020B0604020202020204" pitchFamily="34" charset="0"/>
                <a:ea typeface="思源黑体-思源黑体-Medium" pitchFamily="34" charset="-122"/>
                <a:cs typeface="Arial" panose="020B0604020202020204" pitchFamily="34" charset="0"/>
              </a:rPr>
              <a:t> </a:t>
            </a:r>
          </a:p>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Quick ratings after each session to check understanding.</a:t>
            </a:r>
            <a:endParaRPr lang="en-US" sz="2000" dirty="0">
              <a:latin typeface="Arial" panose="020B0604020202020204" pitchFamily="34" charset="0"/>
              <a:cs typeface="Arial" panose="020B0604020202020204" pitchFamily="34" charset="0"/>
            </a:endParaRPr>
          </a:p>
        </p:txBody>
      </p:sp>
      <p:sp>
        <p:nvSpPr>
          <p:cNvPr id="19" name="Text 5"/>
          <p:cNvSpPr/>
          <p:nvPr/>
        </p:nvSpPr>
        <p:spPr>
          <a:xfrm>
            <a:off x="5285232" y="5522976"/>
            <a:ext cx="3346704"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“Every interaction is a step toward better rest.”</a:t>
            </a:r>
            <a:endParaRPr lang="en-US" sz="20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D72C6CB2-E29A-4DE5-B1D2-DC1E2C205615}"/>
              </a:ext>
            </a:extLst>
          </p:cNvPr>
          <p:cNvSpPr txBox="1"/>
          <p:nvPr/>
        </p:nvSpPr>
        <p:spPr>
          <a:xfrm>
            <a:off x="12941710" y="7818940"/>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1" name="TextBox 20">
            <a:extLst>
              <a:ext uri="{FF2B5EF4-FFF2-40B4-BE49-F238E27FC236}">
                <a16:creationId xmlns:a16="http://schemas.microsoft.com/office/drawing/2014/main" id="{052012DA-55F2-4F0C-B263-FC3DCB7197F2}"/>
              </a:ext>
            </a:extLst>
          </p:cNvPr>
          <p:cNvSpPr txBox="1"/>
          <p:nvPr/>
        </p:nvSpPr>
        <p:spPr>
          <a:xfrm>
            <a:off x="4739623" y="7814770"/>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5852160" cy="8238744"/>
          </a:xfrm>
          <a:prstGeom prst="rect">
            <a:avLst/>
          </a:prstGeom>
        </p:spPr>
      </p:pic>
      <p:pic>
        <p:nvPicPr>
          <p:cNvPr id="4" name="Image 2" descr="preencoded.png"/>
          <p:cNvPicPr>
            <a:picLocks noChangeAspect="1"/>
          </p:cNvPicPr>
          <p:nvPr/>
        </p:nvPicPr>
        <p:blipFill>
          <a:blip r:embed="rId5"/>
          <a:stretch>
            <a:fillRect/>
          </a:stretch>
        </p:blipFill>
        <p:spPr>
          <a:xfrm>
            <a:off x="6638544" y="1792224"/>
            <a:ext cx="7223760" cy="1719072"/>
          </a:xfrm>
          <a:prstGeom prst="rect">
            <a:avLst/>
          </a:prstGeom>
        </p:spPr>
      </p:pic>
      <p:pic>
        <p:nvPicPr>
          <p:cNvPr id="5" name="Image 3" descr="preencoded.png"/>
          <p:cNvPicPr>
            <a:picLocks noChangeAspect="1"/>
          </p:cNvPicPr>
          <p:nvPr/>
        </p:nvPicPr>
        <p:blipFill>
          <a:blip r:embed="rId6"/>
          <a:stretch>
            <a:fillRect/>
          </a:stretch>
        </p:blipFill>
        <p:spPr>
          <a:xfrm>
            <a:off x="6638544" y="3675888"/>
            <a:ext cx="7223760" cy="1719072"/>
          </a:xfrm>
          <a:prstGeom prst="rect">
            <a:avLst/>
          </a:prstGeom>
        </p:spPr>
      </p:pic>
      <p:pic>
        <p:nvPicPr>
          <p:cNvPr id="6" name="Image 4" descr="preencoded.png"/>
          <p:cNvPicPr>
            <a:picLocks noChangeAspect="1"/>
          </p:cNvPicPr>
          <p:nvPr/>
        </p:nvPicPr>
        <p:blipFill>
          <a:blip r:embed="rId7"/>
          <a:stretch>
            <a:fillRect/>
          </a:stretch>
        </p:blipFill>
        <p:spPr>
          <a:xfrm>
            <a:off x="6638544" y="5550408"/>
            <a:ext cx="7223760" cy="1719072"/>
          </a:xfrm>
          <a:prstGeom prst="rect">
            <a:avLst/>
          </a:prstGeom>
        </p:spPr>
      </p:pic>
      <p:pic>
        <p:nvPicPr>
          <p:cNvPr id="7" name="Image 5" descr="preencoded.png"/>
          <p:cNvPicPr>
            <a:picLocks noChangeAspect="1"/>
          </p:cNvPicPr>
          <p:nvPr/>
        </p:nvPicPr>
        <p:blipFill>
          <a:blip r:embed="rId8"/>
          <a:stretch>
            <a:fillRect/>
          </a:stretch>
        </p:blipFill>
        <p:spPr>
          <a:xfrm>
            <a:off x="6665976" y="2377440"/>
            <a:ext cx="7168896" cy="1106424"/>
          </a:xfrm>
          <a:prstGeom prst="rect">
            <a:avLst/>
          </a:prstGeom>
        </p:spPr>
      </p:pic>
      <p:pic>
        <p:nvPicPr>
          <p:cNvPr id="8" name="Image 6" descr="preencoded.png"/>
          <p:cNvPicPr>
            <a:picLocks noChangeAspect="1"/>
          </p:cNvPicPr>
          <p:nvPr/>
        </p:nvPicPr>
        <p:blipFill>
          <a:blip r:embed="rId8"/>
          <a:stretch>
            <a:fillRect/>
          </a:stretch>
        </p:blipFill>
        <p:spPr>
          <a:xfrm>
            <a:off x="6665976" y="4261104"/>
            <a:ext cx="7168896" cy="1106424"/>
          </a:xfrm>
          <a:prstGeom prst="rect">
            <a:avLst/>
          </a:prstGeom>
        </p:spPr>
      </p:pic>
      <p:pic>
        <p:nvPicPr>
          <p:cNvPr id="9" name="Image 7" descr="preencoded.png"/>
          <p:cNvPicPr>
            <a:picLocks noChangeAspect="1"/>
          </p:cNvPicPr>
          <p:nvPr/>
        </p:nvPicPr>
        <p:blipFill>
          <a:blip r:embed="rId8"/>
          <a:stretch>
            <a:fillRect/>
          </a:stretch>
        </p:blipFill>
        <p:spPr>
          <a:xfrm>
            <a:off x="6665976" y="6135624"/>
            <a:ext cx="7168896" cy="1106424"/>
          </a:xfrm>
          <a:prstGeom prst="rect">
            <a:avLst/>
          </a:prstGeom>
        </p:spPr>
      </p:pic>
      <p:pic>
        <p:nvPicPr>
          <p:cNvPr id="10" name="Image 8" descr="preencoded.png"/>
          <p:cNvPicPr>
            <a:picLocks noChangeAspect="1"/>
          </p:cNvPicPr>
          <p:nvPr/>
        </p:nvPicPr>
        <p:blipFill>
          <a:blip r:embed="rId9"/>
          <a:stretch>
            <a:fillRect/>
          </a:stretch>
        </p:blipFill>
        <p:spPr>
          <a:xfrm>
            <a:off x="6656832" y="1801368"/>
            <a:ext cx="7187184" cy="585216"/>
          </a:xfrm>
          <a:prstGeom prst="rect">
            <a:avLst/>
          </a:prstGeom>
        </p:spPr>
      </p:pic>
      <p:pic>
        <p:nvPicPr>
          <p:cNvPr id="11" name="Image 9" descr="preencoded.png"/>
          <p:cNvPicPr>
            <a:picLocks noChangeAspect="1"/>
          </p:cNvPicPr>
          <p:nvPr/>
        </p:nvPicPr>
        <p:blipFill>
          <a:blip r:embed="rId10"/>
          <a:stretch>
            <a:fillRect/>
          </a:stretch>
        </p:blipFill>
        <p:spPr>
          <a:xfrm>
            <a:off x="6656832" y="3675888"/>
            <a:ext cx="7187184" cy="585216"/>
          </a:xfrm>
          <a:prstGeom prst="rect">
            <a:avLst/>
          </a:prstGeom>
        </p:spPr>
      </p:pic>
      <p:pic>
        <p:nvPicPr>
          <p:cNvPr id="12" name="Image 10" descr="preencoded.png"/>
          <p:cNvPicPr>
            <a:picLocks noChangeAspect="1"/>
          </p:cNvPicPr>
          <p:nvPr/>
        </p:nvPicPr>
        <p:blipFill>
          <a:blip r:embed="rId11"/>
          <a:stretch>
            <a:fillRect/>
          </a:stretch>
        </p:blipFill>
        <p:spPr>
          <a:xfrm>
            <a:off x="6656832" y="5559552"/>
            <a:ext cx="7187184" cy="585216"/>
          </a:xfrm>
          <a:prstGeom prst="rect">
            <a:avLst/>
          </a:prstGeom>
        </p:spPr>
      </p:pic>
      <p:sp>
        <p:nvSpPr>
          <p:cNvPr id="13" name="Text 0"/>
          <p:cNvSpPr/>
          <p:nvPr/>
        </p:nvSpPr>
        <p:spPr>
          <a:xfrm>
            <a:off x="6647688" y="987552"/>
            <a:ext cx="7196328" cy="603504"/>
          </a:xfrm>
          <a:prstGeom prst="rect">
            <a:avLst/>
          </a:prstGeom>
          <a:noFill/>
          <a:ln/>
        </p:spPr>
        <p:txBody>
          <a:bodyPr wrap="none" lIns="0" tIns="0" rIns="0" bIns="0" rtlCol="0" anchor="ctr"/>
          <a:lstStyle/>
          <a:p>
            <a:pPr marL="0" indent="0" algn="l">
              <a:lnSpc>
                <a:spcPts val="4740"/>
              </a:lnSpc>
              <a:buNone/>
            </a:pPr>
            <a:r>
              <a:rPr lang="en-US" sz="3790" dirty="0">
                <a:solidFill>
                  <a:srgbClr val="FFFDFD"/>
                </a:solidFill>
                <a:latin typeface="思源黑体-思源黑体-Medium" pitchFamily="34" charset="0"/>
                <a:ea typeface="思源黑体-思源黑体-Medium" pitchFamily="34" charset="-122"/>
                <a:cs typeface="思源黑体-思源黑体-Medium" pitchFamily="34" charset="-120"/>
              </a:rPr>
              <a:t>7. Outcome Evaluation</a:t>
            </a:r>
            <a:endParaRPr lang="en-US" sz="3790" dirty="0"/>
          </a:p>
        </p:txBody>
      </p:sp>
      <p:sp>
        <p:nvSpPr>
          <p:cNvPr id="14" name="Text 1"/>
          <p:cNvSpPr/>
          <p:nvPr/>
        </p:nvSpPr>
        <p:spPr>
          <a:xfrm>
            <a:off x="6858000" y="2569464"/>
            <a:ext cx="6775704" cy="301752"/>
          </a:xfrm>
          <a:prstGeom prst="rect">
            <a:avLst/>
          </a:prstGeom>
          <a:noFill/>
          <a:ln/>
        </p:spPr>
        <p:txBody>
          <a:bodyPr wrap="none" lIns="0" tIns="0" rIns="0" bIns="0" rtlCol="0" anchor="ctr"/>
          <a:lstStyle/>
          <a:p>
            <a:pPr marL="0" indent="0" algn="l">
              <a:lnSpc>
                <a:spcPts val="2370"/>
              </a:lnSpc>
              <a:buNone/>
            </a:pPr>
            <a:r>
              <a:rPr lang="en-US" sz="1890" dirty="0">
                <a:highlight>
                  <a:srgbClr val="FFFF00"/>
                </a:highlight>
                <a:latin typeface="思源黑体-思源黑体-Medium" pitchFamily="34" charset="0"/>
                <a:ea typeface="思源黑体-思源黑体-Medium" pitchFamily="34" charset="-122"/>
                <a:cs typeface="思源黑体-思源黑体-Medium" pitchFamily="34" charset="-120"/>
              </a:rPr>
              <a:t>Pre/Post Surveys</a:t>
            </a:r>
            <a:endParaRPr lang="en-US" sz="1890" dirty="0">
              <a:highlight>
                <a:srgbClr val="FFFF00"/>
              </a:highlight>
            </a:endParaRPr>
          </a:p>
        </p:txBody>
      </p:sp>
      <p:sp>
        <p:nvSpPr>
          <p:cNvPr id="15" name="Text 2"/>
          <p:cNvSpPr/>
          <p:nvPr/>
        </p:nvSpPr>
        <p:spPr>
          <a:xfrm>
            <a:off x="6858000" y="3044952"/>
            <a:ext cx="6775704" cy="246888"/>
          </a:xfrm>
          <a:prstGeom prst="rect">
            <a:avLst/>
          </a:prstGeom>
          <a:noFill/>
          <a:ln/>
        </p:spPr>
        <p:txBody>
          <a:bodyPr wrap="none" lIns="0" tIns="0" rIns="0" bIns="0" rtlCol="0" anchor="ctr"/>
          <a:lstStyle/>
          <a:p>
            <a:pPr marL="0" indent="0" algn="l">
              <a:lnSpc>
                <a:spcPts val="189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Measure sleep hours, alertness, and screen time </a:t>
            </a:r>
            <a:r>
              <a:rPr lang="en-US" sz="1000" dirty="0">
                <a:solidFill>
                  <a:srgbClr val="CCD0D6"/>
                </a:solidFill>
                <a:latin typeface="Arial" panose="020B0604020202020204" pitchFamily="34" charset="0"/>
                <a:ea typeface="思源黑体-思源黑体-Medium" pitchFamily="34" charset="-122"/>
                <a:cs typeface="Arial" panose="020B0604020202020204" pitchFamily="34" charset="0"/>
              </a:rPr>
              <a:t>(Spadola et al., 2020).</a:t>
            </a:r>
            <a:endParaRPr lang="en-US" sz="2000" dirty="0">
              <a:latin typeface="Arial" panose="020B0604020202020204" pitchFamily="34" charset="0"/>
              <a:cs typeface="Arial" panose="020B0604020202020204" pitchFamily="34" charset="0"/>
            </a:endParaRPr>
          </a:p>
        </p:txBody>
      </p:sp>
      <p:sp>
        <p:nvSpPr>
          <p:cNvPr id="16" name="Text 3"/>
          <p:cNvSpPr/>
          <p:nvPr/>
        </p:nvSpPr>
        <p:spPr>
          <a:xfrm>
            <a:off x="6858000" y="4453128"/>
            <a:ext cx="6775704" cy="301752"/>
          </a:xfrm>
          <a:prstGeom prst="rect">
            <a:avLst/>
          </a:prstGeom>
          <a:noFill/>
          <a:ln/>
        </p:spPr>
        <p:txBody>
          <a:bodyPr wrap="none" lIns="0" tIns="0" rIns="0" bIns="0" rtlCol="0" anchor="ctr"/>
          <a:lstStyle/>
          <a:p>
            <a:pPr marL="0" indent="0" algn="l">
              <a:lnSpc>
                <a:spcPts val="2370"/>
              </a:lnSpc>
              <a:buNone/>
            </a:pPr>
            <a:r>
              <a:rPr lang="en-US" sz="1890" dirty="0">
                <a:highlight>
                  <a:srgbClr val="FFFF00"/>
                </a:highlight>
                <a:latin typeface="思源黑体-思源黑体-Medium" pitchFamily="34" charset="0"/>
                <a:ea typeface="思源黑体-思源黑体-Medium" pitchFamily="34" charset="-122"/>
                <a:cs typeface="思源黑体-思源黑体-Medium" pitchFamily="34" charset="-120"/>
              </a:rPr>
              <a:t>Smartwatch Data</a:t>
            </a:r>
            <a:endParaRPr lang="en-US" sz="1890" dirty="0">
              <a:highlight>
                <a:srgbClr val="FFFF00"/>
              </a:highlight>
            </a:endParaRPr>
          </a:p>
        </p:txBody>
      </p:sp>
      <p:sp>
        <p:nvSpPr>
          <p:cNvPr id="17" name="Text 4"/>
          <p:cNvSpPr/>
          <p:nvPr/>
        </p:nvSpPr>
        <p:spPr>
          <a:xfrm>
            <a:off x="6858000" y="4928616"/>
            <a:ext cx="6775704" cy="246888"/>
          </a:xfrm>
          <a:prstGeom prst="rect">
            <a:avLst/>
          </a:prstGeom>
          <a:noFill/>
          <a:ln/>
        </p:spPr>
        <p:txBody>
          <a:bodyPr wrap="none" lIns="0" tIns="0" rIns="0" bIns="0" rtlCol="0" anchor="ctr"/>
          <a:lstStyle/>
          <a:p>
            <a:pPr marL="0" indent="0" algn="l">
              <a:lnSpc>
                <a:spcPts val="189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Compare baseline to Week 8 (Lin &amp; Chung, 2022).</a:t>
            </a:r>
            <a:endParaRPr lang="en-US" sz="2000" dirty="0">
              <a:latin typeface="Arial" panose="020B0604020202020204" pitchFamily="34" charset="0"/>
              <a:cs typeface="Arial" panose="020B0604020202020204" pitchFamily="34" charset="0"/>
            </a:endParaRPr>
          </a:p>
        </p:txBody>
      </p:sp>
      <p:sp>
        <p:nvSpPr>
          <p:cNvPr id="18" name="Text 5"/>
          <p:cNvSpPr/>
          <p:nvPr/>
        </p:nvSpPr>
        <p:spPr>
          <a:xfrm>
            <a:off x="6858000" y="6327648"/>
            <a:ext cx="6775704" cy="301752"/>
          </a:xfrm>
          <a:prstGeom prst="rect">
            <a:avLst/>
          </a:prstGeom>
          <a:noFill/>
          <a:ln/>
        </p:spPr>
        <p:txBody>
          <a:bodyPr wrap="none" lIns="0" tIns="0" rIns="0" bIns="0" rtlCol="0" anchor="ctr"/>
          <a:lstStyle/>
          <a:p>
            <a:pPr marL="0" indent="0" algn="l">
              <a:lnSpc>
                <a:spcPts val="2370"/>
              </a:lnSpc>
              <a:buNone/>
            </a:pPr>
            <a:r>
              <a:rPr lang="en-US" sz="1890" dirty="0">
                <a:highlight>
                  <a:srgbClr val="FFFF00"/>
                </a:highlight>
                <a:latin typeface="思源黑体-思源黑体-Medium" pitchFamily="34" charset="0"/>
                <a:ea typeface="思源黑体-思源黑体-Medium" pitchFamily="34" charset="-122"/>
                <a:cs typeface="思源黑体-思源黑体-Medium" pitchFamily="34" charset="-120"/>
              </a:rPr>
              <a:t>Follow-Up (3 Months)</a:t>
            </a:r>
            <a:endParaRPr lang="en-US" sz="1890" dirty="0">
              <a:highlight>
                <a:srgbClr val="FFFF00"/>
              </a:highlight>
            </a:endParaRPr>
          </a:p>
        </p:txBody>
      </p:sp>
      <p:sp>
        <p:nvSpPr>
          <p:cNvPr id="19" name="Text 6"/>
          <p:cNvSpPr/>
          <p:nvPr/>
        </p:nvSpPr>
        <p:spPr>
          <a:xfrm>
            <a:off x="6858000" y="6803136"/>
            <a:ext cx="6775704" cy="246888"/>
          </a:xfrm>
          <a:prstGeom prst="rect">
            <a:avLst/>
          </a:prstGeom>
          <a:noFill/>
          <a:ln/>
        </p:spPr>
        <p:txBody>
          <a:bodyPr wrap="none" lIns="0" tIns="0" rIns="0" bIns="0" rtlCol="0" anchor="ctr"/>
          <a:lstStyle/>
          <a:p>
            <a:pPr marL="0" indent="0" algn="l">
              <a:lnSpc>
                <a:spcPts val="189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Check sustainability of new habits (Tucker et al., 2021).</a:t>
            </a:r>
            <a:endParaRPr lang="en-US" sz="2000" dirty="0">
              <a:latin typeface="Arial" panose="020B0604020202020204" pitchFamily="34" charset="0"/>
              <a:cs typeface="Arial" panose="020B0604020202020204" pitchFamily="34" charset="0"/>
            </a:endParaRPr>
          </a:p>
        </p:txBody>
      </p:sp>
      <p:sp>
        <p:nvSpPr>
          <p:cNvPr id="20" name="Text 7"/>
          <p:cNvSpPr/>
          <p:nvPr/>
        </p:nvSpPr>
        <p:spPr>
          <a:xfrm>
            <a:off x="10168128" y="1883664"/>
            <a:ext cx="164592" cy="420624"/>
          </a:xfrm>
          <a:prstGeom prst="rect">
            <a:avLst/>
          </a:prstGeom>
          <a:noFill/>
          <a:ln/>
        </p:spPr>
        <p:txBody>
          <a:bodyPr wrap="none" lIns="0" tIns="0" rIns="0" bIns="0" rtlCol="0" anchor="ctr"/>
          <a:lstStyle/>
          <a:p>
            <a:pPr marL="0" indent="0" algn="l">
              <a:lnSpc>
                <a:spcPts val="2730"/>
              </a:lnSpc>
              <a:buNone/>
            </a:pPr>
            <a:r>
              <a:rPr lang="en-US" sz="227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2270" dirty="0"/>
          </a:p>
        </p:txBody>
      </p:sp>
      <p:sp>
        <p:nvSpPr>
          <p:cNvPr id="21" name="Text 8"/>
          <p:cNvSpPr/>
          <p:nvPr/>
        </p:nvSpPr>
        <p:spPr>
          <a:xfrm>
            <a:off x="10168128" y="3758184"/>
            <a:ext cx="164592" cy="420624"/>
          </a:xfrm>
          <a:prstGeom prst="rect">
            <a:avLst/>
          </a:prstGeom>
          <a:noFill/>
          <a:ln/>
        </p:spPr>
        <p:txBody>
          <a:bodyPr wrap="none" lIns="0" tIns="0" rIns="0" bIns="0" rtlCol="0" anchor="ctr"/>
          <a:lstStyle/>
          <a:p>
            <a:pPr marL="0" indent="0" algn="l">
              <a:lnSpc>
                <a:spcPts val="2730"/>
              </a:lnSpc>
              <a:buNone/>
            </a:pPr>
            <a:r>
              <a:rPr lang="en-US" sz="227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2270" dirty="0"/>
          </a:p>
        </p:txBody>
      </p:sp>
      <p:sp>
        <p:nvSpPr>
          <p:cNvPr id="22" name="Text 9"/>
          <p:cNvSpPr/>
          <p:nvPr/>
        </p:nvSpPr>
        <p:spPr>
          <a:xfrm>
            <a:off x="10168128" y="5632704"/>
            <a:ext cx="164592" cy="420624"/>
          </a:xfrm>
          <a:prstGeom prst="rect">
            <a:avLst/>
          </a:prstGeom>
          <a:noFill/>
          <a:ln/>
        </p:spPr>
        <p:txBody>
          <a:bodyPr wrap="none" lIns="0" tIns="0" rIns="0" bIns="0" rtlCol="0" anchor="ctr"/>
          <a:lstStyle/>
          <a:p>
            <a:pPr marL="0" indent="0" algn="l">
              <a:lnSpc>
                <a:spcPts val="2730"/>
              </a:lnSpc>
              <a:buNone/>
            </a:pPr>
            <a:r>
              <a:rPr lang="en-US" sz="2270" dirty="0">
                <a:solidFill>
                  <a:srgbClr val="050505"/>
                </a:solidFill>
                <a:latin typeface="思源黑体-思源黑体-Medium" pitchFamily="34" charset="0"/>
                <a:ea typeface="思源黑体-思源黑体-Medium" pitchFamily="34" charset="-122"/>
                <a:cs typeface="思源黑体-思源黑体-Medium" pitchFamily="34" charset="-120"/>
              </a:rPr>
              <a:t>3</a:t>
            </a:r>
            <a:endParaRPr lang="en-US" sz="2270" dirty="0"/>
          </a:p>
        </p:txBody>
      </p:sp>
      <p:sp>
        <p:nvSpPr>
          <p:cNvPr id="23" name="TextBox 22">
            <a:extLst>
              <a:ext uri="{FF2B5EF4-FFF2-40B4-BE49-F238E27FC236}">
                <a16:creationId xmlns:a16="http://schemas.microsoft.com/office/drawing/2014/main" id="{D08B878F-720B-4412-978F-CA7731B08752}"/>
              </a:ext>
            </a:extLst>
          </p:cNvPr>
          <p:cNvSpPr txBox="1"/>
          <p:nvPr/>
        </p:nvSpPr>
        <p:spPr>
          <a:xfrm>
            <a:off x="4154621" y="7805773"/>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4" name="TextBox 23">
            <a:extLst>
              <a:ext uri="{FF2B5EF4-FFF2-40B4-BE49-F238E27FC236}">
                <a16:creationId xmlns:a16="http://schemas.microsoft.com/office/drawing/2014/main" id="{94FD48D2-C6CA-4891-9747-B38373D371A5}"/>
              </a:ext>
            </a:extLst>
          </p:cNvPr>
          <p:cNvSpPr txBox="1"/>
          <p:nvPr/>
        </p:nvSpPr>
        <p:spPr>
          <a:xfrm>
            <a:off x="6665976" y="7476220"/>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5852160" cy="8238744"/>
          </a:xfrm>
          <a:prstGeom prst="rect">
            <a:avLst/>
          </a:prstGeom>
        </p:spPr>
      </p:pic>
      <p:pic>
        <p:nvPicPr>
          <p:cNvPr id="4" name="Image 2" descr="preencoded.png"/>
          <p:cNvPicPr>
            <a:picLocks noChangeAspect="1"/>
          </p:cNvPicPr>
          <p:nvPr/>
        </p:nvPicPr>
        <p:blipFill>
          <a:blip r:embed="rId5"/>
          <a:stretch>
            <a:fillRect/>
          </a:stretch>
        </p:blipFill>
        <p:spPr>
          <a:xfrm>
            <a:off x="6620256" y="3310128"/>
            <a:ext cx="3547872" cy="1143000"/>
          </a:xfrm>
          <a:prstGeom prst="rect">
            <a:avLst/>
          </a:prstGeom>
        </p:spPr>
      </p:pic>
      <p:pic>
        <p:nvPicPr>
          <p:cNvPr id="5" name="Image 3" descr="preencoded.png"/>
          <p:cNvPicPr>
            <a:picLocks noChangeAspect="1"/>
          </p:cNvPicPr>
          <p:nvPr/>
        </p:nvPicPr>
        <p:blipFill>
          <a:blip r:embed="rId6"/>
          <a:stretch>
            <a:fillRect/>
          </a:stretch>
        </p:blipFill>
        <p:spPr>
          <a:xfrm>
            <a:off x="6620256" y="4617720"/>
            <a:ext cx="3547872" cy="1143000"/>
          </a:xfrm>
          <a:prstGeom prst="rect">
            <a:avLst/>
          </a:prstGeom>
        </p:spPr>
      </p:pic>
      <p:pic>
        <p:nvPicPr>
          <p:cNvPr id="6" name="Image 4" descr="preencoded.png"/>
          <p:cNvPicPr>
            <a:picLocks noChangeAspect="1"/>
          </p:cNvPicPr>
          <p:nvPr/>
        </p:nvPicPr>
        <p:blipFill>
          <a:blip r:embed="rId7"/>
          <a:stretch>
            <a:fillRect/>
          </a:stretch>
        </p:blipFill>
        <p:spPr>
          <a:xfrm>
            <a:off x="10332720" y="3310128"/>
            <a:ext cx="3547872" cy="1143000"/>
          </a:xfrm>
          <a:prstGeom prst="rect">
            <a:avLst/>
          </a:prstGeom>
        </p:spPr>
      </p:pic>
      <p:pic>
        <p:nvPicPr>
          <p:cNvPr id="7" name="Image 5" descr="preencoded.png"/>
          <p:cNvPicPr>
            <a:picLocks noChangeAspect="1"/>
          </p:cNvPicPr>
          <p:nvPr/>
        </p:nvPicPr>
        <p:blipFill>
          <a:blip r:embed="rId5"/>
          <a:stretch>
            <a:fillRect/>
          </a:stretch>
        </p:blipFill>
        <p:spPr>
          <a:xfrm>
            <a:off x="10332720" y="4617720"/>
            <a:ext cx="3547872" cy="1143000"/>
          </a:xfrm>
          <a:prstGeom prst="rect">
            <a:avLst/>
          </a:prstGeom>
        </p:spPr>
      </p:pic>
      <p:sp>
        <p:nvSpPr>
          <p:cNvPr id="8" name="Text 0"/>
          <p:cNvSpPr/>
          <p:nvPr/>
        </p:nvSpPr>
        <p:spPr>
          <a:xfrm>
            <a:off x="6647688" y="2514600"/>
            <a:ext cx="7196328" cy="576072"/>
          </a:xfrm>
          <a:prstGeom prst="rect">
            <a:avLst/>
          </a:prstGeom>
          <a:noFill/>
          <a:ln/>
        </p:spPr>
        <p:txBody>
          <a:bodyPr wrap="none" lIns="0" tIns="0" rIns="0" bIns="0" rtlCol="0" anchor="ctr"/>
          <a:lstStyle/>
          <a:p>
            <a:pPr marL="0" indent="0" algn="l">
              <a:lnSpc>
                <a:spcPts val="4460"/>
              </a:lnSpc>
              <a:buNone/>
            </a:pPr>
            <a:r>
              <a:rPr lang="en-US" sz="3570" dirty="0">
                <a:solidFill>
                  <a:srgbClr val="FFFDFD"/>
                </a:solidFill>
                <a:latin typeface="思源黑体-思源黑体-Medium" pitchFamily="34" charset="0"/>
                <a:ea typeface="思源黑体-思源黑体-Medium" pitchFamily="34" charset="-122"/>
                <a:cs typeface="思源黑体-思源黑体-Medium" pitchFamily="34" charset="-120"/>
              </a:rPr>
              <a:t>Success Indicators</a:t>
            </a:r>
            <a:endParaRPr lang="en-US" sz="3570" dirty="0"/>
          </a:p>
        </p:txBody>
      </p:sp>
      <p:sp>
        <p:nvSpPr>
          <p:cNvPr id="9" name="Text 1"/>
          <p:cNvSpPr/>
          <p:nvPr/>
        </p:nvSpPr>
        <p:spPr>
          <a:xfrm>
            <a:off x="6903720" y="3593592"/>
            <a:ext cx="2971800"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30% reduction in after-9 p.m. screen use.</a:t>
            </a:r>
            <a:endParaRPr lang="en-US" sz="2000" dirty="0">
              <a:latin typeface="Arial" panose="020B0604020202020204" pitchFamily="34" charset="0"/>
              <a:cs typeface="Arial" panose="020B0604020202020204" pitchFamily="34" charset="0"/>
            </a:endParaRPr>
          </a:p>
        </p:txBody>
      </p:sp>
      <p:sp>
        <p:nvSpPr>
          <p:cNvPr id="10" name="Text 2"/>
          <p:cNvSpPr/>
          <p:nvPr/>
        </p:nvSpPr>
        <p:spPr>
          <a:xfrm>
            <a:off x="6903720" y="4901184"/>
            <a:ext cx="2971800"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50% avoid caffeine within 6 hours of bedtime.</a:t>
            </a:r>
            <a:endParaRPr lang="en-US" sz="2000" dirty="0">
              <a:latin typeface="Arial" panose="020B0604020202020204" pitchFamily="34" charset="0"/>
              <a:cs typeface="Arial" panose="020B0604020202020204" pitchFamily="34" charset="0"/>
            </a:endParaRPr>
          </a:p>
        </p:txBody>
      </p:sp>
      <p:sp>
        <p:nvSpPr>
          <p:cNvPr id="11" name="Text 3"/>
          <p:cNvSpPr/>
          <p:nvPr/>
        </p:nvSpPr>
        <p:spPr>
          <a:xfrm>
            <a:off x="10616184" y="3593592"/>
            <a:ext cx="2971800"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Average sleep ↑ by 45 minutes.</a:t>
            </a:r>
            <a:endParaRPr lang="en-US" sz="2000" dirty="0">
              <a:latin typeface="Arial" panose="020B0604020202020204" pitchFamily="34" charset="0"/>
              <a:cs typeface="Arial" panose="020B0604020202020204" pitchFamily="34" charset="0"/>
            </a:endParaRPr>
          </a:p>
        </p:txBody>
      </p:sp>
      <p:sp>
        <p:nvSpPr>
          <p:cNvPr id="12" name="Text 4"/>
          <p:cNvSpPr/>
          <p:nvPr/>
        </p:nvSpPr>
        <p:spPr>
          <a:xfrm>
            <a:off x="10616184" y="4901184"/>
            <a:ext cx="2971800"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60% report feeling more alert in mornings.</a:t>
            </a:r>
            <a:endParaRPr lang="en-US"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5E7C22C-0974-4F02-9133-2019EC2E92E8}"/>
              </a:ext>
            </a:extLst>
          </p:cNvPr>
          <p:cNvSpPr txBox="1"/>
          <p:nvPr/>
        </p:nvSpPr>
        <p:spPr>
          <a:xfrm>
            <a:off x="4277032" y="7763256"/>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14" name="TextBox 13">
            <a:extLst>
              <a:ext uri="{FF2B5EF4-FFF2-40B4-BE49-F238E27FC236}">
                <a16:creationId xmlns:a16="http://schemas.microsoft.com/office/drawing/2014/main" id="{E18A3C2B-E798-4288-9296-931F6587A244}"/>
              </a:ext>
            </a:extLst>
          </p:cNvPr>
          <p:cNvSpPr txBox="1"/>
          <p:nvPr/>
        </p:nvSpPr>
        <p:spPr>
          <a:xfrm>
            <a:off x="9143949" y="7532423"/>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p:cNvPicPr>
            <a:picLocks noChangeAspect="1"/>
          </p:cNvPicPr>
          <p:nvPr/>
        </p:nvPicPr>
        <p:blipFill>
          <a:blip r:embed="rId4"/>
          <a:srcRect/>
          <a:stretch/>
        </p:blipFill>
        <p:spPr>
          <a:xfrm>
            <a:off x="0" y="73250"/>
            <a:ext cx="14630400" cy="8193024"/>
          </a:xfrm>
          <a:prstGeom prst="rect">
            <a:avLst/>
          </a:prstGeom>
        </p:spPr>
      </p:pic>
      <p:pic>
        <p:nvPicPr>
          <p:cNvPr id="4" name="Image 2" descr="preencoded.png"/>
          <p:cNvPicPr>
            <a:picLocks noChangeAspect="1"/>
          </p:cNvPicPr>
          <p:nvPr/>
        </p:nvPicPr>
        <p:blipFill>
          <a:blip r:embed="rId5"/>
          <a:stretch>
            <a:fillRect/>
          </a:stretch>
        </p:blipFill>
        <p:spPr>
          <a:xfrm>
            <a:off x="795528" y="2816352"/>
            <a:ext cx="6409944" cy="731520"/>
          </a:xfrm>
          <a:prstGeom prst="rect">
            <a:avLst/>
          </a:prstGeom>
        </p:spPr>
      </p:pic>
      <p:pic>
        <p:nvPicPr>
          <p:cNvPr id="5" name="Image 3" descr="preencoded.png"/>
          <p:cNvPicPr>
            <a:picLocks noChangeAspect="1"/>
          </p:cNvPicPr>
          <p:nvPr/>
        </p:nvPicPr>
        <p:blipFill>
          <a:blip r:embed="rId5"/>
          <a:stretch>
            <a:fillRect/>
          </a:stretch>
        </p:blipFill>
        <p:spPr>
          <a:xfrm>
            <a:off x="795528" y="3767328"/>
            <a:ext cx="6409944" cy="731520"/>
          </a:xfrm>
          <a:prstGeom prst="rect">
            <a:avLst/>
          </a:prstGeom>
        </p:spPr>
      </p:pic>
      <p:pic>
        <p:nvPicPr>
          <p:cNvPr id="7" name="Image 5" descr="preencoded.png"/>
          <p:cNvPicPr>
            <a:picLocks noChangeAspect="1"/>
          </p:cNvPicPr>
          <p:nvPr/>
        </p:nvPicPr>
        <p:blipFill>
          <a:blip r:embed="rId5"/>
          <a:stretch>
            <a:fillRect/>
          </a:stretch>
        </p:blipFill>
        <p:spPr>
          <a:xfrm>
            <a:off x="795528" y="5669280"/>
            <a:ext cx="6409944" cy="731520"/>
          </a:xfrm>
          <a:prstGeom prst="rect">
            <a:avLst/>
          </a:prstGeom>
        </p:spPr>
      </p:pic>
      <p:pic>
        <p:nvPicPr>
          <p:cNvPr id="8" name="Image 6" descr="preencoded.png"/>
          <p:cNvPicPr>
            <a:picLocks noChangeAspect="1"/>
          </p:cNvPicPr>
          <p:nvPr/>
        </p:nvPicPr>
        <p:blipFill>
          <a:blip r:embed="rId5"/>
          <a:stretch>
            <a:fillRect/>
          </a:stretch>
        </p:blipFill>
        <p:spPr>
          <a:xfrm>
            <a:off x="7434072" y="3120301"/>
            <a:ext cx="6409944" cy="731520"/>
          </a:xfrm>
          <a:prstGeom prst="rect">
            <a:avLst/>
          </a:prstGeom>
        </p:spPr>
      </p:pic>
      <p:pic>
        <p:nvPicPr>
          <p:cNvPr id="9" name="Image 7" descr="preencoded.png"/>
          <p:cNvPicPr>
            <a:picLocks noChangeAspect="1"/>
          </p:cNvPicPr>
          <p:nvPr/>
        </p:nvPicPr>
        <p:blipFill>
          <a:blip r:embed="rId5"/>
          <a:stretch>
            <a:fillRect/>
          </a:stretch>
        </p:blipFill>
        <p:spPr>
          <a:xfrm>
            <a:off x="7434072" y="3767328"/>
            <a:ext cx="6409944" cy="731520"/>
          </a:xfrm>
          <a:prstGeom prst="rect">
            <a:avLst/>
          </a:prstGeom>
        </p:spPr>
      </p:pic>
      <p:pic>
        <p:nvPicPr>
          <p:cNvPr id="11" name="Image 9" descr="preencoded.png"/>
          <p:cNvPicPr>
            <a:picLocks noChangeAspect="1"/>
          </p:cNvPicPr>
          <p:nvPr/>
        </p:nvPicPr>
        <p:blipFill>
          <a:blip r:embed="rId5"/>
          <a:stretch>
            <a:fillRect/>
          </a:stretch>
        </p:blipFill>
        <p:spPr>
          <a:xfrm>
            <a:off x="7434072" y="5669280"/>
            <a:ext cx="6409944" cy="731520"/>
          </a:xfrm>
          <a:prstGeom prst="rect">
            <a:avLst/>
          </a:prstGeom>
        </p:spPr>
      </p:pic>
      <p:pic>
        <p:nvPicPr>
          <p:cNvPr id="12" name="Image 10" descr="preencoded.png"/>
          <p:cNvPicPr>
            <a:picLocks noChangeAspect="1"/>
          </p:cNvPicPr>
          <p:nvPr/>
        </p:nvPicPr>
        <p:blipFill>
          <a:blip r:embed="rId6"/>
          <a:stretch>
            <a:fillRect/>
          </a:stretch>
        </p:blipFill>
        <p:spPr>
          <a:xfrm>
            <a:off x="1536192" y="2898648"/>
            <a:ext cx="5678424" cy="731520"/>
          </a:xfrm>
          <a:prstGeom prst="rect">
            <a:avLst/>
          </a:prstGeom>
        </p:spPr>
      </p:pic>
      <p:pic>
        <p:nvPicPr>
          <p:cNvPr id="13" name="Image 11" descr="preencoded.png"/>
          <p:cNvPicPr>
            <a:picLocks noChangeAspect="1"/>
          </p:cNvPicPr>
          <p:nvPr/>
        </p:nvPicPr>
        <p:blipFill>
          <a:blip r:embed="rId6"/>
          <a:stretch>
            <a:fillRect/>
          </a:stretch>
        </p:blipFill>
        <p:spPr>
          <a:xfrm>
            <a:off x="1536192" y="3840480"/>
            <a:ext cx="5678424" cy="731520"/>
          </a:xfrm>
          <a:prstGeom prst="rect">
            <a:avLst/>
          </a:prstGeom>
        </p:spPr>
      </p:pic>
      <p:pic>
        <p:nvPicPr>
          <p:cNvPr id="15" name="Image 13" descr="preencoded.png"/>
          <p:cNvPicPr>
            <a:picLocks noChangeAspect="1"/>
          </p:cNvPicPr>
          <p:nvPr/>
        </p:nvPicPr>
        <p:blipFill>
          <a:blip r:embed="rId6"/>
          <a:stretch>
            <a:fillRect/>
          </a:stretch>
        </p:blipFill>
        <p:spPr>
          <a:xfrm>
            <a:off x="1536192" y="5742432"/>
            <a:ext cx="5678424" cy="731520"/>
          </a:xfrm>
          <a:prstGeom prst="rect">
            <a:avLst/>
          </a:prstGeom>
        </p:spPr>
      </p:pic>
      <p:pic>
        <p:nvPicPr>
          <p:cNvPr id="16" name="Image 14" descr="preencoded.png"/>
          <p:cNvPicPr>
            <a:picLocks noChangeAspect="1"/>
          </p:cNvPicPr>
          <p:nvPr/>
        </p:nvPicPr>
        <p:blipFill>
          <a:blip r:embed="rId6"/>
          <a:stretch>
            <a:fillRect/>
          </a:stretch>
        </p:blipFill>
        <p:spPr>
          <a:xfrm>
            <a:off x="8165592" y="2898648"/>
            <a:ext cx="5678424" cy="731520"/>
          </a:xfrm>
          <a:prstGeom prst="rect">
            <a:avLst/>
          </a:prstGeom>
        </p:spPr>
      </p:pic>
      <p:pic>
        <p:nvPicPr>
          <p:cNvPr id="17" name="Image 15" descr="preencoded.png"/>
          <p:cNvPicPr>
            <a:picLocks noChangeAspect="1"/>
          </p:cNvPicPr>
          <p:nvPr/>
        </p:nvPicPr>
        <p:blipFill>
          <a:blip r:embed="rId6"/>
          <a:stretch>
            <a:fillRect/>
          </a:stretch>
        </p:blipFill>
        <p:spPr>
          <a:xfrm>
            <a:off x="8165592" y="3840480"/>
            <a:ext cx="5678424" cy="731520"/>
          </a:xfrm>
          <a:prstGeom prst="rect">
            <a:avLst/>
          </a:prstGeom>
        </p:spPr>
      </p:pic>
      <p:pic>
        <p:nvPicPr>
          <p:cNvPr id="19" name="Image 17" descr="preencoded.png"/>
          <p:cNvPicPr>
            <a:picLocks noChangeAspect="1"/>
          </p:cNvPicPr>
          <p:nvPr/>
        </p:nvPicPr>
        <p:blipFill>
          <a:blip r:embed="rId6"/>
          <a:stretch>
            <a:fillRect/>
          </a:stretch>
        </p:blipFill>
        <p:spPr>
          <a:xfrm>
            <a:off x="8165592" y="5742432"/>
            <a:ext cx="5678424" cy="731520"/>
          </a:xfrm>
          <a:prstGeom prst="rect">
            <a:avLst/>
          </a:prstGeom>
        </p:spPr>
      </p:pic>
      <p:sp>
        <p:nvSpPr>
          <p:cNvPr id="28" name="Text 0"/>
          <p:cNvSpPr/>
          <p:nvPr/>
        </p:nvSpPr>
        <p:spPr>
          <a:xfrm>
            <a:off x="795528" y="24482"/>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8. Measurement Tools</a:t>
            </a:r>
            <a:endParaRPr lang="en-US" sz="4460" dirty="0"/>
          </a:p>
        </p:txBody>
      </p:sp>
      <p:pic>
        <p:nvPicPr>
          <p:cNvPr id="46" name="Picture 45">
            <a:extLst>
              <a:ext uri="{FF2B5EF4-FFF2-40B4-BE49-F238E27FC236}">
                <a16:creationId xmlns:a16="http://schemas.microsoft.com/office/drawing/2014/main" id="{717215BD-3575-43BF-BC8C-CAFCF11485EE}"/>
              </a:ext>
            </a:extLst>
          </p:cNvPr>
          <p:cNvPicPr>
            <a:picLocks noChangeAspect="1"/>
          </p:cNvPicPr>
          <p:nvPr/>
        </p:nvPicPr>
        <p:blipFill>
          <a:blip r:embed="rId7"/>
          <a:stretch>
            <a:fillRect/>
          </a:stretch>
        </p:blipFill>
        <p:spPr>
          <a:xfrm>
            <a:off x="2203851" y="774290"/>
            <a:ext cx="10021530" cy="6681020"/>
          </a:xfrm>
          <a:prstGeom prst="rect">
            <a:avLst/>
          </a:prstGeom>
        </p:spPr>
      </p:pic>
      <p:sp>
        <p:nvSpPr>
          <p:cNvPr id="47" name="TextBox 46">
            <a:extLst>
              <a:ext uri="{FF2B5EF4-FFF2-40B4-BE49-F238E27FC236}">
                <a16:creationId xmlns:a16="http://schemas.microsoft.com/office/drawing/2014/main" id="{76F2ECCC-1A41-414C-8A05-15A380AB679B}"/>
              </a:ext>
            </a:extLst>
          </p:cNvPr>
          <p:cNvSpPr txBox="1"/>
          <p:nvPr/>
        </p:nvSpPr>
        <p:spPr>
          <a:xfrm>
            <a:off x="4739623" y="7528462"/>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
        <p:nvSpPr>
          <p:cNvPr id="20" name="TextBox 19">
            <a:extLst>
              <a:ext uri="{FF2B5EF4-FFF2-40B4-BE49-F238E27FC236}">
                <a16:creationId xmlns:a16="http://schemas.microsoft.com/office/drawing/2014/main" id="{F28E704F-C1BC-4D0A-BDE5-2964A0B26BD1}"/>
              </a:ext>
            </a:extLst>
          </p:cNvPr>
          <p:cNvSpPr txBox="1"/>
          <p:nvPr/>
        </p:nvSpPr>
        <p:spPr>
          <a:xfrm>
            <a:off x="12697470" y="7804582"/>
            <a:ext cx="2896847" cy="276999"/>
          </a:xfrm>
          <a:prstGeom prst="rect">
            <a:avLst/>
          </a:prstGeom>
          <a:noFill/>
        </p:spPr>
        <p:txBody>
          <a:bodyPr wrap="square" rtlCol="0">
            <a:spAutoFit/>
          </a:bodyPr>
          <a:lstStyle/>
          <a:p>
            <a:r>
              <a:rPr lang="en-GB" sz="1200" dirty="0">
                <a:solidFill>
                  <a:schemeClr val="bg2"/>
                </a:solidFill>
              </a:rPr>
              <a:t>Image courtesy : Canva</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a:stretch/>
        </p:blipFill>
        <p:spPr>
          <a:xfrm>
            <a:off x="0" y="22860"/>
            <a:ext cx="14630400" cy="8193024"/>
          </a:xfrm>
          <a:prstGeom prst="rect">
            <a:avLst/>
          </a:prstGeom>
        </p:spPr>
      </p:pic>
      <p:pic>
        <p:nvPicPr>
          <p:cNvPr id="3" name="Image 1" descr="preencoded.png"/>
          <p:cNvPicPr>
            <a:picLocks noChangeAspect="1"/>
          </p:cNvPicPr>
          <p:nvPr/>
        </p:nvPicPr>
        <p:blipFill>
          <a:blip r:embed="rId4"/>
          <a:stretch>
            <a:fillRect/>
          </a:stretch>
        </p:blipFill>
        <p:spPr>
          <a:xfrm>
            <a:off x="800100" y="7242048"/>
            <a:ext cx="13048488" cy="557784"/>
          </a:xfrm>
          <a:prstGeom prst="rect">
            <a:avLst/>
          </a:prstGeom>
        </p:spPr>
      </p:pic>
      <p:sp>
        <p:nvSpPr>
          <p:cNvPr id="5" name="Text 0"/>
          <p:cNvSpPr/>
          <p:nvPr/>
        </p:nvSpPr>
        <p:spPr>
          <a:xfrm>
            <a:off x="427482" y="382905"/>
            <a:ext cx="12977622" cy="539496"/>
          </a:xfrm>
          <a:prstGeom prst="rect">
            <a:avLst/>
          </a:prstGeom>
          <a:noFill/>
          <a:ln/>
        </p:spPr>
        <p:txBody>
          <a:bodyPr wrap="none" lIns="0" tIns="0" rIns="0" bIns="0" rtlCol="0" anchor="ctr"/>
          <a:lstStyle/>
          <a:p>
            <a:pPr marL="0" indent="0" algn="l">
              <a:lnSpc>
                <a:spcPts val="4180"/>
              </a:lnSpc>
              <a:buNone/>
            </a:pPr>
            <a:r>
              <a:rPr lang="en-US" sz="3340" dirty="0">
                <a:solidFill>
                  <a:srgbClr val="FFFDFD"/>
                </a:solidFill>
                <a:latin typeface="思源黑体-思源黑体-Medium" pitchFamily="34" charset="0"/>
                <a:ea typeface="思源黑体-思源黑体-Medium" pitchFamily="34" charset="-122"/>
                <a:cs typeface="思源黑体-思源黑体-Medium" pitchFamily="34" charset="-120"/>
              </a:rPr>
              <a:t>9. Eight-Week Sleep Wellness Campaign Plan</a:t>
            </a:r>
            <a:endParaRPr lang="en-US" sz="3340" dirty="0"/>
          </a:p>
        </p:txBody>
      </p:sp>
      <p:sp>
        <p:nvSpPr>
          <p:cNvPr id="6" name="Text 1"/>
          <p:cNvSpPr/>
          <p:nvPr/>
        </p:nvSpPr>
        <p:spPr>
          <a:xfrm>
            <a:off x="969264" y="7407783"/>
            <a:ext cx="12710160" cy="219456"/>
          </a:xfrm>
          <a:prstGeom prst="rect">
            <a:avLst/>
          </a:prstGeom>
          <a:noFill/>
          <a:ln/>
        </p:spPr>
        <p:txBody>
          <a:bodyPr wrap="none" lIns="0" tIns="0" rIns="0" bIns="0" rtlCol="0" anchor="ctr"/>
          <a:lstStyle/>
          <a:p>
            <a:pPr marL="0" indent="0" algn="l">
              <a:lnSpc>
                <a:spcPts val="1670"/>
              </a:lnSpc>
              <a:buNone/>
            </a:pPr>
            <a:endParaRPr lang="en-US" sz="1330" dirty="0"/>
          </a:p>
        </p:txBody>
      </p:sp>
      <p:pic>
        <p:nvPicPr>
          <p:cNvPr id="7" name="Picture 6">
            <a:extLst>
              <a:ext uri="{FF2B5EF4-FFF2-40B4-BE49-F238E27FC236}">
                <a16:creationId xmlns:a16="http://schemas.microsoft.com/office/drawing/2014/main" id="{1B9BF6B1-2D63-4ECB-9A8B-A3998EC18348}"/>
              </a:ext>
            </a:extLst>
          </p:cNvPr>
          <p:cNvPicPr>
            <a:picLocks noChangeAspect="1"/>
          </p:cNvPicPr>
          <p:nvPr/>
        </p:nvPicPr>
        <p:blipFill>
          <a:blip r:embed="rId5"/>
          <a:stretch>
            <a:fillRect/>
          </a:stretch>
        </p:blipFill>
        <p:spPr>
          <a:xfrm>
            <a:off x="8781160" y="602361"/>
            <a:ext cx="4898264" cy="68054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9D81BE4C-2172-46E0-A166-9AE6EA1BF83D}"/>
              </a:ext>
            </a:extLst>
          </p:cNvPr>
          <p:cNvSpPr txBox="1"/>
          <p:nvPr/>
        </p:nvSpPr>
        <p:spPr>
          <a:xfrm>
            <a:off x="12697470" y="7804582"/>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12" name="TextBox 11">
            <a:extLst>
              <a:ext uri="{FF2B5EF4-FFF2-40B4-BE49-F238E27FC236}">
                <a16:creationId xmlns:a16="http://schemas.microsoft.com/office/drawing/2014/main" id="{88E547FE-6854-4952-B82F-24CBC196929E}"/>
              </a:ext>
            </a:extLst>
          </p:cNvPr>
          <p:cNvSpPr txBox="1"/>
          <p:nvPr/>
        </p:nvSpPr>
        <p:spPr>
          <a:xfrm>
            <a:off x="263950" y="7332845"/>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73742"/>
            <a:ext cx="14630400" cy="2395728"/>
          </a:xfrm>
          <a:prstGeom prst="rect">
            <a:avLst/>
          </a:prstGeom>
        </p:spPr>
      </p:pic>
      <p:pic>
        <p:nvPicPr>
          <p:cNvPr id="4" name="Image 2" descr="preencoded.png"/>
          <p:cNvPicPr>
            <a:picLocks noChangeAspect="1"/>
          </p:cNvPicPr>
          <p:nvPr/>
        </p:nvPicPr>
        <p:blipFill>
          <a:blip r:embed="rId5"/>
          <a:stretch>
            <a:fillRect/>
          </a:stretch>
        </p:blipFill>
        <p:spPr>
          <a:xfrm>
            <a:off x="786384" y="3858768"/>
            <a:ext cx="6473952" cy="1719072"/>
          </a:xfrm>
          <a:prstGeom prst="rect">
            <a:avLst/>
          </a:prstGeom>
        </p:spPr>
      </p:pic>
      <p:pic>
        <p:nvPicPr>
          <p:cNvPr id="5" name="Image 3" descr="preencoded.png"/>
          <p:cNvPicPr>
            <a:picLocks noChangeAspect="1"/>
          </p:cNvPicPr>
          <p:nvPr/>
        </p:nvPicPr>
        <p:blipFill>
          <a:blip r:embed="rId6"/>
          <a:stretch>
            <a:fillRect/>
          </a:stretch>
        </p:blipFill>
        <p:spPr>
          <a:xfrm>
            <a:off x="786384" y="5715000"/>
            <a:ext cx="6473952" cy="1719072"/>
          </a:xfrm>
          <a:prstGeom prst="rect">
            <a:avLst/>
          </a:prstGeom>
        </p:spPr>
      </p:pic>
      <p:pic>
        <p:nvPicPr>
          <p:cNvPr id="6" name="Image 4" descr="preencoded.png"/>
          <p:cNvPicPr>
            <a:picLocks noChangeAspect="1"/>
          </p:cNvPicPr>
          <p:nvPr/>
        </p:nvPicPr>
        <p:blipFill>
          <a:blip r:embed="rId7"/>
          <a:stretch>
            <a:fillRect/>
          </a:stretch>
        </p:blipFill>
        <p:spPr>
          <a:xfrm>
            <a:off x="7388352" y="3858768"/>
            <a:ext cx="6473952" cy="1719072"/>
          </a:xfrm>
          <a:prstGeom prst="rect">
            <a:avLst/>
          </a:prstGeom>
        </p:spPr>
      </p:pic>
      <p:pic>
        <p:nvPicPr>
          <p:cNvPr id="7" name="Image 5" descr="preencoded.png"/>
          <p:cNvPicPr>
            <a:picLocks noChangeAspect="1"/>
          </p:cNvPicPr>
          <p:nvPr/>
        </p:nvPicPr>
        <p:blipFill>
          <a:blip r:embed="rId5"/>
          <a:stretch>
            <a:fillRect/>
          </a:stretch>
        </p:blipFill>
        <p:spPr>
          <a:xfrm>
            <a:off x="7388352" y="5715000"/>
            <a:ext cx="6473952" cy="1719072"/>
          </a:xfrm>
          <a:prstGeom prst="rect">
            <a:avLst/>
          </a:prstGeom>
        </p:spPr>
      </p:pic>
      <p:pic>
        <p:nvPicPr>
          <p:cNvPr id="8" name="Image 6" descr="preencoded.png"/>
          <p:cNvPicPr>
            <a:picLocks noChangeAspect="1"/>
          </p:cNvPicPr>
          <p:nvPr/>
        </p:nvPicPr>
        <p:blipFill>
          <a:blip r:embed="rId8"/>
          <a:stretch>
            <a:fillRect/>
          </a:stretch>
        </p:blipFill>
        <p:spPr>
          <a:xfrm>
            <a:off x="987552" y="4745736"/>
            <a:ext cx="6071616" cy="640080"/>
          </a:xfrm>
          <a:prstGeom prst="rect">
            <a:avLst/>
          </a:prstGeom>
        </p:spPr>
      </p:pic>
      <p:pic>
        <p:nvPicPr>
          <p:cNvPr id="9" name="Image 7" descr="preencoded.png"/>
          <p:cNvPicPr>
            <a:picLocks noChangeAspect="1"/>
          </p:cNvPicPr>
          <p:nvPr/>
        </p:nvPicPr>
        <p:blipFill>
          <a:blip r:embed="rId8"/>
          <a:stretch>
            <a:fillRect/>
          </a:stretch>
        </p:blipFill>
        <p:spPr>
          <a:xfrm>
            <a:off x="987552" y="6592824"/>
            <a:ext cx="6071616" cy="640080"/>
          </a:xfrm>
          <a:prstGeom prst="rect">
            <a:avLst/>
          </a:prstGeom>
        </p:spPr>
      </p:pic>
      <p:pic>
        <p:nvPicPr>
          <p:cNvPr id="10" name="Image 8" descr="preencoded.png"/>
          <p:cNvPicPr>
            <a:picLocks noChangeAspect="1"/>
          </p:cNvPicPr>
          <p:nvPr/>
        </p:nvPicPr>
        <p:blipFill>
          <a:blip r:embed="rId8"/>
          <a:stretch>
            <a:fillRect/>
          </a:stretch>
        </p:blipFill>
        <p:spPr>
          <a:xfrm>
            <a:off x="7589520" y="4745736"/>
            <a:ext cx="6071616" cy="640080"/>
          </a:xfrm>
          <a:prstGeom prst="rect">
            <a:avLst/>
          </a:prstGeom>
        </p:spPr>
      </p:pic>
      <p:pic>
        <p:nvPicPr>
          <p:cNvPr id="11" name="Image 9" descr="preencoded.png"/>
          <p:cNvPicPr>
            <a:picLocks noChangeAspect="1"/>
          </p:cNvPicPr>
          <p:nvPr/>
        </p:nvPicPr>
        <p:blipFill>
          <a:blip r:embed="rId8"/>
          <a:stretch>
            <a:fillRect/>
          </a:stretch>
        </p:blipFill>
        <p:spPr>
          <a:xfrm>
            <a:off x="7589520" y="6592824"/>
            <a:ext cx="6071616" cy="640080"/>
          </a:xfrm>
          <a:prstGeom prst="rect">
            <a:avLst/>
          </a:prstGeom>
        </p:spPr>
      </p:pic>
      <p:pic>
        <p:nvPicPr>
          <p:cNvPr id="12" name="Image 10" descr="preencoded.png"/>
          <p:cNvPicPr>
            <a:picLocks noChangeAspect="1"/>
          </p:cNvPicPr>
          <p:nvPr/>
        </p:nvPicPr>
        <p:blipFill>
          <a:blip r:embed="rId9"/>
          <a:stretch>
            <a:fillRect/>
          </a:stretch>
        </p:blipFill>
        <p:spPr>
          <a:xfrm>
            <a:off x="987552" y="4059936"/>
            <a:ext cx="512064" cy="512064"/>
          </a:xfrm>
          <a:prstGeom prst="rect">
            <a:avLst/>
          </a:prstGeom>
        </p:spPr>
      </p:pic>
      <p:pic>
        <p:nvPicPr>
          <p:cNvPr id="13" name="Image 11" descr="preencoded.png"/>
          <p:cNvPicPr>
            <a:picLocks noChangeAspect="1"/>
          </p:cNvPicPr>
          <p:nvPr/>
        </p:nvPicPr>
        <p:blipFill>
          <a:blip r:embed="rId10"/>
          <a:stretch>
            <a:fillRect/>
          </a:stretch>
        </p:blipFill>
        <p:spPr>
          <a:xfrm>
            <a:off x="987552" y="5916168"/>
            <a:ext cx="512064" cy="512064"/>
          </a:xfrm>
          <a:prstGeom prst="rect">
            <a:avLst/>
          </a:prstGeom>
        </p:spPr>
      </p:pic>
      <p:pic>
        <p:nvPicPr>
          <p:cNvPr id="14" name="Image 12" descr="preencoded.png"/>
          <p:cNvPicPr>
            <a:picLocks noChangeAspect="1"/>
          </p:cNvPicPr>
          <p:nvPr/>
        </p:nvPicPr>
        <p:blipFill>
          <a:blip r:embed="rId11"/>
          <a:stretch>
            <a:fillRect/>
          </a:stretch>
        </p:blipFill>
        <p:spPr>
          <a:xfrm>
            <a:off x="7589520" y="4059936"/>
            <a:ext cx="512064" cy="512064"/>
          </a:xfrm>
          <a:prstGeom prst="rect">
            <a:avLst/>
          </a:prstGeom>
        </p:spPr>
      </p:pic>
      <p:pic>
        <p:nvPicPr>
          <p:cNvPr id="15" name="Image 13" descr="preencoded.png"/>
          <p:cNvPicPr>
            <a:picLocks noChangeAspect="1"/>
          </p:cNvPicPr>
          <p:nvPr/>
        </p:nvPicPr>
        <p:blipFill>
          <a:blip r:embed="rId9"/>
          <a:stretch>
            <a:fillRect/>
          </a:stretch>
        </p:blipFill>
        <p:spPr>
          <a:xfrm>
            <a:off x="7589520" y="5916168"/>
            <a:ext cx="512064" cy="512064"/>
          </a:xfrm>
          <a:prstGeom prst="rect">
            <a:avLst/>
          </a:prstGeom>
        </p:spPr>
      </p:pic>
      <p:sp>
        <p:nvSpPr>
          <p:cNvPr id="16" name="Text 0"/>
          <p:cNvSpPr/>
          <p:nvPr/>
        </p:nvSpPr>
        <p:spPr>
          <a:xfrm>
            <a:off x="795528" y="3154680"/>
            <a:ext cx="13048488" cy="539496"/>
          </a:xfrm>
          <a:prstGeom prst="rect">
            <a:avLst/>
          </a:prstGeom>
          <a:noFill/>
          <a:ln/>
        </p:spPr>
        <p:txBody>
          <a:bodyPr wrap="none" lIns="0" tIns="0" rIns="0" bIns="0" rtlCol="0" anchor="ctr"/>
          <a:lstStyle/>
          <a:p>
            <a:pPr marL="0" indent="0" algn="l">
              <a:lnSpc>
                <a:spcPts val="4180"/>
              </a:lnSpc>
              <a:buNone/>
            </a:pPr>
            <a:r>
              <a:rPr lang="en-US" sz="3340" dirty="0">
                <a:solidFill>
                  <a:srgbClr val="FFFDFD"/>
                </a:solidFill>
                <a:latin typeface="思源黑体-思源黑体-Medium" pitchFamily="34" charset="0"/>
                <a:ea typeface="思源黑体-思源黑体-Medium" pitchFamily="34" charset="-122"/>
                <a:cs typeface="思源黑体-思源黑体-Medium" pitchFamily="34" charset="-120"/>
              </a:rPr>
              <a:t>10. Campaign Activities</a:t>
            </a:r>
            <a:endParaRPr lang="en-US" sz="3340" dirty="0"/>
          </a:p>
        </p:txBody>
      </p:sp>
      <p:sp>
        <p:nvSpPr>
          <p:cNvPr id="17" name="Text 1"/>
          <p:cNvSpPr/>
          <p:nvPr/>
        </p:nvSpPr>
        <p:spPr>
          <a:xfrm>
            <a:off x="1170432" y="4151376"/>
            <a:ext cx="137160" cy="329184"/>
          </a:xfrm>
          <a:prstGeom prst="rect">
            <a:avLst/>
          </a:prstGeom>
          <a:noFill/>
          <a:ln/>
        </p:spPr>
        <p:txBody>
          <a:bodyPr wrap="none" lIns="0" tIns="0" rIns="0" bIns="0" rtlCol="0" anchor="ctr"/>
          <a:lstStyle/>
          <a:p>
            <a:pPr marL="0" indent="0" algn="l">
              <a:lnSpc>
                <a:spcPts val="2170"/>
              </a:lnSpc>
              <a:buNone/>
            </a:pPr>
            <a:r>
              <a:rPr lang="en-US" sz="180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1800" dirty="0"/>
          </a:p>
        </p:txBody>
      </p:sp>
      <p:sp>
        <p:nvSpPr>
          <p:cNvPr id="18" name="Text 2"/>
          <p:cNvSpPr/>
          <p:nvPr/>
        </p:nvSpPr>
        <p:spPr>
          <a:xfrm>
            <a:off x="987552" y="4745736"/>
            <a:ext cx="6071616" cy="274320"/>
          </a:xfrm>
          <a:prstGeom prst="rect">
            <a:avLst/>
          </a:prstGeom>
          <a:noFill/>
          <a:ln/>
        </p:spPr>
        <p:txBody>
          <a:bodyPr wrap="none" lIns="0" tIns="0" rIns="0" bIns="0" rtlCol="0" anchor="ctr"/>
          <a:lstStyle/>
          <a:p>
            <a:pPr marL="0" indent="0" algn="l">
              <a:lnSpc>
                <a:spcPts val="2090"/>
              </a:lnSpc>
              <a:buNone/>
            </a:pPr>
            <a:r>
              <a:rPr lang="en-US" sz="2400" dirty="0">
                <a:solidFill>
                  <a:srgbClr val="565F6C"/>
                </a:solidFill>
                <a:latin typeface="Arial" panose="020B0604020202020204" pitchFamily="34" charset="0"/>
                <a:ea typeface="思源黑体-思源黑体-Medium" pitchFamily="34" charset="-122"/>
                <a:cs typeface="Arial" panose="020B0604020202020204" pitchFamily="34" charset="0"/>
              </a:rPr>
              <a:t>Digital Detox Challenge</a:t>
            </a:r>
            <a:endParaRPr lang="en-US" sz="2400" dirty="0">
              <a:latin typeface="Arial" panose="020B0604020202020204" pitchFamily="34" charset="0"/>
              <a:cs typeface="Arial" panose="020B0604020202020204" pitchFamily="34" charset="0"/>
            </a:endParaRPr>
          </a:p>
        </p:txBody>
      </p:sp>
      <p:sp>
        <p:nvSpPr>
          <p:cNvPr id="19" name="Text 3"/>
          <p:cNvSpPr/>
          <p:nvPr/>
        </p:nvSpPr>
        <p:spPr>
          <a:xfrm>
            <a:off x="987552" y="5166360"/>
            <a:ext cx="6071616" cy="219456"/>
          </a:xfrm>
          <a:prstGeom prst="rect">
            <a:avLst/>
          </a:prstGeom>
          <a:noFill/>
          <a:ln/>
        </p:spPr>
        <p:txBody>
          <a:bodyPr wrap="none" lIns="0" tIns="0" rIns="0" bIns="0" rtlCol="0" anchor="ctr"/>
          <a:lstStyle/>
          <a:p>
            <a:pPr marL="0" indent="0" algn="l">
              <a:lnSpc>
                <a:spcPts val="1670"/>
              </a:lnSpc>
              <a:buNone/>
            </a:pPr>
            <a:r>
              <a:rPr lang="en-US" sz="2000" dirty="0">
                <a:solidFill>
                  <a:srgbClr val="565F6C"/>
                </a:solidFill>
                <a:latin typeface="Arial" panose="020B0604020202020204" pitchFamily="34" charset="0"/>
                <a:ea typeface="思源黑体-思源黑体-Medium" pitchFamily="34" charset="-122"/>
                <a:cs typeface="Arial" panose="020B0604020202020204" pitchFamily="34" charset="0"/>
              </a:rPr>
              <a:t> Switch off screens 1 hour before bed.</a:t>
            </a:r>
            <a:endParaRPr lang="en-US" sz="2000" dirty="0">
              <a:latin typeface="Arial" panose="020B0604020202020204" pitchFamily="34" charset="0"/>
              <a:cs typeface="Arial" panose="020B0604020202020204" pitchFamily="34" charset="0"/>
            </a:endParaRPr>
          </a:p>
        </p:txBody>
      </p:sp>
      <p:sp>
        <p:nvSpPr>
          <p:cNvPr id="20" name="Text 4"/>
          <p:cNvSpPr/>
          <p:nvPr/>
        </p:nvSpPr>
        <p:spPr>
          <a:xfrm>
            <a:off x="1170432" y="6007608"/>
            <a:ext cx="137160" cy="329184"/>
          </a:xfrm>
          <a:prstGeom prst="rect">
            <a:avLst/>
          </a:prstGeom>
          <a:noFill/>
          <a:ln/>
        </p:spPr>
        <p:txBody>
          <a:bodyPr wrap="none" lIns="0" tIns="0" rIns="0" bIns="0" rtlCol="0" anchor="ctr"/>
          <a:lstStyle/>
          <a:p>
            <a:pPr marL="0" indent="0" algn="l">
              <a:lnSpc>
                <a:spcPts val="2170"/>
              </a:lnSpc>
              <a:buNone/>
            </a:pPr>
            <a:r>
              <a:rPr lang="en-US" sz="1800" dirty="0">
                <a:solidFill>
                  <a:srgbClr val="050505"/>
                </a:solidFill>
                <a:latin typeface="思源黑体-思源黑体-Medium" pitchFamily="34" charset="0"/>
                <a:ea typeface="思源黑体-思源黑体-Medium" pitchFamily="34" charset="-122"/>
                <a:cs typeface="思源黑体-思源黑体-Medium" pitchFamily="34" charset="-120"/>
              </a:rPr>
              <a:t>3</a:t>
            </a:r>
            <a:endParaRPr lang="en-US" sz="1800" dirty="0"/>
          </a:p>
        </p:txBody>
      </p:sp>
      <p:sp>
        <p:nvSpPr>
          <p:cNvPr id="21" name="Text 5"/>
          <p:cNvSpPr/>
          <p:nvPr/>
        </p:nvSpPr>
        <p:spPr>
          <a:xfrm>
            <a:off x="987552" y="6592824"/>
            <a:ext cx="6071616" cy="274320"/>
          </a:xfrm>
          <a:prstGeom prst="rect">
            <a:avLst/>
          </a:prstGeom>
          <a:noFill/>
          <a:ln/>
        </p:spPr>
        <p:txBody>
          <a:bodyPr wrap="none" lIns="0" tIns="0" rIns="0" bIns="0" rtlCol="0" anchor="ctr"/>
          <a:lstStyle/>
          <a:p>
            <a:pPr marL="0" indent="0" algn="l">
              <a:lnSpc>
                <a:spcPts val="2090"/>
              </a:lnSpc>
              <a:buNone/>
            </a:pPr>
            <a:r>
              <a:rPr lang="en-US" sz="2000" dirty="0">
                <a:solidFill>
                  <a:srgbClr val="32373E"/>
                </a:solidFill>
                <a:latin typeface="Arial" panose="020B0604020202020204" pitchFamily="34" charset="0"/>
                <a:ea typeface="思源黑体-思源黑体-Medium" pitchFamily="34" charset="-122"/>
                <a:cs typeface="Arial" panose="020B0604020202020204" pitchFamily="34" charset="0"/>
              </a:rPr>
              <a:t>Relaxation Workshops</a:t>
            </a:r>
            <a:endParaRPr lang="en-US" sz="2000" dirty="0">
              <a:latin typeface="Arial" panose="020B0604020202020204" pitchFamily="34" charset="0"/>
              <a:cs typeface="Arial" panose="020B0604020202020204" pitchFamily="34" charset="0"/>
            </a:endParaRPr>
          </a:p>
        </p:txBody>
      </p:sp>
      <p:sp>
        <p:nvSpPr>
          <p:cNvPr id="22" name="Text 6"/>
          <p:cNvSpPr/>
          <p:nvPr/>
        </p:nvSpPr>
        <p:spPr>
          <a:xfrm>
            <a:off x="987552" y="7013448"/>
            <a:ext cx="6071616" cy="219456"/>
          </a:xfrm>
          <a:prstGeom prst="rect">
            <a:avLst/>
          </a:prstGeom>
          <a:noFill/>
          <a:ln/>
        </p:spPr>
        <p:txBody>
          <a:bodyPr wrap="none" lIns="0" tIns="0" rIns="0" bIns="0" rtlCol="0" anchor="ctr"/>
          <a:lstStyle/>
          <a:p>
            <a:pPr marL="0" indent="0" algn="l">
              <a:lnSpc>
                <a:spcPts val="1670"/>
              </a:lnSpc>
              <a:buNone/>
            </a:pPr>
            <a:r>
              <a:rPr lang="en-US" sz="2000" dirty="0">
                <a:solidFill>
                  <a:srgbClr val="32373E"/>
                </a:solidFill>
                <a:latin typeface="Arial" panose="020B0604020202020204" pitchFamily="34" charset="0"/>
                <a:ea typeface="思源黑体-思源黑体-Medium" pitchFamily="34" charset="-122"/>
                <a:cs typeface="Arial" panose="020B0604020202020204" pitchFamily="34" charset="0"/>
              </a:rPr>
              <a:t> Guided mindfulness and breathing sessions.</a:t>
            </a:r>
            <a:endParaRPr lang="en-US" sz="2000" dirty="0">
              <a:latin typeface="Arial" panose="020B0604020202020204" pitchFamily="34" charset="0"/>
              <a:cs typeface="Arial" panose="020B0604020202020204" pitchFamily="34" charset="0"/>
            </a:endParaRPr>
          </a:p>
        </p:txBody>
      </p:sp>
      <p:sp>
        <p:nvSpPr>
          <p:cNvPr id="23" name="Text 7"/>
          <p:cNvSpPr/>
          <p:nvPr/>
        </p:nvSpPr>
        <p:spPr>
          <a:xfrm>
            <a:off x="7781544" y="4151376"/>
            <a:ext cx="137160" cy="329184"/>
          </a:xfrm>
          <a:prstGeom prst="rect">
            <a:avLst/>
          </a:prstGeom>
          <a:noFill/>
          <a:ln/>
        </p:spPr>
        <p:txBody>
          <a:bodyPr wrap="none" lIns="0" tIns="0" rIns="0" bIns="0" rtlCol="0" anchor="ctr"/>
          <a:lstStyle/>
          <a:p>
            <a:pPr marL="0" indent="0" algn="l">
              <a:lnSpc>
                <a:spcPts val="2170"/>
              </a:lnSpc>
              <a:buNone/>
            </a:pPr>
            <a:r>
              <a:rPr lang="en-US" sz="180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1800" dirty="0"/>
          </a:p>
        </p:txBody>
      </p:sp>
      <p:sp>
        <p:nvSpPr>
          <p:cNvPr id="24" name="Text 8"/>
          <p:cNvSpPr/>
          <p:nvPr/>
        </p:nvSpPr>
        <p:spPr>
          <a:xfrm>
            <a:off x="7589520" y="4745736"/>
            <a:ext cx="6071616" cy="274320"/>
          </a:xfrm>
          <a:prstGeom prst="rect">
            <a:avLst/>
          </a:prstGeom>
          <a:noFill/>
          <a:ln/>
        </p:spPr>
        <p:txBody>
          <a:bodyPr wrap="none" lIns="0" tIns="0" rIns="0" bIns="0" rtlCol="0" anchor="ctr"/>
          <a:lstStyle/>
          <a:p>
            <a:pPr marL="0" indent="0" algn="l">
              <a:lnSpc>
                <a:spcPts val="209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Sleep Tracking Week</a:t>
            </a:r>
            <a:endParaRPr lang="en-US" sz="2000" dirty="0">
              <a:latin typeface="Arial" panose="020B0604020202020204" pitchFamily="34" charset="0"/>
              <a:cs typeface="Arial" panose="020B0604020202020204" pitchFamily="34" charset="0"/>
            </a:endParaRPr>
          </a:p>
        </p:txBody>
      </p:sp>
      <p:sp>
        <p:nvSpPr>
          <p:cNvPr id="25" name="Text 9"/>
          <p:cNvSpPr/>
          <p:nvPr/>
        </p:nvSpPr>
        <p:spPr>
          <a:xfrm>
            <a:off x="7589520" y="5166360"/>
            <a:ext cx="6071616" cy="219456"/>
          </a:xfrm>
          <a:prstGeom prst="rect">
            <a:avLst/>
          </a:prstGeom>
          <a:noFill/>
          <a:ln/>
        </p:spPr>
        <p:txBody>
          <a:bodyPr wrap="none" lIns="0" tIns="0" rIns="0" bIns="0" rtlCol="0" anchor="ctr"/>
          <a:lstStyle/>
          <a:p>
            <a:pPr marL="0" indent="0" algn="l">
              <a:lnSpc>
                <a:spcPts val="1670"/>
              </a:lnSpc>
              <a:buNone/>
            </a:pPr>
            <a:r>
              <a:rPr lang="en-US" sz="2000" dirty="0">
                <a:solidFill>
                  <a:srgbClr val="424852"/>
                </a:solidFill>
                <a:latin typeface="Arial" panose="020B0604020202020204" pitchFamily="34" charset="0"/>
                <a:ea typeface="思源黑体-思源黑体-Medium" pitchFamily="34" charset="-122"/>
                <a:cs typeface="Arial" panose="020B0604020202020204" pitchFamily="34" charset="0"/>
              </a:rPr>
              <a:t> Monitor changes via apps and smartwatches.</a:t>
            </a:r>
            <a:endParaRPr lang="en-US" sz="2000" dirty="0">
              <a:latin typeface="Arial" panose="020B0604020202020204" pitchFamily="34" charset="0"/>
              <a:cs typeface="Arial" panose="020B0604020202020204" pitchFamily="34" charset="0"/>
            </a:endParaRPr>
          </a:p>
        </p:txBody>
      </p:sp>
      <p:sp>
        <p:nvSpPr>
          <p:cNvPr id="26" name="Text 10"/>
          <p:cNvSpPr/>
          <p:nvPr/>
        </p:nvSpPr>
        <p:spPr>
          <a:xfrm>
            <a:off x="7781544" y="6007608"/>
            <a:ext cx="137160" cy="329184"/>
          </a:xfrm>
          <a:prstGeom prst="rect">
            <a:avLst/>
          </a:prstGeom>
          <a:noFill/>
          <a:ln/>
        </p:spPr>
        <p:txBody>
          <a:bodyPr wrap="none" lIns="0" tIns="0" rIns="0" bIns="0" rtlCol="0" anchor="ctr"/>
          <a:lstStyle/>
          <a:p>
            <a:pPr marL="0" indent="0" algn="l">
              <a:lnSpc>
                <a:spcPts val="2170"/>
              </a:lnSpc>
              <a:buNone/>
            </a:pPr>
            <a:r>
              <a:rPr lang="en-US" sz="1800" dirty="0">
                <a:solidFill>
                  <a:srgbClr val="2E2E2E"/>
                </a:solidFill>
                <a:latin typeface="思源黑体-思源黑体-Medium" pitchFamily="34" charset="0"/>
                <a:ea typeface="思源黑体-思源黑体-Medium" pitchFamily="34" charset="-122"/>
                <a:cs typeface="思源黑体-思源黑体-Medium" pitchFamily="34" charset="-120"/>
              </a:rPr>
              <a:t>4</a:t>
            </a:r>
            <a:endParaRPr lang="en-US" sz="1800" dirty="0"/>
          </a:p>
        </p:txBody>
      </p:sp>
      <p:sp>
        <p:nvSpPr>
          <p:cNvPr id="27" name="Text 11"/>
          <p:cNvSpPr/>
          <p:nvPr/>
        </p:nvSpPr>
        <p:spPr>
          <a:xfrm>
            <a:off x="7589520" y="6592824"/>
            <a:ext cx="6071616" cy="274320"/>
          </a:xfrm>
          <a:prstGeom prst="rect">
            <a:avLst/>
          </a:prstGeom>
          <a:noFill/>
          <a:ln/>
        </p:spPr>
        <p:txBody>
          <a:bodyPr wrap="none" lIns="0" tIns="0" rIns="0" bIns="0" rtlCol="0" anchor="ctr"/>
          <a:lstStyle/>
          <a:p>
            <a:pPr marL="0" indent="0" algn="l">
              <a:lnSpc>
                <a:spcPts val="2090"/>
              </a:lnSpc>
              <a:buNone/>
            </a:pPr>
            <a:r>
              <a:rPr lang="en-US" sz="2000" dirty="0">
                <a:solidFill>
                  <a:srgbClr val="565F6C"/>
                </a:solidFill>
                <a:latin typeface="Arial" panose="020B0604020202020204" pitchFamily="34" charset="0"/>
                <a:ea typeface="思源黑体-思源黑体-Medium" pitchFamily="34" charset="-122"/>
                <a:cs typeface="Arial" panose="020B0604020202020204" pitchFamily="34" charset="0"/>
              </a:rPr>
              <a:t>Reflection Survey</a:t>
            </a:r>
            <a:endParaRPr lang="en-US" sz="2000" dirty="0">
              <a:latin typeface="Arial" panose="020B0604020202020204" pitchFamily="34" charset="0"/>
              <a:cs typeface="Arial" panose="020B0604020202020204" pitchFamily="34" charset="0"/>
            </a:endParaRPr>
          </a:p>
        </p:txBody>
      </p:sp>
      <p:sp>
        <p:nvSpPr>
          <p:cNvPr id="28" name="Text 12"/>
          <p:cNvSpPr/>
          <p:nvPr/>
        </p:nvSpPr>
        <p:spPr>
          <a:xfrm>
            <a:off x="7589520" y="7013448"/>
            <a:ext cx="6071616" cy="219456"/>
          </a:xfrm>
          <a:prstGeom prst="rect">
            <a:avLst/>
          </a:prstGeom>
          <a:noFill/>
          <a:ln/>
        </p:spPr>
        <p:txBody>
          <a:bodyPr wrap="none" lIns="0" tIns="0" rIns="0" bIns="0" rtlCol="0" anchor="ctr"/>
          <a:lstStyle/>
          <a:p>
            <a:pPr marL="0" indent="0" algn="l">
              <a:lnSpc>
                <a:spcPts val="1670"/>
              </a:lnSpc>
              <a:buNone/>
            </a:pPr>
            <a:r>
              <a:rPr lang="en-US" sz="2000" dirty="0">
                <a:solidFill>
                  <a:srgbClr val="565F6C"/>
                </a:solidFill>
                <a:latin typeface="Arial" panose="020B0604020202020204" pitchFamily="34" charset="0"/>
                <a:ea typeface="思源黑体-思源黑体-Medium" pitchFamily="34" charset="-122"/>
                <a:cs typeface="Arial" panose="020B0604020202020204" pitchFamily="34" charset="0"/>
              </a:rPr>
              <a:t> Share experience and success stories in Week 8.</a:t>
            </a:r>
            <a:endParaRPr lang="en-US" sz="20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9C2CD373-7DE8-43FD-8B2E-1C97F9BD5CCD}"/>
              </a:ext>
            </a:extLst>
          </p:cNvPr>
          <p:cNvSpPr txBox="1"/>
          <p:nvPr/>
        </p:nvSpPr>
        <p:spPr>
          <a:xfrm>
            <a:off x="12838471" y="2030198"/>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30" name="TextBox 29">
            <a:extLst>
              <a:ext uri="{FF2B5EF4-FFF2-40B4-BE49-F238E27FC236}">
                <a16:creationId xmlns:a16="http://schemas.microsoft.com/office/drawing/2014/main" id="{FF138F37-A46A-41A0-A5FB-8BDA8F718EA1}"/>
              </a:ext>
            </a:extLst>
          </p:cNvPr>
          <p:cNvSpPr txBox="1"/>
          <p:nvPr/>
        </p:nvSpPr>
        <p:spPr>
          <a:xfrm>
            <a:off x="4739623" y="7814770"/>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5852160" cy="8238744"/>
          </a:xfrm>
          <a:prstGeom prst="rect">
            <a:avLst/>
          </a:prstGeom>
        </p:spPr>
      </p:pic>
      <p:pic>
        <p:nvPicPr>
          <p:cNvPr id="4" name="Image 2" descr="preencoded.png"/>
          <p:cNvPicPr>
            <a:picLocks noChangeAspect="1"/>
          </p:cNvPicPr>
          <p:nvPr/>
        </p:nvPicPr>
        <p:blipFill>
          <a:blip r:embed="rId5"/>
          <a:stretch>
            <a:fillRect/>
          </a:stretch>
        </p:blipFill>
        <p:spPr>
          <a:xfrm>
            <a:off x="6647688" y="2697480"/>
            <a:ext cx="7196328" cy="2066544"/>
          </a:xfrm>
          <a:prstGeom prst="rect">
            <a:avLst/>
          </a:prstGeom>
        </p:spPr>
      </p:pic>
      <p:pic>
        <p:nvPicPr>
          <p:cNvPr id="5" name="Image 3" descr="preencoded.png"/>
          <p:cNvPicPr>
            <a:picLocks noChangeAspect="1"/>
          </p:cNvPicPr>
          <p:nvPr/>
        </p:nvPicPr>
        <p:blipFill>
          <a:blip r:embed="rId6"/>
          <a:stretch>
            <a:fillRect/>
          </a:stretch>
        </p:blipFill>
        <p:spPr>
          <a:xfrm>
            <a:off x="6647688" y="4992624"/>
            <a:ext cx="7196328" cy="1517904"/>
          </a:xfrm>
          <a:prstGeom prst="rect">
            <a:avLst/>
          </a:prstGeom>
        </p:spPr>
      </p:pic>
      <p:sp>
        <p:nvSpPr>
          <p:cNvPr id="6" name="Text 0"/>
          <p:cNvSpPr/>
          <p:nvPr/>
        </p:nvSpPr>
        <p:spPr>
          <a:xfrm>
            <a:off x="6647688" y="1737360"/>
            <a:ext cx="719632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11. Campaign Benefits</a:t>
            </a:r>
            <a:endParaRPr lang="en-US" sz="4460" dirty="0"/>
          </a:p>
        </p:txBody>
      </p:sp>
      <p:sp>
        <p:nvSpPr>
          <p:cNvPr id="7" name="Text 1"/>
          <p:cNvSpPr/>
          <p:nvPr/>
        </p:nvSpPr>
        <p:spPr>
          <a:xfrm>
            <a:off x="6876288" y="2926080"/>
            <a:ext cx="6739128" cy="356616"/>
          </a:xfrm>
          <a:prstGeom prst="rect">
            <a:avLst/>
          </a:prstGeom>
          <a:noFill/>
          <a:ln/>
        </p:spPr>
        <p:txBody>
          <a:bodyPr wrap="none" lIns="0" tIns="0" rIns="0" bIns="0" rtlCol="0" anchor="ctr"/>
          <a:lstStyle/>
          <a:p>
            <a:pPr marL="0" indent="0" algn="l">
              <a:lnSpc>
                <a:spcPts val="279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For Participants</a:t>
            </a:r>
            <a:endParaRPr lang="en-US" sz="2000" dirty="0">
              <a:latin typeface="Arial" panose="020B0604020202020204" pitchFamily="34" charset="0"/>
              <a:cs typeface="Arial" panose="020B0604020202020204" pitchFamily="34" charset="0"/>
            </a:endParaRPr>
          </a:p>
        </p:txBody>
      </p:sp>
      <p:sp>
        <p:nvSpPr>
          <p:cNvPr id="8" name="Text 2"/>
          <p:cNvSpPr/>
          <p:nvPr/>
        </p:nvSpPr>
        <p:spPr>
          <a:xfrm>
            <a:off x="6876288" y="3419856"/>
            <a:ext cx="6739128" cy="283464"/>
          </a:xfrm>
          <a:prstGeom prst="rect">
            <a:avLst/>
          </a:prstGeom>
          <a:noFill/>
          <a:ln/>
        </p:spPr>
        <p:txBody>
          <a:bodyPr wrap="non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Better focus and daytime energy.</a:t>
            </a:r>
            <a:endParaRPr lang="en-US" sz="2000" dirty="0">
              <a:latin typeface="Arial" panose="020B0604020202020204" pitchFamily="34" charset="0"/>
              <a:cs typeface="Arial" panose="020B0604020202020204" pitchFamily="34" charset="0"/>
            </a:endParaRPr>
          </a:p>
        </p:txBody>
      </p:sp>
      <p:sp>
        <p:nvSpPr>
          <p:cNvPr id="9" name="Text 3"/>
          <p:cNvSpPr/>
          <p:nvPr/>
        </p:nvSpPr>
        <p:spPr>
          <a:xfrm>
            <a:off x="6876288" y="3840480"/>
            <a:ext cx="6739128" cy="283464"/>
          </a:xfrm>
          <a:prstGeom prst="rect">
            <a:avLst/>
          </a:prstGeom>
          <a:noFill/>
          <a:ln/>
        </p:spPr>
        <p:txBody>
          <a:bodyPr wrap="non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Improved mood and stress control.</a:t>
            </a:r>
            <a:endParaRPr lang="en-US" sz="2000" dirty="0">
              <a:latin typeface="Arial" panose="020B0604020202020204" pitchFamily="34" charset="0"/>
              <a:cs typeface="Arial" panose="020B0604020202020204" pitchFamily="34" charset="0"/>
            </a:endParaRPr>
          </a:p>
        </p:txBody>
      </p:sp>
      <p:sp>
        <p:nvSpPr>
          <p:cNvPr id="10" name="Text 4"/>
          <p:cNvSpPr/>
          <p:nvPr/>
        </p:nvSpPr>
        <p:spPr>
          <a:xfrm>
            <a:off x="6876288" y="4261104"/>
            <a:ext cx="6739128" cy="283464"/>
          </a:xfrm>
          <a:prstGeom prst="rect">
            <a:avLst/>
          </a:prstGeom>
          <a:noFill/>
          <a:ln/>
        </p:spPr>
        <p:txBody>
          <a:bodyPr wrap="non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Reduced dependence on phones before bed.</a:t>
            </a:r>
            <a:endParaRPr lang="en-US" sz="2000" dirty="0">
              <a:latin typeface="Arial" panose="020B0604020202020204" pitchFamily="34" charset="0"/>
              <a:cs typeface="Arial" panose="020B0604020202020204" pitchFamily="34" charset="0"/>
            </a:endParaRPr>
          </a:p>
        </p:txBody>
      </p:sp>
      <p:sp>
        <p:nvSpPr>
          <p:cNvPr id="11" name="Text 5"/>
          <p:cNvSpPr/>
          <p:nvPr/>
        </p:nvSpPr>
        <p:spPr>
          <a:xfrm>
            <a:off x="6876288" y="5221224"/>
            <a:ext cx="6739128" cy="356616"/>
          </a:xfrm>
          <a:prstGeom prst="rect">
            <a:avLst/>
          </a:prstGeom>
          <a:noFill/>
          <a:ln/>
        </p:spPr>
        <p:txBody>
          <a:bodyPr wrap="none" lIns="0" tIns="0" rIns="0" bIns="0" rtlCol="0" anchor="ctr"/>
          <a:lstStyle/>
          <a:p>
            <a:pPr marL="0" indent="0" algn="l">
              <a:lnSpc>
                <a:spcPts val="279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For Community</a:t>
            </a:r>
            <a:endParaRPr lang="en-US" sz="2000" dirty="0">
              <a:latin typeface="Arial" panose="020B0604020202020204" pitchFamily="34" charset="0"/>
              <a:cs typeface="Arial" panose="020B0604020202020204" pitchFamily="34" charset="0"/>
            </a:endParaRPr>
          </a:p>
        </p:txBody>
      </p:sp>
      <p:sp>
        <p:nvSpPr>
          <p:cNvPr id="12" name="Text 6"/>
          <p:cNvSpPr/>
          <p:nvPr/>
        </p:nvSpPr>
        <p:spPr>
          <a:xfrm>
            <a:off x="6876288" y="5715000"/>
            <a:ext cx="673912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Healthier, more productive young adults with balanced routines.</a:t>
            </a:r>
            <a:endParaRPr lang="en-US"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37380325-7058-4BA2-9028-A17E48399FE3}"/>
              </a:ext>
            </a:extLst>
          </p:cNvPr>
          <p:cNvSpPr txBox="1"/>
          <p:nvPr/>
        </p:nvSpPr>
        <p:spPr>
          <a:xfrm>
            <a:off x="4085304" y="7891826"/>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14" name="TextBox 13">
            <a:extLst>
              <a:ext uri="{FF2B5EF4-FFF2-40B4-BE49-F238E27FC236}">
                <a16:creationId xmlns:a16="http://schemas.microsoft.com/office/drawing/2014/main" id="{C1CED7E8-F3F3-48C8-A93C-C242D437740F}"/>
              </a:ext>
            </a:extLst>
          </p:cNvPr>
          <p:cNvSpPr txBox="1"/>
          <p:nvPr/>
        </p:nvSpPr>
        <p:spPr>
          <a:xfrm>
            <a:off x="6202665" y="7794474"/>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5852160" cy="8238744"/>
          </a:xfrm>
          <a:prstGeom prst="rect">
            <a:avLst/>
          </a:prstGeom>
        </p:spPr>
      </p:pic>
      <p:pic>
        <p:nvPicPr>
          <p:cNvPr id="4" name="Image 2" descr="preencoded.png"/>
          <p:cNvPicPr>
            <a:picLocks noChangeAspect="1"/>
          </p:cNvPicPr>
          <p:nvPr/>
        </p:nvPicPr>
        <p:blipFill>
          <a:blip r:embed="rId5"/>
          <a:stretch>
            <a:fillRect/>
          </a:stretch>
        </p:blipFill>
        <p:spPr>
          <a:xfrm>
            <a:off x="6647688" y="2514600"/>
            <a:ext cx="2258568" cy="2295144"/>
          </a:xfrm>
          <a:prstGeom prst="rect">
            <a:avLst/>
          </a:prstGeom>
        </p:spPr>
      </p:pic>
      <p:pic>
        <p:nvPicPr>
          <p:cNvPr id="5" name="Image 3" descr="preencoded.png"/>
          <p:cNvPicPr>
            <a:picLocks noChangeAspect="1"/>
          </p:cNvPicPr>
          <p:nvPr/>
        </p:nvPicPr>
        <p:blipFill>
          <a:blip r:embed="rId5"/>
          <a:stretch>
            <a:fillRect/>
          </a:stretch>
        </p:blipFill>
        <p:spPr>
          <a:xfrm>
            <a:off x="6647688" y="5020056"/>
            <a:ext cx="2258568" cy="2295144"/>
          </a:xfrm>
          <a:prstGeom prst="rect">
            <a:avLst/>
          </a:prstGeom>
        </p:spPr>
      </p:pic>
      <p:pic>
        <p:nvPicPr>
          <p:cNvPr id="6" name="Image 4" descr="preencoded.png"/>
          <p:cNvPicPr>
            <a:picLocks noChangeAspect="1"/>
          </p:cNvPicPr>
          <p:nvPr/>
        </p:nvPicPr>
        <p:blipFill>
          <a:blip r:embed="rId5"/>
          <a:stretch>
            <a:fillRect/>
          </a:stretch>
        </p:blipFill>
        <p:spPr>
          <a:xfrm>
            <a:off x="9116568" y="2514600"/>
            <a:ext cx="2258568" cy="2295144"/>
          </a:xfrm>
          <a:prstGeom prst="rect">
            <a:avLst/>
          </a:prstGeom>
        </p:spPr>
      </p:pic>
      <p:pic>
        <p:nvPicPr>
          <p:cNvPr id="7" name="Image 5" descr="preencoded.png"/>
          <p:cNvPicPr>
            <a:picLocks noChangeAspect="1"/>
          </p:cNvPicPr>
          <p:nvPr/>
        </p:nvPicPr>
        <p:blipFill>
          <a:blip r:embed="rId5"/>
          <a:stretch>
            <a:fillRect/>
          </a:stretch>
        </p:blipFill>
        <p:spPr>
          <a:xfrm>
            <a:off x="9116568" y="5020056"/>
            <a:ext cx="2258568" cy="2295144"/>
          </a:xfrm>
          <a:prstGeom prst="rect">
            <a:avLst/>
          </a:prstGeom>
        </p:spPr>
      </p:pic>
      <p:pic>
        <p:nvPicPr>
          <p:cNvPr id="8" name="Image 6" descr="preencoded.png"/>
          <p:cNvPicPr>
            <a:picLocks noChangeAspect="1"/>
          </p:cNvPicPr>
          <p:nvPr/>
        </p:nvPicPr>
        <p:blipFill>
          <a:blip r:embed="rId5"/>
          <a:stretch>
            <a:fillRect/>
          </a:stretch>
        </p:blipFill>
        <p:spPr>
          <a:xfrm>
            <a:off x="11585448" y="2514600"/>
            <a:ext cx="2258568" cy="2295144"/>
          </a:xfrm>
          <a:prstGeom prst="rect">
            <a:avLst/>
          </a:prstGeom>
        </p:spPr>
      </p:pic>
      <p:pic>
        <p:nvPicPr>
          <p:cNvPr id="9" name="Image 7" descr="preencoded.png"/>
          <p:cNvPicPr>
            <a:picLocks noChangeAspect="1"/>
          </p:cNvPicPr>
          <p:nvPr/>
        </p:nvPicPr>
        <p:blipFill>
          <a:blip r:embed="rId6"/>
          <a:stretch>
            <a:fillRect/>
          </a:stretch>
        </p:blipFill>
        <p:spPr>
          <a:xfrm>
            <a:off x="6638544" y="2880360"/>
            <a:ext cx="2286000" cy="1947672"/>
          </a:xfrm>
          <a:prstGeom prst="rect">
            <a:avLst/>
          </a:prstGeom>
        </p:spPr>
      </p:pic>
      <p:pic>
        <p:nvPicPr>
          <p:cNvPr id="10" name="Image 8" descr="preencoded.png"/>
          <p:cNvPicPr>
            <a:picLocks noChangeAspect="1"/>
          </p:cNvPicPr>
          <p:nvPr/>
        </p:nvPicPr>
        <p:blipFill>
          <a:blip r:embed="rId6"/>
          <a:stretch>
            <a:fillRect/>
          </a:stretch>
        </p:blipFill>
        <p:spPr>
          <a:xfrm>
            <a:off x="6638544" y="5385816"/>
            <a:ext cx="2286000" cy="1947672"/>
          </a:xfrm>
          <a:prstGeom prst="rect">
            <a:avLst/>
          </a:prstGeom>
        </p:spPr>
      </p:pic>
      <p:pic>
        <p:nvPicPr>
          <p:cNvPr id="11" name="Image 9" descr="preencoded.png"/>
          <p:cNvPicPr>
            <a:picLocks noChangeAspect="1"/>
          </p:cNvPicPr>
          <p:nvPr/>
        </p:nvPicPr>
        <p:blipFill>
          <a:blip r:embed="rId7"/>
          <a:stretch>
            <a:fillRect/>
          </a:stretch>
        </p:blipFill>
        <p:spPr>
          <a:xfrm>
            <a:off x="9107424" y="2880360"/>
            <a:ext cx="2286000" cy="1947672"/>
          </a:xfrm>
          <a:prstGeom prst="rect">
            <a:avLst/>
          </a:prstGeom>
        </p:spPr>
      </p:pic>
      <p:pic>
        <p:nvPicPr>
          <p:cNvPr id="12" name="Image 10" descr="preencoded.png"/>
          <p:cNvPicPr>
            <a:picLocks noChangeAspect="1"/>
          </p:cNvPicPr>
          <p:nvPr/>
        </p:nvPicPr>
        <p:blipFill>
          <a:blip r:embed="rId7"/>
          <a:stretch>
            <a:fillRect/>
          </a:stretch>
        </p:blipFill>
        <p:spPr>
          <a:xfrm>
            <a:off x="9107424" y="5385816"/>
            <a:ext cx="2286000" cy="1947672"/>
          </a:xfrm>
          <a:prstGeom prst="rect">
            <a:avLst/>
          </a:prstGeom>
        </p:spPr>
      </p:pic>
      <p:pic>
        <p:nvPicPr>
          <p:cNvPr id="13" name="Image 11" descr="preencoded.png"/>
          <p:cNvPicPr>
            <a:picLocks noChangeAspect="1"/>
          </p:cNvPicPr>
          <p:nvPr/>
        </p:nvPicPr>
        <p:blipFill>
          <a:blip r:embed="rId8"/>
          <a:stretch>
            <a:fillRect/>
          </a:stretch>
        </p:blipFill>
        <p:spPr>
          <a:xfrm>
            <a:off x="11576304" y="2880360"/>
            <a:ext cx="2286000" cy="1947672"/>
          </a:xfrm>
          <a:prstGeom prst="rect">
            <a:avLst/>
          </a:prstGeom>
        </p:spPr>
      </p:pic>
      <p:pic>
        <p:nvPicPr>
          <p:cNvPr id="14" name="Image 12" descr="preencoded.png"/>
          <p:cNvPicPr>
            <a:picLocks noChangeAspect="1"/>
          </p:cNvPicPr>
          <p:nvPr/>
        </p:nvPicPr>
        <p:blipFill>
          <a:blip r:embed="rId9"/>
          <a:stretch>
            <a:fillRect/>
          </a:stretch>
        </p:blipFill>
        <p:spPr>
          <a:xfrm>
            <a:off x="6638544" y="2770632"/>
            <a:ext cx="2286000" cy="146304"/>
          </a:xfrm>
          <a:prstGeom prst="rect">
            <a:avLst/>
          </a:prstGeom>
        </p:spPr>
      </p:pic>
      <p:pic>
        <p:nvPicPr>
          <p:cNvPr id="15" name="Image 13" descr="preencoded.png"/>
          <p:cNvPicPr>
            <a:picLocks noChangeAspect="1"/>
          </p:cNvPicPr>
          <p:nvPr/>
        </p:nvPicPr>
        <p:blipFill>
          <a:blip r:embed="rId9"/>
          <a:stretch>
            <a:fillRect/>
          </a:stretch>
        </p:blipFill>
        <p:spPr>
          <a:xfrm>
            <a:off x="6638544" y="5276088"/>
            <a:ext cx="2286000" cy="146304"/>
          </a:xfrm>
          <a:prstGeom prst="rect">
            <a:avLst/>
          </a:prstGeom>
        </p:spPr>
      </p:pic>
      <p:pic>
        <p:nvPicPr>
          <p:cNvPr id="16" name="Image 14" descr="preencoded.png"/>
          <p:cNvPicPr>
            <a:picLocks noChangeAspect="1"/>
          </p:cNvPicPr>
          <p:nvPr/>
        </p:nvPicPr>
        <p:blipFill>
          <a:blip r:embed="rId10"/>
          <a:stretch>
            <a:fillRect/>
          </a:stretch>
        </p:blipFill>
        <p:spPr>
          <a:xfrm>
            <a:off x="9107424" y="2770632"/>
            <a:ext cx="2286000" cy="146304"/>
          </a:xfrm>
          <a:prstGeom prst="rect">
            <a:avLst/>
          </a:prstGeom>
        </p:spPr>
      </p:pic>
      <p:pic>
        <p:nvPicPr>
          <p:cNvPr id="17" name="Image 15" descr="preencoded.png"/>
          <p:cNvPicPr>
            <a:picLocks noChangeAspect="1"/>
          </p:cNvPicPr>
          <p:nvPr/>
        </p:nvPicPr>
        <p:blipFill>
          <a:blip r:embed="rId10"/>
          <a:stretch>
            <a:fillRect/>
          </a:stretch>
        </p:blipFill>
        <p:spPr>
          <a:xfrm>
            <a:off x="9107424" y="5276088"/>
            <a:ext cx="2286000" cy="146304"/>
          </a:xfrm>
          <a:prstGeom prst="rect">
            <a:avLst/>
          </a:prstGeom>
        </p:spPr>
      </p:pic>
      <p:pic>
        <p:nvPicPr>
          <p:cNvPr id="18" name="Image 16" descr="preencoded.png"/>
          <p:cNvPicPr>
            <a:picLocks noChangeAspect="1"/>
          </p:cNvPicPr>
          <p:nvPr/>
        </p:nvPicPr>
        <p:blipFill>
          <a:blip r:embed="rId11"/>
          <a:stretch>
            <a:fillRect/>
          </a:stretch>
        </p:blipFill>
        <p:spPr>
          <a:xfrm>
            <a:off x="11576304" y="2770632"/>
            <a:ext cx="2286000" cy="146304"/>
          </a:xfrm>
          <a:prstGeom prst="rect">
            <a:avLst/>
          </a:prstGeom>
        </p:spPr>
      </p:pic>
      <p:pic>
        <p:nvPicPr>
          <p:cNvPr id="19" name="Image 17" descr="preencoded.png"/>
          <p:cNvPicPr>
            <a:picLocks noChangeAspect="1"/>
          </p:cNvPicPr>
          <p:nvPr/>
        </p:nvPicPr>
        <p:blipFill>
          <a:blip r:embed="rId12"/>
          <a:stretch>
            <a:fillRect/>
          </a:stretch>
        </p:blipFill>
        <p:spPr>
          <a:xfrm>
            <a:off x="7452360" y="2514600"/>
            <a:ext cx="649224" cy="649224"/>
          </a:xfrm>
          <a:prstGeom prst="rect">
            <a:avLst/>
          </a:prstGeom>
        </p:spPr>
      </p:pic>
      <p:pic>
        <p:nvPicPr>
          <p:cNvPr id="20" name="Image 18" descr="preencoded.png"/>
          <p:cNvPicPr>
            <a:picLocks noChangeAspect="1"/>
          </p:cNvPicPr>
          <p:nvPr/>
        </p:nvPicPr>
        <p:blipFill>
          <a:blip r:embed="rId12"/>
          <a:stretch>
            <a:fillRect/>
          </a:stretch>
        </p:blipFill>
        <p:spPr>
          <a:xfrm>
            <a:off x="7452360" y="5020056"/>
            <a:ext cx="649224" cy="649224"/>
          </a:xfrm>
          <a:prstGeom prst="rect">
            <a:avLst/>
          </a:prstGeom>
        </p:spPr>
      </p:pic>
      <p:pic>
        <p:nvPicPr>
          <p:cNvPr id="21" name="Image 19" descr="preencoded.png"/>
          <p:cNvPicPr>
            <a:picLocks noChangeAspect="1"/>
          </p:cNvPicPr>
          <p:nvPr/>
        </p:nvPicPr>
        <p:blipFill>
          <a:blip r:embed="rId13"/>
          <a:stretch>
            <a:fillRect/>
          </a:stretch>
        </p:blipFill>
        <p:spPr>
          <a:xfrm>
            <a:off x="9921240" y="2514600"/>
            <a:ext cx="649224" cy="649224"/>
          </a:xfrm>
          <a:prstGeom prst="rect">
            <a:avLst/>
          </a:prstGeom>
        </p:spPr>
      </p:pic>
      <p:pic>
        <p:nvPicPr>
          <p:cNvPr id="22" name="Image 20" descr="preencoded.png"/>
          <p:cNvPicPr>
            <a:picLocks noChangeAspect="1"/>
          </p:cNvPicPr>
          <p:nvPr/>
        </p:nvPicPr>
        <p:blipFill>
          <a:blip r:embed="rId13"/>
          <a:stretch>
            <a:fillRect/>
          </a:stretch>
        </p:blipFill>
        <p:spPr>
          <a:xfrm>
            <a:off x="9921240" y="5020056"/>
            <a:ext cx="649224" cy="649224"/>
          </a:xfrm>
          <a:prstGeom prst="rect">
            <a:avLst/>
          </a:prstGeom>
        </p:spPr>
      </p:pic>
      <p:pic>
        <p:nvPicPr>
          <p:cNvPr id="23" name="Image 21" descr="preencoded.png"/>
          <p:cNvPicPr>
            <a:picLocks noChangeAspect="1"/>
          </p:cNvPicPr>
          <p:nvPr/>
        </p:nvPicPr>
        <p:blipFill>
          <a:blip r:embed="rId14"/>
          <a:stretch>
            <a:fillRect/>
          </a:stretch>
        </p:blipFill>
        <p:spPr>
          <a:xfrm>
            <a:off x="12390120" y="2514600"/>
            <a:ext cx="649224" cy="649224"/>
          </a:xfrm>
          <a:prstGeom prst="rect">
            <a:avLst/>
          </a:prstGeom>
        </p:spPr>
      </p:pic>
      <p:sp>
        <p:nvSpPr>
          <p:cNvPr id="24" name="Text 0"/>
          <p:cNvSpPr/>
          <p:nvPr/>
        </p:nvSpPr>
        <p:spPr>
          <a:xfrm>
            <a:off x="6647688" y="923544"/>
            <a:ext cx="7196328" cy="1353312"/>
          </a:xfrm>
          <a:prstGeom prst="rect">
            <a:avLst/>
          </a:prstGeom>
          <a:noFill/>
          <a:ln/>
        </p:spPr>
        <p:txBody>
          <a:bodyPr wrap="square" lIns="0" tIns="0" rIns="0" bIns="0" rtlCol="0" anchor="ctr"/>
          <a:lstStyle/>
          <a:p>
            <a:pPr marL="0" indent="0" algn="l">
              <a:lnSpc>
                <a:spcPts val="5300"/>
              </a:lnSpc>
              <a:buNone/>
            </a:pPr>
            <a:r>
              <a:rPr lang="en-US" sz="4240" dirty="0">
                <a:solidFill>
                  <a:srgbClr val="FFFDFD"/>
                </a:solidFill>
                <a:latin typeface="思源黑体-思源黑体-Medium" pitchFamily="34" charset="0"/>
                <a:ea typeface="思源黑体-思源黑体-Medium" pitchFamily="34" charset="-122"/>
                <a:cs typeface="思源黑体-思源黑体-Medium" pitchFamily="34" charset="-120"/>
              </a:rPr>
              <a:t>12. Achievements / Expected Impact</a:t>
            </a:r>
            <a:endParaRPr lang="en-US" sz="4240" dirty="0"/>
          </a:p>
        </p:txBody>
      </p:sp>
      <p:sp>
        <p:nvSpPr>
          <p:cNvPr id="25" name="Text 1"/>
          <p:cNvSpPr/>
          <p:nvPr/>
        </p:nvSpPr>
        <p:spPr>
          <a:xfrm>
            <a:off x="6876288" y="3227832"/>
            <a:ext cx="1801368" cy="1353312"/>
          </a:xfrm>
          <a:prstGeom prst="rect">
            <a:avLst/>
          </a:prstGeom>
          <a:noFill/>
          <a:ln/>
        </p:spPr>
        <p:txBody>
          <a:bodyPr wrap="square" lIns="0" tIns="0" rIns="0" bIns="0" rtlCol="0" anchor="ctr"/>
          <a:lstStyle/>
          <a:p>
            <a:pPr marL="0" indent="0" algn="l">
              <a:lnSpc>
                <a:spcPts val="212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High engagement through weekly sessions and digital challenge.</a:t>
            </a:r>
            <a:endParaRPr lang="en-US" sz="2000" dirty="0">
              <a:latin typeface="Arial" panose="020B0604020202020204" pitchFamily="34" charset="0"/>
              <a:cs typeface="Arial" panose="020B0604020202020204" pitchFamily="34" charset="0"/>
            </a:endParaRPr>
          </a:p>
        </p:txBody>
      </p:sp>
      <p:sp>
        <p:nvSpPr>
          <p:cNvPr id="26" name="Text 2"/>
          <p:cNvSpPr/>
          <p:nvPr/>
        </p:nvSpPr>
        <p:spPr>
          <a:xfrm>
            <a:off x="7699248" y="2651760"/>
            <a:ext cx="155448" cy="374904"/>
          </a:xfrm>
          <a:prstGeom prst="rect">
            <a:avLst/>
          </a:prstGeom>
          <a:noFill/>
          <a:ln/>
        </p:spPr>
        <p:txBody>
          <a:bodyPr wrap="none" lIns="0" tIns="0" rIns="0" bIns="0" rtlCol="0" anchor="ctr"/>
          <a:lstStyle/>
          <a:p>
            <a:pPr marL="0" indent="0" algn="l">
              <a:lnSpc>
                <a:spcPts val="2440"/>
              </a:lnSpc>
              <a:buNone/>
            </a:pPr>
            <a:r>
              <a:rPr lang="en-US" sz="203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2030" dirty="0"/>
          </a:p>
        </p:txBody>
      </p:sp>
      <p:sp>
        <p:nvSpPr>
          <p:cNvPr id="27" name="Text 3"/>
          <p:cNvSpPr/>
          <p:nvPr/>
        </p:nvSpPr>
        <p:spPr>
          <a:xfrm>
            <a:off x="6876288" y="5742432"/>
            <a:ext cx="1801368" cy="1353312"/>
          </a:xfrm>
          <a:prstGeom prst="rect">
            <a:avLst/>
          </a:prstGeom>
          <a:noFill/>
          <a:ln/>
        </p:spPr>
        <p:txBody>
          <a:bodyPr wrap="square" lIns="0" tIns="0" rIns="0" bIns="0" rtlCol="0" anchor="ctr"/>
          <a:lstStyle/>
          <a:p>
            <a:pPr marL="0" indent="0" algn="l">
              <a:lnSpc>
                <a:spcPts val="2120"/>
              </a:lnSpc>
              <a:buNone/>
            </a:pPr>
            <a:r>
              <a:rPr lang="en-US" sz="2000" dirty="0">
                <a:solidFill>
                  <a:srgbClr val="CCD0D6"/>
                </a:solidFill>
                <a:latin typeface="Arail"/>
                <a:ea typeface="思源黑体-思源黑体-Medium" pitchFamily="34" charset="-122"/>
                <a:cs typeface="思源黑体-思源黑体-Medium" pitchFamily="34" charset="-120"/>
              </a:rPr>
              <a:t>Positive feedback on stress and focus improvement after 8 weeks.</a:t>
            </a:r>
            <a:endParaRPr lang="en-US" sz="2000" dirty="0">
              <a:latin typeface="Arail"/>
            </a:endParaRPr>
          </a:p>
        </p:txBody>
      </p:sp>
      <p:sp>
        <p:nvSpPr>
          <p:cNvPr id="28" name="Text 4"/>
          <p:cNvSpPr/>
          <p:nvPr/>
        </p:nvSpPr>
        <p:spPr>
          <a:xfrm>
            <a:off x="7699248" y="5157216"/>
            <a:ext cx="155448" cy="374904"/>
          </a:xfrm>
          <a:prstGeom prst="rect">
            <a:avLst/>
          </a:prstGeom>
          <a:noFill/>
          <a:ln/>
        </p:spPr>
        <p:txBody>
          <a:bodyPr wrap="none" lIns="0" tIns="0" rIns="0" bIns="0" rtlCol="0" anchor="ctr"/>
          <a:lstStyle/>
          <a:p>
            <a:pPr marL="0" indent="0" algn="l">
              <a:lnSpc>
                <a:spcPts val="2440"/>
              </a:lnSpc>
              <a:buNone/>
            </a:pPr>
            <a:r>
              <a:rPr lang="en-US" sz="2030" dirty="0">
                <a:solidFill>
                  <a:srgbClr val="2E2E2E"/>
                </a:solidFill>
                <a:latin typeface="思源黑体-思源黑体-Medium" pitchFamily="34" charset="0"/>
                <a:ea typeface="思源黑体-思源黑体-Medium" pitchFamily="34" charset="-122"/>
                <a:cs typeface="思源黑体-思源黑体-Medium" pitchFamily="34" charset="-120"/>
              </a:rPr>
              <a:t>4</a:t>
            </a:r>
            <a:endParaRPr lang="en-US" sz="2030" dirty="0"/>
          </a:p>
        </p:txBody>
      </p:sp>
      <p:sp>
        <p:nvSpPr>
          <p:cNvPr id="29" name="Text 5"/>
          <p:cNvSpPr/>
          <p:nvPr/>
        </p:nvSpPr>
        <p:spPr>
          <a:xfrm>
            <a:off x="9345168" y="3227832"/>
            <a:ext cx="1801368" cy="813816"/>
          </a:xfrm>
          <a:prstGeom prst="rect">
            <a:avLst/>
          </a:prstGeom>
          <a:noFill/>
          <a:ln/>
        </p:spPr>
        <p:txBody>
          <a:bodyPr wrap="square" lIns="0" tIns="0" rIns="0" bIns="0" rtlCol="0" anchor="ctr"/>
          <a:lstStyle/>
          <a:p>
            <a:pPr marL="0" indent="0" algn="l">
              <a:lnSpc>
                <a:spcPts val="212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Improved sleep scores from tracker data.</a:t>
            </a:r>
            <a:endParaRPr lang="en-US" sz="2000" dirty="0">
              <a:latin typeface="Arial" panose="020B0604020202020204" pitchFamily="34" charset="0"/>
              <a:cs typeface="Arial" panose="020B0604020202020204" pitchFamily="34" charset="0"/>
            </a:endParaRPr>
          </a:p>
        </p:txBody>
      </p:sp>
      <p:sp>
        <p:nvSpPr>
          <p:cNvPr id="30" name="Text 6"/>
          <p:cNvSpPr/>
          <p:nvPr/>
        </p:nvSpPr>
        <p:spPr>
          <a:xfrm>
            <a:off x="10168128" y="2651760"/>
            <a:ext cx="155448" cy="374904"/>
          </a:xfrm>
          <a:prstGeom prst="rect">
            <a:avLst/>
          </a:prstGeom>
          <a:noFill/>
          <a:ln/>
        </p:spPr>
        <p:txBody>
          <a:bodyPr wrap="none" lIns="0" tIns="0" rIns="0" bIns="0" rtlCol="0" anchor="ctr"/>
          <a:lstStyle/>
          <a:p>
            <a:pPr marL="0" indent="0" algn="l">
              <a:lnSpc>
                <a:spcPts val="2440"/>
              </a:lnSpc>
              <a:buNone/>
            </a:pPr>
            <a:r>
              <a:rPr lang="en-US" sz="203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2030" dirty="0"/>
          </a:p>
        </p:txBody>
      </p:sp>
      <p:sp>
        <p:nvSpPr>
          <p:cNvPr id="31" name="Text 7"/>
          <p:cNvSpPr/>
          <p:nvPr/>
        </p:nvSpPr>
        <p:spPr>
          <a:xfrm>
            <a:off x="9345168" y="5742432"/>
            <a:ext cx="1801368" cy="813816"/>
          </a:xfrm>
          <a:prstGeom prst="rect">
            <a:avLst/>
          </a:prstGeom>
          <a:noFill/>
          <a:ln/>
        </p:spPr>
        <p:txBody>
          <a:bodyPr wrap="square" lIns="0" tIns="0" rIns="0" bIns="0" rtlCol="0" anchor="ctr"/>
          <a:lstStyle/>
          <a:p>
            <a:pPr marL="0" indent="0" algn="l">
              <a:lnSpc>
                <a:spcPts val="212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Awareness → Action → Healthy Sleep.</a:t>
            </a:r>
            <a:endParaRPr lang="en-US" sz="2000" dirty="0">
              <a:latin typeface="Arial" panose="020B0604020202020204" pitchFamily="34" charset="0"/>
              <a:cs typeface="Arial" panose="020B0604020202020204" pitchFamily="34" charset="0"/>
            </a:endParaRPr>
          </a:p>
        </p:txBody>
      </p:sp>
      <p:sp>
        <p:nvSpPr>
          <p:cNvPr id="32" name="Text 8"/>
          <p:cNvSpPr/>
          <p:nvPr/>
        </p:nvSpPr>
        <p:spPr>
          <a:xfrm>
            <a:off x="10168128" y="5157216"/>
            <a:ext cx="155448" cy="374904"/>
          </a:xfrm>
          <a:prstGeom prst="rect">
            <a:avLst/>
          </a:prstGeom>
          <a:noFill/>
          <a:ln/>
        </p:spPr>
        <p:txBody>
          <a:bodyPr wrap="none" lIns="0" tIns="0" rIns="0" bIns="0" rtlCol="0" anchor="ctr"/>
          <a:lstStyle/>
          <a:p>
            <a:pPr marL="0" indent="0" algn="l">
              <a:lnSpc>
                <a:spcPts val="2440"/>
              </a:lnSpc>
              <a:buNone/>
            </a:pPr>
            <a:r>
              <a:rPr lang="en-US" sz="2030" dirty="0">
                <a:solidFill>
                  <a:srgbClr val="171717"/>
                </a:solidFill>
                <a:latin typeface="思源黑体-思源黑体-Medium" pitchFamily="34" charset="0"/>
                <a:ea typeface="思源黑体-思源黑体-Medium" pitchFamily="34" charset="-122"/>
                <a:cs typeface="思源黑体-思源黑体-Medium" pitchFamily="34" charset="-120"/>
              </a:rPr>
              <a:t>5</a:t>
            </a:r>
            <a:endParaRPr lang="en-US" sz="2030" dirty="0"/>
          </a:p>
        </p:txBody>
      </p:sp>
      <p:sp>
        <p:nvSpPr>
          <p:cNvPr id="33" name="Text 9"/>
          <p:cNvSpPr/>
          <p:nvPr/>
        </p:nvSpPr>
        <p:spPr>
          <a:xfrm>
            <a:off x="11814048" y="3227832"/>
            <a:ext cx="1801368" cy="1078992"/>
          </a:xfrm>
          <a:prstGeom prst="rect">
            <a:avLst/>
          </a:prstGeom>
          <a:noFill/>
          <a:ln/>
        </p:spPr>
        <p:txBody>
          <a:bodyPr wrap="square" lIns="0" tIns="0" rIns="0" bIns="0" rtlCol="0" anchor="ctr"/>
          <a:lstStyle/>
          <a:p>
            <a:pPr marL="0" indent="0" algn="l">
              <a:lnSpc>
                <a:spcPts val="2120"/>
              </a:lnSpc>
              <a:buNone/>
            </a:pPr>
            <a:r>
              <a:rPr lang="en-US" sz="2000" dirty="0">
                <a:solidFill>
                  <a:srgbClr val="CCD0D6"/>
                </a:solidFill>
                <a:latin typeface="Arail"/>
                <a:ea typeface="思源黑体-思源黑体-Medium" pitchFamily="34" charset="-122"/>
                <a:cs typeface="思源黑体-思源黑体-Medium" pitchFamily="34" charset="-120"/>
              </a:rPr>
              <a:t>Noticeable decrease in late-night screen usage.</a:t>
            </a:r>
            <a:endParaRPr lang="en-US" sz="2000" dirty="0">
              <a:latin typeface="Arail"/>
            </a:endParaRPr>
          </a:p>
        </p:txBody>
      </p:sp>
      <p:sp>
        <p:nvSpPr>
          <p:cNvPr id="34" name="Text 10"/>
          <p:cNvSpPr/>
          <p:nvPr/>
        </p:nvSpPr>
        <p:spPr>
          <a:xfrm>
            <a:off x="12637008" y="2651760"/>
            <a:ext cx="155448" cy="374904"/>
          </a:xfrm>
          <a:prstGeom prst="rect">
            <a:avLst/>
          </a:prstGeom>
          <a:noFill/>
          <a:ln/>
        </p:spPr>
        <p:txBody>
          <a:bodyPr wrap="none" lIns="0" tIns="0" rIns="0" bIns="0" rtlCol="0" anchor="ctr"/>
          <a:lstStyle/>
          <a:p>
            <a:pPr marL="0" indent="0" algn="l">
              <a:lnSpc>
                <a:spcPts val="2440"/>
              </a:lnSpc>
              <a:buNone/>
            </a:pPr>
            <a:r>
              <a:rPr lang="en-US" sz="2030" dirty="0">
                <a:solidFill>
                  <a:srgbClr val="050505"/>
                </a:solidFill>
                <a:latin typeface="思源黑体-思源黑体-Medium" pitchFamily="34" charset="0"/>
                <a:ea typeface="思源黑体-思源黑体-Medium" pitchFamily="34" charset="-122"/>
                <a:cs typeface="思源黑体-思源黑体-Medium" pitchFamily="34" charset="-120"/>
              </a:rPr>
              <a:t>3</a:t>
            </a:r>
            <a:endParaRPr lang="en-US" sz="2030" dirty="0"/>
          </a:p>
        </p:txBody>
      </p:sp>
      <p:sp>
        <p:nvSpPr>
          <p:cNvPr id="35" name="TextBox 34">
            <a:extLst>
              <a:ext uri="{FF2B5EF4-FFF2-40B4-BE49-F238E27FC236}">
                <a16:creationId xmlns:a16="http://schemas.microsoft.com/office/drawing/2014/main" id="{F93A0368-CD72-4115-BAE5-B662CCBD1306}"/>
              </a:ext>
            </a:extLst>
          </p:cNvPr>
          <p:cNvSpPr txBox="1"/>
          <p:nvPr/>
        </p:nvSpPr>
        <p:spPr>
          <a:xfrm>
            <a:off x="4059936" y="7763256"/>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36" name="TextBox 35">
            <a:extLst>
              <a:ext uri="{FF2B5EF4-FFF2-40B4-BE49-F238E27FC236}">
                <a16:creationId xmlns:a16="http://schemas.microsoft.com/office/drawing/2014/main" id="{E6B59C3D-11F4-43C3-953D-D59A114C7FF1}"/>
              </a:ext>
            </a:extLst>
          </p:cNvPr>
          <p:cNvSpPr txBox="1"/>
          <p:nvPr/>
        </p:nvSpPr>
        <p:spPr>
          <a:xfrm>
            <a:off x="6769591" y="7580376"/>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3" name="Image 1" descr="preencoded.png"/>
          <p:cNvPicPr>
            <a:picLocks noChangeAspect="1"/>
          </p:cNvPicPr>
          <p:nvPr/>
        </p:nvPicPr>
        <p:blipFill>
          <a:blip r:embed="rId3"/>
          <a:stretch>
            <a:fillRect/>
          </a:stretch>
        </p:blipFill>
        <p:spPr>
          <a:xfrm>
            <a:off x="0" y="0"/>
            <a:ext cx="14630400" cy="2395728"/>
          </a:xfrm>
          <a:prstGeom prst="rect">
            <a:avLst/>
          </a:prstGeom>
        </p:spPr>
      </p:pic>
      <p:pic>
        <p:nvPicPr>
          <p:cNvPr id="4" name="Image 2" descr="preencoded.png"/>
          <p:cNvPicPr>
            <a:picLocks noChangeAspect="1"/>
          </p:cNvPicPr>
          <p:nvPr/>
        </p:nvPicPr>
        <p:blipFill>
          <a:blip r:embed="rId4"/>
          <a:stretch>
            <a:fillRect/>
          </a:stretch>
        </p:blipFill>
        <p:spPr>
          <a:xfrm>
            <a:off x="896112" y="4087368"/>
            <a:ext cx="6327648" cy="1088136"/>
          </a:xfrm>
          <a:prstGeom prst="rect">
            <a:avLst/>
          </a:prstGeom>
        </p:spPr>
      </p:pic>
      <p:pic>
        <p:nvPicPr>
          <p:cNvPr id="5" name="Image 3" descr="preencoded.png"/>
          <p:cNvPicPr>
            <a:picLocks noChangeAspect="1"/>
          </p:cNvPicPr>
          <p:nvPr/>
        </p:nvPicPr>
        <p:blipFill>
          <a:blip r:embed="rId5"/>
          <a:stretch>
            <a:fillRect/>
          </a:stretch>
        </p:blipFill>
        <p:spPr>
          <a:xfrm>
            <a:off x="896112" y="5367528"/>
            <a:ext cx="6327648" cy="1088136"/>
          </a:xfrm>
          <a:prstGeom prst="rect">
            <a:avLst/>
          </a:prstGeom>
        </p:spPr>
      </p:pic>
      <p:pic>
        <p:nvPicPr>
          <p:cNvPr id="6" name="Image 4" descr="preencoded.png"/>
          <p:cNvPicPr>
            <a:picLocks noChangeAspect="1"/>
          </p:cNvPicPr>
          <p:nvPr/>
        </p:nvPicPr>
        <p:blipFill>
          <a:blip r:embed="rId6"/>
          <a:stretch>
            <a:fillRect/>
          </a:stretch>
        </p:blipFill>
        <p:spPr>
          <a:xfrm>
            <a:off x="896112" y="6647688"/>
            <a:ext cx="12966192" cy="804672"/>
          </a:xfrm>
          <a:prstGeom prst="rect">
            <a:avLst/>
          </a:prstGeom>
        </p:spPr>
      </p:pic>
      <p:pic>
        <p:nvPicPr>
          <p:cNvPr id="7" name="Image 5" descr="preencoded.png"/>
          <p:cNvPicPr>
            <a:picLocks noChangeAspect="1"/>
          </p:cNvPicPr>
          <p:nvPr/>
        </p:nvPicPr>
        <p:blipFill>
          <a:blip r:embed="rId7"/>
          <a:stretch>
            <a:fillRect/>
          </a:stretch>
        </p:blipFill>
        <p:spPr>
          <a:xfrm>
            <a:off x="7534656" y="4087368"/>
            <a:ext cx="6327648" cy="1088136"/>
          </a:xfrm>
          <a:prstGeom prst="rect">
            <a:avLst/>
          </a:prstGeom>
        </p:spPr>
      </p:pic>
      <p:pic>
        <p:nvPicPr>
          <p:cNvPr id="8" name="Image 6" descr="preencoded.png"/>
          <p:cNvPicPr>
            <a:picLocks noChangeAspect="1"/>
          </p:cNvPicPr>
          <p:nvPr/>
        </p:nvPicPr>
        <p:blipFill>
          <a:blip r:embed="rId4"/>
          <a:stretch>
            <a:fillRect/>
          </a:stretch>
        </p:blipFill>
        <p:spPr>
          <a:xfrm>
            <a:off x="7534656" y="5367528"/>
            <a:ext cx="6327648" cy="1088136"/>
          </a:xfrm>
          <a:prstGeom prst="rect">
            <a:avLst/>
          </a:prstGeom>
        </p:spPr>
      </p:pic>
      <p:pic>
        <p:nvPicPr>
          <p:cNvPr id="9" name="Image 7" descr="preencoded.png"/>
          <p:cNvPicPr>
            <a:picLocks noChangeAspect="1"/>
          </p:cNvPicPr>
          <p:nvPr/>
        </p:nvPicPr>
        <p:blipFill>
          <a:blip r:embed="rId8"/>
          <a:stretch>
            <a:fillRect/>
          </a:stretch>
        </p:blipFill>
        <p:spPr>
          <a:xfrm>
            <a:off x="786384" y="4087368"/>
            <a:ext cx="146304" cy="1088136"/>
          </a:xfrm>
          <a:prstGeom prst="rect">
            <a:avLst/>
          </a:prstGeom>
        </p:spPr>
      </p:pic>
      <p:pic>
        <p:nvPicPr>
          <p:cNvPr id="10" name="Image 8" descr="preencoded.png"/>
          <p:cNvPicPr>
            <a:picLocks noChangeAspect="1"/>
          </p:cNvPicPr>
          <p:nvPr/>
        </p:nvPicPr>
        <p:blipFill>
          <a:blip r:embed="rId9"/>
          <a:stretch>
            <a:fillRect/>
          </a:stretch>
        </p:blipFill>
        <p:spPr>
          <a:xfrm>
            <a:off x="786384" y="5367528"/>
            <a:ext cx="146304" cy="1088136"/>
          </a:xfrm>
          <a:prstGeom prst="rect">
            <a:avLst/>
          </a:prstGeom>
        </p:spPr>
      </p:pic>
      <p:pic>
        <p:nvPicPr>
          <p:cNvPr id="11" name="Image 9" descr="preencoded.png"/>
          <p:cNvPicPr>
            <a:picLocks noChangeAspect="1"/>
          </p:cNvPicPr>
          <p:nvPr/>
        </p:nvPicPr>
        <p:blipFill>
          <a:blip r:embed="rId10"/>
          <a:stretch>
            <a:fillRect/>
          </a:stretch>
        </p:blipFill>
        <p:spPr>
          <a:xfrm>
            <a:off x="786384" y="6647688"/>
            <a:ext cx="146304" cy="804672"/>
          </a:xfrm>
          <a:prstGeom prst="rect">
            <a:avLst/>
          </a:prstGeom>
        </p:spPr>
      </p:pic>
      <p:pic>
        <p:nvPicPr>
          <p:cNvPr id="12" name="Image 10" descr="preencoded.png"/>
          <p:cNvPicPr>
            <a:picLocks noChangeAspect="1"/>
          </p:cNvPicPr>
          <p:nvPr/>
        </p:nvPicPr>
        <p:blipFill>
          <a:blip r:embed="rId11"/>
          <a:stretch>
            <a:fillRect/>
          </a:stretch>
        </p:blipFill>
        <p:spPr>
          <a:xfrm>
            <a:off x="7415784" y="4087368"/>
            <a:ext cx="146304" cy="1088136"/>
          </a:xfrm>
          <a:prstGeom prst="rect">
            <a:avLst/>
          </a:prstGeom>
        </p:spPr>
      </p:pic>
      <p:pic>
        <p:nvPicPr>
          <p:cNvPr id="13" name="Image 11" descr="preencoded.png"/>
          <p:cNvPicPr>
            <a:picLocks noChangeAspect="1"/>
          </p:cNvPicPr>
          <p:nvPr/>
        </p:nvPicPr>
        <p:blipFill>
          <a:blip r:embed="rId8"/>
          <a:stretch>
            <a:fillRect/>
          </a:stretch>
        </p:blipFill>
        <p:spPr>
          <a:xfrm>
            <a:off x="7415784" y="5367528"/>
            <a:ext cx="146304" cy="1088136"/>
          </a:xfrm>
          <a:prstGeom prst="rect">
            <a:avLst/>
          </a:prstGeom>
        </p:spPr>
      </p:pic>
      <p:sp>
        <p:nvSpPr>
          <p:cNvPr id="14" name="Text 0"/>
          <p:cNvSpPr/>
          <p:nvPr/>
        </p:nvSpPr>
        <p:spPr>
          <a:xfrm>
            <a:off x="891540" y="2481410"/>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13. Campaign Partners</a:t>
            </a:r>
            <a:endParaRPr lang="en-US" sz="4460" dirty="0"/>
          </a:p>
        </p:txBody>
      </p:sp>
      <p:sp>
        <p:nvSpPr>
          <p:cNvPr id="15" name="Text 1"/>
          <p:cNvSpPr/>
          <p:nvPr/>
        </p:nvSpPr>
        <p:spPr>
          <a:xfrm>
            <a:off x="337443" y="4503228"/>
            <a:ext cx="5833872" cy="283464"/>
          </a:xfrm>
          <a:prstGeom prst="rect">
            <a:avLst/>
          </a:prstGeom>
          <a:noFill/>
          <a:ln/>
        </p:spPr>
        <p:txBody>
          <a:bodyPr wrap="none" lIns="0" tIns="0" rIns="0" bIns="0" rtlCol="0" anchor="ctr"/>
          <a:lstStyle/>
          <a:p>
            <a:pPr lvl="2">
              <a:lnSpc>
                <a:spcPts val="2230"/>
              </a:lnSpc>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NHS Sleep Services – Evidence-based guidance.</a:t>
            </a:r>
            <a:endParaRPr lang="en-US" sz="2000" dirty="0">
              <a:latin typeface="Arial" panose="020B0604020202020204" pitchFamily="34" charset="0"/>
              <a:cs typeface="Arial" panose="020B0604020202020204" pitchFamily="34" charset="0"/>
            </a:endParaRPr>
          </a:p>
        </p:txBody>
      </p:sp>
      <p:sp>
        <p:nvSpPr>
          <p:cNvPr id="16" name="Text 2"/>
          <p:cNvSpPr/>
          <p:nvPr/>
        </p:nvSpPr>
        <p:spPr>
          <a:xfrm>
            <a:off x="1133856" y="5623560"/>
            <a:ext cx="5833872"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Mental Health Foundation – Wellbeing awareness resources.</a:t>
            </a:r>
            <a:endParaRPr lang="en-US" sz="2000" dirty="0">
              <a:latin typeface="Arial" panose="020B0604020202020204" pitchFamily="34" charset="0"/>
              <a:cs typeface="Arial" panose="020B0604020202020204" pitchFamily="34" charset="0"/>
            </a:endParaRPr>
          </a:p>
        </p:txBody>
      </p:sp>
      <p:sp>
        <p:nvSpPr>
          <p:cNvPr id="17" name="Text 3"/>
          <p:cNvSpPr/>
          <p:nvPr/>
        </p:nvSpPr>
        <p:spPr>
          <a:xfrm>
            <a:off x="1188123" y="6963883"/>
            <a:ext cx="6492837" cy="172281"/>
          </a:xfrm>
          <a:prstGeom prst="rect">
            <a:avLst/>
          </a:prstGeom>
          <a:noFill/>
          <a:ln/>
        </p:spPr>
        <p:txBody>
          <a:bodyPr wrap="non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UWTSD Wellbeing Unit – Promotion and participant </a:t>
            </a:r>
          </a:p>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recruitment.</a:t>
            </a:r>
            <a:endParaRPr lang="en-US" sz="2000" dirty="0">
              <a:latin typeface="Arial" panose="020B0604020202020204" pitchFamily="34" charset="0"/>
              <a:cs typeface="Arial" panose="020B0604020202020204" pitchFamily="34" charset="0"/>
            </a:endParaRPr>
          </a:p>
        </p:txBody>
      </p:sp>
      <p:sp>
        <p:nvSpPr>
          <p:cNvPr id="18" name="Text 4"/>
          <p:cNvSpPr/>
          <p:nvPr/>
        </p:nvSpPr>
        <p:spPr>
          <a:xfrm>
            <a:off x="7772400" y="4343400"/>
            <a:ext cx="5833872"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The Sleep Charity (UK) – Educational materials and community support.</a:t>
            </a:r>
            <a:endParaRPr lang="en-US" sz="2000" dirty="0">
              <a:latin typeface="Arial" panose="020B0604020202020204" pitchFamily="34" charset="0"/>
              <a:cs typeface="Arial" panose="020B0604020202020204" pitchFamily="34" charset="0"/>
            </a:endParaRPr>
          </a:p>
        </p:txBody>
      </p:sp>
      <p:sp>
        <p:nvSpPr>
          <p:cNvPr id="19" name="Text 5"/>
          <p:cNvSpPr/>
          <p:nvPr/>
        </p:nvSpPr>
        <p:spPr>
          <a:xfrm>
            <a:off x="7680960" y="5576925"/>
            <a:ext cx="5833872"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Sleep Foundation – Scientific information and sleep research.</a:t>
            </a:r>
            <a:endParaRPr lang="en-US" sz="20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C6503F58-FD00-4233-8F32-5F366746F702}"/>
              </a:ext>
            </a:extLst>
          </p:cNvPr>
          <p:cNvSpPr txBox="1"/>
          <p:nvPr/>
        </p:nvSpPr>
        <p:spPr>
          <a:xfrm>
            <a:off x="12838471" y="2030198"/>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1" name="TextBox 20">
            <a:extLst>
              <a:ext uri="{FF2B5EF4-FFF2-40B4-BE49-F238E27FC236}">
                <a16:creationId xmlns:a16="http://schemas.microsoft.com/office/drawing/2014/main" id="{74EC8DC9-276D-4CD0-8D56-19BF3E81534E}"/>
              </a:ext>
            </a:extLst>
          </p:cNvPr>
          <p:cNvSpPr txBox="1"/>
          <p:nvPr/>
        </p:nvSpPr>
        <p:spPr>
          <a:xfrm>
            <a:off x="4803631" y="7630104"/>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pic>
        <p:nvPicPr>
          <p:cNvPr id="1026" name="Picture 2" descr="Branding – People's History of the NHS">
            <a:extLst>
              <a:ext uri="{FF2B5EF4-FFF2-40B4-BE49-F238E27FC236}">
                <a16:creationId xmlns:a16="http://schemas.microsoft.com/office/drawing/2014/main" id="{6F3430DC-43F1-4001-A947-AB01C36427E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17241" y="3272469"/>
            <a:ext cx="1251253" cy="7007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Sleep Charity - Pip Creative">
            <a:extLst>
              <a:ext uri="{FF2B5EF4-FFF2-40B4-BE49-F238E27FC236}">
                <a16:creationId xmlns:a16="http://schemas.microsoft.com/office/drawing/2014/main" id="{E43145C3-675B-4A06-A508-E191D8C2050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950819" y="3222052"/>
            <a:ext cx="1424951" cy="8015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ental Health Foundation - Wikipedia">
            <a:extLst>
              <a:ext uri="{FF2B5EF4-FFF2-40B4-BE49-F238E27FC236}">
                <a16:creationId xmlns:a16="http://schemas.microsoft.com/office/drawing/2014/main" id="{B37E0F5B-61E5-4CB6-B466-7E21D55ED62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687261" y="3206781"/>
            <a:ext cx="950035" cy="79650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id="{B94B3B2B-C0F7-47BB-B6A6-4F96896588BC}"/>
              </a:ext>
            </a:extLst>
          </p:cNvPr>
          <p:cNvPicPr>
            <a:picLocks noChangeAspect="1"/>
          </p:cNvPicPr>
          <p:nvPr/>
        </p:nvPicPr>
        <p:blipFill>
          <a:blip r:embed="rId15"/>
          <a:stretch>
            <a:fillRect/>
          </a:stretch>
        </p:blipFill>
        <p:spPr>
          <a:xfrm>
            <a:off x="5510244" y="3183320"/>
            <a:ext cx="1650929" cy="880040"/>
          </a:xfrm>
          <a:prstGeom prst="rect">
            <a:avLst/>
          </a:prstGeom>
        </p:spPr>
      </p:pic>
      <p:pic>
        <p:nvPicPr>
          <p:cNvPr id="1032" name="Picture 8" descr="University of Wales Trinity Saint David">
            <a:extLst>
              <a:ext uri="{FF2B5EF4-FFF2-40B4-BE49-F238E27FC236}">
                <a16:creationId xmlns:a16="http://schemas.microsoft.com/office/drawing/2014/main" id="{66A9D086-B022-47A5-A09E-C8D9700E21D1}"/>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266247" y="3151946"/>
            <a:ext cx="2278401" cy="8700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2523688-59D4-49DA-B47C-D29894C3E568}"/>
              </a:ext>
            </a:extLst>
          </p:cNvPr>
          <p:cNvSpPr txBox="1"/>
          <p:nvPr/>
        </p:nvSpPr>
        <p:spPr>
          <a:xfrm>
            <a:off x="11549143" y="7644384"/>
            <a:ext cx="2578655" cy="369332"/>
          </a:xfrm>
          <a:prstGeom prst="rect">
            <a:avLst/>
          </a:prstGeom>
          <a:noFill/>
        </p:spPr>
        <p:txBody>
          <a:bodyPr wrap="none" rtlCol="0">
            <a:spAutoFit/>
          </a:bodyPr>
          <a:lstStyle/>
          <a:p>
            <a:r>
              <a:rPr lang="en-GB" dirty="0"/>
              <a:t>Source of Logos : Google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5728"/>
          </a:xfrm>
          <a:prstGeom prst="rect">
            <a:avLst/>
          </a:prstGeom>
        </p:spPr>
      </p:pic>
      <p:pic>
        <p:nvPicPr>
          <p:cNvPr id="4" name="Image 2" descr="preencoded.png"/>
          <p:cNvPicPr>
            <a:picLocks noChangeAspect="1"/>
          </p:cNvPicPr>
          <p:nvPr/>
        </p:nvPicPr>
        <p:blipFill>
          <a:blip r:embed="rId5"/>
          <a:stretch>
            <a:fillRect/>
          </a:stretch>
        </p:blipFill>
        <p:spPr>
          <a:xfrm>
            <a:off x="786384" y="4471416"/>
            <a:ext cx="4233672" cy="2587752"/>
          </a:xfrm>
          <a:prstGeom prst="rect">
            <a:avLst/>
          </a:prstGeom>
        </p:spPr>
      </p:pic>
      <p:pic>
        <p:nvPicPr>
          <p:cNvPr id="5" name="Image 3" descr="preencoded.png"/>
          <p:cNvPicPr>
            <a:picLocks noChangeAspect="1"/>
          </p:cNvPicPr>
          <p:nvPr/>
        </p:nvPicPr>
        <p:blipFill>
          <a:blip r:embed="rId6"/>
          <a:stretch>
            <a:fillRect/>
          </a:stretch>
        </p:blipFill>
        <p:spPr>
          <a:xfrm>
            <a:off x="5202936" y="4471416"/>
            <a:ext cx="4233672" cy="2587752"/>
          </a:xfrm>
          <a:prstGeom prst="rect">
            <a:avLst/>
          </a:prstGeom>
        </p:spPr>
      </p:pic>
      <p:pic>
        <p:nvPicPr>
          <p:cNvPr id="6" name="Image 4" descr="preencoded.png"/>
          <p:cNvPicPr>
            <a:picLocks noChangeAspect="1"/>
          </p:cNvPicPr>
          <p:nvPr/>
        </p:nvPicPr>
        <p:blipFill>
          <a:blip r:embed="rId7"/>
          <a:stretch>
            <a:fillRect/>
          </a:stretch>
        </p:blipFill>
        <p:spPr>
          <a:xfrm>
            <a:off x="9628632" y="4471416"/>
            <a:ext cx="4233672" cy="2587752"/>
          </a:xfrm>
          <a:prstGeom prst="rect">
            <a:avLst/>
          </a:prstGeom>
        </p:spPr>
      </p:pic>
      <p:pic>
        <p:nvPicPr>
          <p:cNvPr id="7" name="Image 5" descr="preencoded.png"/>
          <p:cNvPicPr>
            <a:picLocks noChangeAspect="1"/>
          </p:cNvPicPr>
          <p:nvPr/>
        </p:nvPicPr>
        <p:blipFill>
          <a:blip r:embed="rId8"/>
          <a:stretch>
            <a:fillRect/>
          </a:stretch>
        </p:blipFill>
        <p:spPr>
          <a:xfrm>
            <a:off x="813816" y="5157216"/>
            <a:ext cx="4169664" cy="1874520"/>
          </a:xfrm>
          <a:prstGeom prst="rect">
            <a:avLst/>
          </a:prstGeom>
        </p:spPr>
      </p:pic>
      <p:pic>
        <p:nvPicPr>
          <p:cNvPr id="8" name="Image 6" descr="preencoded.png"/>
          <p:cNvPicPr>
            <a:picLocks noChangeAspect="1"/>
          </p:cNvPicPr>
          <p:nvPr/>
        </p:nvPicPr>
        <p:blipFill>
          <a:blip r:embed="rId8"/>
          <a:stretch>
            <a:fillRect/>
          </a:stretch>
        </p:blipFill>
        <p:spPr>
          <a:xfrm>
            <a:off x="5239512" y="5157216"/>
            <a:ext cx="4169664" cy="1874520"/>
          </a:xfrm>
          <a:prstGeom prst="rect">
            <a:avLst/>
          </a:prstGeom>
        </p:spPr>
      </p:pic>
      <p:pic>
        <p:nvPicPr>
          <p:cNvPr id="9" name="Image 7" descr="preencoded.png"/>
          <p:cNvPicPr>
            <a:picLocks noChangeAspect="1"/>
          </p:cNvPicPr>
          <p:nvPr/>
        </p:nvPicPr>
        <p:blipFill>
          <a:blip r:embed="rId8"/>
          <a:stretch>
            <a:fillRect/>
          </a:stretch>
        </p:blipFill>
        <p:spPr>
          <a:xfrm>
            <a:off x="9656064" y="5157216"/>
            <a:ext cx="4169664" cy="1874520"/>
          </a:xfrm>
          <a:prstGeom prst="rect">
            <a:avLst/>
          </a:prstGeom>
        </p:spPr>
      </p:pic>
      <p:pic>
        <p:nvPicPr>
          <p:cNvPr id="10" name="Image 8" descr="preencoded.png"/>
          <p:cNvPicPr>
            <a:picLocks noChangeAspect="1"/>
          </p:cNvPicPr>
          <p:nvPr/>
        </p:nvPicPr>
        <p:blipFill>
          <a:blip r:embed="rId9"/>
          <a:stretch>
            <a:fillRect/>
          </a:stretch>
        </p:blipFill>
        <p:spPr>
          <a:xfrm>
            <a:off x="795528" y="4471416"/>
            <a:ext cx="4197096" cy="685800"/>
          </a:xfrm>
          <a:prstGeom prst="rect">
            <a:avLst/>
          </a:prstGeom>
        </p:spPr>
      </p:pic>
      <p:pic>
        <p:nvPicPr>
          <p:cNvPr id="11" name="Image 9" descr="preencoded.png"/>
          <p:cNvPicPr>
            <a:picLocks noChangeAspect="1"/>
          </p:cNvPicPr>
          <p:nvPr/>
        </p:nvPicPr>
        <p:blipFill>
          <a:blip r:embed="rId10"/>
          <a:stretch>
            <a:fillRect/>
          </a:stretch>
        </p:blipFill>
        <p:spPr>
          <a:xfrm>
            <a:off x="5221224" y="4471416"/>
            <a:ext cx="4197096" cy="685800"/>
          </a:xfrm>
          <a:prstGeom prst="rect">
            <a:avLst/>
          </a:prstGeom>
        </p:spPr>
      </p:pic>
      <p:pic>
        <p:nvPicPr>
          <p:cNvPr id="12" name="Image 10" descr="preencoded.png"/>
          <p:cNvPicPr>
            <a:picLocks noChangeAspect="1"/>
          </p:cNvPicPr>
          <p:nvPr/>
        </p:nvPicPr>
        <p:blipFill>
          <a:blip r:embed="rId11"/>
          <a:stretch>
            <a:fillRect/>
          </a:stretch>
        </p:blipFill>
        <p:spPr>
          <a:xfrm>
            <a:off x="9646920" y="4471416"/>
            <a:ext cx="4197096" cy="685800"/>
          </a:xfrm>
          <a:prstGeom prst="rect">
            <a:avLst/>
          </a:prstGeom>
        </p:spPr>
      </p:pic>
      <p:sp>
        <p:nvSpPr>
          <p:cNvPr id="13" name="Text 0"/>
          <p:cNvSpPr/>
          <p:nvPr/>
        </p:nvSpPr>
        <p:spPr>
          <a:xfrm>
            <a:off x="795528" y="3520440"/>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14. Conclusion</a:t>
            </a:r>
            <a:endParaRPr lang="en-US" sz="4460" dirty="0"/>
          </a:p>
        </p:txBody>
      </p:sp>
      <p:sp>
        <p:nvSpPr>
          <p:cNvPr id="14" name="Text 1"/>
          <p:cNvSpPr/>
          <p:nvPr/>
        </p:nvSpPr>
        <p:spPr>
          <a:xfrm>
            <a:off x="2798064" y="4572000"/>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2E2E2E"/>
                </a:solidFill>
                <a:latin typeface="思源黑体-思源黑体-Medium" pitchFamily="34" charset="0"/>
                <a:ea typeface="思源黑体-思源黑体-Medium" pitchFamily="34" charset="-122"/>
                <a:cs typeface="思源黑体-思源黑体-Medium" pitchFamily="34" charset="-120"/>
              </a:rPr>
              <a:t>1</a:t>
            </a:r>
            <a:endParaRPr lang="en-US" sz="2670" dirty="0"/>
          </a:p>
        </p:txBody>
      </p:sp>
      <p:sp>
        <p:nvSpPr>
          <p:cNvPr id="15" name="Text 2"/>
          <p:cNvSpPr/>
          <p:nvPr/>
        </p:nvSpPr>
        <p:spPr>
          <a:xfrm>
            <a:off x="1042416" y="5385816"/>
            <a:ext cx="3721608" cy="1417320"/>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The Rest to Rise campaign uses education, tracking technology, and mindfulness to help young adults sleep better and feel stronger.</a:t>
            </a:r>
            <a:endParaRPr lang="en-US" sz="2000" dirty="0">
              <a:latin typeface="Arial" panose="020B0604020202020204" pitchFamily="34" charset="0"/>
              <a:cs typeface="Arial" panose="020B0604020202020204" pitchFamily="34" charset="0"/>
            </a:endParaRPr>
          </a:p>
        </p:txBody>
      </p:sp>
      <p:sp>
        <p:nvSpPr>
          <p:cNvPr id="16" name="Text 3"/>
          <p:cNvSpPr/>
          <p:nvPr/>
        </p:nvSpPr>
        <p:spPr>
          <a:xfrm>
            <a:off x="5458968" y="5385816"/>
            <a:ext cx="372160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It proves that simple, consistent actions lead to lasting wellbeing.</a:t>
            </a:r>
            <a:endParaRPr lang="en-US" sz="2000" dirty="0">
              <a:latin typeface="Arial" panose="020B0604020202020204" pitchFamily="34" charset="0"/>
              <a:cs typeface="Arial" panose="020B0604020202020204" pitchFamily="34" charset="0"/>
            </a:endParaRPr>
          </a:p>
        </p:txBody>
      </p:sp>
      <p:sp>
        <p:nvSpPr>
          <p:cNvPr id="17" name="Text 4"/>
          <p:cNvSpPr/>
          <p:nvPr/>
        </p:nvSpPr>
        <p:spPr>
          <a:xfrm>
            <a:off x="7223760" y="4572000"/>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171717"/>
                </a:solidFill>
                <a:latin typeface="思源黑体-思源黑体-Medium" pitchFamily="34" charset="0"/>
                <a:ea typeface="思源黑体-思源黑体-Medium" pitchFamily="34" charset="-122"/>
                <a:cs typeface="思源黑体-思源黑体-Medium" pitchFamily="34" charset="-120"/>
              </a:rPr>
              <a:t>2</a:t>
            </a:r>
            <a:endParaRPr lang="en-US" sz="2670" dirty="0"/>
          </a:p>
        </p:txBody>
      </p:sp>
      <p:sp>
        <p:nvSpPr>
          <p:cNvPr id="18" name="Text 5"/>
          <p:cNvSpPr/>
          <p:nvPr/>
        </p:nvSpPr>
        <p:spPr>
          <a:xfrm>
            <a:off x="9884664" y="5385816"/>
            <a:ext cx="3721608" cy="566928"/>
          </a:xfrm>
          <a:prstGeom prst="rect">
            <a:avLst/>
          </a:prstGeom>
          <a:noFill/>
          <a:ln/>
        </p:spPr>
        <p:txBody>
          <a:bodyPr wrap="square" lIns="0" tIns="0" rIns="0" bIns="0" rtlCol="0" anchor="ctr"/>
          <a:lstStyle/>
          <a:p>
            <a:pPr marL="0" indent="0" algn="l">
              <a:lnSpc>
                <a:spcPts val="2230"/>
              </a:lnSpc>
              <a:buNone/>
            </a:pPr>
            <a:r>
              <a:rPr lang="en-US" sz="2000" dirty="0">
                <a:solidFill>
                  <a:srgbClr val="CCD0D6"/>
                </a:solidFill>
                <a:latin typeface="Arial" panose="020B0604020202020204" pitchFamily="34" charset="0"/>
                <a:ea typeface="思源黑体-思源黑体-Medium" pitchFamily="34" charset="-122"/>
                <a:cs typeface="Arial" panose="020B0604020202020204" pitchFamily="34" charset="0"/>
              </a:rPr>
              <a:t>✨ “When we rest well, we rise stronger.”</a:t>
            </a:r>
            <a:endParaRPr lang="en-US" sz="2000" dirty="0">
              <a:latin typeface="Arial" panose="020B0604020202020204" pitchFamily="34" charset="0"/>
              <a:cs typeface="Arial" panose="020B0604020202020204" pitchFamily="34" charset="0"/>
            </a:endParaRPr>
          </a:p>
        </p:txBody>
      </p:sp>
      <p:sp>
        <p:nvSpPr>
          <p:cNvPr id="19" name="Text 6"/>
          <p:cNvSpPr/>
          <p:nvPr/>
        </p:nvSpPr>
        <p:spPr>
          <a:xfrm>
            <a:off x="11649456" y="4572000"/>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050505"/>
                </a:solidFill>
                <a:latin typeface="思源黑体-思源黑体-Medium" pitchFamily="34" charset="0"/>
                <a:ea typeface="思源黑体-思源黑体-Medium" pitchFamily="34" charset="-122"/>
                <a:cs typeface="思源黑体-思源黑体-Medium" pitchFamily="34" charset="-120"/>
              </a:rPr>
              <a:t>3</a:t>
            </a:r>
            <a:endParaRPr lang="en-US" sz="2670" dirty="0"/>
          </a:p>
        </p:txBody>
      </p:sp>
      <p:sp>
        <p:nvSpPr>
          <p:cNvPr id="20" name="TextBox 19">
            <a:extLst>
              <a:ext uri="{FF2B5EF4-FFF2-40B4-BE49-F238E27FC236}">
                <a16:creationId xmlns:a16="http://schemas.microsoft.com/office/drawing/2014/main" id="{CA2D0B26-8594-485A-A538-EAB3786F4A33}"/>
              </a:ext>
            </a:extLst>
          </p:cNvPr>
          <p:cNvSpPr txBox="1"/>
          <p:nvPr/>
        </p:nvSpPr>
        <p:spPr>
          <a:xfrm>
            <a:off x="12838471" y="2030198"/>
            <a:ext cx="2896847" cy="276999"/>
          </a:xfrm>
          <a:prstGeom prst="rect">
            <a:avLst/>
          </a:prstGeom>
          <a:noFill/>
        </p:spPr>
        <p:txBody>
          <a:bodyPr wrap="square" rtlCol="0">
            <a:spAutoFit/>
          </a:bodyPr>
          <a:lstStyle/>
          <a:p>
            <a:r>
              <a:rPr lang="en-GB" sz="1200" dirty="0">
                <a:solidFill>
                  <a:schemeClr val="bg2"/>
                </a:solidFill>
              </a:rPr>
              <a:t>Image courtesy : Canva</a:t>
            </a:r>
          </a:p>
        </p:txBody>
      </p:sp>
      <p:sp>
        <p:nvSpPr>
          <p:cNvPr id="21" name="TextBox 20">
            <a:extLst>
              <a:ext uri="{FF2B5EF4-FFF2-40B4-BE49-F238E27FC236}">
                <a16:creationId xmlns:a16="http://schemas.microsoft.com/office/drawing/2014/main" id="{CD08A943-D555-4B6E-84E9-3ACB187FF08C}"/>
              </a:ext>
            </a:extLst>
          </p:cNvPr>
          <p:cNvSpPr txBox="1"/>
          <p:nvPr/>
        </p:nvSpPr>
        <p:spPr>
          <a:xfrm>
            <a:off x="4648183" y="7464290"/>
            <a:ext cx="5151154" cy="369332"/>
          </a:xfrm>
          <a:prstGeom prst="rect">
            <a:avLst/>
          </a:prstGeom>
          <a:solidFill>
            <a:schemeClr val="bg1"/>
          </a:solidFill>
        </p:spPr>
        <p:txBody>
          <a:bodyPr wrap="square" rtlCol="0">
            <a:spAutoFit/>
          </a:bodyPr>
          <a:lstStyle/>
          <a:p>
            <a:r>
              <a:rPr lang="nn-NO" dirty="0"/>
              <a:t> Mija Chakkalaparambil Michael Student ID: 2432640</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p:cNvPicPr>
            <a:picLocks noChangeAspect="1"/>
          </p:cNvPicPr>
          <p:nvPr/>
        </p:nvPicPr>
        <p:blipFill rotWithShape="1">
          <a:blip r:embed="rId4"/>
          <a:srcRect b="9509"/>
          <a:stretch/>
        </p:blipFill>
        <p:spPr>
          <a:xfrm>
            <a:off x="-125361" y="0"/>
            <a:ext cx="14969121" cy="8738646"/>
          </a:xfrm>
          <a:prstGeom prst="rect">
            <a:avLst/>
          </a:prstGeom>
        </p:spPr>
      </p:pic>
      <p:sp>
        <p:nvSpPr>
          <p:cNvPr id="4" name="Text 0"/>
          <p:cNvSpPr/>
          <p:nvPr/>
        </p:nvSpPr>
        <p:spPr>
          <a:xfrm>
            <a:off x="-1283995" y="2523744"/>
            <a:ext cx="13048488" cy="978408"/>
          </a:xfrm>
          <a:prstGeom prst="rect">
            <a:avLst/>
          </a:prstGeom>
          <a:noFill/>
          <a:ln/>
        </p:spPr>
        <p:txBody>
          <a:bodyPr wrap="none" lIns="0" tIns="0" rIns="0" bIns="0" rtlCol="0" anchor="ctr"/>
          <a:lstStyle/>
          <a:p>
            <a:pPr marL="0" indent="0" algn="ctr">
              <a:lnSpc>
                <a:spcPts val="7700"/>
              </a:lnSpc>
              <a:buNone/>
            </a:pPr>
            <a:r>
              <a:rPr lang="en-US" sz="6160" dirty="0">
                <a:solidFill>
                  <a:srgbClr val="FFFDFD"/>
                </a:solidFill>
                <a:latin typeface="思源黑体-思源黑体-Medium" pitchFamily="34" charset="0"/>
                <a:ea typeface="思源黑体-思源黑体-Medium" pitchFamily="34" charset="-122"/>
                <a:cs typeface="思源黑体-思源黑体-Medium" pitchFamily="34" charset="-120"/>
              </a:rPr>
              <a:t>Thank You</a:t>
            </a:r>
            <a:endParaRPr lang="en-US" sz="616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429957" y="906203"/>
            <a:ext cx="6500437" cy="650043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0000">
                <a:alpha val="0"/>
              </a:srgbClr>
            </a:solidFill>
            <a:ln w="9525" cap="sq">
              <a:solidFill>
                <a:srgbClr val="4E1F00"/>
              </a:solidFill>
              <a:prstDash val="solid"/>
              <a:miter/>
            </a:ln>
          </p:spPr>
        </p:sp>
        <p:sp>
          <p:nvSpPr>
            <p:cNvPr id="4" name="TextBox 4"/>
            <p:cNvSpPr txBox="1"/>
            <p:nvPr/>
          </p:nvSpPr>
          <p:spPr>
            <a:xfrm>
              <a:off x="139700" y="101600"/>
              <a:ext cx="533400" cy="571500"/>
            </a:xfrm>
            <a:prstGeom prst="rect">
              <a:avLst/>
            </a:prstGeom>
          </p:spPr>
          <p:txBody>
            <a:bodyPr lIns="40640" tIns="40640" rIns="40640" bIns="40640" rtlCol="0" anchor="ctr"/>
            <a:lstStyle/>
            <a:p>
              <a:pPr algn="ctr">
                <a:lnSpc>
                  <a:spcPts val="2127"/>
                </a:lnSpc>
              </a:pPr>
              <a:endParaRPr sz="1440"/>
            </a:p>
          </p:txBody>
        </p:sp>
      </p:grpSp>
      <p:grpSp>
        <p:nvGrpSpPr>
          <p:cNvPr id="5" name="Group 5"/>
          <p:cNvGrpSpPr/>
          <p:nvPr/>
        </p:nvGrpSpPr>
        <p:grpSpPr>
          <a:xfrm>
            <a:off x="7546986" y="1023232"/>
            <a:ext cx="6266380" cy="626638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FEBA17"/>
            </a:solidFill>
          </p:spPr>
        </p:sp>
        <p:sp>
          <p:nvSpPr>
            <p:cNvPr id="7" name="TextBox 7"/>
            <p:cNvSpPr txBox="1"/>
            <p:nvPr/>
          </p:nvSpPr>
          <p:spPr>
            <a:xfrm>
              <a:off x="139700" y="101600"/>
              <a:ext cx="533400" cy="571500"/>
            </a:xfrm>
            <a:prstGeom prst="rect">
              <a:avLst/>
            </a:prstGeom>
          </p:spPr>
          <p:txBody>
            <a:bodyPr lIns="40640" tIns="40640" rIns="40640" bIns="40640" rtlCol="0" anchor="ctr"/>
            <a:lstStyle/>
            <a:p>
              <a:pPr algn="ctr">
                <a:lnSpc>
                  <a:spcPts val="2127"/>
                </a:lnSpc>
              </a:pPr>
              <a:endParaRPr sz="1440"/>
            </a:p>
          </p:txBody>
        </p:sp>
      </p:grpSp>
      <p:sp>
        <p:nvSpPr>
          <p:cNvPr id="18" name="Freeform 18"/>
          <p:cNvSpPr/>
          <p:nvPr/>
        </p:nvSpPr>
        <p:spPr>
          <a:xfrm>
            <a:off x="13303499" y="6787724"/>
            <a:ext cx="626894" cy="618916"/>
          </a:xfrm>
          <a:custGeom>
            <a:avLst/>
            <a:gdLst/>
            <a:ahLst/>
            <a:cxnLst/>
            <a:rect l="l" t="t" r="r" b="b"/>
            <a:pathLst>
              <a:path w="783618" h="773645">
                <a:moveTo>
                  <a:pt x="0" y="0"/>
                </a:moveTo>
                <a:lnTo>
                  <a:pt x="783619" y="0"/>
                </a:lnTo>
                <a:lnTo>
                  <a:pt x="783619" y="773645"/>
                </a:lnTo>
                <a:lnTo>
                  <a:pt x="0" y="77364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9" name="TextBox 19"/>
          <p:cNvSpPr txBox="1"/>
          <p:nvPr/>
        </p:nvSpPr>
        <p:spPr>
          <a:xfrm>
            <a:off x="822960" y="637806"/>
            <a:ext cx="11327712" cy="664797"/>
          </a:xfrm>
          <a:prstGeom prst="rect">
            <a:avLst/>
          </a:prstGeom>
        </p:spPr>
        <p:txBody>
          <a:bodyPr wrap="square" lIns="0" tIns="0" rIns="0" bIns="0" rtlCol="0" anchor="t">
            <a:spAutoFit/>
          </a:bodyPr>
          <a:lstStyle/>
          <a:p>
            <a:r>
              <a:rPr lang="en-GB" sz="4320" b="1" dirty="0">
                <a:solidFill>
                  <a:srgbClr val="4E1F00"/>
                </a:solidFill>
                <a:latin typeface="Canva Sans Bold"/>
                <a:ea typeface="Canva Sans Bold"/>
                <a:cs typeface="Canva Sans Bold"/>
                <a:sym typeface="Canva Sans Bold"/>
              </a:rPr>
              <a:t>REST TO RISE: Building Healthy Sleep Habits </a:t>
            </a:r>
            <a:endParaRPr lang="en-US" sz="4320" b="1" dirty="0">
              <a:solidFill>
                <a:srgbClr val="4E1F00"/>
              </a:solidFill>
              <a:latin typeface="Canva Sans Bold"/>
              <a:ea typeface="Canva Sans Bold"/>
              <a:cs typeface="Canva Sans Bold"/>
              <a:sym typeface="Canva Sans Bold"/>
            </a:endParaRPr>
          </a:p>
        </p:txBody>
      </p:sp>
      <p:sp>
        <p:nvSpPr>
          <p:cNvPr id="25" name="TextBox 25"/>
          <p:cNvSpPr txBox="1"/>
          <p:nvPr/>
        </p:nvSpPr>
        <p:spPr>
          <a:xfrm>
            <a:off x="1200124" y="2389273"/>
            <a:ext cx="6846979" cy="2505494"/>
          </a:xfrm>
          <a:prstGeom prst="rect">
            <a:avLst/>
          </a:prstGeom>
        </p:spPr>
        <p:txBody>
          <a:bodyPr wrap="square" lIns="0" tIns="0" rIns="0" bIns="0" rtlCol="0" anchor="t">
            <a:spAutoFit/>
          </a:bodyPr>
          <a:lstStyle/>
          <a:p>
            <a:pPr algn="l">
              <a:lnSpc>
                <a:spcPct val="150000"/>
              </a:lnSpc>
            </a:pPr>
            <a:r>
              <a:rPr lang="en-US" sz="2800" b="1" u="sng" dirty="0">
                <a:solidFill>
                  <a:srgbClr val="4E1F00"/>
                </a:solidFill>
                <a:latin typeface="Arial" panose="020B0604020202020204" pitchFamily="34" charset="0"/>
                <a:ea typeface="Canva Sans Bold"/>
                <a:cs typeface="Arial" panose="020B0604020202020204" pitchFamily="34" charset="0"/>
                <a:sym typeface="Canva Sans Bold"/>
              </a:rPr>
              <a:t>Task 3 – Benefits and Challenges</a:t>
            </a:r>
          </a:p>
          <a:p>
            <a:pPr algn="l">
              <a:lnSpc>
                <a:spcPct val="150000"/>
              </a:lnSpc>
            </a:pPr>
            <a:r>
              <a:rPr lang="en-US" sz="2800" b="1" dirty="0">
                <a:solidFill>
                  <a:srgbClr val="4E1F00"/>
                </a:solidFill>
                <a:latin typeface="Arial" panose="020B0604020202020204" pitchFamily="34" charset="0"/>
                <a:ea typeface="Canva Sans Bold"/>
                <a:cs typeface="Arial" panose="020B0604020202020204" pitchFamily="34" charset="0"/>
                <a:sym typeface="Canva Sans Bold"/>
              </a:rPr>
              <a:t>Assignment type: Group Presentation</a:t>
            </a:r>
          </a:p>
          <a:p>
            <a:pPr algn="l">
              <a:lnSpc>
                <a:spcPct val="150000"/>
              </a:lnSpc>
            </a:pPr>
            <a:r>
              <a:rPr lang="en-US" sz="2800" b="1" dirty="0">
                <a:solidFill>
                  <a:srgbClr val="4E1F00"/>
                </a:solidFill>
                <a:latin typeface="Arial" panose="020B0604020202020204" pitchFamily="34" charset="0"/>
                <a:ea typeface="Canva Sans Bold"/>
                <a:cs typeface="Arial" panose="020B0604020202020204" pitchFamily="34" charset="0"/>
                <a:sym typeface="Canva Sans Bold"/>
              </a:rPr>
              <a:t>Assignment: REST TO RISE: Building Healthy Sleep Habits </a:t>
            </a:r>
          </a:p>
        </p:txBody>
      </p:sp>
      <p:sp>
        <p:nvSpPr>
          <p:cNvPr id="13" name="TextBox 25">
            <a:extLst>
              <a:ext uri="{FF2B5EF4-FFF2-40B4-BE49-F238E27FC236}">
                <a16:creationId xmlns:a16="http://schemas.microsoft.com/office/drawing/2014/main" id="{E8D30E30-80BF-4DD8-8A1B-A7D11770318F}"/>
              </a:ext>
            </a:extLst>
          </p:cNvPr>
          <p:cNvSpPr txBox="1"/>
          <p:nvPr/>
        </p:nvSpPr>
        <p:spPr>
          <a:xfrm>
            <a:off x="1297135" y="5312520"/>
            <a:ext cx="5749734" cy="1559338"/>
          </a:xfrm>
          <a:prstGeom prst="rect">
            <a:avLst/>
          </a:prstGeom>
        </p:spPr>
        <p:txBody>
          <a:bodyPr lIns="0" tIns="0" rIns="0" bIns="0" rtlCol="0" anchor="t">
            <a:spAutoFit/>
          </a:bodyPr>
          <a:lstStyle/>
          <a:p>
            <a:pPr algn="l">
              <a:lnSpc>
                <a:spcPct val="150000"/>
              </a:lnSpc>
            </a:pPr>
            <a:r>
              <a:rPr lang="en-US" sz="3600" b="1" dirty="0">
                <a:solidFill>
                  <a:srgbClr val="4E1F00"/>
                </a:solidFill>
                <a:latin typeface="Arial" panose="020B0604020202020204" pitchFamily="34" charset="0"/>
                <a:ea typeface="Canva Sans Bold"/>
                <a:cs typeface="Arial" panose="020B0604020202020204" pitchFamily="34" charset="0"/>
                <a:sym typeface="Canva Sans Bold"/>
              </a:rPr>
              <a:t>Name: </a:t>
            </a:r>
            <a:r>
              <a:rPr lang="en-US" sz="3600" b="1" dirty="0" err="1">
                <a:solidFill>
                  <a:srgbClr val="4E1F00"/>
                </a:solidFill>
                <a:latin typeface="Arial" panose="020B0604020202020204" pitchFamily="34" charset="0"/>
                <a:ea typeface="Canva Sans Bold"/>
                <a:cs typeface="Arial" panose="020B0604020202020204" pitchFamily="34" charset="0"/>
                <a:sym typeface="Canva Sans Bold"/>
              </a:rPr>
              <a:t>Bilkis</a:t>
            </a:r>
            <a:r>
              <a:rPr lang="en-US" sz="3600" b="1" dirty="0">
                <a:solidFill>
                  <a:srgbClr val="4E1F00"/>
                </a:solidFill>
                <a:latin typeface="Arial" panose="020B0604020202020204" pitchFamily="34" charset="0"/>
                <a:ea typeface="Canva Sans Bold"/>
                <a:cs typeface="Arial" panose="020B0604020202020204" pitchFamily="34" charset="0"/>
                <a:sym typeface="Canva Sans Bold"/>
              </a:rPr>
              <a:t> Begum</a:t>
            </a:r>
          </a:p>
          <a:p>
            <a:pPr algn="l">
              <a:lnSpc>
                <a:spcPct val="150000"/>
              </a:lnSpc>
            </a:pPr>
            <a:r>
              <a:rPr lang="en-US" sz="3600" b="1" dirty="0">
                <a:solidFill>
                  <a:srgbClr val="4E1F00"/>
                </a:solidFill>
                <a:latin typeface="Arial" panose="020B0604020202020204" pitchFamily="34" charset="0"/>
                <a:ea typeface="Canva Sans Bold"/>
                <a:cs typeface="Arial" panose="020B0604020202020204" pitchFamily="34" charset="0"/>
                <a:sym typeface="Canva Sans Bold"/>
              </a:rPr>
              <a:t>Student ID: 2432744</a:t>
            </a:r>
          </a:p>
        </p:txBody>
      </p:sp>
      <p:pic>
        <p:nvPicPr>
          <p:cNvPr id="14" name="Picture 13">
            <a:extLst>
              <a:ext uri="{FF2B5EF4-FFF2-40B4-BE49-F238E27FC236}">
                <a16:creationId xmlns:a16="http://schemas.microsoft.com/office/drawing/2014/main" id="{F3298DE0-DC04-40B0-9F93-30C33627C64D}"/>
              </a:ext>
            </a:extLst>
          </p:cNvPr>
          <p:cNvPicPr>
            <a:picLocks noChangeAspect="1"/>
          </p:cNvPicPr>
          <p:nvPr/>
        </p:nvPicPr>
        <p:blipFill>
          <a:blip r:embed="rId4"/>
          <a:stretch>
            <a:fillRect/>
          </a:stretch>
        </p:blipFill>
        <p:spPr>
          <a:xfrm>
            <a:off x="8994196" y="2218570"/>
            <a:ext cx="3528522" cy="3992879"/>
          </a:xfrm>
          <a:prstGeom prst="rect">
            <a:avLst/>
          </a:prstGeom>
        </p:spPr>
      </p:pic>
    </p:spTree>
    <p:extLst>
      <p:ext uri="{BB962C8B-B14F-4D97-AF65-F5344CB8AC3E}">
        <p14:creationId xmlns:p14="http://schemas.microsoft.com/office/powerpoint/2010/main" val="3374217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996549" y="292329"/>
            <a:ext cx="11096262" cy="738664"/>
          </a:xfrm>
          <a:prstGeom prst="rect">
            <a:avLst/>
          </a:prstGeom>
        </p:spPr>
        <p:txBody>
          <a:bodyPr wrap="square" lIns="0" tIns="0" rIns="0" bIns="0" rtlCol="0" anchor="t">
            <a:spAutoFit/>
          </a:bodyPr>
          <a:lstStyle/>
          <a:p>
            <a:r>
              <a:rPr lang="en-US" sz="4800" b="1" dirty="0">
                <a:solidFill>
                  <a:srgbClr val="4E1F00"/>
                </a:solidFill>
                <a:latin typeface="Canva Sans Bold"/>
                <a:ea typeface="Canva Sans Bold"/>
                <a:cs typeface="Canva Sans Bold"/>
                <a:sym typeface="Canva Sans Bold"/>
              </a:rPr>
              <a:t>Potential Partners: Local Partners  </a:t>
            </a:r>
          </a:p>
        </p:txBody>
      </p:sp>
      <p:sp>
        <p:nvSpPr>
          <p:cNvPr id="21" name="TextBox 16">
            <a:extLst>
              <a:ext uri="{FF2B5EF4-FFF2-40B4-BE49-F238E27FC236}">
                <a16:creationId xmlns:a16="http://schemas.microsoft.com/office/drawing/2014/main" id="{EE39BD46-ED13-4F6F-AF0F-765026C5093E}"/>
              </a:ext>
            </a:extLst>
          </p:cNvPr>
          <p:cNvSpPr txBox="1"/>
          <p:nvPr/>
        </p:nvSpPr>
        <p:spPr>
          <a:xfrm>
            <a:off x="1272035" y="1030993"/>
            <a:ext cx="5485226" cy="6151684"/>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Local council: The key aim of involving the Manchester City Council is to promote the campaigns to the community people faster and get their maximum engagement (Lim et al., 2022). </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Local colleges and universities: For enhancing engagement and awareness of a massive number of young adults in the age group of 18-40 years, the University of Leeds and King’s College London can play a very crucial role (Shannon and O’Leary, 2020). </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Community health </a:t>
            </a:r>
            <a:r>
              <a:rPr lang="en-GB" sz="1920" b="1" dirty="0" err="1">
                <a:solidFill>
                  <a:srgbClr val="4E1F00"/>
                </a:solidFill>
                <a:latin typeface="Times New Roman" panose="02020603050405020304" pitchFamily="18" charset="0"/>
                <a:ea typeface="Canva Sans"/>
                <a:cs typeface="Times New Roman" panose="02020603050405020304" pitchFamily="18" charset="0"/>
                <a:sym typeface="Canva Sans"/>
              </a:rPr>
              <a:t>center</a:t>
            </a: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 The collaboration of Bristol Community Health CIC will be very effective for attaining more acceptance and trust of the focused group (Ansell et al., 2022). </a:t>
            </a:r>
          </a:p>
        </p:txBody>
      </p:sp>
      <p:pic>
        <p:nvPicPr>
          <p:cNvPr id="10" name="Picture 9"/>
          <p:cNvPicPr>
            <a:picLocks noChangeAspect="1"/>
          </p:cNvPicPr>
          <p:nvPr/>
        </p:nvPicPr>
        <p:blipFill>
          <a:blip r:embed="rId3"/>
          <a:stretch>
            <a:fillRect/>
          </a:stretch>
        </p:blipFill>
        <p:spPr>
          <a:xfrm>
            <a:off x="6827785" y="1297983"/>
            <a:ext cx="7002970" cy="5633634"/>
          </a:xfrm>
          <a:prstGeom prst="rect">
            <a:avLst/>
          </a:prstGeom>
        </p:spPr>
      </p:pic>
    </p:spTree>
    <p:extLst>
      <p:ext uri="{BB962C8B-B14F-4D97-AF65-F5344CB8AC3E}">
        <p14:creationId xmlns:p14="http://schemas.microsoft.com/office/powerpoint/2010/main" val="32078824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8"/>
          <p:cNvSpPr/>
          <p:nvPr/>
        </p:nvSpPr>
        <p:spPr>
          <a:xfrm>
            <a:off x="13303499" y="6787724"/>
            <a:ext cx="626894" cy="618916"/>
          </a:xfrm>
          <a:custGeom>
            <a:avLst/>
            <a:gdLst/>
            <a:ahLst/>
            <a:cxnLst/>
            <a:rect l="l" t="t" r="r" b="b"/>
            <a:pathLst>
              <a:path w="783618" h="773645">
                <a:moveTo>
                  <a:pt x="0" y="0"/>
                </a:moveTo>
                <a:lnTo>
                  <a:pt x="783619" y="0"/>
                </a:lnTo>
                <a:lnTo>
                  <a:pt x="783619" y="773645"/>
                </a:lnTo>
                <a:lnTo>
                  <a:pt x="0" y="7736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TextBox 9"/>
          <p:cNvSpPr txBox="1"/>
          <p:nvPr/>
        </p:nvSpPr>
        <p:spPr>
          <a:xfrm>
            <a:off x="1828800" y="234978"/>
            <a:ext cx="12653165" cy="535596"/>
          </a:xfrm>
          <a:prstGeom prst="rect">
            <a:avLst/>
          </a:prstGeom>
        </p:spPr>
        <p:txBody>
          <a:bodyPr wrap="square" lIns="0" tIns="0" rIns="0" bIns="0" rtlCol="0" anchor="t">
            <a:spAutoFit/>
          </a:bodyPr>
          <a:lstStyle/>
          <a:p>
            <a:pPr>
              <a:lnSpc>
                <a:spcPts val="4482"/>
              </a:lnSpc>
            </a:pPr>
            <a:r>
              <a:rPr lang="en-US" sz="3520" b="1" dirty="0">
                <a:solidFill>
                  <a:srgbClr val="4E1F00"/>
                </a:solidFill>
                <a:latin typeface="Canva Sans Bold"/>
                <a:ea typeface="Canva Sans Bold"/>
                <a:cs typeface="Canva Sans Bold"/>
                <a:sym typeface="Canva Sans Bold"/>
              </a:rPr>
              <a:t>National Partners</a:t>
            </a:r>
          </a:p>
        </p:txBody>
      </p:sp>
      <p:sp>
        <p:nvSpPr>
          <p:cNvPr id="18" name="TextBox 18"/>
          <p:cNvSpPr txBox="1"/>
          <p:nvPr/>
        </p:nvSpPr>
        <p:spPr>
          <a:xfrm>
            <a:off x="6705600" y="1658398"/>
            <a:ext cx="7010400" cy="4822089"/>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Ø"/>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NHS England: The NHS will play the most significant role in spreading the information of the campaign to young adults throughout the nation to enhance their awareness about sleep hygiene (Harrison, 2022). </a:t>
            </a:r>
          </a:p>
          <a:p>
            <a:pPr marL="274320" indent="-274320" algn="just">
              <a:lnSpc>
                <a:spcPct val="150000"/>
              </a:lnSpc>
              <a:buFont typeface="Wingdings" panose="05000000000000000000" pitchFamily="2" charset="2"/>
              <a:buChar char="Ø"/>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Public Health England: It also works for the wellness of the people, which can help to manage the necessary resources for the campaign and get more engagement from the young adults (Lewis, 2024). </a:t>
            </a:r>
          </a:p>
          <a:p>
            <a:pPr marL="274320" indent="-274320" algn="just">
              <a:lnSpc>
                <a:spcPct val="150000"/>
              </a:lnSpc>
              <a:buFont typeface="Wingdings" panose="05000000000000000000" pitchFamily="2" charset="2"/>
              <a:buChar char="Ø"/>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The Sleep Charity: It can also help to overcome any challenge in promoting the campaign and gaining the trust of the young adults (DiMaggio, 2020). </a:t>
            </a:r>
          </a:p>
        </p:txBody>
      </p:sp>
      <p:pic>
        <p:nvPicPr>
          <p:cNvPr id="10" name="Picture 9"/>
          <p:cNvPicPr>
            <a:picLocks noChangeAspect="1"/>
          </p:cNvPicPr>
          <p:nvPr/>
        </p:nvPicPr>
        <p:blipFill>
          <a:blip r:embed="rId5"/>
          <a:stretch>
            <a:fillRect/>
          </a:stretch>
        </p:blipFill>
        <p:spPr>
          <a:xfrm>
            <a:off x="907691" y="1301858"/>
            <a:ext cx="5645912" cy="5687877"/>
          </a:xfrm>
          <a:prstGeom prst="rect">
            <a:avLst/>
          </a:prstGeom>
        </p:spPr>
      </p:pic>
    </p:spTree>
    <p:extLst>
      <p:ext uri="{BB962C8B-B14F-4D97-AF65-F5344CB8AC3E}">
        <p14:creationId xmlns:p14="http://schemas.microsoft.com/office/powerpoint/2010/main" val="24381636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911309" y="747086"/>
            <a:ext cx="11096262" cy="738664"/>
          </a:xfrm>
          <a:prstGeom prst="rect">
            <a:avLst/>
          </a:prstGeom>
        </p:spPr>
        <p:txBody>
          <a:bodyPr wrap="square" lIns="0" tIns="0" rIns="0" bIns="0" rtlCol="0" anchor="t">
            <a:spAutoFit/>
          </a:bodyPr>
          <a:lstStyle/>
          <a:p>
            <a:r>
              <a:rPr lang="en-US" sz="4800" b="1" dirty="0">
                <a:solidFill>
                  <a:srgbClr val="4E1F00"/>
                </a:solidFill>
                <a:latin typeface="Canva Sans Bold"/>
                <a:ea typeface="Canva Sans Bold"/>
                <a:cs typeface="Canva Sans Bold"/>
                <a:sym typeface="Canva Sans Bold"/>
              </a:rPr>
              <a:t>Resource for the Campaign </a:t>
            </a:r>
          </a:p>
        </p:txBody>
      </p:sp>
      <p:sp>
        <p:nvSpPr>
          <p:cNvPr id="21" name="TextBox 16">
            <a:extLst>
              <a:ext uri="{FF2B5EF4-FFF2-40B4-BE49-F238E27FC236}">
                <a16:creationId xmlns:a16="http://schemas.microsoft.com/office/drawing/2014/main" id="{EE39BD46-ED13-4F6F-AF0F-765026C5093E}"/>
              </a:ext>
            </a:extLst>
          </p:cNvPr>
          <p:cNvSpPr txBox="1"/>
          <p:nvPr/>
        </p:nvSpPr>
        <p:spPr>
          <a:xfrm>
            <a:off x="984141" y="1464591"/>
            <a:ext cx="4864933" cy="4822089"/>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Educational materials: Infographics, short video content, and a mobile app can be used for providing clear ideas about sleep hygiene </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Online resource: For spreading the information of the campaign through social media and digital platforms, </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Community workshops: It is also necessary to have standard plans for community workshops, mentioning the goals, time schedule</a:t>
            </a:r>
          </a:p>
        </p:txBody>
      </p:sp>
      <p:pic>
        <p:nvPicPr>
          <p:cNvPr id="5" name="Picture 4"/>
          <p:cNvPicPr>
            <a:picLocks noChangeAspect="1"/>
          </p:cNvPicPr>
          <p:nvPr/>
        </p:nvPicPr>
        <p:blipFill>
          <a:blip r:embed="rId3"/>
          <a:stretch>
            <a:fillRect/>
          </a:stretch>
        </p:blipFill>
        <p:spPr>
          <a:xfrm>
            <a:off x="6950990" y="1594262"/>
            <a:ext cx="6493790" cy="5302483"/>
          </a:xfrm>
          <a:prstGeom prst="rect">
            <a:avLst/>
          </a:prstGeom>
        </p:spPr>
      </p:pic>
    </p:spTree>
    <p:extLst>
      <p:ext uri="{BB962C8B-B14F-4D97-AF65-F5344CB8AC3E}">
        <p14:creationId xmlns:p14="http://schemas.microsoft.com/office/powerpoint/2010/main" val="34315828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216617" y="883403"/>
            <a:ext cx="12560344" cy="1477328"/>
          </a:xfrm>
          <a:prstGeom prst="rect">
            <a:avLst/>
          </a:prstGeom>
        </p:spPr>
        <p:txBody>
          <a:bodyPr wrap="square" lIns="0" tIns="0" rIns="0" bIns="0" rtlCol="0" anchor="t">
            <a:spAutoFit/>
          </a:bodyPr>
          <a:lstStyle/>
          <a:p>
            <a:r>
              <a:rPr lang="en-GB" sz="4800" b="1" dirty="0">
                <a:solidFill>
                  <a:srgbClr val="4E1F00"/>
                </a:solidFill>
                <a:latin typeface="Canva Sans Bold"/>
                <a:ea typeface="Canva Sans Bold"/>
                <a:cs typeface="Canva Sans Bold"/>
                <a:sym typeface="Canva Sans Bold"/>
              </a:rPr>
              <a:t>Physiological, Sociological, and Psychological Benefits </a:t>
            </a:r>
            <a:endParaRPr lang="en-US" sz="4800" b="1" dirty="0">
              <a:solidFill>
                <a:srgbClr val="4E1F00"/>
              </a:solidFill>
              <a:latin typeface="Canva Sans Bold"/>
              <a:ea typeface="Canva Sans Bold"/>
              <a:cs typeface="Canva Sans Bold"/>
              <a:sym typeface="Canva Sans Bold"/>
            </a:endParaRPr>
          </a:p>
        </p:txBody>
      </p:sp>
      <p:sp>
        <p:nvSpPr>
          <p:cNvPr id="21" name="TextBox 16">
            <a:extLst>
              <a:ext uri="{FF2B5EF4-FFF2-40B4-BE49-F238E27FC236}">
                <a16:creationId xmlns:a16="http://schemas.microsoft.com/office/drawing/2014/main" id="{EE39BD46-ED13-4F6F-AF0F-765026C5093E}"/>
              </a:ext>
            </a:extLst>
          </p:cNvPr>
          <p:cNvSpPr txBox="1"/>
          <p:nvPr/>
        </p:nvSpPr>
        <p:spPr>
          <a:xfrm>
            <a:off x="1081790" y="2615031"/>
            <a:ext cx="7560582" cy="3492495"/>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Physiological benefits: Building healthy sleeping habits improves immune function and enhances health outcomes (Lim et al., 2022). </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Sociological benefits: Sleep hygiene is necessary for improving the academic and workplace performance of young adults (Shannon and O’Leary, 2020). </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Psychological benefits: Sleep hygiene is very important for young adults for improving emotional regulation, increasing cognitive function</a:t>
            </a:r>
          </a:p>
        </p:txBody>
      </p:sp>
      <p:pic>
        <p:nvPicPr>
          <p:cNvPr id="5" name="Picture 4"/>
          <p:cNvPicPr>
            <a:picLocks noChangeAspect="1"/>
          </p:cNvPicPr>
          <p:nvPr/>
        </p:nvPicPr>
        <p:blipFill>
          <a:blip r:embed="rId3"/>
          <a:stretch>
            <a:fillRect/>
          </a:stretch>
        </p:blipFill>
        <p:spPr>
          <a:xfrm>
            <a:off x="8534400" y="2645510"/>
            <a:ext cx="5242560" cy="4517290"/>
          </a:xfrm>
          <a:prstGeom prst="rect">
            <a:avLst/>
          </a:prstGeom>
        </p:spPr>
      </p:pic>
    </p:spTree>
    <p:extLst>
      <p:ext uri="{BB962C8B-B14F-4D97-AF65-F5344CB8AC3E}">
        <p14:creationId xmlns:p14="http://schemas.microsoft.com/office/powerpoint/2010/main" val="16759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219200" y="941307"/>
            <a:ext cx="11096262" cy="738664"/>
          </a:xfrm>
          <a:prstGeom prst="rect">
            <a:avLst/>
          </a:prstGeom>
        </p:spPr>
        <p:txBody>
          <a:bodyPr wrap="square" lIns="0" tIns="0" rIns="0" bIns="0" rtlCol="0" anchor="t">
            <a:spAutoFit/>
          </a:bodyPr>
          <a:lstStyle/>
          <a:p>
            <a:r>
              <a:rPr lang="en-US" sz="4800" b="1" dirty="0">
                <a:solidFill>
                  <a:srgbClr val="4E1F00"/>
                </a:solidFill>
                <a:latin typeface="Canva Sans Bold"/>
                <a:ea typeface="Canva Sans Bold"/>
                <a:cs typeface="Canva Sans Bold"/>
                <a:sym typeface="Canva Sans Bold"/>
              </a:rPr>
              <a:t>Health Belief Model</a:t>
            </a:r>
          </a:p>
        </p:txBody>
      </p:sp>
      <p:sp>
        <p:nvSpPr>
          <p:cNvPr id="21" name="TextBox 16">
            <a:extLst>
              <a:ext uri="{FF2B5EF4-FFF2-40B4-BE49-F238E27FC236}">
                <a16:creationId xmlns:a16="http://schemas.microsoft.com/office/drawing/2014/main" id="{EE39BD46-ED13-4F6F-AF0F-765026C5093E}"/>
              </a:ext>
            </a:extLst>
          </p:cNvPr>
          <p:cNvSpPr txBox="1"/>
          <p:nvPr/>
        </p:nvSpPr>
        <p:spPr>
          <a:xfrm>
            <a:off x="1360758" y="1957898"/>
            <a:ext cx="5301978" cy="3935693"/>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This model explains the impact of </a:t>
            </a:r>
            <a:r>
              <a:rPr lang="en-GB" sz="1920" b="1" dirty="0" err="1">
                <a:solidFill>
                  <a:srgbClr val="4E1F00"/>
                </a:solidFill>
                <a:latin typeface="Times New Roman" panose="02020603050405020304" pitchFamily="18" charset="0"/>
                <a:ea typeface="Canva Sans"/>
                <a:cs typeface="Times New Roman" panose="02020603050405020304" pitchFamily="18" charset="0"/>
                <a:sym typeface="Canva Sans"/>
              </a:rPr>
              <a:t>behavior</a:t>
            </a: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 on the individual's belief about perceived benefits and health risks</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Most of the young adults believe that sound sleep is not necessary, and they underestimate the long-term risk (Harrison, 2022)</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Through the campaign, the real-life example will be shared with the audience to enhance their awareness </a:t>
            </a:r>
          </a:p>
        </p:txBody>
      </p:sp>
      <p:pic>
        <p:nvPicPr>
          <p:cNvPr id="5" name="Picture 4"/>
          <p:cNvPicPr>
            <a:picLocks noChangeAspect="1"/>
          </p:cNvPicPr>
          <p:nvPr/>
        </p:nvPicPr>
        <p:blipFill>
          <a:blip r:embed="rId3"/>
          <a:stretch>
            <a:fillRect/>
          </a:stretch>
        </p:blipFill>
        <p:spPr>
          <a:xfrm>
            <a:off x="7498080" y="1249681"/>
            <a:ext cx="5913120" cy="5669280"/>
          </a:xfrm>
          <a:prstGeom prst="rect">
            <a:avLst/>
          </a:prstGeom>
        </p:spPr>
      </p:pic>
    </p:spTree>
    <p:extLst>
      <p:ext uri="{BB962C8B-B14F-4D97-AF65-F5344CB8AC3E}">
        <p14:creationId xmlns:p14="http://schemas.microsoft.com/office/powerpoint/2010/main" val="3993151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864813" y="661708"/>
            <a:ext cx="11096262" cy="738664"/>
          </a:xfrm>
          <a:prstGeom prst="rect">
            <a:avLst/>
          </a:prstGeom>
        </p:spPr>
        <p:txBody>
          <a:bodyPr wrap="square" lIns="0" tIns="0" rIns="0" bIns="0" rtlCol="0" anchor="t">
            <a:spAutoFit/>
          </a:bodyPr>
          <a:lstStyle/>
          <a:p>
            <a:r>
              <a:rPr lang="en-US" sz="4800" b="1" dirty="0">
                <a:solidFill>
                  <a:srgbClr val="4E1F00"/>
                </a:solidFill>
                <a:latin typeface="Canva Sans Bold"/>
                <a:ea typeface="Canva Sans Bold"/>
                <a:cs typeface="Canva Sans Bold"/>
                <a:sym typeface="Canva Sans Bold"/>
              </a:rPr>
              <a:t>Theory of planned behavior</a:t>
            </a:r>
          </a:p>
        </p:txBody>
      </p:sp>
      <p:sp>
        <p:nvSpPr>
          <p:cNvPr id="21" name="TextBox 16">
            <a:extLst>
              <a:ext uri="{FF2B5EF4-FFF2-40B4-BE49-F238E27FC236}">
                <a16:creationId xmlns:a16="http://schemas.microsoft.com/office/drawing/2014/main" id="{EE39BD46-ED13-4F6F-AF0F-765026C5093E}"/>
              </a:ext>
            </a:extLst>
          </p:cNvPr>
          <p:cNvSpPr txBox="1"/>
          <p:nvPr/>
        </p:nvSpPr>
        <p:spPr>
          <a:xfrm>
            <a:off x="1332853" y="1735810"/>
            <a:ext cx="4928462" cy="3935693"/>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The theory explained that the </a:t>
            </a:r>
            <a:r>
              <a:rPr lang="en-GB" sz="1920" b="1" dirty="0" err="1">
                <a:solidFill>
                  <a:srgbClr val="4E1F00"/>
                </a:solidFill>
                <a:latin typeface="Times New Roman" panose="02020603050405020304" pitchFamily="18" charset="0"/>
                <a:ea typeface="Canva Sans"/>
                <a:cs typeface="Times New Roman" panose="02020603050405020304" pitchFamily="18" charset="0"/>
                <a:sym typeface="Canva Sans"/>
              </a:rPr>
              <a:t>behavior</a:t>
            </a: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 of the individual can change for the social norms and perceived control</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The busy schedule of the young adults and poor time management reduces the intention toward sound sleep</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The campaign will provide clear ideas on what challenges are waiting to be avoided the intention of promoting sound sleep </a:t>
            </a:r>
          </a:p>
        </p:txBody>
      </p:sp>
      <p:pic>
        <p:nvPicPr>
          <p:cNvPr id="6" name="Picture 5"/>
          <p:cNvPicPr>
            <a:picLocks noChangeAspect="1"/>
          </p:cNvPicPr>
          <p:nvPr/>
        </p:nvPicPr>
        <p:blipFill>
          <a:blip r:embed="rId3"/>
          <a:stretch>
            <a:fillRect/>
          </a:stretch>
        </p:blipFill>
        <p:spPr>
          <a:xfrm>
            <a:off x="6540285" y="1402461"/>
            <a:ext cx="6880112" cy="5305216"/>
          </a:xfrm>
          <a:prstGeom prst="rect">
            <a:avLst/>
          </a:prstGeom>
        </p:spPr>
      </p:pic>
    </p:spTree>
    <p:extLst>
      <p:ext uri="{BB962C8B-B14F-4D97-AF65-F5344CB8AC3E}">
        <p14:creationId xmlns:p14="http://schemas.microsoft.com/office/powerpoint/2010/main" val="17931475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872563" y="715955"/>
            <a:ext cx="11096262" cy="738664"/>
          </a:xfrm>
          <a:prstGeom prst="rect">
            <a:avLst/>
          </a:prstGeom>
        </p:spPr>
        <p:txBody>
          <a:bodyPr wrap="square" lIns="0" tIns="0" rIns="0" bIns="0" rtlCol="0" anchor="t">
            <a:spAutoFit/>
          </a:bodyPr>
          <a:lstStyle/>
          <a:p>
            <a:r>
              <a:rPr lang="en-US" sz="4800" b="1" dirty="0">
                <a:solidFill>
                  <a:srgbClr val="4E1F00"/>
                </a:solidFill>
                <a:latin typeface="Canva Sans Bold"/>
                <a:ea typeface="Canva Sans Bold"/>
                <a:cs typeface="Canva Sans Bold"/>
                <a:sym typeface="Canva Sans Bold"/>
              </a:rPr>
              <a:t>Transtheoretical Model</a:t>
            </a:r>
          </a:p>
        </p:txBody>
      </p:sp>
      <p:sp>
        <p:nvSpPr>
          <p:cNvPr id="21" name="TextBox 16">
            <a:extLst>
              <a:ext uri="{FF2B5EF4-FFF2-40B4-BE49-F238E27FC236}">
                <a16:creationId xmlns:a16="http://schemas.microsoft.com/office/drawing/2014/main" id="{EE39BD46-ED13-4F6F-AF0F-765026C5093E}"/>
              </a:ext>
            </a:extLst>
          </p:cNvPr>
          <p:cNvSpPr txBox="1"/>
          <p:nvPr/>
        </p:nvSpPr>
        <p:spPr>
          <a:xfrm>
            <a:off x="937647" y="1813302"/>
            <a:ext cx="4911428" cy="4822089"/>
          </a:xfrm>
          <a:prstGeom prst="rect">
            <a:avLst/>
          </a:prstGeom>
        </p:spPr>
        <p:txBody>
          <a:bodyPr wrap="square" lIns="0" tIns="0" rIns="0" bIns="0" rtlCol="0" anchor="t">
            <a:spAutoFit/>
          </a:bodyPr>
          <a:lstStyle/>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The model explains different stages (precontemplation, contemplation, preparation, action, and maintenance) through which the </a:t>
            </a:r>
            <a:r>
              <a:rPr lang="en-GB" sz="1920" b="1" dirty="0" err="1">
                <a:solidFill>
                  <a:srgbClr val="4E1F00"/>
                </a:solidFill>
                <a:latin typeface="Times New Roman" panose="02020603050405020304" pitchFamily="18" charset="0"/>
                <a:ea typeface="Canva Sans"/>
                <a:cs typeface="Times New Roman" panose="02020603050405020304" pitchFamily="18" charset="0"/>
                <a:sym typeface="Canva Sans"/>
              </a:rPr>
              <a:t>behavior</a:t>
            </a: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 of the individual changes</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Due to a lack of motivation, the young adults are not placing more importance on sound sleep</a:t>
            </a:r>
          </a:p>
          <a:p>
            <a:pPr marL="274320" indent="-274320" algn="just">
              <a:lnSpc>
                <a:spcPct val="150000"/>
              </a:lnSpc>
              <a:buFont typeface="Wingdings" panose="05000000000000000000" pitchFamily="2" charset="2"/>
              <a:buChar char="v"/>
            </a:pPr>
            <a:r>
              <a:rPr lang="en-GB" sz="1920" b="1" dirty="0">
                <a:solidFill>
                  <a:srgbClr val="4E1F00"/>
                </a:solidFill>
                <a:latin typeface="Times New Roman" panose="02020603050405020304" pitchFamily="18" charset="0"/>
                <a:ea typeface="Canva Sans"/>
                <a:cs typeface="Times New Roman" panose="02020603050405020304" pitchFamily="18" charset="0"/>
                <a:sym typeface="Canva Sans"/>
              </a:rPr>
              <a:t>The campaign will present the importance of sound sleeping with examples and influence the focused audience </a:t>
            </a:r>
          </a:p>
        </p:txBody>
      </p:sp>
      <p:pic>
        <p:nvPicPr>
          <p:cNvPr id="2" name="Picture 1"/>
          <p:cNvPicPr>
            <a:picLocks noChangeAspect="1"/>
          </p:cNvPicPr>
          <p:nvPr/>
        </p:nvPicPr>
        <p:blipFill>
          <a:blip r:embed="rId3"/>
          <a:stretch>
            <a:fillRect/>
          </a:stretch>
        </p:blipFill>
        <p:spPr>
          <a:xfrm>
            <a:off x="6586780" y="1308573"/>
            <a:ext cx="7269463" cy="5612453"/>
          </a:xfrm>
          <a:prstGeom prst="rect">
            <a:avLst/>
          </a:prstGeom>
        </p:spPr>
      </p:pic>
    </p:spTree>
    <p:extLst>
      <p:ext uri="{BB962C8B-B14F-4D97-AF65-F5344CB8AC3E}">
        <p14:creationId xmlns:p14="http://schemas.microsoft.com/office/powerpoint/2010/main" val="30922977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14630399" cy="8229600"/>
          </a:xfrm>
          <a:prstGeom prst="rect">
            <a:avLst/>
          </a:prstGeom>
        </p:spPr>
      </p:pic>
    </p:spTree>
    <p:extLst>
      <p:ext uri="{BB962C8B-B14F-4D97-AF65-F5344CB8AC3E}">
        <p14:creationId xmlns:p14="http://schemas.microsoft.com/office/powerpoint/2010/main" val="3473246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8744"/>
          </a:xfrm>
          <a:prstGeom prst="rect">
            <a:avLst/>
          </a:prstGeom>
        </p:spPr>
      </p:pic>
      <p:sp>
        <p:nvSpPr>
          <p:cNvPr id="13" name="Text 0"/>
          <p:cNvSpPr/>
          <p:nvPr/>
        </p:nvSpPr>
        <p:spPr>
          <a:xfrm>
            <a:off x="795528" y="556310"/>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   References</a:t>
            </a:r>
            <a:endParaRPr lang="en-US" sz="4460" dirty="0"/>
          </a:p>
        </p:txBody>
      </p:sp>
      <p:sp>
        <p:nvSpPr>
          <p:cNvPr id="23" name="TextBox 22">
            <a:extLst>
              <a:ext uri="{FF2B5EF4-FFF2-40B4-BE49-F238E27FC236}">
                <a16:creationId xmlns:a16="http://schemas.microsoft.com/office/drawing/2014/main" id="{724DA1D4-03DA-44AA-A16C-7CAEFAD83C38}"/>
              </a:ext>
            </a:extLst>
          </p:cNvPr>
          <p:cNvSpPr txBox="1"/>
          <p:nvPr/>
        </p:nvSpPr>
        <p:spPr>
          <a:xfrm>
            <a:off x="1002891" y="1622323"/>
            <a:ext cx="13325168" cy="4708981"/>
          </a:xfrm>
          <a:prstGeom prst="rect">
            <a:avLst/>
          </a:prstGeom>
          <a:noFill/>
        </p:spPr>
        <p:txBody>
          <a:bodyPr wrap="square" rtlCol="0">
            <a:spAutoFit/>
          </a:bodyPr>
          <a:lstStyle/>
          <a:p>
            <a:r>
              <a:rPr lang="en-GB" sz="2000" dirty="0">
                <a:solidFill>
                  <a:schemeClr val="bg1"/>
                </a:solidFill>
              </a:rPr>
              <a:t>All images courtesy of Canva and Google.</a:t>
            </a:r>
          </a:p>
          <a:p>
            <a:r>
              <a:rPr lang="en-GB" sz="2000" dirty="0">
                <a:solidFill>
                  <a:schemeClr val="bg1"/>
                </a:solidFill>
              </a:rPr>
              <a:t>Ansell, C., </a:t>
            </a:r>
            <a:r>
              <a:rPr lang="en-GB" sz="2000" dirty="0" err="1">
                <a:solidFill>
                  <a:schemeClr val="bg1"/>
                </a:solidFill>
              </a:rPr>
              <a:t>Sørensen</a:t>
            </a:r>
            <a:r>
              <a:rPr lang="en-GB" sz="2000" dirty="0">
                <a:solidFill>
                  <a:schemeClr val="bg1"/>
                </a:solidFill>
              </a:rPr>
              <a:t>, E., &amp; </a:t>
            </a:r>
            <a:r>
              <a:rPr lang="en-GB" sz="2000" dirty="0" err="1">
                <a:solidFill>
                  <a:schemeClr val="bg1"/>
                </a:solidFill>
              </a:rPr>
              <a:t>Torfing</a:t>
            </a:r>
            <a:r>
              <a:rPr lang="en-GB" sz="2000" dirty="0">
                <a:solidFill>
                  <a:schemeClr val="bg1"/>
                </a:solidFill>
              </a:rPr>
              <a:t>, J. (2022). </a:t>
            </a:r>
            <a:r>
              <a:rPr lang="en-GB" sz="2000" i="1" dirty="0">
                <a:solidFill>
                  <a:schemeClr val="bg1"/>
                </a:solidFill>
              </a:rPr>
              <a:t>Co-creation for sustainability: The UN SDGs and the power of local partnerships</a:t>
            </a:r>
            <a:r>
              <a:rPr lang="en-GB" sz="2000" dirty="0">
                <a:solidFill>
                  <a:schemeClr val="bg1"/>
                </a:solidFill>
              </a:rPr>
              <a:t> (p. 264). Emerald Publishing.</a:t>
            </a:r>
          </a:p>
          <a:p>
            <a:r>
              <a:rPr lang="en-GB" sz="2000" dirty="0" err="1">
                <a:solidFill>
                  <a:schemeClr val="bg1"/>
                </a:solidFill>
              </a:rPr>
              <a:t>Carrión</a:t>
            </a:r>
            <a:r>
              <a:rPr lang="en-GB" sz="2000" dirty="0">
                <a:solidFill>
                  <a:schemeClr val="bg1"/>
                </a:solidFill>
              </a:rPr>
              <a:t>-Pantoja, S., </a:t>
            </a:r>
            <a:r>
              <a:rPr lang="en-GB" sz="2000" dirty="0" err="1">
                <a:solidFill>
                  <a:schemeClr val="bg1"/>
                </a:solidFill>
              </a:rPr>
              <a:t>Prados</a:t>
            </a:r>
            <a:r>
              <a:rPr lang="en-GB" sz="2000" dirty="0">
                <a:solidFill>
                  <a:schemeClr val="bg1"/>
                </a:solidFill>
              </a:rPr>
              <a:t>, G., </a:t>
            </a:r>
            <a:r>
              <a:rPr lang="en-GB" sz="2000" dirty="0" err="1">
                <a:solidFill>
                  <a:schemeClr val="bg1"/>
                </a:solidFill>
              </a:rPr>
              <a:t>Chouchou</a:t>
            </a:r>
            <a:r>
              <a:rPr lang="en-GB" sz="2000" dirty="0">
                <a:solidFill>
                  <a:schemeClr val="bg1"/>
                </a:solidFill>
              </a:rPr>
              <a:t>, F., Holguín, M., Mendoza-</a:t>
            </a:r>
            <a:r>
              <a:rPr lang="en-GB" sz="2000" dirty="0" err="1">
                <a:solidFill>
                  <a:schemeClr val="bg1"/>
                </a:solidFill>
              </a:rPr>
              <a:t>Vinces</a:t>
            </a:r>
            <a:r>
              <a:rPr lang="en-GB" sz="2000" dirty="0">
                <a:solidFill>
                  <a:schemeClr val="bg1"/>
                </a:solidFill>
              </a:rPr>
              <a:t>, Á., </a:t>
            </a:r>
            <a:r>
              <a:rPr lang="en-GB" sz="2000" dirty="0" err="1">
                <a:solidFill>
                  <a:schemeClr val="bg1"/>
                </a:solidFill>
              </a:rPr>
              <a:t>Expósito</a:t>
            </a:r>
            <a:r>
              <a:rPr lang="en-GB" sz="2000" dirty="0">
                <a:solidFill>
                  <a:schemeClr val="bg1"/>
                </a:solidFill>
              </a:rPr>
              <a:t>-Ruiz, M., &amp; Fernández-Puerta, L. (2022). </a:t>
            </a:r>
            <a:r>
              <a:rPr lang="en-GB" sz="2000" i="1" dirty="0">
                <a:solidFill>
                  <a:schemeClr val="bg1"/>
                </a:solidFill>
              </a:rPr>
              <a:t>Insomnia symptoms, sleep hygiene, mental health, and academic performance in Spanish university students: A cross-sectional study.</a:t>
            </a:r>
            <a:r>
              <a:rPr lang="en-GB" sz="2000" dirty="0">
                <a:solidFill>
                  <a:schemeClr val="bg1"/>
                </a:solidFill>
              </a:rPr>
              <a:t> </a:t>
            </a:r>
            <a:r>
              <a:rPr lang="en-GB" sz="2000" b="1" dirty="0">
                <a:solidFill>
                  <a:schemeClr val="bg1"/>
                </a:solidFill>
              </a:rPr>
              <a:t>Journal of Clinical Medicine, 11</a:t>
            </a:r>
            <a:r>
              <a:rPr lang="en-GB" sz="2000" dirty="0">
                <a:solidFill>
                  <a:schemeClr val="bg1"/>
                </a:solidFill>
              </a:rPr>
              <a:t>(7), 1989. </a:t>
            </a:r>
            <a:r>
              <a:rPr lang="en-GB" sz="2000" dirty="0">
                <a:solidFill>
                  <a:schemeClr val="bg1"/>
                </a:solidFill>
                <a:hlinkClick r:id="rId5">
                  <a:extLst>
                    <a:ext uri="{A12FA001-AC4F-418D-AE19-62706E023703}">
                      <ahyp:hlinkClr xmlns:ahyp="http://schemas.microsoft.com/office/drawing/2018/hyperlinkcolor" val="tx"/>
                    </a:ext>
                  </a:extLst>
                </a:hlinkClick>
              </a:rPr>
              <a:t>https://www.mdpi.com/2077-0383/11/7/1989</a:t>
            </a:r>
            <a:endParaRPr lang="en-GB" sz="2000" dirty="0">
              <a:solidFill>
                <a:schemeClr val="bg1"/>
              </a:solidFill>
            </a:endParaRPr>
          </a:p>
          <a:p>
            <a:r>
              <a:rPr lang="en-GB" sz="2000" dirty="0">
                <a:solidFill>
                  <a:schemeClr val="bg1"/>
                </a:solidFill>
              </a:rPr>
              <a:t>DiMaggio, E. (2020). </a:t>
            </a:r>
            <a:r>
              <a:rPr lang="en-GB" sz="2000" i="1" dirty="0" err="1">
                <a:solidFill>
                  <a:schemeClr val="bg1"/>
                </a:solidFill>
              </a:rPr>
              <a:t>sleep&amp;me</a:t>
            </a:r>
            <a:r>
              <a:rPr lang="en-GB" sz="2000" i="1" dirty="0">
                <a:solidFill>
                  <a:schemeClr val="bg1"/>
                </a:solidFill>
              </a:rPr>
              <a:t>: A program teaching youth to form healthy sleep habits to prevent and cope with rising anxiety</a:t>
            </a:r>
            <a:r>
              <a:rPr lang="en-GB" sz="2000" dirty="0">
                <a:solidFill>
                  <a:schemeClr val="bg1"/>
                </a:solidFill>
              </a:rPr>
              <a:t> (Doctoral dissertation, The Chicago School of Professional Psychology).</a:t>
            </a:r>
          </a:p>
          <a:p>
            <a:r>
              <a:rPr lang="en-GB" sz="2000" dirty="0">
                <a:solidFill>
                  <a:schemeClr val="bg1"/>
                </a:solidFill>
              </a:rPr>
              <a:t>Ding, C., et al. (2018). </a:t>
            </a:r>
            <a:r>
              <a:rPr lang="en-GB" sz="2000" i="1" dirty="0">
                <a:solidFill>
                  <a:schemeClr val="bg1"/>
                </a:solidFill>
              </a:rPr>
              <a:t>Sleep and obesity.</a:t>
            </a:r>
            <a:r>
              <a:rPr lang="en-GB" sz="2000" dirty="0">
                <a:solidFill>
                  <a:schemeClr val="bg1"/>
                </a:solidFill>
              </a:rPr>
              <a:t> </a:t>
            </a:r>
            <a:r>
              <a:rPr lang="en-GB" sz="2000" b="1" dirty="0">
                <a:solidFill>
                  <a:schemeClr val="bg1"/>
                </a:solidFill>
              </a:rPr>
              <a:t>Journal of Obesity &amp; Metabolic Syndrome.</a:t>
            </a:r>
            <a:endParaRPr lang="en-GB" sz="2000" dirty="0">
              <a:solidFill>
                <a:schemeClr val="bg1"/>
              </a:solidFill>
            </a:endParaRPr>
          </a:p>
          <a:p>
            <a:r>
              <a:rPr lang="en-GB" sz="2000" dirty="0">
                <a:solidFill>
                  <a:schemeClr val="bg1"/>
                </a:solidFill>
              </a:rPr>
              <a:t>DVIDS Hub. (2025). </a:t>
            </a:r>
            <a:r>
              <a:rPr lang="en-GB" sz="2000" i="1" dirty="0">
                <a:solidFill>
                  <a:schemeClr val="bg1"/>
                </a:solidFill>
              </a:rPr>
              <a:t>Aim high, sleep deep.</a:t>
            </a:r>
            <a:r>
              <a:rPr lang="en-GB" sz="2000" dirty="0">
                <a:solidFill>
                  <a:schemeClr val="bg1"/>
                </a:solidFill>
              </a:rPr>
              <a:t> Available from </a:t>
            </a:r>
            <a:r>
              <a:rPr lang="en-GB" sz="2000" dirty="0">
                <a:solidFill>
                  <a:schemeClr val="bg1"/>
                </a:solidFill>
                <a:hlinkClick r:id="rId6">
                  <a:extLst>
                    <a:ext uri="{A12FA001-AC4F-418D-AE19-62706E023703}">
                      <ahyp:hlinkClr xmlns:ahyp="http://schemas.microsoft.com/office/drawing/2018/hyperlinkcolor" val="tx"/>
                    </a:ext>
                  </a:extLst>
                </a:hlinkClick>
              </a:rPr>
              <a:t>https://www.dvidshub.net/news/459717/aim-high-sleep-deep</a:t>
            </a:r>
            <a:r>
              <a:rPr lang="en-GB" sz="2000" dirty="0">
                <a:solidFill>
                  <a:schemeClr val="bg1"/>
                </a:solidFill>
              </a:rPr>
              <a:t>. Accessed on 02.11.2025.</a:t>
            </a:r>
          </a:p>
          <a:p>
            <a:r>
              <a:rPr lang="en-GB" sz="2000" dirty="0">
                <a:solidFill>
                  <a:schemeClr val="bg1"/>
                </a:solidFill>
              </a:rPr>
              <a:t>Fila-</a:t>
            </a:r>
            <a:r>
              <a:rPr lang="en-GB" sz="2000" dirty="0" err="1">
                <a:solidFill>
                  <a:schemeClr val="bg1"/>
                </a:solidFill>
              </a:rPr>
              <a:t>Witecka</a:t>
            </a:r>
            <a:r>
              <a:rPr lang="en-GB" sz="2000" dirty="0">
                <a:solidFill>
                  <a:schemeClr val="bg1"/>
                </a:solidFill>
              </a:rPr>
              <a:t>, K., </a:t>
            </a:r>
            <a:r>
              <a:rPr lang="en-GB" sz="2000" dirty="0" err="1">
                <a:solidFill>
                  <a:schemeClr val="bg1"/>
                </a:solidFill>
              </a:rPr>
              <a:t>Senczyszyn</a:t>
            </a:r>
            <a:r>
              <a:rPr lang="en-GB" sz="2000" dirty="0">
                <a:solidFill>
                  <a:schemeClr val="bg1"/>
                </a:solidFill>
              </a:rPr>
              <a:t>, A., </a:t>
            </a:r>
            <a:r>
              <a:rPr lang="en-GB" sz="2000" dirty="0" err="1">
                <a:solidFill>
                  <a:schemeClr val="bg1"/>
                </a:solidFill>
              </a:rPr>
              <a:t>Kołodziejczyk</a:t>
            </a:r>
            <a:r>
              <a:rPr lang="en-GB" sz="2000" dirty="0">
                <a:solidFill>
                  <a:schemeClr val="bg1"/>
                </a:solidFill>
              </a:rPr>
              <a:t>, A., </a:t>
            </a:r>
            <a:r>
              <a:rPr lang="en-GB" sz="2000" dirty="0" err="1">
                <a:solidFill>
                  <a:schemeClr val="bg1"/>
                </a:solidFill>
              </a:rPr>
              <a:t>Ciułkowicz</a:t>
            </a:r>
            <a:r>
              <a:rPr lang="en-GB" sz="2000" dirty="0">
                <a:solidFill>
                  <a:schemeClr val="bg1"/>
                </a:solidFill>
              </a:rPr>
              <a:t>, M., </a:t>
            </a:r>
            <a:r>
              <a:rPr lang="en-GB" sz="2000" dirty="0" err="1">
                <a:solidFill>
                  <a:schemeClr val="bg1"/>
                </a:solidFill>
              </a:rPr>
              <a:t>Maciaszek</a:t>
            </a:r>
            <a:r>
              <a:rPr lang="en-GB" sz="2000" dirty="0">
                <a:solidFill>
                  <a:schemeClr val="bg1"/>
                </a:solidFill>
              </a:rPr>
              <a:t>, J., </a:t>
            </a:r>
            <a:r>
              <a:rPr lang="en-GB" sz="2000" dirty="0" err="1">
                <a:solidFill>
                  <a:schemeClr val="bg1"/>
                </a:solidFill>
              </a:rPr>
              <a:t>Misiak</a:t>
            </a:r>
            <a:r>
              <a:rPr lang="en-GB" sz="2000" dirty="0">
                <a:solidFill>
                  <a:schemeClr val="bg1"/>
                </a:solidFill>
              </a:rPr>
              <a:t>, B., </a:t>
            </a:r>
            <a:r>
              <a:rPr lang="en-GB" sz="2000" dirty="0" err="1">
                <a:solidFill>
                  <a:schemeClr val="bg1"/>
                </a:solidFill>
              </a:rPr>
              <a:t>Szcześniak</a:t>
            </a:r>
            <a:r>
              <a:rPr lang="en-GB" sz="2000" dirty="0">
                <a:solidFill>
                  <a:schemeClr val="bg1"/>
                </a:solidFill>
              </a:rPr>
              <a:t>, D., &amp; </a:t>
            </a:r>
            <a:r>
              <a:rPr lang="en-GB" sz="2000" dirty="0" err="1">
                <a:solidFill>
                  <a:schemeClr val="bg1"/>
                </a:solidFill>
              </a:rPr>
              <a:t>Rymaszewska</a:t>
            </a:r>
            <a:r>
              <a:rPr lang="en-GB" sz="2000" dirty="0">
                <a:solidFill>
                  <a:schemeClr val="bg1"/>
                </a:solidFill>
              </a:rPr>
              <a:t>, J. (2021). </a:t>
            </a:r>
            <a:r>
              <a:rPr lang="en-GB" sz="2000" i="1" dirty="0">
                <a:solidFill>
                  <a:schemeClr val="bg1"/>
                </a:solidFill>
              </a:rPr>
              <a:t>Lifestyle changes among Polish university students during the COVID-19 pandemic.</a:t>
            </a:r>
            <a:r>
              <a:rPr lang="en-GB" sz="2000" dirty="0">
                <a:solidFill>
                  <a:schemeClr val="bg1"/>
                </a:solidFill>
              </a:rPr>
              <a:t> </a:t>
            </a:r>
            <a:r>
              <a:rPr lang="en-GB" sz="2000" b="1" dirty="0">
                <a:solidFill>
                  <a:schemeClr val="bg1"/>
                </a:solidFill>
              </a:rPr>
              <a:t>International Journal of Environmental Research and Public Health, 18</a:t>
            </a:r>
            <a:r>
              <a:rPr lang="en-GB" sz="2000" dirty="0">
                <a:solidFill>
                  <a:schemeClr val="bg1"/>
                </a:solidFill>
              </a:rPr>
              <a:t>(18), 9571. </a:t>
            </a:r>
            <a:r>
              <a:rPr lang="en-GB" sz="2000" dirty="0">
                <a:solidFill>
                  <a:schemeClr val="bg1"/>
                </a:solidFill>
                <a:hlinkClick r:id="rId7">
                  <a:extLst>
                    <a:ext uri="{A12FA001-AC4F-418D-AE19-62706E023703}">
                      <ahyp:hlinkClr xmlns:ahyp="http://schemas.microsoft.com/office/drawing/2018/hyperlinkcolor" val="tx"/>
                    </a:ext>
                  </a:extLst>
                </a:hlinkClick>
              </a:rPr>
              <a:t>https://www.mdpi.com/1660-4601/18/18/9571</a:t>
            </a:r>
            <a:endParaRPr lang="en-GB" sz="2000" dirty="0">
              <a:solidFill>
                <a:schemeClr val="bg1"/>
              </a:solidFill>
            </a:endParaRPr>
          </a:p>
          <a:p>
            <a:r>
              <a:rPr lang="en-GB" sz="2000" dirty="0">
                <a:solidFill>
                  <a:schemeClr val="bg1"/>
                </a:solidFill>
              </a:rPr>
              <a:t>Harvard Health. (n.d.). </a:t>
            </a:r>
            <a:r>
              <a:rPr lang="en-GB" sz="2000" i="1" dirty="0">
                <a:solidFill>
                  <a:schemeClr val="bg1"/>
                </a:solidFill>
              </a:rPr>
              <a:t>Blue light has a dark side.</a:t>
            </a:r>
            <a:r>
              <a:rPr lang="en-GB" sz="2000" dirty="0">
                <a:solidFill>
                  <a:schemeClr val="bg1"/>
                </a:solidFill>
              </a:rPr>
              <a:t> Available from </a:t>
            </a:r>
            <a:r>
              <a:rPr lang="en-GB" sz="2000" dirty="0">
                <a:solidFill>
                  <a:schemeClr val="bg1"/>
                </a:solidFill>
                <a:hlinkClick r:id="rId8">
                  <a:extLst>
                    <a:ext uri="{A12FA001-AC4F-418D-AE19-62706E023703}">
                      <ahyp:hlinkClr xmlns:ahyp="http://schemas.microsoft.com/office/drawing/2018/hyperlinkcolor" val="tx"/>
                    </a:ext>
                  </a:extLst>
                </a:hlinkClick>
              </a:rPr>
              <a:t>https://www</a:t>
            </a:r>
            <a:r>
              <a:rPr lang="en-GB" sz="2000" dirty="0">
                <a:solidFill>
                  <a:srgbClr val="0563C1"/>
                </a:solidFill>
                <a:hlinkClick r:id="rId8">
                  <a:extLst>
                    <a:ext uri="{A12FA001-AC4F-418D-AE19-62706E023703}">
                      <ahyp:hlinkClr xmlns:ahyp="http://schemas.microsoft.com/office/drawing/2018/hyperlinkcolor" val="tx"/>
                    </a:ext>
                  </a:extLst>
                </a:hlinkClick>
              </a:rPr>
              <a:t>.health.harvard.edu/staying-healthy/</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8744"/>
          </a:xfrm>
          <a:prstGeom prst="rect">
            <a:avLst/>
          </a:prstGeom>
        </p:spPr>
      </p:pic>
      <p:sp>
        <p:nvSpPr>
          <p:cNvPr id="13" name="Text 0"/>
          <p:cNvSpPr/>
          <p:nvPr/>
        </p:nvSpPr>
        <p:spPr>
          <a:xfrm>
            <a:off x="795528" y="556310"/>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   References</a:t>
            </a:r>
            <a:endParaRPr lang="en-US" sz="4460" dirty="0"/>
          </a:p>
        </p:txBody>
      </p:sp>
      <p:sp>
        <p:nvSpPr>
          <p:cNvPr id="23" name="TextBox 22">
            <a:extLst>
              <a:ext uri="{FF2B5EF4-FFF2-40B4-BE49-F238E27FC236}">
                <a16:creationId xmlns:a16="http://schemas.microsoft.com/office/drawing/2014/main" id="{724DA1D4-03DA-44AA-A16C-7CAEFAD83C38}"/>
              </a:ext>
            </a:extLst>
          </p:cNvPr>
          <p:cNvSpPr txBox="1"/>
          <p:nvPr/>
        </p:nvSpPr>
        <p:spPr>
          <a:xfrm>
            <a:off x="1002891" y="1622323"/>
            <a:ext cx="13325168" cy="4708981"/>
          </a:xfrm>
          <a:prstGeom prst="rect">
            <a:avLst/>
          </a:prstGeom>
          <a:noFill/>
        </p:spPr>
        <p:txBody>
          <a:bodyPr wrap="square" rtlCol="0">
            <a:spAutoFit/>
          </a:bodyPr>
          <a:lstStyle/>
          <a:p>
            <a:r>
              <a:rPr lang="en-GB" sz="2000" dirty="0">
                <a:solidFill>
                  <a:schemeClr val="bg1"/>
                </a:solidFill>
                <a:hlinkClick r:id="rId5">
                  <a:extLst>
                    <a:ext uri="{A12FA001-AC4F-418D-AE19-62706E023703}">
                      <ahyp:hlinkClr xmlns:ahyp="http://schemas.microsoft.com/office/drawing/2018/hyperlinkcolor" val="tx"/>
                    </a:ext>
                  </a:extLst>
                </a:hlinkClick>
              </a:rPr>
              <a:t>blue-light-has-a-dark-side</a:t>
            </a:r>
            <a:r>
              <a:rPr lang="en-GB" sz="2000" dirty="0">
                <a:solidFill>
                  <a:schemeClr val="bg1"/>
                </a:solidFill>
              </a:rPr>
              <a:t>. Accessed on 02.11.2025.</a:t>
            </a:r>
          </a:p>
          <a:p>
            <a:r>
              <a:rPr lang="en-GB" sz="2000" dirty="0">
                <a:solidFill>
                  <a:schemeClr val="bg1"/>
                </a:solidFill>
              </a:rPr>
              <a:t>Harrison, L. (2022). </a:t>
            </a:r>
            <a:r>
              <a:rPr lang="en-GB" sz="2000" i="1" dirty="0">
                <a:solidFill>
                  <a:schemeClr val="bg1"/>
                </a:solidFill>
              </a:rPr>
              <a:t>Losing sleep: Risk, responsibility, and infant sleep safety.</a:t>
            </a:r>
            <a:r>
              <a:rPr lang="en-GB" sz="2000" dirty="0">
                <a:solidFill>
                  <a:schemeClr val="bg1"/>
                </a:solidFill>
              </a:rPr>
              <a:t> NYU Press.</a:t>
            </a:r>
          </a:p>
          <a:p>
            <a:r>
              <a:rPr lang="en-GB" sz="2000" dirty="0">
                <a:solidFill>
                  <a:schemeClr val="bg1"/>
                </a:solidFill>
              </a:rPr>
              <a:t>Lee, H., &amp; Worthy, S. (2021). </a:t>
            </a:r>
            <a:r>
              <a:rPr lang="en-GB" sz="2000" i="1" dirty="0">
                <a:solidFill>
                  <a:schemeClr val="bg1"/>
                </a:solidFill>
              </a:rPr>
              <a:t>A qualitative analysis of young adults’ health and wellness perceptions, </a:t>
            </a:r>
            <a:r>
              <a:rPr lang="en-GB" sz="2000" i="1" dirty="0" err="1">
                <a:solidFill>
                  <a:schemeClr val="bg1"/>
                </a:solidFill>
              </a:rPr>
              <a:t>behaviors</a:t>
            </a:r>
            <a:r>
              <a:rPr lang="en-GB" sz="2000" i="1" dirty="0">
                <a:solidFill>
                  <a:schemeClr val="bg1"/>
                </a:solidFill>
              </a:rPr>
              <a:t>, and information seeking.</a:t>
            </a:r>
            <a:r>
              <a:rPr lang="en-GB" sz="2000" dirty="0">
                <a:solidFill>
                  <a:schemeClr val="bg1"/>
                </a:solidFill>
              </a:rPr>
              <a:t> </a:t>
            </a:r>
            <a:r>
              <a:rPr lang="en-GB" sz="2000" b="1" dirty="0">
                <a:solidFill>
                  <a:schemeClr val="bg1"/>
                </a:solidFill>
              </a:rPr>
              <a:t>Journal of Human Sciences and Extension, 9</a:t>
            </a:r>
            <a:r>
              <a:rPr lang="en-GB" sz="2000" dirty="0">
                <a:solidFill>
                  <a:schemeClr val="bg1"/>
                </a:solidFill>
              </a:rPr>
              <a:t>(2), 1.</a:t>
            </a:r>
          </a:p>
          <a:p>
            <a:r>
              <a:rPr lang="en-GB" sz="2000" dirty="0">
                <a:solidFill>
                  <a:schemeClr val="bg1"/>
                </a:solidFill>
              </a:rPr>
              <a:t>Lewis, L. E. (2024). </a:t>
            </a:r>
            <a:r>
              <a:rPr lang="en-GB" sz="2000" i="1" dirty="0">
                <a:solidFill>
                  <a:schemeClr val="bg1"/>
                </a:solidFill>
              </a:rPr>
              <a:t>Sleep your way to success (How to sleep better v2): Unlocking your potential through better sleep and rest.</a:t>
            </a:r>
            <a:r>
              <a:rPr lang="en-GB" sz="2000" dirty="0">
                <a:solidFill>
                  <a:schemeClr val="bg1"/>
                </a:solidFill>
              </a:rPr>
              <a:t> Leon E. Lewis.</a:t>
            </a:r>
          </a:p>
          <a:p>
            <a:r>
              <a:rPr lang="en-GB" sz="2000" dirty="0">
                <a:solidFill>
                  <a:schemeClr val="bg1"/>
                </a:solidFill>
              </a:rPr>
              <a:t>Lim, M. S., </a:t>
            </a:r>
            <a:r>
              <a:rPr lang="en-GB" sz="2000" dirty="0" err="1">
                <a:solidFill>
                  <a:schemeClr val="bg1"/>
                </a:solidFill>
              </a:rPr>
              <a:t>Molenaar</a:t>
            </a:r>
            <a:r>
              <a:rPr lang="en-GB" sz="2000" dirty="0">
                <a:solidFill>
                  <a:schemeClr val="bg1"/>
                </a:solidFill>
              </a:rPr>
              <a:t>, A., Brennan, L., Reid, M., &amp; McCaffrey, T. (2022). </a:t>
            </a:r>
            <a:r>
              <a:rPr lang="en-GB" sz="2000" i="1" dirty="0">
                <a:solidFill>
                  <a:schemeClr val="bg1"/>
                </a:solidFill>
              </a:rPr>
              <a:t>Young adults’ use of different social media platforms for health information: Insights from web-based conversations.</a:t>
            </a:r>
            <a:r>
              <a:rPr lang="en-GB" sz="2000" dirty="0">
                <a:solidFill>
                  <a:schemeClr val="bg1"/>
                </a:solidFill>
              </a:rPr>
              <a:t> </a:t>
            </a:r>
            <a:r>
              <a:rPr lang="en-GB" sz="2000" b="1" dirty="0">
                <a:solidFill>
                  <a:schemeClr val="bg1"/>
                </a:solidFill>
              </a:rPr>
              <a:t>Journal of Medical Internet Research, 24</a:t>
            </a:r>
            <a:r>
              <a:rPr lang="en-GB" sz="2000" dirty="0">
                <a:solidFill>
                  <a:schemeClr val="bg1"/>
                </a:solidFill>
              </a:rPr>
              <a:t>(1), e23656.</a:t>
            </a:r>
          </a:p>
          <a:p>
            <a:r>
              <a:rPr lang="en-GB" sz="2000" dirty="0">
                <a:solidFill>
                  <a:schemeClr val="bg1"/>
                </a:solidFill>
              </a:rPr>
              <a:t>Lung Sleep Health. (2025). </a:t>
            </a:r>
            <a:r>
              <a:rPr lang="en-GB" sz="2000" i="1" dirty="0">
                <a:solidFill>
                  <a:schemeClr val="bg1"/>
                </a:solidFill>
              </a:rPr>
              <a:t>Insomnia.</a:t>
            </a:r>
            <a:r>
              <a:rPr lang="en-GB" sz="2000" dirty="0">
                <a:solidFill>
                  <a:schemeClr val="bg1"/>
                </a:solidFill>
              </a:rPr>
              <a:t> Available from </a:t>
            </a:r>
            <a:r>
              <a:rPr lang="en-GB" sz="2000" dirty="0">
                <a:solidFill>
                  <a:schemeClr val="bg1"/>
                </a:solidFill>
                <a:hlinkClick r:id="rId6">
                  <a:extLst>
                    <a:ext uri="{A12FA001-AC4F-418D-AE19-62706E023703}">
                      <ahyp:hlinkClr xmlns:ahyp="http://schemas.microsoft.com/office/drawing/2018/hyperlinkcolor" val="tx"/>
                    </a:ext>
                  </a:extLst>
                </a:hlinkClick>
              </a:rPr>
              <a:t>https://www.lungsleephealth.com/service/insomnia</a:t>
            </a:r>
            <a:r>
              <a:rPr lang="en-GB" sz="2000" dirty="0">
                <a:solidFill>
                  <a:schemeClr val="bg1"/>
                </a:solidFill>
              </a:rPr>
              <a:t>. Accessed on 02.11.2025.</a:t>
            </a:r>
          </a:p>
          <a:p>
            <a:r>
              <a:rPr lang="en-GB" sz="2000" dirty="0" err="1">
                <a:solidFill>
                  <a:schemeClr val="bg1"/>
                </a:solidFill>
              </a:rPr>
              <a:t>Maithani</a:t>
            </a:r>
            <a:r>
              <a:rPr lang="en-GB" sz="2000" dirty="0">
                <a:solidFill>
                  <a:schemeClr val="bg1"/>
                </a:solidFill>
              </a:rPr>
              <a:t>, T., Prabhu, S., &amp; Pant, S. (2024). </a:t>
            </a:r>
            <a:r>
              <a:rPr lang="en-GB" sz="2000" i="1" dirty="0">
                <a:solidFill>
                  <a:schemeClr val="bg1"/>
                </a:solidFill>
              </a:rPr>
              <a:t>Daytime sleepiness, factors affecting sleep and sleep quality among professional college students of South India—A correlative study.</a:t>
            </a:r>
            <a:r>
              <a:rPr lang="en-GB" sz="2000" dirty="0">
                <a:solidFill>
                  <a:schemeClr val="bg1"/>
                </a:solidFill>
              </a:rPr>
              <a:t> </a:t>
            </a:r>
            <a:r>
              <a:rPr lang="en-GB" sz="2000" b="1" dirty="0">
                <a:solidFill>
                  <a:schemeClr val="bg1"/>
                </a:solidFill>
              </a:rPr>
              <a:t>Clinical Epidemiology and Global Health, 26</a:t>
            </a:r>
            <a:r>
              <a:rPr lang="en-GB" sz="2000" dirty="0">
                <a:solidFill>
                  <a:schemeClr val="bg1"/>
                </a:solidFill>
              </a:rPr>
              <a:t>, 101534. </a:t>
            </a:r>
            <a:r>
              <a:rPr lang="en-GB" sz="2000" dirty="0">
                <a:solidFill>
                  <a:schemeClr val="bg1"/>
                </a:solidFill>
                <a:hlinkClick r:id="rId7">
                  <a:extLst>
                    <a:ext uri="{A12FA001-AC4F-418D-AE19-62706E023703}">
                      <ahyp:hlinkClr xmlns:ahyp="http://schemas.microsoft.com/office/drawing/2018/hyperlinkcolor" val="tx"/>
                    </a:ext>
                  </a:extLst>
                </a:hlinkClick>
              </a:rPr>
              <a:t>https://www.sciencedirect.com/science/article/pii/S2213398424000307</a:t>
            </a:r>
            <a:endParaRPr lang="en-GB" sz="2000" dirty="0">
              <a:solidFill>
                <a:schemeClr val="bg1"/>
              </a:solidFill>
            </a:endParaRPr>
          </a:p>
          <a:p>
            <a:r>
              <a:rPr lang="en-GB" sz="2000" dirty="0">
                <a:solidFill>
                  <a:schemeClr val="bg1"/>
                </a:solidFill>
              </a:rPr>
              <a:t>Mayo Clinic. (n.d.). </a:t>
            </a:r>
            <a:r>
              <a:rPr lang="en-GB" sz="2000" i="1" dirty="0">
                <a:solidFill>
                  <a:schemeClr val="bg1"/>
                </a:solidFill>
              </a:rPr>
              <a:t>Napping tips.</a:t>
            </a:r>
            <a:r>
              <a:rPr lang="en-GB" sz="2000" dirty="0">
                <a:solidFill>
                  <a:schemeClr val="bg1"/>
                </a:solidFill>
              </a:rPr>
              <a:t> Available from </a:t>
            </a:r>
            <a:r>
              <a:rPr lang="en-GB" sz="2000" dirty="0">
                <a:solidFill>
                  <a:schemeClr val="bg1"/>
                </a:solidFill>
                <a:hlinkClick r:id="rId8">
                  <a:extLst>
                    <a:ext uri="{A12FA001-AC4F-418D-AE19-62706E023703}">
                      <ahyp:hlinkClr xmlns:ahyp="http://schemas.microsoft.com/office/drawing/2018/hyperlinkcolor" val="tx"/>
                    </a:ext>
                  </a:extLst>
                </a:hlinkClick>
              </a:rPr>
              <a:t>https://www.mayoclinic.org/healthy-lifestyle/adult-health/in-depth/napping/art-20048319</a:t>
            </a:r>
            <a:r>
              <a:rPr lang="en-GB" sz="2000" dirty="0">
                <a:solidFill>
                  <a:schemeClr val="bg1"/>
                </a:solidFill>
              </a:rPr>
              <a:t>. Accessed on 02.11.2025.</a:t>
            </a:r>
          </a:p>
        </p:txBody>
      </p:sp>
    </p:spTree>
    <p:extLst>
      <p:ext uri="{BB962C8B-B14F-4D97-AF65-F5344CB8AC3E}">
        <p14:creationId xmlns:p14="http://schemas.microsoft.com/office/powerpoint/2010/main" val="579747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8744"/>
          </a:xfrm>
          <a:prstGeom prst="rect">
            <a:avLst/>
          </a:prstGeom>
        </p:spPr>
      </p:pic>
      <p:sp>
        <p:nvSpPr>
          <p:cNvPr id="13" name="Text 0"/>
          <p:cNvSpPr/>
          <p:nvPr/>
        </p:nvSpPr>
        <p:spPr>
          <a:xfrm>
            <a:off x="795528" y="556310"/>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   References</a:t>
            </a:r>
            <a:endParaRPr lang="en-US" sz="4460" dirty="0"/>
          </a:p>
        </p:txBody>
      </p:sp>
      <p:sp>
        <p:nvSpPr>
          <p:cNvPr id="23" name="TextBox 22">
            <a:extLst>
              <a:ext uri="{FF2B5EF4-FFF2-40B4-BE49-F238E27FC236}">
                <a16:creationId xmlns:a16="http://schemas.microsoft.com/office/drawing/2014/main" id="{724DA1D4-03DA-44AA-A16C-7CAEFAD83C38}"/>
              </a:ext>
            </a:extLst>
          </p:cNvPr>
          <p:cNvSpPr txBox="1"/>
          <p:nvPr/>
        </p:nvSpPr>
        <p:spPr>
          <a:xfrm>
            <a:off x="1002891" y="1622323"/>
            <a:ext cx="13325168" cy="5632311"/>
          </a:xfrm>
          <a:prstGeom prst="rect">
            <a:avLst/>
          </a:prstGeom>
          <a:noFill/>
        </p:spPr>
        <p:txBody>
          <a:bodyPr wrap="square" rtlCol="0">
            <a:spAutoFit/>
          </a:bodyPr>
          <a:lstStyle/>
          <a:p>
            <a:r>
              <a:rPr lang="en-GB" sz="2000" dirty="0">
                <a:solidFill>
                  <a:schemeClr val="bg1"/>
                </a:solidFill>
              </a:rPr>
              <a:t>Mental Health Foundation. (n.d.). </a:t>
            </a:r>
            <a:r>
              <a:rPr lang="en-GB" sz="2000" i="1" dirty="0">
                <a:solidFill>
                  <a:schemeClr val="bg1"/>
                </a:solidFill>
              </a:rPr>
              <a:t>Sleep matters: The impact of sleep on health and wellbeing.</a:t>
            </a:r>
            <a:r>
              <a:rPr lang="en-GB" sz="2000" dirty="0">
                <a:solidFill>
                  <a:schemeClr val="bg1"/>
                </a:solidFill>
              </a:rPr>
              <a:t> Available from </a:t>
            </a:r>
            <a:r>
              <a:rPr lang="en-GB" sz="2000" dirty="0">
                <a:solidFill>
                  <a:schemeClr val="bg1"/>
                </a:solidFill>
                <a:hlinkClick r:id="rId5">
                  <a:extLst>
                    <a:ext uri="{A12FA001-AC4F-418D-AE19-62706E023703}">
                      <ahyp:hlinkClr xmlns:ahyp="http://schemas.microsoft.com/office/drawing/2018/hyperlinkcolor" val="tx"/>
                    </a:ext>
                  </a:extLst>
                </a:hlinkClick>
              </a:rPr>
              <a:t>https://www.mentalhealth.org.uk/explore-mental-health/publications/sleep-matters-impact-sleep-health-and-wellbeing</a:t>
            </a:r>
            <a:r>
              <a:rPr lang="en-GB" sz="2000" dirty="0">
                <a:solidFill>
                  <a:schemeClr val="bg1"/>
                </a:solidFill>
              </a:rPr>
              <a:t>. Accessed on 02.11.2025.</a:t>
            </a:r>
          </a:p>
          <a:p>
            <a:r>
              <a:rPr lang="en-GB" sz="2000" dirty="0">
                <a:solidFill>
                  <a:schemeClr val="bg1"/>
                </a:solidFill>
              </a:rPr>
              <a:t>Monmouth. (2025). </a:t>
            </a:r>
            <a:r>
              <a:rPr lang="en-GB" sz="2000" i="1" dirty="0">
                <a:solidFill>
                  <a:schemeClr val="bg1"/>
                </a:solidFill>
              </a:rPr>
              <a:t>Student resources for sleep.</a:t>
            </a:r>
            <a:r>
              <a:rPr lang="en-GB" sz="2000" dirty="0">
                <a:solidFill>
                  <a:schemeClr val="bg1"/>
                </a:solidFill>
              </a:rPr>
              <a:t> Available from </a:t>
            </a:r>
            <a:r>
              <a:rPr lang="en-GB" sz="2000" dirty="0">
                <a:solidFill>
                  <a:schemeClr val="bg1"/>
                </a:solidFill>
                <a:hlinkClick r:id="rId6">
                  <a:extLst>
                    <a:ext uri="{A12FA001-AC4F-418D-AE19-62706E023703}">
                      <ahyp:hlinkClr xmlns:ahyp="http://schemas.microsoft.com/office/drawing/2018/hyperlinkcolor" val="tx"/>
                    </a:ext>
                  </a:extLst>
                </a:hlinkClick>
              </a:rPr>
              <a:t>https://www.monmouth.edu/connectwellmu/student/student-resources-for-sleep/</a:t>
            </a:r>
            <a:r>
              <a:rPr lang="en-GB" sz="2000" dirty="0">
                <a:solidFill>
                  <a:schemeClr val="bg1"/>
                </a:solidFill>
              </a:rPr>
              <a:t>. Accessed on 02.11.2025.</a:t>
            </a:r>
          </a:p>
          <a:p>
            <a:r>
              <a:rPr lang="en-GB" sz="2000" dirty="0">
                <a:solidFill>
                  <a:schemeClr val="bg1"/>
                </a:solidFill>
              </a:rPr>
              <a:t>NHS. (n.d.). </a:t>
            </a:r>
            <a:r>
              <a:rPr lang="en-GB" sz="2000" i="1" dirty="0">
                <a:solidFill>
                  <a:schemeClr val="bg1"/>
                </a:solidFill>
              </a:rPr>
              <a:t>Sleep and tiredness.</a:t>
            </a:r>
            <a:r>
              <a:rPr lang="en-GB" sz="2000" dirty="0">
                <a:solidFill>
                  <a:schemeClr val="bg1"/>
                </a:solidFill>
              </a:rPr>
              <a:t> Available from </a:t>
            </a:r>
            <a:r>
              <a:rPr lang="en-GB" sz="2000" dirty="0">
                <a:solidFill>
                  <a:schemeClr val="bg1"/>
                </a:solidFill>
                <a:hlinkClick r:id="rId7">
                  <a:extLst>
                    <a:ext uri="{A12FA001-AC4F-418D-AE19-62706E023703}">
                      <ahyp:hlinkClr xmlns:ahyp="http://schemas.microsoft.com/office/drawing/2018/hyperlinkcolor" val="tx"/>
                    </a:ext>
                  </a:extLst>
                </a:hlinkClick>
              </a:rPr>
              <a:t>https://www.nhs.uk/live-well/sleep-and-tiredness/</a:t>
            </a:r>
            <a:r>
              <a:rPr lang="en-GB" sz="2000" dirty="0">
                <a:solidFill>
                  <a:schemeClr val="bg1"/>
                </a:solidFill>
              </a:rPr>
              <a:t>. Accessed on 02.11.2025.</a:t>
            </a:r>
          </a:p>
          <a:p>
            <a:r>
              <a:rPr lang="en-GB" sz="2000" dirty="0">
                <a:solidFill>
                  <a:schemeClr val="bg1"/>
                </a:solidFill>
              </a:rPr>
              <a:t>PMC NCBI NLM NIH. (2025). </a:t>
            </a:r>
            <a:r>
              <a:rPr lang="en-GB" sz="2000" i="1" dirty="0">
                <a:solidFill>
                  <a:schemeClr val="bg1"/>
                </a:solidFill>
              </a:rPr>
              <a:t>Causes and consequences of sleepiness among college students.</a:t>
            </a:r>
            <a:r>
              <a:rPr lang="en-GB" sz="2000" dirty="0">
                <a:solidFill>
                  <a:schemeClr val="bg1"/>
                </a:solidFill>
              </a:rPr>
              <a:t> Available from </a:t>
            </a:r>
            <a:r>
              <a:rPr lang="en-GB" sz="2000" dirty="0">
                <a:solidFill>
                  <a:schemeClr val="bg1"/>
                </a:solidFill>
                <a:hlinkClick r:id="rId8">
                  <a:extLst>
                    <a:ext uri="{A12FA001-AC4F-418D-AE19-62706E023703}">
                      <ahyp:hlinkClr xmlns:ahyp="http://schemas.microsoft.com/office/drawing/2018/hyperlinkcolor" val="tx"/>
                    </a:ext>
                  </a:extLst>
                </a:hlinkClick>
              </a:rPr>
              <a:t>https://pmc.ncbi.nlm.nih.gov/articles/PMC4075951/</a:t>
            </a:r>
            <a:r>
              <a:rPr lang="en-GB" sz="2000" dirty="0">
                <a:solidFill>
                  <a:schemeClr val="bg1"/>
                </a:solidFill>
              </a:rPr>
              <a:t>. Accessed on 01.11.2025.</a:t>
            </a:r>
          </a:p>
          <a:p>
            <a:r>
              <a:rPr lang="en-GB" sz="2000" dirty="0">
                <a:solidFill>
                  <a:schemeClr val="bg1"/>
                </a:solidFill>
              </a:rPr>
              <a:t>PMC NCBI NLM NIH. (2025). </a:t>
            </a:r>
            <a:r>
              <a:rPr lang="en-GB" sz="2000" i="1" dirty="0">
                <a:solidFill>
                  <a:schemeClr val="bg1"/>
                </a:solidFill>
              </a:rPr>
              <a:t>Sleep quality and sleep hygiene </a:t>
            </a:r>
            <a:r>
              <a:rPr lang="en-GB" sz="2000" i="1" dirty="0" err="1">
                <a:solidFill>
                  <a:schemeClr val="bg1"/>
                </a:solidFill>
              </a:rPr>
              <a:t>behaviors</a:t>
            </a:r>
            <a:r>
              <a:rPr lang="en-GB" sz="2000" i="1" dirty="0">
                <a:solidFill>
                  <a:schemeClr val="bg1"/>
                </a:solidFill>
              </a:rPr>
              <a:t> among university students in Qatar.</a:t>
            </a:r>
            <a:r>
              <a:rPr lang="en-GB" sz="2000" dirty="0">
                <a:solidFill>
                  <a:schemeClr val="bg1"/>
                </a:solidFill>
              </a:rPr>
              <a:t> Available from </a:t>
            </a:r>
            <a:r>
              <a:rPr lang="en-GB" sz="2000" dirty="0">
                <a:solidFill>
                  <a:schemeClr val="bg1"/>
                </a:solidFill>
                <a:hlinkClick r:id="rId9">
                  <a:extLst>
                    <a:ext uri="{A12FA001-AC4F-418D-AE19-62706E023703}">
                      <ahyp:hlinkClr xmlns:ahyp="http://schemas.microsoft.com/office/drawing/2018/hyperlinkcolor" val="tx"/>
                    </a:ext>
                  </a:extLst>
                </a:hlinkClick>
              </a:rPr>
              <a:t>https://pmc.ncbi.nlm.nih.gov/articles/PMC10276586/</a:t>
            </a:r>
            <a:r>
              <a:rPr lang="en-GB" sz="2000" dirty="0">
                <a:solidFill>
                  <a:schemeClr val="bg1"/>
                </a:solidFill>
              </a:rPr>
              <a:t>. Accessed on 01.11.2025.</a:t>
            </a:r>
          </a:p>
          <a:p>
            <a:r>
              <a:rPr lang="en-GB" sz="2000" dirty="0">
                <a:solidFill>
                  <a:schemeClr val="bg1"/>
                </a:solidFill>
              </a:rPr>
              <a:t>PMC NCBI NLM NIH. (n.d.). </a:t>
            </a:r>
            <a:r>
              <a:rPr lang="en-GB" sz="2000" i="1" dirty="0">
                <a:solidFill>
                  <a:schemeClr val="bg1"/>
                </a:solidFill>
              </a:rPr>
              <a:t>Wearable sleep trackers.</a:t>
            </a:r>
            <a:r>
              <a:rPr lang="en-GB" sz="2000" dirty="0">
                <a:solidFill>
                  <a:schemeClr val="bg1"/>
                </a:solidFill>
              </a:rPr>
              <a:t> Available from </a:t>
            </a:r>
            <a:r>
              <a:rPr lang="en-GB" sz="2000" dirty="0">
                <a:solidFill>
                  <a:schemeClr val="bg1"/>
                </a:solidFill>
                <a:hlinkClick r:id="rId10">
                  <a:extLst>
                    <a:ext uri="{A12FA001-AC4F-418D-AE19-62706E023703}">
                      <ahyp:hlinkClr xmlns:ahyp="http://schemas.microsoft.com/office/drawing/2018/hyperlinkcolor" val="tx"/>
                    </a:ext>
                  </a:extLst>
                </a:hlinkClick>
              </a:rPr>
              <a:t>https://www.ncbi.nlm.nih.gov/pmc/articles/PMC10654909/</a:t>
            </a:r>
            <a:r>
              <a:rPr lang="en-GB" sz="2000" dirty="0">
                <a:solidFill>
                  <a:schemeClr val="bg1"/>
                </a:solidFill>
              </a:rPr>
              <a:t>. Accessed on 02.11.2025.</a:t>
            </a:r>
          </a:p>
          <a:p>
            <a:r>
              <a:rPr lang="en-GB" sz="2000" dirty="0">
                <a:solidFill>
                  <a:schemeClr val="bg1"/>
                </a:solidFill>
              </a:rPr>
              <a:t>Shannon, L. A. U. R. A., &amp; O’Leary, F. E. R. G. A. L. (2020). </a:t>
            </a:r>
            <a:r>
              <a:rPr lang="en-GB" sz="2000" i="1" dirty="0">
                <a:solidFill>
                  <a:schemeClr val="bg1"/>
                </a:solidFill>
              </a:rPr>
              <a:t>Local government: Engaging and empowering local communities.</a:t>
            </a:r>
            <a:r>
              <a:rPr lang="en-GB" sz="2000" dirty="0">
                <a:solidFill>
                  <a:schemeClr val="bg1"/>
                </a:solidFill>
              </a:rPr>
              <a:t> </a:t>
            </a:r>
            <a:r>
              <a:rPr lang="en-GB" sz="2000" b="1" dirty="0">
                <a:solidFill>
                  <a:schemeClr val="bg1"/>
                </a:solidFill>
              </a:rPr>
              <a:t>Local Government Research Series, (4).</a:t>
            </a:r>
            <a:endParaRPr lang="en-GB" sz="2000" dirty="0">
              <a:solidFill>
                <a:schemeClr val="bg1"/>
              </a:solidFill>
            </a:endParaRPr>
          </a:p>
          <a:p>
            <a:r>
              <a:rPr lang="en-GB" sz="2000" dirty="0" err="1">
                <a:solidFill>
                  <a:schemeClr val="bg1"/>
                </a:solidFill>
              </a:rPr>
              <a:t>Shriane</a:t>
            </a:r>
            <a:r>
              <a:rPr lang="en-GB" sz="2000" dirty="0">
                <a:solidFill>
                  <a:schemeClr val="bg1"/>
                </a:solidFill>
              </a:rPr>
              <a:t>, A. E., Rigney, G., Ferguson, S. A., Bin, Y. S., &amp; Vincent, G. E. (2023). </a:t>
            </a:r>
            <a:r>
              <a:rPr lang="en-GB" sz="2000" i="1" dirty="0">
                <a:solidFill>
                  <a:schemeClr val="bg1"/>
                </a:solidFill>
              </a:rPr>
              <a:t>Healthy sleep practices for shift workers: Consensus sleep hygiene guidelines using a Delphi methodology.</a:t>
            </a:r>
            <a:r>
              <a:rPr lang="en-GB" sz="2000" dirty="0">
                <a:solidFill>
                  <a:schemeClr val="bg1"/>
                </a:solidFill>
              </a:rPr>
              <a:t> </a:t>
            </a:r>
            <a:r>
              <a:rPr lang="en-GB" sz="2000" b="1" dirty="0">
                <a:solidFill>
                  <a:schemeClr val="bg1"/>
                </a:solidFill>
              </a:rPr>
              <a:t>Sleep, 46</a:t>
            </a:r>
            <a:r>
              <a:rPr lang="en-GB" sz="2000" dirty="0">
                <a:solidFill>
                  <a:schemeClr val="bg1"/>
                </a:solidFill>
              </a:rPr>
              <a:t>(12), zsad182.</a:t>
            </a:r>
          </a:p>
          <a:p>
            <a:r>
              <a:rPr lang="en-GB" sz="2000" dirty="0">
                <a:solidFill>
                  <a:schemeClr val="bg1"/>
                </a:solidFill>
              </a:rPr>
              <a:t>Sleep Foundation. (n.d.). </a:t>
            </a:r>
            <a:r>
              <a:rPr lang="en-GB" sz="2000" i="1" dirty="0">
                <a:solidFill>
                  <a:schemeClr val="bg1"/>
                </a:solidFill>
              </a:rPr>
              <a:t>Caffeine and sleep.</a:t>
            </a:r>
            <a:r>
              <a:rPr lang="en-GB" sz="2000" dirty="0">
                <a:solidFill>
                  <a:schemeClr val="bg1"/>
                </a:solidFill>
              </a:rPr>
              <a:t> Available from </a:t>
            </a:r>
            <a:r>
              <a:rPr lang="en-GB" sz="2000" dirty="0">
                <a:solidFill>
                  <a:schemeClr val="bg1"/>
                </a:solidFill>
                <a:hlinkClick r:id="rId11">
                  <a:extLst>
                    <a:ext uri="{A12FA001-AC4F-418D-AE19-62706E023703}">
                      <ahyp:hlinkClr xmlns:ahyp="http://schemas.microsoft.com/office/drawing/2018/hyperlinkcolor" val="tx"/>
                    </a:ext>
                  </a:extLst>
                </a:hlinkClick>
              </a:rPr>
              <a:t>https://www.sleepfoundation.org/nutrition/caffeine-and-sleep</a:t>
            </a:r>
            <a:r>
              <a:rPr lang="en-GB" sz="2000" dirty="0">
                <a:solidFill>
                  <a:schemeClr val="bg1"/>
                </a:solidFill>
              </a:rPr>
              <a:t>. Accessed on 02.11.2025.</a:t>
            </a:r>
          </a:p>
        </p:txBody>
      </p:sp>
    </p:spTree>
    <p:extLst>
      <p:ext uri="{BB962C8B-B14F-4D97-AF65-F5344CB8AC3E}">
        <p14:creationId xmlns:p14="http://schemas.microsoft.com/office/powerpoint/2010/main" val="27196030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8744"/>
          </a:xfrm>
          <a:prstGeom prst="rect">
            <a:avLst/>
          </a:prstGeom>
        </p:spPr>
      </p:pic>
      <p:sp>
        <p:nvSpPr>
          <p:cNvPr id="13" name="Text 0"/>
          <p:cNvSpPr/>
          <p:nvPr/>
        </p:nvSpPr>
        <p:spPr>
          <a:xfrm>
            <a:off x="795528" y="556310"/>
            <a:ext cx="13048488" cy="713232"/>
          </a:xfrm>
          <a:prstGeom prst="rect">
            <a:avLst/>
          </a:prstGeom>
          <a:noFill/>
          <a:ln/>
        </p:spPr>
        <p:txBody>
          <a:bodyPr wrap="none" lIns="0" tIns="0" rIns="0" bIns="0" rtlCol="0" anchor="ctr"/>
          <a:lstStyle/>
          <a:p>
            <a:pPr marL="0" indent="0" algn="l">
              <a:lnSpc>
                <a:spcPts val="5580"/>
              </a:lnSpc>
              <a:buNone/>
            </a:pPr>
            <a:r>
              <a:rPr lang="en-US" sz="4460" dirty="0">
                <a:solidFill>
                  <a:srgbClr val="FFFDFD"/>
                </a:solidFill>
                <a:latin typeface="思源黑体-思源黑体-Medium" pitchFamily="34" charset="0"/>
                <a:ea typeface="思源黑体-思源黑体-Medium" pitchFamily="34" charset="-122"/>
                <a:cs typeface="思源黑体-思源黑体-Medium" pitchFamily="34" charset="-120"/>
              </a:rPr>
              <a:t>   References</a:t>
            </a:r>
            <a:endParaRPr lang="en-US" sz="4460" dirty="0"/>
          </a:p>
        </p:txBody>
      </p:sp>
      <p:sp>
        <p:nvSpPr>
          <p:cNvPr id="23" name="TextBox 22">
            <a:extLst>
              <a:ext uri="{FF2B5EF4-FFF2-40B4-BE49-F238E27FC236}">
                <a16:creationId xmlns:a16="http://schemas.microsoft.com/office/drawing/2014/main" id="{724DA1D4-03DA-44AA-A16C-7CAEFAD83C38}"/>
              </a:ext>
            </a:extLst>
          </p:cNvPr>
          <p:cNvSpPr txBox="1"/>
          <p:nvPr/>
        </p:nvSpPr>
        <p:spPr>
          <a:xfrm>
            <a:off x="1002891" y="1622323"/>
            <a:ext cx="13325168" cy="1938992"/>
          </a:xfrm>
          <a:prstGeom prst="rect">
            <a:avLst/>
          </a:prstGeom>
          <a:noFill/>
        </p:spPr>
        <p:txBody>
          <a:bodyPr wrap="square" rtlCol="0">
            <a:spAutoFit/>
          </a:bodyPr>
          <a:lstStyle/>
          <a:p>
            <a:r>
              <a:rPr lang="en-GB" sz="2000" dirty="0">
                <a:solidFill>
                  <a:schemeClr val="bg1"/>
                </a:solidFill>
              </a:rPr>
              <a:t>Solomon, C. (2022). </a:t>
            </a:r>
            <a:r>
              <a:rPr lang="en-GB" sz="2000" i="1" dirty="0">
                <a:solidFill>
                  <a:schemeClr val="bg1"/>
                </a:solidFill>
              </a:rPr>
              <a:t>Health benefits of sleep: Why is getting enough rest so important.</a:t>
            </a:r>
            <a:r>
              <a:rPr lang="en-GB" sz="2000" dirty="0">
                <a:solidFill>
                  <a:schemeClr val="bg1"/>
                </a:solidFill>
              </a:rPr>
              <a:t> </a:t>
            </a:r>
            <a:r>
              <a:rPr lang="en-GB" sz="2000" b="1" dirty="0">
                <a:solidFill>
                  <a:schemeClr val="bg1"/>
                </a:solidFill>
              </a:rPr>
              <a:t>Alternative Medicine, (66),</a:t>
            </a:r>
            <a:r>
              <a:rPr lang="en-GB" sz="2000" dirty="0">
                <a:solidFill>
                  <a:schemeClr val="bg1"/>
                </a:solidFill>
              </a:rPr>
              <a:t> 26–29.</a:t>
            </a:r>
          </a:p>
          <a:p>
            <a:r>
              <a:rPr lang="en-GB" sz="2000" dirty="0">
                <a:solidFill>
                  <a:schemeClr val="bg1"/>
                </a:solidFill>
              </a:rPr>
              <a:t>The Sleep Charity (UK). (n.d.). </a:t>
            </a:r>
            <a:r>
              <a:rPr lang="en-GB" sz="2000" i="1" dirty="0">
                <a:solidFill>
                  <a:schemeClr val="bg1"/>
                </a:solidFill>
              </a:rPr>
              <a:t>The Sleep Charity.</a:t>
            </a:r>
            <a:r>
              <a:rPr lang="en-GB" sz="2000" dirty="0">
                <a:solidFill>
                  <a:schemeClr val="bg1"/>
                </a:solidFill>
              </a:rPr>
              <a:t> Available from </a:t>
            </a:r>
            <a:r>
              <a:rPr lang="en-GB" sz="2000" dirty="0">
                <a:solidFill>
                  <a:schemeClr val="bg1"/>
                </a:solidFill>
                <a:hlinkClick r:id="rId5">
                  <a:extLst>
                    <a:ext uri="{A12FA001-AC4F-418D-AE19-62706E023703}">
                      <ahyp:hlinkClr xmlns:ahyp="http://schemas.microsoft.com/office/drawing/2018/hyperlinkcolor" val="tx"/>
                    </a:ext>
                  </a:extLst>
                </a:hlinkClick>
              </a:rPr>
              <a:t>https://thesleepcharity.org.uk/</a:t>
            </a:r>
            <a:r>
              <a:rPr lang="en-GB" sz="2000" dirty="0">
                <a:solidFill>
                  <a:schemeClr val="bg1"/>
                </a:solidFill>
              </a:rPr>
              <a:t>. Accessed on 02.11.2025.</a:t>
            </a:r>
          </a:p>
          <a:p>
            <a:r>
              <a:rPr lang="en-GB" sz="2000" dirty="0">
                <a:solidFill>
                  <a:schemeClr val="bg1"/>
                </a:solidFill>
              </a:rPr>
              <a:t>Walker, M. (2017). </a:t>
            </a:r>
            <a:r>
              <a:rPr lang="en-GB" sz="2000" i="1" dirty="0">
                <a:solidFill>
                  <a:schemeClr val="bg1"/>
                </a:solidFill>
              </a:rPr>
              <a:t>Why we sleep.</a:t>
            </a:r>
            <a:r>
              <a:rPr lang="en-GB" sz="2000" dirty="0">
                <a:solidFill>
                  <a:schemeClr val="bg1"/>
                </a:solidFill>
              </a:rPr>
              <a:t> Penguin Books.</a:t>
            </a:r>
          </a:p>
          <a:p>
            <a:r>
              <a:rPr lang="en-GB" sz="2000" dirty="0">
                <a:solidFill>
                  <a:schemeClr val="bg1"/>
                </a:solidFill>
              </a:rPr>
              <a:t>Zhu, G., Cassidy, S., </a:t>
            </a:r>
            <a:r>
              <a:rPr lang="en-GB" sz="2000" dirty="0" err="1">
                <a:solidFill>
                  <a:schemeClr val="bg1"/>
                </a:solidFill>
              </a:rPr>
              <a:t>Hiden</a:t>
            </a:r>
            <a:r>
              <a:rPr lang="en-GB" sz="2000" dirty="0">
                <a:solidFill>
                  <a:schemeClr val="bg1"/>
                </a:solidFill>
              </a:rPr>
              <a:t>, H., Woodman, S., </a:t>
            </a:r>
            <a:r>
              <a:rPr lang="en-GB" sz="2000" dirty="0" err="1">
                <a:solidFill>
                  <a:schemeClr val="bg1"/>
                </a:solidFill>
              </a:rPr>
              <a:t>Trenell</a:t>
            </a:r>
            <a:r>
              <a:rPr lang="en-GB" sz="2000" dirty="0">
                <a:solidFill>
                  <a:schemeClr val="bg1"/>
                </a:solidFill>
              </a:rPr>
              <a:t>, M., Gunn, D. A., Catt, M., Birch-Machin, M., &amp; Anderson, K. N. (2021). </a:t>
            </a:r>
            <a:r>
              <a:rPr lang="en-GB" sz="2000" i="1" dirty="0">
                <a:solidFill>
                  <a:schemeClr val="bg1"/>
                </a:solidFill>
              </a:rPr>
              <a:t>Exploration of sleep as a specific risk factor for poor metabolic and mental health: A UK biobank study of 84,404 participants.</a:t>
            </a:r>
            <a:r>
              <a:rPr lang="en-GB" sz="2000" dirty="0">
                <a:solidFill>
                  <a:schemeClr val="bg1"/>
                </a:solidFill>
              </a:rPr>
              <a:t> </a:t>
            </a:r>
            <a:r>
              <a:rPr lang="en-GB" sz="2000" b="1" dirty="0">
                <a:solidFill>
                  <a:schemeClr val="bg1"/>
                </a:solidFill>
              </a:rPr>
              <a:t>Nature and Science of Sleep,</a:t>
            </a:r>
            <a:r>
              <a:rPr lang="en-GB" sz="2000" dirty="0">
                <a:solidFill>
                  <a:schemeClr val="bg1"/>
                </a:solidFill>
              </a:rPr>
              <a:t> 1903–1912. </a:t>
            </a:r>
            <a:r>
              <a:rPr lang="en-GB" sz="2000" dirty="0">
                <a:solidFill>
                  <a:schemeClr val="bg1"/>
                </a:solidFill>
                <a:hlinkClick r:id="rId6">
                  <a:extLst>
                    <a:ext uri="{A12FA001-AC4F-418D-AE19-62706E023703}">
                      <ahyp:hlinkClr xmlns:ahyp="http://schemas.microsoft.com/office/drawing/2018/hyperlinkcolor" val="tx"/>
                    </a:ext>
                  </a:extLst>
                </a:hlinkClick>
              </a:rPr>
              <a:t>https://www.tandfonline.com/doi/pdf/10.2147/NSS.S323160</a:t>
            </a:r>
            <a:endParaRPr lang="en-GB" sz="2000" dirty="0">
              <a:solidFill>
                <a:schemeClr val="bg1"/>
              </a:solidFill>
            </a:endParaRPr>
          </a:p>
        </p:txBody>
      </p:sp>
    </p:spTree>
    <p:extLst>
      <p:ext uri="{BB962C8B-B14F-4D97-AF65-F5344CB8AC3E}">
        <p14:creationId xmlns:p14="http://schemas.microsoft.com/office/powerpoint/2010/main" val="40443837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998</TotalTime>
  <Words>5371</Words>
  <Application>Microsoft Office PowerPoint</Application>
  <PresentationFormat>Custom</PresentationFormat>
  <Paragraphs>448</Paragraphs>
  <Slides>46</Slides>
  <Notes>36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Arail</vt:lpstr>
      <vt:lpstr>Arial</vt:lpstr>
      <vt:lpstr>Arial Black</vt:lpstr>
      <vt:lpstr>Calibri</vt:lpstr>
      <vt:lpstr>Canva Sans Bold</vt:lpstr>
      <vt:lpstr>Garamond</vt:lpstr>
      <vt:lpstr>Times New Roman</vt:lpstr>
      <vt:lpstr>Wingdings</vt:lpstr>
      <vt:lpstr>思源黑体-思源黑体-Medium</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Y M</cp:lastModifiedBy>
  <cp:revision>54</cp:revision>
  <cp:lastPrinted>2025-11-03T09:57:35Z</cp:lastPrinted>
  <dcterms:created xsi:type="dcterms:W3CDTF">2025-11-03T02:42:33Z</dcterms:created>
  <dcterms:modified xsi:type="dcterms:W3CDTF">2025-11-04T09:45:19Z</dcterms:modified>
</cp:coreProperties>
</file>