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3" r:id="rId1"/>
  </p:sldMasterIdLst>
  <p:notesMasterIdLst>
    <p:notesMasterId r:id="rId10"/>
  </p:notesMasterIdLst>
  <p:sldIdLst>
    <p:sldId id="278" r:id="rId2"/>
    <p:sldId id="279" r:id="rId3"/>
    <p:sldId id="280" r:id="rId4"/>
    <p:sldId id="298" r:id="rId5"/>
    <p:sldId id="301" r:id="rId6"/>
    <p:sldId id="303" r:id="rId7"/>
    <p:sldId id="304" r:id="rId8"/>
    <p:sldId id="305" r:id="rId9"/>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A21557-098F-5BE9-103E-999E42139F51}" v="1152" dt="2022-10-17T11:48:40.481"/>
    <p1510:client id="{8460A3FC-573D-F514-DF73-14581B13BA56}" v="1927" dt="2022-10-12T11:59:33.228"/>
    <p1510:client id="{C80E9CFC-042A-DB97-5585-D2533FE79F2E}" v="216" dt="2022-10-18T10:04:16.651"/>
    <p1510:client id="{E313F234-5FDA-D08E-AB4F-B163BD4E8B2A}" v="119" dt="2022-10-03T09:56:18.545"/>
    <p1510:client id="{F07D6724-A527-82DE-4850-015DD7728911}" v="187" dt="2022-10-10T11:12:17.418"/>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60"/>
    <p:restoredTop sz="94609" autoAdjust="0"/>
  </p:normalViewPr>
  <p:slideViewPr>
    <p:cSldViewPr snapToGrid="0" snapToObjects="1">
      <p:cViewPr>
        <p:scale>
          <a:sx n="100" d="100"/>
          <a:sy n="100" d="100"/>
        </p:scale>
        <p:origin x="948" y="258"/>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heme" Target="theme/theme1.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viewProps" Target="viewProps.xml" Id="rId12" /><Relationship Type="http://schemas.microsoft.com/office/2018/10/relationships/authors" Target="authors.xml" Id="rId17" /><Relationship Type="http://schemas.openxmlformats.org/officeDocument/2006/relationships/slide" Target="slides/slide1.xml" Id="rId2" /><Relationship Type="http://schemas.microsoft.com/office/2015/10/relationships/revisionInfo" Target="revisionInfo.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presProps" Target="presProps.xml" Id="rId11" /><Relationship Type="http://schemas.openxmlformats.org/officeDocument/2006/relationships/slide" Target="slides/slide4.xml" Id="rId5" /><Relationship Type="http://schemas.openxmlformats.org/officeDocument/2006/relationships/notesMaster" Target="notesMasters/notesMaster1.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tableStyles" Target="tableStyles.xml" Id="rId14"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766112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95725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26070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59928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12625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41721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08838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470268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70011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45744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573544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dirty="0"/>
              <a:t>Click to edit Master title style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185831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10/18/2022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711775742"/>
      </p:ext>
    </p:extLst>
  </p:cSld>
  <p:clrMap bg1="lt1" tx1="dk1" bg2="lt2" tx2="dk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 id="2147483851" r:id="rId8"/>
    <p:sldLayoutId id="2147483852" r:id="rId9"/>
    <p:sldLayoutId id="2147483853" r:id="rId10"/>
    <p:sldLayoutId id="2147483854" r:id="rId11"/>
    <p:sldLayoutId id="214748385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4439633" y="4518923"/>
            <a:ext cx="3312734" cy="1141851"/>
          </a:xfrm>
          <a:noFill/>
        </p:spPr>
        <p:txBody>
          <a:bodyPr vert="horz" lIns="0" tIns="0" rIns="0" bIns="0" rtlCol="0">
            <a:normAutofit/>
          </a:bodyPr>
          <a:lstStyle/>
          <a:p>
            <a:endParaRPr lang="en-US" sz="2000">
              <a:solidFill>
                <a:srgbClr val="080808"/>
              </a:solidFill>
              <a:latin typeface="Arial"/>
              <a:cs typeface="Sabon Next LT"/>
            </a:endParaRPr>
          </a:p>
          <a:p>
            <a:endParaRPr lang="en-US" sz="2000">
              <a:solidFill>
                <a:srgbClr val="080808"/>
              </a:solidFill>
              <a:latin typeface="Arial Nova"/>
              <a:cs typeface="Sabon Next LT"/>
            </a:endParaRPr>
          </a:p>
          <a:p>
            <a:endParaRPr lang="en-US" sz="2000">
              <a:solidFill>
                <a:srgbClr val="080808"/>
              </a:solidFill>
              <a:cs typeface="Sabon Next LT"/>
            </a:endParaRPr>
          </a:p>
        </p:txBody>
      </p:sp>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2953740" y="2204958"/>
            <a:ext cx="5782716" cy="2150719"/>
          </a:xfrm>
          <a:noFill/>
        </p:spPr>
        <p:txBody>
          <a:bodyPr anchor="ctr">
            <a:normAutofit fontScale="90000"/>
          </a:bodyPr>
          <a:lstStyle/>
          <a:p>
            <a:r>
              <a:rPr lang="en-US" sz="2400" u="sng" dirty="0">
                <a:solidFill>
                  <a:srgbClr val="080808"/>
                </a:solidFill>
                <a:latin typeface="Arial"/>
                <a:cs typeface="Arial"/>
              </a:rPr>
              <a:t>University Of Wales Trinity Saint David </a:t>
            </a:r>
            <a:br>
              <a:rPr lang="en-US" sz="2400" u="sng" dirty="0">
                <a:latin typeface="Arial"/>
                <a:cs typeface="Arial"/>
              </a:rPr>
            </a:br>
            <a:br>
              <a:rPr lang="en-US" sz="2400" u="sng" dirty="0">
                <a:latin typeface="Arial"/>
                <a:cs typeface="Arial"/>
              </a:rPr>
            </a:br>
            <a:br>
              <a:rPr lang="en-US" sz="2400" u="sng" dirty="0">
                <a:latin typeface="Arial"/>
                <a:cs typeface="Arial"/>
              </a:rPr>
            </a:br>
            <a:br>
              <a:rPr lang="en-US" sz="2400" u="sng" dirty="0">
                <a:latin typeface="Arial"/>
                <a:cs typeface="Arial"/>
              </a:rPr>
            </a:br>
            <a:r>
              <a:rPr lang="en-US" sz="2400" dirty="0" err="1">
                <a:solidFill>
                  <a:srgbClr val="080808"/>
                </a:solidFill>
                <a:latin typeface="Arial"/>
                <a:cs typeface="Arial"/>
              </a:rPr>
              <a:t>Programme</a:t>
            </a:r>
            <a:r>
              <a:rPr lang="en-US" sz="2400" dirty="0">
                <a:solidFill>
                  <a:srgbClr val="080808"/>
                </a:solidFill>
                <a:latin typeface="Arial"/>
                <a:cs typeface="Arial"/>
              </a:rPr>
              <a:t>: Certificate Of Higher Education Skills For The Workplace </a:t>
            </a:r>
            <a:br>
              <a:rPr lang="en-US" sz="2400" dirty="0">
                <a:latin typeface="Arial"/>
                <a:cs typeface="Arial"/>
              </a:rPr>
            </a:br>
            <a:r>
              <a:rPr lang="en-US" sz="2400" dirty="0">
                <a:solidFill>
                  <a:srgbClr val="080808"/>
                </a:solidFill>
                <a:latin typeface="Arial"/>
                <a:cs typeface="Arial"/>
              </a:rPr>
              <a:t>Module: Digital Skills and Research Methods</a:t>
            </a:r>
            <a:br>
              <a:rPr lang="en-US" sz="2400" dirty="0">
                <a:latin typeface="Arial"/>
                <a:cs typeface="Arial"/>
              </a:rPr>
            </a:br>
            <a:r>
              <a:rPr lang="en-US" sz="2400" dirty="0">
                <a:solidFill>
                  <a:srgbClr val="080808"/>
                </a:solidFill>
                <a:latin typeface="Arial"/>
                <a:cs typeface="Arial"/>
              </a:rPr>
              <a:t>Module code:LCHS4002</a:t>
            </a:r>
            <a:br>
              <a:rPr lang="en-US" sz="2400" dirty="0">
                <a:latin typeface="Arial"/>
                <a:cs typeface="Arial"/>
              </a:rPr>
            </a:br>
            <a:r>
              <a:rPr lang="en-US" sz="2400" dirty="0">
                <a:solidFill>
                  <a:srgbClr val="080808"/>
                </a:solidFill>
                <a:latin typeface="Arial"/>
                <a:cs typeface="Arial"/>
              </a:rPr>
              <a:t>Lecturer: Rebecca Stewart</a:t>
            </a:r>
            <a:br>
              <a:rPr lang="en-US" sz="2400" dirty="0">
                <a:latin typeface="Arial"/>
                <a:cs typeface="Arial"/>
              </a:rPr>
            </a:br>
            <a:br>
              <a:rPr lang="en-US" sz="2400" dirty="0">
                <a:latin typeface="Arial"/>
                <a:cs typeface="Arial"/>
              </a:rPr>
            </a:br>
            <a:r>
              <a:rPr lang="en-US" sz="2400" dirty="0">
                <a:solidFill>
                  <a:srgbClr val="080808"/>
                </a:solidFill>
                <a:latin typeface="Arial"/>
                <a:cs typeface="Arial"/>
              </a:rPr>
              <a:t>Student Names &amp; ID Numbers:</a:t>
            </a:r>
            <a:br>
              <a:rPr lang="en-US" sz="2400" dirty="0">
                <a:latin typeface="Arial"/>
                <a:cs typeface="Arial"/>
              </a:rPr>
            </a:br>
            <a:r>
              <a:rPr lang="en-US" sz="2400" dirty="0" err="1">
                <a:solidFill>
                  <a:srgbClr val="080808"/>
                </a:solidFill>
                <a:latin typeface="Arial"/>
                <a:cs typeface="Arial"/>
              </a:rPr>
              <a:t>Gjylafe</a:t>
            </a:r>
            <a:r>
              <a:rPr lang="en-US" sz="2400" dirty="0">
                <a:solidFill>
                  <a:srgbClr val="080808"/>
                </a:solidFill>
                <a:latin typeface="Arial"/>
                <a:cs typeface="Arial"/>
              </a:rPr>
              <a:t> </a:t>
            </a:r>
            <a:r>
              <a:rPr lang="en-US" sz="2400" dirty="0" err="1">
                <a:solidFill>
                  <a:srgbClr val="080808"/>
                </a:solidFill>
                <a:latin typeface="Arial"/>
                <a:cs typeface="Arial"/>
              </a:rPr>
              <a:t>Alikokej</a:t>
            </a:r>
            <a:r>
              <a:rPr lang="en-US" sz="2400" dirty="0">
                <a:solidFill>
                  <a:srgbClr val="080808"/>
                </a:solidFill>
                <a:latin typeface="Arial"/>
                <a:cs typeface="Arial"/>
              </a:rPr>
              <a:t> 2208451</a:t>
            </a:r>
            <a:br>
              <a:rPr lang="en-US" sz="2400" dirty="0">
                <a:latin typeface="Arial"/>
                <a:cs typeface="Arial"/>
              </a:rPr>
            </a:br>
            <a:r>
              <a:rPr lang="en-US" sz="2400" dirty="0">
                <a:latin typeface="Arial"/>
                <a:cs typeface="Arial"/>
              </a:rPr>
              <a:t>Nazia Ali 2208450</a:t>
            </a:r>
            <a:br>
              <a:rPr lang="en-US" sz="2400" dirty="0">
                <a:latin typeface="Arial"/>
                <a:cs typeface="Arial"/>
              </a:rPr>
            </a:br>
            <a:r>
              <a:rPr lang="en-US" sz="2400" dirty="0">
                <a:latin typeface="Arial"/>
                <a:cs typeface="Arial"/>
              </a:rPr>
              <a:t>Afshan Mirza 2214807</a:t>
            </a:r>
            <a:br>
              <a:rPr lang="en-US" sz="2400" dirty="0">
                <a:latin typeface="Arial"/>
                <a:cs typeface="Arial"/>
              </a:rPr>
            </a:br>
            <a:r>
              <a:rPr lang="en-US" sz="2400" dirty="0">
                <a:solidFill>
                  <a:srgbClr val="080808"/>
                </a:solidFill>
                <a:latin typeface="Arial"/>
                <a:ea typeface="+mj-lt"/>
                <a:cs typeface="Arial"/>
              </a:rPr>
              <a:t>Zainab Shazad 2215958 </a:t>
            </a:r>
            <a:endParaRPr lang="en-US" sz="2400">
              <a:solidFill>
                <a:srgbClr val="080808"/>
              </a:solidFill>
              <a:latin typeface="Arial"/>
              <a:ea typeface="+mj-lt"/>
              <a:cs typeface="+mj-lt"/>
            </a:endParaRPr>
          </a:p>
          <a:p>
            <a:br>
              <a:rPr lang="en-US" sz="1200" dirty="0">
                <a:latin typeface="Arial"/>
                <a:cs typeface="Arial"/>
              </a:rPr>
            </a:br>
            <a:br>
              <a:rPr lang="en-US" sz="900" dirty="0">
                <a:latin typeface="Arial"/>
                <a:cs typeface="Arial"/>
              </a:rPr>
            </a:br>
            <a:br>
              <a:rPr lang="en-US" sz="900" dirty="0">
                <a:latin typeface="Arial"/>
                <a:cs typeface="Arial"/>
              </a:rPr>
            </a:br>
            <a:endParaRPr lang="en-US" sz="900">
              <a:solidFill>
                <a:srgbClr val="080808"/>
              </a:solidFill>
              <a:latin typeface="Arial"/>
              <a:cs typeface="Aria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31568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nodePh="1">
                                  <p:stCondLst>
                                    <p:cond delay="1000"/>
                                  </p:stCondLst>
                                  <p:endCondLst>
                                    <p:cond evt="begin" delay="0">
                                      <p:tn val="8"/>
                                    </p:cond>
                                  </p:end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1766976" y="1966216"/>
            <a:ext cx="6004689" cy="1100954"/>
          </a:xfrm>
        </p:spPr>
        <p:txBody>
          <a:bodyPr/>
          <a:lstStyle/>
          <a:p>
            <a:r>
              <a:rPr lang="en-US" dirty="0">
                <a:latin typeface="Arial"/>
                <a:cs typeface="Arial"/>
              </a:rPr>
              <a:t>          </a:t>
            </a:r>
            <a:r>
              <a:rPr lang="en-US" sz="2800" dirty="0">
                <a:latin typeface="Arial"/>
                <a:cs typeface="Arial"/>
              </a:rPr>
              <a:t> </a:t>
            </a:r>
            <a:r>
              <a:rPr lang="en-US" sz="1800" dirty="0">
                <a:latin typeface="Arial"/>
                <a:cs typeface="Arial"/>
              </a:rPr>
              <a:t> </a:t>
            </a:r>
            <a:r>
              <a:rPr lang="en-US" sz="1600" dirty="0">
                <a:latin typeface="Arial"/>
                <a:cs typeface="Arial"/>
              </a:rPr>
              <a:t>Group Presentation </a:t>
            </a:r>
            <a:br>
              <a:rPr lang="en-US" sz="1600" dirty="0">
                <a:latin typeface="Arial"/>
                <a:cs typeface="Arial"/>
              </a:rPr>
            </a:br>
            <a:r>
              <a:rPr lang="en-US" sz="1600" dirty="0">
                <a:latin typeface="Arial"/>
                <a:cs typeface="Arial"/>
              </a:rPr>
              <a:t>How do Students use technology to collaborate UWTSD ?</a:t>
            </a:r>
            <a:endParaRPr lang="en-US" sz="1600">
              <a:latin typeface="Arial"/>
              <a:cs typeface="Calibri Light" panose="020F0302020204030204"/>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1620421" y="1246632"/>
            <a:ext cx="5500869" cy="2542103"/>
          </a:xfrm>
        </p:spPr>
        <p:txBody>
          <a:bodyPr/>
          <a:lstStyle/>
          <a:p>
            <a:r>
              <a:rPr lang="en-US" dirty="0"/>
              <a:t>​</a:t>
            </a:r>
            <a:endParaRPr lang="en-US" dirty="0">
              <a:latin typeface="Arial"/>
              <a:cs typeface="Arial"/>
            </a:endParaRPr>
          </a:p>
          <a:p>
            <a:endParaRPr lang="en-US" dirty="0"/>
          </a:p>
        </p:txBody>
      </p:sp>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1475651" y="1904999"/>
            <a:ext cx="10018713" cy="3886201"/>
          </a:xfrm>
        </p:spPr>
        <p:txBody>
          <a:bodyPr vert="horz" lIns="91440" tIns="45720" rIns="91440" bIns="45720" rtlCol="0" anchor="t">
            <a:normAutofit/>
          </a:bodyPr>
          <a:lstStyle/>
          <a:p>
            <a:pPr marL="0" indent="0" algn="ctr">
              <a:buNone/>
            </a:pPr>
            <a:r>
              <a:rPr lang="en-US" sz="1600" dirty="0">
                <a:ea typeface="+mn-lt"/>
                <a:cs typeface="+mn-lt"/>
              </a:rPr>
              <a:t>Research Question:</a:t>
            </a:r>
            <a:endParaRPr lang="en-US" sz="1600" dirty="0">
              <a:cs typeface="Calibri"/>
            </a:endParaRPr>
          </a:p>
          <a:p>
            <a:pPr marL="0" indent="0" algn="ctr">
              <a:buNone/>
            </a:pPr>
            <a:r>
              <a:rPr lang="en-US" sz="1600" dirty="0">
                <a:ea typeface="+mn-lt"/>
                <a:cs typeface="+mn-lt"/>
              </a:rPr>
              <a:t>Are Students confident in using technology to collaborate?</a:t>
            </a:r>
          </a:p>
          <a:p>
            <a:pPr marL="0" indent="0">
              <a:buNone/>
            </a:pPr>
            <a:endParaRPr lang="en-US" sz="1600" dirty="0">
              <a:cs typeface="Calibri"/>
            </a:endParaRPr>
          </a:p>
          <a:p>
            <a:pPr marL="0" indent="0">
              <a:buNone/>
            </a:pPr>
            <a:r>
              <a:rPr lang="en-US" sz="1600" dirty="0"/>
              <a:t>Technology is the appeal of knowledge to reach your results, </a:t>
            </a:r>
            <a:endParaRPr lang="en-US" sz="1600" dirty="0">
              <a:cs typeface="Calibri"/>
            </a:endParaRPr>
          </a:p>
          <a:p>
            <a:r>
              <a:rPr lang="en-US" sz="1600" dirty="0"/>
              <a:t>It can be useful for transformation learning.</a:t>
            </a:r>
            <a:endParaRPr lang="en-US" sz="1600" dirty="0">
              <a:cs typeface="Calibri"/>
            </a:endParaRPr>
          </a:p>
          <a:p>
            <a:r>
              <a:rPr lang="en-US" sz="1600" dirty="0"/>
              <a:t>Help students to learn quickly to collaborate in there needs to research when learning in daily life. </a:t>
            </a:r>
            <a:endParaRPr lang="en-US" sz="1600" dirty="0">
              <a:cs typeface="Calibri"/>
            </a:endParaRPr>
          </a:p>
          <a:p>
            <a:r>
              <a:rPr lang="en-US" sz="1600" dirty="0"/>
              <a:t>Technology can be used in classroom during lecturers.</a:t>
            </a:r>
            <a:endParaRPr lang="en-US" sz="1600" dirty="0">
              <a:cs typeface="Calibri"/>
            </a:endParaRPr>
          </a:p>
          <a:p>
            <a:r>
              <a:rPr lang="en-US" sz="1600" dirty="0"/>
              <a:t>It can make the learning process more enjoyable for students.</a:t>
            </a:r>
            <a:endParaRPr lang="en-US" sz="1600" dirty="0">
              <a:cs typeface="Calibri"/>
            </a:endParaRPr>
          </a:p>
          <a:p>
            <a:r>
              <a:rPr lang="en-US" sz="1600" dirty="0"/>
              <a:t>Technology can be bad for student when they get distracted by text message, social media, and higher risk of experiencing adverse health effect.  </a:t>
            </a:r>
            <a:endParaRPr lang="en-US" sz="1600" dirty="0">
              <a:cs typeface="Calibri"/>
            </a:endParaRPr>
          </a:p>
          <a:p>
            <a:pPr marL="0" indent="0">
              <a:buNone/>
            </a:pPr>
            <a:endParaRPr lang="en-US" sz="1600" dirty="0">
              <a:cs typeface="Calibri"/>
            </a:endParaRPr>
          </a:p>
        </p:txBody>
      </p:sp>
      <p:sp>
        <p:nvSpPr>
          <p:cNvPr id="14" name="Footer Placeholder 13">
            <a:extLst>
              <a:ext uri="{FF2B5EF4-FFF2-40B4-BE49-F238E27FC236}">
                <a16:creationId xmlns:a16="http://schemas.microsoft.com/office/drawing/2014/main" id="{03571BF2-FCCE-E7A0-736D-9168D2BBFF63}"/>
              </a:ext>
            </a:extLst>
          </p:cNvPr>
          <p:cNvSpPr>
            <a:spLocks noGrp="1"/>
          </p:cNvSpPr>
          <p:nvPr>
            <p:ph type="ftr" sz="quarter" idx="11"/>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r>
              <a:rPr lang="en-US" dirty="0">
                <a:cs typeface="Calibri"/>
              </a:rPr>
              <a:t>Nazia Ali</a:t>
            </a:r>
            <a:endParaRPr lang="en-US" dirty="0"/>
          </a:p>
        </p:txBody>
      </p:sp>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CA3DC-EB88-A625-C402-E01594C039BE}"/>
              </a:ext>
            </a:extLst>
          </p:cNvPr>
          <p:cNvSpPr>
            <a:spLocks noGrp="1"/>
          </p:cNvSpPr>
          <p:nvPr>
            <p:ph type="title"/>
          </p:nvPr>
        </p:nvSpPr>
        <p:spPr>
          <a:xfrm>
            <a:off x="1622856" y="685803"/>
            <a:ext cx="9369280" cy="5311483"/>
          </a:xfrm>
        </p:spPr>
        <p:txBody>
          <a:bodyPr vert="horz" lIns="91440" tIns="45720" rIns="91440" bIns="45720" rtlCol="0" anchor="ctr">
            <a:noAutofit/>
          </a:bodyPr>
          <a:lstStyle/>
          <a:p>
            <a:r>
              <a:rPr lang="en-US" sz="1400" b="1" u="sng" dirty="0">
                <a:latin typeface="Arial"/>
                <a:cs typeface="Arial"/>
              </a:rPr>
              <a:t>Rationale</a:t>
            </a:r>
            <a:br>
              <a:rPr lang="en-US" sz="1400" dirty="0">
                <a:solidFill>
                  <a:srgbClr val="000000"/>
                </a:solidFill>
                <a:latin typeface="Arial"/>
                <a:cs typeface="Arial"/>
              </a:rPr>
            </a:br>
            <a:br>
              <a:rPr lang="en-US" sz="1400" dirty="0">
                <a:latin typeface="Arial"/>
                <a:cs typeface="Arial"/>
              </a:rPr>
            </a:br>
            <a:br>
              <a:rPr lang="en-US" sz="1400" dirty="0">
                <a:latin typeface="Arial"/>
                <a:cs typeface="Arial"/>
              </a:rPr>
            </a:br>
            <a:r>
              <a:rPr lang="en-US" sz="1400" b="1" dirty="0">
                <a:latin typeface="Arial"/>
                <a:cs typeface="Arial"/>
              </a:rPr>
              <a:t>Do you see the value of using technology to collaborate? Yes</a:t>
            </a:r>
            <a:br>
              <a:rPr lang="en-US" sz="1400" dirty="0">
                <a:latin typeface="Arial"/>
                <a:cs typeface="Arial"/>
              </a:rPr>
            </a:br>
            <a:br>
              <a:rPr lang="en-US" sz="1400" dirty="0">
                <a:latin typeface="Arial"/>
                <a:cs typeface="Arial"/>
              </a:rPr>
            </a:br>
            <a:r>
              <a:rPr lang="en-US" sz="1400" b="1" dirty="0">
                <a:ea typeface="+mj-lt"/>
                <a:cs typeface="+mj-lt"/>
              </a:rPr>
              <a:t>Collaboration</a:t>
            </a:r>
            <a:r>
              <a:rPr lang="en-US" sz="1400" b="1" dirty="0">
                <a:latin typeface="Calibri Light"/>
                <a:ea typeface="+mj-lt"/>
                <a:cs typeface="Calibri Light"/>
              </a:rPr>
              <a:t> t</a:t>
            </a:r>
            <a:r>
              <a:rPr lang="en-US" sz="1400" dirty="0">
                <a:latin typeface="Arial"/>
                <a:ea typeface="+mj-lt"/>
                <a:cs typeface="Arial"/>
              </a:rPr>
              <a:t>echnology</a:t>
            </a:r>
            <a:r>
              <a:rPr lang="en-US" sz="1400" dirty="0">
                <a:latin typeface="Arial"/>
                <a:cs typeface="Arial"/>
              </a:rPr>
              <a:t> enables us to communicate and share ideas within university studies.</a:t>
            </a:r>
            <a:br>
              <a:rPr lang="en-US" sz="1400" dirty="0">
                <a:latin typeface="Arial"/>
                <a:cs typeface="Arial"/>
              </a:rPr>
            </a:br>
            <a:br>
              <a:rPr lang="en-US" sz="1400" dirty="0">
                <a:latin typeface="Arial"/>
                <a:cs typeface="Arial"/>
              </a:rPr>
            </a:br>
            <a:br>
              <a:rPr lang="en-US" sz="1400" dirty="0">
                <a:latin typeface="Arial"/>
                <a:cs typeface="Arial"/>
              </a:rPr>
            </a:br>
            <a:r>
              <a:rPr lang="en-US" sz="1400" b="1" dirty="0">
                <a:latin typeface="Arial"/>
                <a:ea typeface="+mj-lt"/>
                <a:cs typeface="+mj-lt"/>
              </a:rPr>
              <a:t>Have you ever avoided using technology to collaborate? No</a:t>
            </a:r>
            <a:br>
              <a:rPr lang="en-US" sz="1400" b="1" dirty="0">
                <a:latin typeface="Arial"/>
                <a:ea typeface="+mj-lt"/>
                <a:cs typeface="+mj-lt"/>
              </a:rPr>
            </a:br>
            <a:br>
              <a:rPr lang="en-US" sz="1400" b="1" dirty="0">
                <a:latin typeface="Arial"/>
                <a:ea typeface="+mj-lt"/>
                <a:cs typeface="+mj-lt"/>
              </a:rPr>
            </a:br>
            <a:r>
              <a:rPr lang="en-US" sz="1400" dirty="0">
                <a:latin typeface="Arial"/>
                <a:ea typeface="+mj-lt"/>
                <a:cs typeface="+mj-lt"/>
              </a:rPr>
              <a:t>Technology has become a daily use and routine for students in university life.</a:t>
            </a:r>
            <a:br>
              <a:rPr lang="en-US" sz="1400" dirty="0">
                <a:latin typeface="Arial"/>
                <a:ea typeface="+mj-lt"/>
                <a:cs typeface="+mj-lt"/>
              </a:rPr>
            </a:br>
            <a:br>
              <a:rPr lang="en-US" sz="1400" dirty="0">
                <a:latin typeface="Arial"/>
                <a:ea typeface="+mj-lt"/>
                <a:cs typeface="+mj-lt"/>
              </a:rPr>
            </a:br>
            <a:br>
              <a:rPr lang="en-US" sz="1400" dirty="0">
                <a:latin typeface="Arial"/>
                <a:ea typeface="+mj-lt"/>
                <a:cs typeface="+mj-lt"/>
              </a:rPr>
            </a:br>
            <a:r>
              <a:rPr lang="en-US" sz="1400" b="1" dirty="0">
                <a:latin typeface="Arial"/>
                <a:ea typeface="+mj-lt"/>
                <a:cs typeface="+mj-lt"/>
              </a:rPr>
              <a:t>Do you feel anxious if you are asked to collaborate using technology?  Yes</a:t>
            </a:r>
            <a:br>
              <a:rPr lang="en-US" sz="1400" b="1" dirty="0">
                <a:latin typeface="Arial"/>
                <a:cs typeface="Calibri Light"/>
              </a:rPr>
            </a:br>
            <a:br>
              <a:rPr lang="en-US" sz="1400" dirty="0">
                <a:latin typeface="Arial"/>
                <a:cs typeface="Arial"/>
              </a:rPr>
            </a:br>
            <a:r>
              <a:rPr lang="en-US" sz="1400" dirty="0">
                <a:latin typeface="Arial"/>
                <a:cs typeface="Calibri Light"/>
              </a:rPr>
              <a:t>Students can feel anxious when using technology for the first time.</a:t>
            </a:r>
            <a:endParaRPr lang="en-US">
              <a:cs typeface="Calibri Light" panose="020F0302020204030204"/>
            </a:endParaRPr>
          </a:p>
          <a:p>
            <a:pPr>
              <a:spcBef>
                <a:spcPct val="20000"/>
              </a:spcBef>
              <a:spcAft>
                <a:spcPts val="600"/>
              </a:spcAft>
            </a:pPr>
            <a:endParaRPr lang="en-US" sz="1400" dirty="0">
              <a:ea typeface="+mj-lt"/>
              <a:cs typeface="+mj-lt"/>
            </a:endParaRPr>
          </a:p>
          <a:p>
            <a:endParaRPr lang="en-US" sz="1400" dirty="0">
              <a:cs typeface="Calibri Light"/>
            </a:endParaRPr>
          </a:p>
        </p:txBody>
      </p:sp>
      <p:sp>
        <p:nvSpPr>
          <p:cNvPr id="3" name="Footer Placeholder 2">
            <a:extLst>
              <a:ext uri="{FF2B5EF4-FFF2-40B4-BE49-F238E27FC236}">
                <a16:creationId xmlns:a16="http://schemas.microsoft.com/office/drawing/2014/main" id="{2063D259-5E27-53BE-4CED-71FBB082BBC8}"/>
              </a:ext>
            </a:extLst>
          </p:cNvPr>
          <p:cNvSpPr>
            <a:spLocks noGrp="1"/>
          </p:cNvSpPr>
          <p:nvPr>
            <p:ph type="ftr" sz="quarter" idx="11"/>
          </p:nvPr>
        </p:nvSpPr>
        <p:spPr>
          <a:xfrm>
            <a:off x="4038600" y="6356350"/>
            <a:ext cx="7943850" cy="298450"/>
          </a:xfrm>
        </p:spPr>
        <p:txBody>
          <a:bodyPr/>
          <a:lstStyle/>
          <a:p>
            <a:r>
              <a:rPr lang="en-US" dirty="0">
                <a:cs typeface="Calibri"/>
              </a:rPr>
              <a:t>                                                                                                                                                                          Zainab  Shazad</a:t>
            </a:r>
          </a:p>
        </p:txBody>
      </p:sp>
    </p:spTree>
    <p:extLst>
      <p:ext uri="{BB962C8B-B14F-4D97-AF65-F5344CB8AC3E}">
        <p14:creationId xmlns:p14="http://schemas.microsoft.com/office/powerpoint/2010/main" val="1823457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3E20D-79DB-666E-4A6E-B29B3ECE1B8F}"/>
              </a:ext>
            </a:extLst>
          </p:cNvPr>
          <p:cNvSpPr>
            <a:spLocks noGrp="1"/>
          </p:cNvSpPr>
          <p:nvPr>
            <p:ph type="title"/>
          </p:nvPr>
        </p:nvSpPr>
        <p:spPr/>
        <p:txBody>
          <a:bodyPr>
            <a:normAutofit/>
          </a:bodyPr>
          <a:lstStyle/>
          <a:p>
            <a:r>
              <a:rPr lang="en-US" sz="1400" dirty="0">
                <a:latin typeface="Arial"/>
                <a:cs typeface="Arial"/>
              </a:rPr>
              <a:t>Proposed Method </a:t>
            </a:r>
          </a:p>
        </p:txBody>
      </p:sp>
      <p:sp>
        <p:nvSpPr>
          <p:cNvPr id="3" name="Content Placeholder 2">
            <a:extLst>
              <a:ext uri="{FF2B5EF4-FFF2-40B4-BE49-F238E27FC236}">
                <a16:creationId xmlns:a16="http://schemas.microsoft.com/office/drawing/2014/main" id="{C0E9F91A-BC59-8967-D0C2-78649D91568A}"/>
              </a:ext>
            </a:extLst>
          </p:cNvPr>
          <p:cNvSpPr>
            <a:spLocks noGrp="1"/>
          </p:cNvSpPr>
          <p:nvPr>
            <p:ph idx="1"/>
          </p:nvPr>
        </p:nvSpPr>
        <p:spPr>
          <a:xfrm>
            <a:off x="752475" y="1539875"/>
            <a:ext cx="11234304" cy="5321156"/>
          </a:xfrm>
        </p:spPr>
        <p:txBody>
          <a:bodyPr vert="horz" lIns="91440" tIns="45720" rIns="91440" bIns="45720" rtlCol="0" anchor="t">
            <a:normAutofit/>
          </a:bodyPr>
          <a:lstStyle/>
          <a:p>
            <a:endParaRPr lang="en-US" sz="1400" dirty="0">
              <a:latin typeface="Arial"/>
              <a:cs typeface="Arial"/>
            </a:endParaRPr>
          </a:p>
          <a:p>
            <a:r>
              <a:rPr lang="en-US" sz="1400" b="1" dirty="0">
                <a:latin typeface="Arial"/>
                <a:cs typeface="Arial"/>
              </a:rPr>
              <a:t>What is proposed method and what are the methods you will collect data?</a:t>
            </a:r>
          </a:p>
          <a:p>
            <a:pPr marL="0" indent="0">
              <a:buNone/>
            </a:pPr>
            <a:endParaRPr lang="en-US" sz="1400" dirty="0">
              <a:latin typeface="Arial"/>
              <a:ea typeface="+mn-lt"/>
              <a:cs typeface="+mn-lt"/>
            </a:endParaRPr>
          </a:p>
          <a:p>
            <a:pPr marL="0" indent="0">
              <a:buNone/>
            </a:pPr>
            <a:r>
              <a:rPr lang="en-US" sz="1400" dirty="0">
                <a:latin typeface="Arial"/>
                <a:ea typeface="+mn-lt"/>
                <a:cs typeface="+mn-lt"/>
              </a:rPr>
              <a:t>    Qualitative: </a:t>
            </a:r>
            <a:r>
              <a:rPr lang="en-US" sz="1400" dirty="0" err="1">
                <a:latin typeface="Arial"/>
                <a:ea typeface="+mn-lt"/>
                <a:cs typeface="+mn-lt"/>
              </a:rPr>
              <a:t>text,video</a:t>
            </a:r>
            <a:r>
              <a:rPr lang="en-US" sz="1400" dirty="0">
                <a:latin typeface="Arial"/>
                <a:ea typeface="+mn-lt"/>
                <a:cs typeface="+mn-lt"/>
              </a:rPr>
              <a:t> audio to understand concepts.</a:t>
            </a:r>
          </a:p>
          <a:p>
            <a:pPr marL="0" indent="0">
              <a:buNone/>
            </a:pPr>
            <a:r>
              <a:rPr lang="en-US" sz="1400" dirty="0">
                <a:latin typeface="Arial"/>
                <a:ea typeface="+mn-lt"/>
                <a:cs typeface="+mn-lt"/>
              </a:rPr>
              <a:t>    </a:t>
            </a:r>
            <a:r>
              <a:rPr lang="en-US" sz="1400" dirty="0" err="1">
                <a:latin typeface="Arial"/>
                <a:ea typeface="+mn-lt"/>
                <a:cs typeface="+mn-lt"/>
              </a:rPr>
              <a:t>Quantitative:classroom</a:t>
            </a:r>
            <a:r>
              <a:rPr lang="en-US" sz="1400" dirty="0">
                <a:latin typeface="Arial"/>
                <a:ea typeface="+mn-lt"/>
                <a:cs typeface="+mn-lt"/>
              </a:rPr>
              <a:t> ,suite </a:t>
            </a:r>
            <a:r>
              <a:rPr lang="en-US" sz="1400" dirty="0" err="1">
                <a:latin typeface="Arial"/>
                <a:ea typeface="+mn-lt"/>
                <a:cs typeface="+mn-lt"/>
              </a:rPr>
              <a:t>computer,face</a:t>
            </a:r>
            <a:r>
              <a:rPr lang="en-US" sz="1400" dirty="0">
                <a:latin typeface="Arial"/>
                <a:ea typeface="+mn-lt"/>
                <a:cs typeface="+mn-lt"/>
              </a:rPr>
              <a:t> to face.</a:t>
            </a:r>
          </a:p>
          <a:p>
            <a:pPr marL="0" indent="0">
              <a:buNone/>
            </a:pPr>
            <a:endParaRPr lang="en-US" sz="1400" dirty="0">
              <a:latin typeface="Arial"/>
              <a:ea typeface="+mn-lt"/>
              <a:cs typeface="+mn-lt"/>
            </a:endParaRPr>
          </a:p>
          <a:p>
            <a:r>
              <a:rPr lang="en-US" sz="1400" b="1" dirty="0">
                <a:latin typeface="Arial"/>
                <a:ea typeface="+mn-lt"/>
                <a:cs typeface="+mn-lt"/>
              </a:rPr>
              <a:t>How to collect data?</a:t>
            </a:r>
            <a:endParaRPr lang="en-US" sz="1400" b="1" dirty="0">
              <a:latin typeface="Arial"/>
              <a:cs typeface="Calibri" panose="020F0502020204030204"/>
            </a:endParaRPr>
          </a:p>
          <a:p>
            <a:pPr marL="0" indent="0">
              <a:buNone/>
            </a:pPr>
            <a:r>
              <a:rPr lang="en-US" sz="1400" dirty="0">
                <a:latin typeface="Arial"/>
                <a:cs typeface="Calibri" panose="020F0502020204030204"/>
              </a:rPr>
              <a:t>     Library research ,survey, </a:t>
            </a:r>
            <a:r>
              <a:rPr lang="en-US" sz="1400" dirty="0" err="1">
                <a:latin typeface="Arial"/>
                <a:cs typeface="Calibri" panose="020F0502020204030204"/>
              </a:rPr>
              <a:t>interviews,MS</a:t>
            </a:r>
            <a:r>
              <a:rPr lang="en-US" sz="1400" dirty="0">
                <a:latin typeface="Arial"/>
                <a:cs typeface="Calibri" panose="020F0502020204030204"/>
              </a:rPr>
              <a:t> forms, social media platforms.</a:t>
            </a:r>
          </a:p>
          <a:p>
            <a:pPr marL="0" indent="0">
              <a:buNone/>
            </a:pPr>
            <a:endParaRPr lang="en-US" sz="1400" dirty="0">
              <a:latin typeface="Arial"/>
              <a:cs typeface="Calibri" panose="020F0502020204030204"/>
            </a:endParaRPr>
          </a:p>
          <a:p>
            <a:r>
              <a:rPr lang="en-US" sz="1400" b="1" dirty="0">
                <a:latin typeface="Arial"/>
                <a:cs typeface="Calibri" panose="020F0502020204030204"/>
              </a:rPr>
              <a:t>Who will ask?</a:t>
            </a:r>
          </a:p>
          <a:p>
            <a:pPr marL="0" indent="0">
              <a:buNone/>
            </a:pPr>
            <a:r>
              <a:rPr lang="en-US" sz="1400" dirty="0">
                <a:latin typeface="Arial"/>
                <a:cs typeface="Calibri" panose="020F0502020204030204"/>
              </a:rPr>
              <a:t>     Students at the university.</a:t>
            </a:r>
          </a:p>
          <a:p>
            <a:endParaRPr lang="en-US" sz="1400" dirty="0">
              <a:latin typeface="Arial"/>
              <a:cs typeface="Calibri" panose="020F0502020204030204"/>
            </a:endParaRPr>
          </a:p>
          <a:p>
            <a:pPr marL="0" indent="0">
              <a:buNone/>
            </a:pPr>
            <a:endParaRPr lang="en-US" dirty="0">
              <a:cs typeface="Calibri" panose="020F0502020204030204"/>
            </a:endParaRPr>
          </a:p>
        </p:txBody>
      </p:sp>
      <p:sp>
        <p:nvSpPr>
          <p:cNvPr id="4" name="Footer Placeholder 3">
            <a:extLst>
              <a:ext uri="{FF2B5EF4-FFF2-40B4-BE49-F238E27FC236}">
                <a16:creationId xmlns:a16="http://schemas.microsoft.com/office/drawing/2014/main" id="{CDE75D72-B1D6-8554-AA9F-B37EBF52E56A}"/>
              </a:ext>
            </a:extLst>
          </p:cNvPr>
          <p:cNvSpPr>
            <a:spLocks noGrp="1"/>
          </p:cNvSpPr>
          <p:nvPr>
            <p:ph type="ftr" sz="quarter" idx="11"/>
          </p:nvPr>
        </p:nvSpPr>
        <p:spPr>
          <a:xfrm>
            <a:off x="4038600" y="6356350"/>
            <a:ext cx="7886700" cy="336550"/>
          </a:xfrm>
        </p:spPr>
        <p:txBody>
          <a:bodyPr/>
          <a:lstStyle/>
          <a:p>
            <a:r>
              <a:rPr lang="en-US" dirty="0">
                <a:solidFill>
                  <a:srgbClr val="080808"/>
                </a:solidFill>
                <a:latin typeface="Arial"/>
                <a:cs typeface="Arial"/>
              </a:rPr>
              <a:t>                                                                                                                                               </a:t>
            </a:r>
            <a:r>
              <a:rPr lang="en-US" dirty="0" err="1">
                <a:solidFill>
                  <a:srgbClr val="080808"/>
                </a:solidFill>
                <a:latin typeface="Arial"/>
                <a:cs typeface="Arial"/>
              </a:rPr>
              <a:t>Gjylafe</a:t>
            </a:r>
            <a:r>
              <a:rPr lang="en-US" dirty="0">
                <a:solidFill>
                  <a:srgbClr val="080808"/>
                </a:solidFill>
                <a:latin typeface="Arial"/>
                <a:cs typeface="Arial"/>
              </a:rPr>
              <a:t> </a:t>
            </a:r>
            <a:r>
              <a:rPr lang="en-US" dirty="0" err="1">
                <a:solidFill>
                  <a:srgbClr val="080808"/>
                </a:solidFill>
                <a:latin typeface="Arial"/>
                <a:cs typeface="Arial"/>
              </a:rPr>
              <a:t>Alikokej</a:t>
            </a:r>
            <a:endParaRPr lang="en-US" dirty="0" err="1">
              <a:cs typeface="Calibri" panose="020F0502020204030204"/>
            </a:endParaRPr>
          </a:p>
        </p:txBody>
      </p:sp>
    </p:spTree>
    <p:extLst>
      <p:ext uri="{BB962C8B-B14F-4D97-AF65-F5344CB8AC3E}">
        <p14:creationId xmlns:p14="http://schemas.microsoft.com/office/powerpoint/2010/main" val="3387837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44F44-8D06-04FE-91BD-3A105FE97680}"/>
              </a:ext>
            </a:extLst>
          </p:cNvPr>
          <p:cNvSpPr>
            <a:spLocks noGrp="1"/>
          </p:cNvSpPr>
          <p:nvPr>
            <p:ph type="title"/>
          </p:nvPr>
        </p:nvSpPr>
        <p:spPr/>
        <p:txBody>
          <a:bodyPr>
            <a:normAutofit/>
          </a:bodyPr>
          <a:lstStyle/>
          <a:p>
            <a:r>
              <a:rPr lang="en-US" sz="1400" dirty="0">
                <a:latin typeface="Arial"/>
                <a:cs typeface="Arial"/>
              </a:rPr>
              <a:t>Ethical considerations </a:t>
            </a:r>
          </a:p>
        </p:txBody>
      </p:sp>
      <p:sp>
        <p:nvSpPr>
          <p:cNvPr id="3" name="Content Placeholder 2">
            <a:extLst>
              <a:ext uri="{FF2B5EF4-FFF2-40B4-BE49-F238E27FC236}">
                <a16:creationId xmlns:a16="http://schemas.microsoft.com/office/drawing/2014/main" id="{CD81BB85-0863-E4D2-3368-B3C93F030BBE}"/>
              </a:ext>
            </a:extLst>
          </p:cNvPr>
          <p:cNvSpPr>
            <a:spLocks noGrp="1"/>
          </p:cNvSpPr>
          <p:nvPr>
            <p:ph idx="1"/>
          </p:nvPr>
        </p:nvSpPr>
        <p:spPr/>
        <p:txBody>
          <a:bodyPr vert="horz" lIns="91440" tIns="45720" rIns="91440" bIns="45720" rtlCol="0" anchor="t">
            <a:normAutofit/>
          </a:bodyPr>
          <a:lstStyle/>
          <a:p>
            <a:r>
              <a:rPr lang="en-US" sz="1400" dirty="0">
                <a:latin typeface="Arial"/>
                <a:cs typeface="Arial"/>
              </a:rPr>
              <a:t>Has a group we will collect our data by using the best ethical consideration for example</a:t>
            </a:r>
            <a:endParaRPr lang="en-US" dirty="0"/>
          </a:p>
          <a:p>
            <a:endParaRPr lang="en-US" dirty="0"/>
          </a:p>
          <a:p>
            <a:pPr>
              <a:buClr>
                <a:srgbClr val="1287C3"/>
              </a:buClr>
            </a:pPr>
            <a:r>
              <a:rPr lang="en-US" sz="1400" dirty="0">
                <a:latin typeface="Arial"/>
                <a:cs typeface="Arial"/>
              </a:rPr>
              <a:t>Making sure the personal information that is collect is not misused</a:t>
            </a:r>
          </a:p>
          <a:p>
            <a:pPr>
              <a:buClr>
                <a:srgbClr val="1287C3"/>
              </a:buClr>
            </a:pPr>
            <a:endParaRPr lang="en-US"/>
          </a:p>
          <a:p>
            <a:pPr>
              <a:buClr>
                <a:srgbClr val="1287C3"/>
              </a:buClr>
            </a:pPr>
            <a:r>
              <a:rPr lang="en-US" sz="1400" dirty="0">
                <a:latin typeface="Arial"/>
                <a:cs typeface="Arial"/>
              </a:rPr>
              <a:t>The data collect is not in context of Plagrism</a:t>
            </a:r>
          </a:p>
          <a:p>
            <a:pPr>
              <a:buClr>
                <a:srgbClr val="1287C3"/>
              </a:buClr>
            </a:pPr>
            <a:endParaRPr lang="en-US" sz="1400" dirty="0">
              <a:latin typeface="Arial"/>
              <a:cs typeface="Arial"/>
            </a:endParaRPr>
          </a:p>
          <a:p>
            <a:pPr>
              <a:buClr>
                <a:srgbClr val="1287C3"/>
              </a:buClr>
            </a:pPr>
            <a:endParaRPr lang="en-US" sz="1400" dirty="0">
              <a:latin typeface="Arial"/>
              <a:cs typeface="Arial"/>
            </a:endParaRPr>
          </a:p>
          <a:p>
            <a:pPr>
              <a:buClr>
                <a:srgbClr val="1287C3"/>
              </a:buClr>
            </a:pPr>
            <a:r>
              <a:rPr lang="en-US" sz="1400" dirty="0">
                <a:latin typeface="Arial"/>
                <a:cs typeface="Arial"/>
              </a:rPr>
              <a:t>The data does not involve any discrimation and harrasment </a:t>
            </a:r>
          </a:p>
        </p:txBody>
      </p:sp>
      <p:sp>
        <p:nvSpPr>
          <p:cNvPr id="4" name="Footer Placeholder 3">
            <a:extLst>
              <a:ext uri="{FF2B5EF4-FFF2-40B4-BE49-F238E27FC236}">
                <a16:creationId xmlns:a16="http://schemas.microsoft.com/office/drawing/2014/main" id="{66BE342A-3922-2DB5-B8D5-BA92A2913A8E}"/>
              </a:ext>
            </a:extLst>
          </p:cNvPr>
          <p:cNvSpPr>
            <a:spLocks noGrp="1"/>
          </p:cNvSpPr>
          <p:nvPr>
            <p:ph type="ftr" sz="quarter" idx="11"/>
          </p:nvPr>
        </p:nvSpPr>
        <p:spPr>
          <a:xfrm>
            <a:off x="5953125" y="6356350"/>
            <a:ext cx="9772650" cy="469900"/>
          </a:xfrm>
        </p:spPr>
        <p:txBody>
          <a:bodyPr/>
          <a:lstStyle/>
          <a:p>
            <a:r>
              <a:rPr lang="en-US" dirty="0">
                <a:ea typeface="+mn-lt"/>
                <a:cs typeface="+mn-lt"/>
              </a:rPr>
              <a:t>Nazia Ali /Afshan Mirza</a:t>
            </a:r>
            <a:endParaRPr lang="en-US" dirty="0"/>
          </a:p>
        </p:txBody>
      </p:sp>
    </p:spTree>
    <p:extLst>
      <p:ext uri="{BB962C8B-B14F-4D97-AF65-F5344CB8AC3E}">
        <p14:creationId xmlns:p14="http://schemas.microsoft.com/office/powerpoint/2010/main" val="1742371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7D3B1-59B5-FA73-95BD-23B5B666B8CB}"/>
              </a:ext>
            </a:extLst>
          </p:cNvPr>
          <p:cNvSpPr>
            <a:spLocks noGrp="1"/>
          </p:cNvSpPr>
          <p:nvPr>
            <p:ph type="title"/>
          </p:nvPr>
        </p:nvSpPr>
        <p:spPr/>
        <p:txBody>
          <a:bodyPr>
            <a:normAutofit/>
          </a:bodyPr>
          <a:lstStyle/>
          <a:p>
            <a:r>
              <a:rPr lang="en-US" sz="1400" b="1" dirty="0">
                <a:latin typeface="Arial"/>
                <a:cs typeface="Arial"/>
              </a:rPr>
              <a:t>Research Timeline </a:t>
            </a:r>
          </a:p>
        </p:txBody>
      </p:sp>
      <p:sp>
        <p:nvSpPr>
          <p:cNvPr id="3" name="Content Placeholder 2">
            <a:extLst>
              <a:ext uri="{FF2B5EF4-FFF2-40B4-BE49-F238E27FC236}">
                <a16:creationId xmlns:a16="http://schemas.microsoft.com/office/drawing/2014/main" id="{7CEAEF05-2B40-5BB9-181B-E352E4953F83}"/>
              </a:ext>
            </a:extLst>
          </p:cNvPr>
          <p:cNvSpPr>
            <a:spLocks noGrp="1"/>
          </p:cNvSpPr>
          <p:nvPr>
            <p:ph idx="1"/>
          </p:nvPr>
        </p:nvSpPr>
        <p:spPr/>
        <p:txBody>
          <a:bodyPr vert="horz" lIns="91440" tIns="45720" rIns="91440" bIns="45720" rtlCol="0" anchor="t">
            <a:normAutofit/>
          </a:bodyPr>
          <a:lstStyle/>
          <a:p>
            <a:pPr marL="0" indent="0">
              <a:buNone/>
            </a:pPr>
            <a:r>
              <a:rPr lang="en-US" sz="1400" dirty="0">
                <a:latin typeface="Arial"/>
                <a:cs typeface="Arial"/>
              </a:rPr>
              <a:t>When you plan to conduct and collect data ? </a:t>
            </a:r>
            <a:endParaRPr lang="en-US" dirty="0">
              <a:latin typeface="Calibri" panose="020F0502020204030204"/>
              <a:cs typeface="Calibri" panose="020F0502020204030204"/>
            </a:endParaRPr>
          </a:p>
          <a:p>
            <a:pPr marL="0" indent="0">
              <a:buNone/>
            </a:pPr>
            <a:r>
              <a:rPr lang="en-US" sz="1400" dirty="0">
                <a:latin typeface="Arial"/>
                <a:cs typeface="Arial"/>
              </a:rPr>
              <a:t>(week 7) We plan to speak to students in the university and conduct surveys and questionnaires with the support of MS forms.</a:t>
            </a:r>
            <a:endParaRPr lang="en-US" dirty="0">
              <a:cs typeface="Calibri" panose="020F0502020204030204"/>
            </a:endParaRPr>
          </a:p>
          <a:p>
            <a:pPr marL="0" indent="0">
              <a:buNone/>
            </a:pPr>
            <a:endParaRPr lang="en-US" sz="1400" dirty="0">
              <a:latin typeface="Arial"/>
              <a:cs typeface="Arial"/>
            </a:endParaRPr>
          </a:p>
          <a:p>
            <a:pPr marL="0" indent="0">
              <a:buNone/>
            </a:pPr>
            <a:r>
              <a:rPr lang="en-US" sz="1400" dirty="0">
                <a:latin typeface="Arial"/>
                <a:cs typeface="Calibri"/>
              </a:rPr>
              <a:t>Analyse results?</a:t>
            </a:r>
            <a:endParaRPr lang="en-US" sz="1400" dirty="0">
              <a:latin typeface="Arial"/>
              <a:cs typeface="Arial"/>
            </a:endParaRPr>
          </a:p>
          <a:p>
            <a:pPr marL="0" indent="0">
              <a:buNone/>
            </a:pPr>
            <a:r>
              <a:rPr lang="en-US" sz="1400" dirty="0">
                <a:latin typeface="Arial"/>
                <a:cs typeface="Calibri"/>
              </a:rPr>
              <a:t>(week 8)  </a:t>
            </a:r>
            <a:endParaRPr lang="en-US">
              <a:latin typeface="Calibri" panose="020F0502020204030204"/>
              <a:cs typeface="Calibri"/>
            </a:endParaRPr>
          </a:p>
          <a:p>
            <a:pPr marL="0" indent="0">
              <a:buNone/>
            </a:pPr>
            <a:r>
              <a:rPr lang="en-US" sz="1400" dirty="0">
                <a:latin typeface="Arial"/>
                <a:cs typeface="Calibri"/>
              </a:rPr>
              <a:t>Use the data we have collect and present it in maps. Graphics.</a:t>
            </a:r>
          </a:p>
          <a:p>
            <a:pPr marL="0" indent="0">
              <a:buNone/>
            </a:pPr>
            <a:endParaRPr lang="en-US" sz="1400" dirty="0">
              <a:latin typeface="Arial"/>
              <a:cs typeface="Calibri"/>
            </a:endParaRPr>
          </a:p>
          <a:p>
            <a:pPr>
              <a:buNone/>
            </a:pPr>
            <a:r>
              <a:rPr lang="en-US" sz="1400" dirty="0">
                <a:latin typeface="Arial"/>
                <a:cs typeface="Arial"/>
              </a:rPr>
              <a:t>Full report with discussions and conclusion?</a:t>
            </a:r>
            <a:endParaRPr lang="en-US" sz="1400" dirty="0">
              <a:ea typeface="+mn-lt"/>
              <a:cs typeface="+mn-lt"/>
            </a:endParaRPr>
          </a:p>
          <a:p>
            <a:pPr marL="0" indent="0">
              <a:buNone/>
            </a:pPr>
            <a:r>
              <a:rPr lang="en-US" sz="1400" dirty="0">
                <a:latin typeface="Arial"/>
                <a:cs typeface="Calibri"/>
              </a:rPr>
              <a:t>(week 9-10)  </a:t>
            </a:r>
            <a:endParaRPr lang="en-US" dirty="0">
              <a:cs typeface="Calibri"/>
            </a:endParaRPr>
          </a:p>
          <a:p>
            <a:pPr>
              <a:buNone/>
            </a:pPr>
            <a:r>
              <a:rPr lang="en-US" sz="1400" dirty="0">
                <a:latin typeface="Arial"/>
                <a:cs typeface="Arial"/>
              </a:rPr>
              <a:t>Written up a 1500-word assignment that explain the research we have done in this presentation</a:t>
            </a:r>
            <a:endParaRPr lang="en-US" sz="1400" dirty="0">
              <a:ea typeface="+mn-lt"/>
              <a:cs typeface="+mn-lt"/>
            </a:endParaRPr>
          </a:p>
          <a:p>
            <a:pPr marL="0" indent="0">
              <a:buNone/>
            </a:pPr>
            <a:endParaRPr lang="en-US" sz="1400" dirty="0">
              <a:latin typeface="Arial"/>
              <a:cs typeface="Calibri"/>
            </a:endParaRPr>
          </a:p>
          <a:p>
            <a:pPr marL="0" indent="0">
              <a:buNone/>
            </a:pPr>
            <a:endParaRPr lang="en-US" sz="1400" dirty="0">
              <a:latin typeface="Arial"/>
              <a:cs typeface="Calibri"/>
            </a:endParaRPr>
          </a:p>
          <a:p>
            <a:pPr>
              <a:buClr>
                <a:srgbClr val="1287C3"/>
              </a:buClr>
            </a:pPr>
            <a:endParaRPr lang="en-US" sz="1400" dirty="0">
              <a:latin typeface="Arial"/>
              <a:cs typeface="Calibri"/>
            </a:endParaRPr>
          </a:p>
        </p:txBody>
      </p:sp>
      <p:sp>
        <p:nvSpPr>
          <p:cNvPr id="4" name="Footer Placeholder 3">
            <a:extLst>
              <a:ext uri="{FF2B5EF4-FFF2-40B4-BE49-F238E27FC236}">
                <a16:creationId xmlns:a16="http://schemas.microsoft.com/office/drawing/2014/main" id="{E6E9F59F-7B58-609B-2C41-197BAAA8F3C8}"/>
              </a:ext>
            </a:extLst>
          </p:cNvPr>
          <p:cNvSpPr>
            <a:spLocks noGrp="1"/>
          </p:cNvSpPr>
          <p:nvPr>
            <p:ph type="ftr" sz="quarter" idx="11"/>
          </p:nvPr>
        </p:nvSpPr>
        <p:spPr>
          <a:xfrm>
            <a:off x="7905750" y="6356350"/>
            <a:ext cx="4114800" cy="365125"/>
          </a:xfrm>
        </p:spPr>
        <p:txBody>
          <a:bodyPr/>
          <a:lstStyle/>
          <a:p>
            <a:r>
              <a:rPr lang="en-US" dirty="0">
                <a:cs typeface="Calibri"/>
              </a:rPr>
              <a:t>Nazia Ali</a:t>
            </a:r>
            <a:endParaRPr lang="en-US" dirty="0"/>
          </a:p>
        </p:txBody>
      </p:sp>
    </p:spTree>
    <p:extLst>
      <p:ext uri="{BB962C8B-B14F-4D97-AF65-F5344CB8AC3E}">
        <p14:creationId xmlns:p14="http://schemas.microsoft.com/office/powerpoint/2010/main" val="150973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381BF-26EC-C22C-25AB-B78AB356D60B}"/>
              </a:ext>
            </a:extLst>
          </p:cNvPr>
          <p:cNvSpPr>
            <a:spLocks noGrp="1"/>
          </p:cNvSpPr>
          <p:nvPr>
            <p:ph type="title"/>
          </p:nvPr>
        </p:nvSpPr>
        <p:spPr/>
        <p:txBody>
          <a:bodyPr/>
          <a:lstStyle/>
          <a:p>
            <a:r>
              <a:rPr lang="en-US" dirty="0">
                <a:cs typeface="Calibri Light"/>
              </a:rPr>
              <a:t>References</a:t>
            </a:r>
            <a:endParaRPr lang="en-US" dirty="0" err="1"/>
          </a:p>
        </p:txBody>
      </p:sp>
      <p:sp>
        <p:nvSpPr>
          <p:cNvPr id="3" name="Content Placeholder 2">
            <a:extLst>
              <a:ext uri="{FF2B5EF4-FFF2-40B4-BE49-F238E27FC236}">
                <a16:creationId xmlns:a16="http://schemas.microsoft.com/office/drawing/2014/main" id="{EA0F21D7-D745-A2CE-0848-B76C9C999C74}"/>
              </a:ext>
            </a:extLst>
          </p:cNvPr>
          <p:cNvSpPr>
            <a:spLocks noGrp="1"/>
          </p:cNvSpPr>
          <p:nvPr>
            <p:ph idx="1"/>
          </p:nvPr>
        </p:nvSpPr>
        <p:spPr/>
        <p:txBody>
          <a:bodyPr vert="horz" lIns="91440" tIns="45720" rIns="91440" bIns="45720" rtlCol="0" anchor="t">
            <a:normAutofit/>
          </a:bodyPr>
          <a:lstStyle/>
          <a:p>
            <a:pPr marL="0" indent="0">
              <a:buNone/>
            </a:pPr>
            <a:r>
              <a:rPr lang="en-US" sz="1400" dirty="0">
                <a:latin typeface="Arial"/>
                <a:cs typeface="Calibri"/>
              </a:rPr>
              <a:t>Heim,J.,</a:t>
            </a:r>
            <a:r>
              <a:rPr lang="en-US" sz="1400" dirty="0" err="1">
                <a:latin typeface="Arial"/>
                <a:cs typeface="Calibri"/>
              </a:rPr>
              <a:t>Bradtzaeg,P</a:t>
            </a:r>
            <a:r>
              <a:rPr lang="en-US" sz="1400" dirty="0">
                <a:latin typeface="Arial"/>
                <a:cs typeface="Calibri"/>
              </a:rPr>
              <a:t>.(2009).</a:t>
            </a:r>
          </a:p>
          <a:p>
            <a:pPr marL="0" indent="0">
              <a:buNone/>
            </a:pPr>
            <a:r>
              <a:rPr lang="en-US" sz="1400" dirty="0">
                <a:latin typeface="Arial"/>
                <a:cs typeface="Calibri"/>
              </a:rPr>
              <a:t>Why people use Social Networking Sites Online.</a:t>
            </a:r>
          </a:p>
          <a:p>
            <a:pPr marL="0" indent="0">
              <a:buNone/>
            </a:pPr>
            <a:r>
              <a:rPr lang="en-US" sz="1400" dirty="0">
                <a:latin typeface="Arial"/>
                <a:cs typeface="Calibri"/>
              </a:rPr>
              <a:t>Communities and social computing, the third conferences,1 (16),pp.143-152.</a:t>
            </a:r>
          </a:p>
          <a:p>
            <a:pPr marL="0" indent="0">
              <a:buNone/>
            </a:pPr>
            <a:r>
              <a:rPr lang="en-US" sz="1400" dirty="0">
                <a:latin typeface="Arial"/>
                <a:cs typeface="Calibri"/>
              </a:rPr>
              <a:t>Kabir, S (2016) </a:t>
            </a:r>
          </a:p>
          <a:p>
            <a:pPr marL="0" indent="0">
              <a:buNone/>
            </a:pPr>
            <a:r>
              <a:rPr lang="en-US" sz="1400" dirty="0">
                <a:latin typeface="Arial"/>
                <a:cs typeface="Calibri"/>
              </a:rPr>
              <a:t>Methods of Data Collection.</a:t>
            </a:r>
          </a:p>
          <a:p>
            <a:pPr marL="0" indent="0">
              <a:buNone/>
            </a:pPr>
            <a:r>
              <a:rPr lang="en-US" sz="1400" dirty="0">
                <a:latin typeface="Arial"/>
                <a:cs typeface="Calibri"/>
              </a:rPr>
              <a:t>Basic guidelines for research,1, pp.201-275.</a:t>
            </a:r>
          </a:p>
        </p:txBody>
      </p:sp>
    </p:spTree>
    <p:extLst>
      <p:ext uri="{BB962C8B-B14F-4D97-AF65-F5344CB8AC3E}">
        <p14:creationId xmlns:p14="http://schemas.microsoft.com/office/powerpoint/2010/main" val="391743696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427</Words>
  <Application>Microsoft Office PowerPoint</Application>
  <PresentationFormat>Widescreen</PresentationFormat>
  <Paragraphs>130</Paragraphs>
  <Slides>8</Slides>
  <Notes>0</Notes>
  <HiddenSlides>1</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University Of Wales Trinity Saint David     Programme: Certificate Of Higher Education Skills For The Workplace  Module: Digital Skills and Research Methods Module code:LCHS4002 Lecturer: Rebecca Stewart  Student Names &amp; ID Numbers: Gjylafe Alikokej 2208451 Nazia Ali 2208450 Afshan Mirza 2214807 Zainab Shazad 2215958     </vt:lpstr>
      <vt:lpstr>            Group Presentation  How do Students use technology to collaborate UWTSD ?</vt:lpstr>
      <vt:lpstr>Introduction</vt:lpstr>
      <vt:lpstr>Rationale   Do you see the value of using technology to collaborate? Yes  Collaboration technology enables us to communicate and share ideas within university studies.   Have you ever avoided using technology to collaborate? No  Technology has become a daily use and routine for students in university life.   Do you feel anxious if you are asked to collaborate using technology?  Yes  Students can feel anxious when using technology for the first time.  </vt:lpstr>
      <vt:lpstr>Proposed Method </vt:lpstr>
      <vt:lpstr>Ethical considerations </vt:lpstr>
      <vt:lpstr>Research Timeline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 </dc:title>
  <dc:subject/>
  <dc:creator/>
  <cp:lastModifiedBy/>
  <cp:revision>1232</cp:revision>
  <dcterms:created xsi:type="dcterms:W3CDTF">2022-10-03T09:49:39Z</dcterms:created>
  <dcterms:modified xsi:type="dcterms:W3CDTF">2022-10-18T10:04:24Z</dcterms:modified>
</cp:coreProperties>
</file>