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8"/>
  </p:handoutMasterIdLst>
  <p:sldIdLst>
    <p:sldId id="256" r:id="rId2"/>
    <p:sldId id="269" r:id="rId3"/>
    <p:sldId id="257" r:id="rId4"/>
    <p:sldId id="258" r:id="rId5"/>
    <p:sldId id="259" r:id="rId6"/>
    <p:sldId id="270" r:id="rId7"/>
    <p:sldId id="260" r:id="rId8"/>
    <p:sldId id="261" r:id="rId9"/>
    <p:sldId id="262" r:id="rId10"/>
    <p:sldId id="263" r:id="rId11"/>
    <p:sldId id="264" r:id="rId12"/>
    <p:sldId id="265" r:id="rId13"/>
    <p:sldId id="266" r:id="rId14"/>
    <p:sldId id="267" r:id="rId15"/>
    <p:sldId id="271" r:id="rId16"/>
    <p:sldId id="268"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118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0.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46400" cy="49688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9" y="2"/>
            <a:ext cx="2946400" cy="496889"/>
          </a:xfrm>
          <a:prstGeom prst="rect">
            <a:avLst/>
          </a:prstGeom>
        </p:spPr>
        <p:txBody>
          <a:bodyPr vert="horz" lIns="91440" tIns="45720" rIns="91440" bIns="45720" rtlCol="0"/>
          <a:lstStyle>
            <a:lvl1pPr algn="r">
              <a:defRPr sz="1200"/>
            </a:lvl1pPr>
          </a:lstStyle>
          <a:p>
            <a:fld id="{F643563B-AD58-4C35-B45B-4055264FF9B3}" type="datetimeFigureOut">
              <a:rPr lang="en-US" smtClean="0"/>
              <a:pPr/>
              <a:t>3/22/2016</a:t>
            </a:fld>
            <a:endParaRPr lang="en-GB"/>
          </a:p>
        </p:txBody>
      </p:sp>
      <p:sp>
        <p:nvSpPr>
          <p:cNvPr id="4" name="Footer Placeholder 3"/>
          <p:cNvSpPr>
            <a:spLocks noGrp="1"/>
          </p:cNvSpPr>
          <p:nvPr>
            <p:ph type="ftr" sz="quarter" idx="2"/>
          </p:nvPr>
        </p:nvSpPr>
        <p:spPr>
          <a:xfrm>
            <a:off x="0" y="9428165"/>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9" y="9428165"/>
            <a:ext cx="2946400" cy="496887"/>
          </a:xfrm>
          <a:prstGeom prst="rect">
            <a:avLst/>
          </a:prstGeom>
        </p:spPr>
        <p:txBody>
          <a:bodyPr vert="horz" lIns="91440" tIns="45720" rIns="91440" bIns="45720" rtlCol="0" anchor="b"/>
          <a:lstStyle>
            <a:lvl1pPr algn="r">
              <a:defRPr sz="1200"/>
            </a:lvl1pPr>
          </a:lstStyle>
          <a:p>
            <a:fld id="{14784A52-D21F-419F-B2D3-2E495A21DBB4}" type="slidenum">
              <a:rPr lang="en-GB" smtClean="0"/>
              <a:pPr/>
              <a:t>‹#›</a:t>
            </a:fld>
            <a:endParaRPr lang="en-GB"/>
          </a:p>
        </p:txBody>
      </p:sp>
    </p:spTree>
    <p:extLst>
      <p:ext uri="{BB962C8B-B14F-4D97-AF65-F5344CB8AC3E}">
        <p14:creationId xmlns:p14="http://schemas.microsoft.com/office/powerpoint/2010/main" val="66292287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881583-0ABB-4C67-89D5-5D90009AD544}" type="datetimeFigureOut">
              <a:rPr lang="en-US" smtClean="0"/>
              <a:pPr/>
              <a:t>3/22/2016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81583-0ABB-4C67-89D5-5D90009AD544}" type="datetimeFigureOut">
              <a:rPr lang="en-US" smtClean="0"/>
              <a:pPr/>
              <a:t>3/22/2016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4881583-0ABB-4C67-89D5-5D90009AD544}" type="datetimeFigureOut">
              <a:rPr lang="en-US" smtClean="0"/>
              <a:pPr/>
              <a:t>3/22/2016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881583-0ABB-4C67-89D5-5D90009AD544}" type="datetimeFigureOut">
              <a:rPr lang="en-US" smtClean="0"/>
              <a:pPr/>
              <a:t>3/22/2016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881583-0ABB-4C67-89D5-5D90009AD544}" type="datetimeFigureOut">
              <a:rPr lang="en-US" smtClean="0"/>
              <a:pPr/>
              <a:t>3/22/2016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881583-0ABB-4C67-89D5-5D90009AD544}" type="datetimeFigureOut">
              <a:rPr lang="en-US" smtClean="0"/>
              <a:pPr/>
              <a:t>3/22/2016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881583-0ABB-4C67-89D5-5D90009AD544}" type="datetimeFigureOut">
              <a:rPr lang="en-US" smtClean="0"/>
              <a:pPr/>
              <a:t>3/22/2016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881583-0ABB-4C67-89D5-5D90009AD544}" type="datetimeFigureOut">
              <a:rPr lang="en-US" smtClean="0"/>
              <a:pPr/>
              <a:t>3/22/2016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4881583-0ABB-4C67-89D5-5D90009AD544}" type="datetimeFigureOut">
              <a:rPr lang="en-US" smtClean="0"/>
              <a:pPr/>
              <a:t>3/22/2016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81583-0ABB-4C67-89D5-5D90009AD544}" type="datetimeFigureOut">
              <a:rPr lang="en-US" smtClean="0"/>
              <a:pPr/>
              <a:t>3/22/2016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881583-0ABB-4C67-89D5-5D90009AD544}" type="datetimeFigureOut">
              <a:rPr lang="en-US" smtClean="0"/>
              <a:pPr/>
              <a:t>3/22/2016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A03302-E582-4A47-B1E5-C25C5886ECF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81583-0ABB-4C67-89D5-5D90009AD544}" type="datetimeFigureOut">
              <a:rPr lang="en-US" smtClean="0"/>
              <a:pPr/>
              <a:t>3/22/2016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03302-E582-4A47-B1E5-C25C5886ECF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6.wmf"/></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7.w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10.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11.wmf"/></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800" dirty="0" smtClean="0"/>
              <a:t>Infra-red (IR) Thermography</a:t>
            </a:r>
            <a:endParaRPr lang="en-GB" sz="4800" dirty="0"/>
          </a:p>
        </p:txBody>
      </p:sp>
      <p:sp>
        <p:nvSpPr>
          <p:cNvPr id="3" name="Subtitle 2"/>
          <p:cNvSpPr>
            <a:spLocks noGrp="1"/>
          </p:cNvSpPr>
          <p:nvPr>
            <p:ph type="subTitle" idx="1"/>
          </p:nvPr>
        </p:nvSpPr>
        <p:spPr/>
        <p:txBody>
          <a:bodyPr>
            <a:normAutofit/>
          </a:bodyPr>
          <a:lstStyle/>
          <a:p>
            <a:r>
              <a:rPr lang="en-GB" sz="4400" dirty="0" smtClean="0"/>
              <a:t>MSc in NDT</a:t>
            </a:r>
          </a:p>
          <a:p>
            <a:r>
              <a:rPr lang="en-GB" sz="4400" dirty="0" smtClean="0"/>
              <a:t>Optical and IR Methods</a:t>
            </a:r>
            <a:endParaRPr lang="en-GB" sz="4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pic>
        <p:nvPicPr>
          <p:cNvPr id="20481" name="Picture 1"/>
          <p:cNvPicPr>
            <a:picLocks noChangeAspect="1" noChangeArrowheads="1"/>
          </p:cNvPicPr>
          <p:nvPr/>
        </p:nvPicPr>
        <p:blipFill>
          <a:blip r:embed="rId2" cstate="print">
            <a:clrChange>
              <a:clrFrom>
                <a:srgbClr val="FFFFFF"/>
              </a:clrFrom>
              <a:clrTo>
                <a:srgbClr val="FFFFFF">
                  <a:alpha val="0"/>
                </a:srgbClr>
              </a:clrTo>
            </a:clrChange>
          </a:blip>
          <a:srcRect b="7073"/>
          <a:stretch>
            <a:fillRect/>
          </a:stretch>
        </p:blipFill>
        <p:spPr bwMode="auto">
          <a:xfrm>
            <a:off x="714348" y="1571612"/>
            <a:ext cx="8192467" cy="435771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p:txBody>
          <a:bodyPr>
            <a:normAutofit/>
          </a:bodyPr>
          <a:lstStyle/>
          <a:p>
            <a:r>
              <a:rPr lang="en-GB" sz="2000" dirty="0" smtClean="0"/>
              <a:t>One or two dimensional</a:t>
            </a:r>
            <a:r>
              <a:rPr lang="en-GB" sz="2000" dirty="0"/>
              <a:t>, </a:t>
            </a:r>
            <a:r>
              <a:rPr lang="en-GB" sz="2000" dirty="0" smtClean="0"/>
              <a:t>noncontact technique </a:t>
            </a:r>
            <a:r>
              <a:rPr lang="en-GB" sz="2000" dirty="0"/>
              <a:t>of temperature measurement</a:t>
            </a:r>
            <a:r>
              <a:rPr lang="en-GB" sz="2000" dirty="0" smtClean="0"/>
              <a:t>.</a:t>
            </a:r>
          </a:p>
          <a:p>
            <a:r>
              <a:rPr lang="en-GB" sz="2000" dirty="0" smtClean="0"/>
              <a:t>An </a:t>
            </a:r>
            <a:r>
              <a:rPr lang="en-GB" sz="2000" dirty="0"/>
              <a:t>infrared scanning radiometer (IRSR) detects the </a:t>
            </a:r>
            <a:r>
              <a:rPr lang="en-GB" sz="2000" dirty="0" smtClean="0"/>
              <a:t>electromagnetic energy </a:t>
            </a:r>
            <a:r>
              <a:rPr lang="en-GB" sz="2000" dirty="0"/>
              <a:t>radiated in </a:t>
            </a:r>
            <a:r>
              <a:rPr lang="en-GB" sz="2000" b="1" dirty="0"/>
              <a:t>one infrared spectral </a:t>
            </a:r>
            <a:r>
              <a:rPr lang="en-GB" sz="2000" b="1" dirty="0" smtClean="0"/>
              <a:t>band </a:t>
            </a:r>
            <a:r>
              <a:rPr lang="en-GB" sz="2000" dirty="0" smtClean="0"/>
              <a:t>by </a:t>
            </a:r>
            <a:r>
              <a:rPr lang="en-GB" sz="2000" dirty="0"/>
              <a:t>an object (whose surface temperature is to be </a:t>
            </a:r>
            <a:r>
              <a:rPr lang="en-GB" sz="2000" dirty="0" smtClean="0"/>
              <a:t>measured and </a:t>
            </a:r>
            <a:r>
              <a:rPr lang="en-GB" sz="2000" dirty="0"/>
              <a:t>which should be </a:t>
            </a:r>
            <a:r>
              <a:rPr lang="en-GB" sz="2000" b="1" dirty="0"/>
              <a:t>fully opaque to the detected </a:t>
            </a:r>
            <a:r>
              <a:rPr lang="en-GB" sz="2000" b="1" dirty="0" smtClean="0"/>
              <a:t>band</a:t>
            </a:r>
            <a:r>
              <a:rPr lang="en-GB" sz="2000" dirty="0" smtClean="0"/>
              <a:t>) and </a:t>
            </a:r>
            <a:r>
              <a:rPr lang="en-GB" sz="2000" dirty="0"/>
              <a:t>converts it into an electronic video signal</a:t>
            </a:r>
            <a:r>
              <a:rPr lang="en-GB" sz="2000" dirty="0" smtClean="0"/>
              <a:t>.</a:t>
            </a:r>
          </a:p>
          <a:p>
            <a:r>
              <a:rPr lang="en-GB" sz="2000" dirty="0" smtClean="0"/>
              <a:t>Introduced </a:t>
            </a:r>
            <a:r>
              <a:rPr lang="en-GB" sz="2000" dirty="0"/>
              <a:t>in the early 1960s, infrared t</a:t>
            </a:r>
            <a:r>
              <a:rPr lang="en-GB" sz="2000" dirty="0" smtClean="0"/>
              <a:t>hermography was </a:t>
            </a:r>
            <a:r>
              <a:rPr lang="en-GB" sz="2000" dirty="0"/>
              <a:t>regarded as an exciting </a:t>
            </a:r>
            <a:r>
              <a:rPr lang="en-GB" sz="2000" dirty="0" smtClean="0"/>
              <a:t>scientific breakthrough. The </a:t>
            </a:r>
            <a:r>
              <a:rPr lang="en-GB" sz="2000" dirty="0"/>
              <a:t>produced two-dimensional images, </a:t>
            </a:r>
            <a:r>
              <a:rPr lang="en-GB" sz="2000" dirty="0" smtClean="0"/>
              <a:t>which </a:t>
            </a:r>
            <a:r>
              <a:rPr lang="en-GB" sz="2000" b="1" dirty="0" smtClean="0"/>
              <a:t>qualitatively</a:t>
            </a:r>
            <a:r>
              <a:rPr lang="en-GB" sz="2000" dirty="0" smtClean="0"/>
              <a:t> </a:t>
            </a:r>
            <a:r>
              <a:rPr lang="en-GB" sz="2000" dirty="0"/>
              <a:t>allowed for seeing the invisible, were </a:t>
            </a:r>
            <a:r>
              <a:rPr lang="en-GB" sz="2000" dirty="0" smtClean="0"/>
              <a:t>considered astonishing</a:t>
            </a:r>
            <a:r>
              <a:rPr lang="en-GB" sz="2000" dirty="0"/>
              <a:t>. </a:t>
            </a:r>
            <a:endParaRPr lang="en-GB" sz="2000" dirty="0" smtClean="0"/>
          </a:p>
          <a:p>
            <a:r>
              <a:rPr lang="en-GB" sz="2000" dirty="0" smtClean="0"/>
              <a:t>Fully </a:t>
            </a:r>
            <a:r>
              <a:rPr lang="en-GB" sz="2000" dirty="0"/>
              <a:t>computerized </a:t>
            </a:r>
            <a:r>
              <a:rPr lang="en-GB" sz="2000" dirty="0" smtClean="0"/>
              <a:t>infrared imaging </a:t>
            </a:r>
            <a:r>
              <a:rPr lang="en-GB" sz="2000" dirty="0"/>
              <a:t>system of the new generation can provide </a:t>
            </a:r>
            <a:r>
              <a:rPr lang="en-GB" sz="2000" dirty="0" smtClean="0"/>
              <a:t>both </a:t>
            </a:r>
            <a:r>
              <a:rPr lang="en-GB" sz="2000" b="1" dirty="0" smtClean="0"/>
              <a:t>qualitative</a:t>
            </a:r>
            <a:r>
              <a:rPr lang="en-GB" sz="2000" dirty="0" smtClean="0"/>
              <a:t> </a:t>
            </a:r>
            <a:r>
              <a:rPr lang="en-GB" sz="2000" dirty="0"/>
              <a:t>and </a:t>
            </a:r>
            <a:r>
              <a:rPr lang="en-GB" sz="2000" b="1" i="1" dirty="0"/>
              <a:t>quantitative</a:t>
            </a:r>
            <a:r>
              <a:rPr lang="en-GB" sz="2000" dirty="0"/>
              <a:t> measurements which are of </a:t>
            </a:r>
            <a:r>
              <a:rPr lang="en-GB" sz="2000" dirty="0" smtClean="0"/>
              <a:t>utmost importance </a:t>
            </a:r>
            <a:r>
              <a:rPr lang="en-GB" sz="2000" dirty="0"/>
              <a:t>in a vast variety of industrial as well </a:t>
            </a:r>
            <a:r>
              <a:rPr lang="en-GB" sz="2000" dirty="0" smtClean="0"/>
              <a:t>as research fields</a:t>
            </a:r>
            <a:r>
              <a:rPr lang="en-GB" sz="2000" dirty="0"/>
              <a:t>.</a:t>
            </a:r>
            <a:endParaRPr lang="en-GB" sz="20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0"/>
            <a:ext cx="5329246" cy="4472006"/>
          </a:xfrm>
        </p:spPr>
        <p:txBody>
          <a:bodyPr>
            <a:normAutofit fontScale="77500" lnSpcReduction="20000"/>
          </a:bodyPr>
          <a:lstStyle/>
          <a:p>
            <a:pPr>
              <a:buNone/>
            </a:pPr>
            <a:r>
              <a:rPr lang="en-GB" sz="2400" b="1" dirty="0" smtClean="0"/>
              <a:t>Origins</a:t>
            </a:r>
          </a:p>
          <a:p>
            <a:r>
              <a:rPr lang="en-GB" sz="2400" dirty="0"/>
              <a:t>The origin of infrared thermography comes from </a:t>
            </a:r>
            <a:r>
              <a:rPr lang="en-GB" sz="2400" dirty="0" smtClean="0"/>
              <a:t>the early </a:t>
            </a:r>
            <a:r>
              <a:rPr lang="en-GB" sz="2400" dirty="0"/>
              <a:t>1800s when the English physicist William </a:t>
            </a:r>
            <a:r>
              <a:rPr lang="en-GB" sz="2400" dirty="0" smtClean="0"/>
              <a:t>Herschel discovered </a:t>
            </a:r>
            <a:r>
              <a:rPr lang="en-GB" sz="2400" dirty="0"/>
              <a:t>thermal radiation outside the deep red in </a:t>
            </a:r>
            <a:r>
              <a:rPr lang="en-GB" sz="2400" dirty="0" smtClean="0"/>
              <a:t>the visible </a:t>
            </a:r>
            <a:r>
              <a:rPr lang="en-GB" sz="2400" dirty="0"/>
              <a:t>spectrum, the invisible light later called infrared</a:t>
            </a:r>
            <a:r>
              <a:rPr lang="en-GB" sz="2400" dirty="0" smtClean="0"/>
              <a:t>.</a:t>
            </a:r>
          </a:p>
          <a:p>
            <a:endParaRPr lang="en-GB" sz="2400" dirty="0" smtClean="0"/>
          </a:p>
          <a:p>
            <a:pPr>
              <a:buNone/>
            </a:pPr>
            <a:r>
              <a:rPr lang="en-GB" sz="2400" dirty="0" smtClean="0"/>
              <a:t>	</a:t>
            </a:r>
            <a:r>
              <a:rPr lang="en-GB" sz="2400" i="1" dirty="0" smtClean="0"/>
              <a:t>Refer to the Herschel Experiment sheets for more information.</a:t>
            </a:r>
            <a:endParaRPr lang="en-GB" sz="2400" dirty="0"/>
          </a:p>
          <a:p>
            <a:endParaRPr lang="en-GB" sz="2400" dirty="0" smtClean="0"/>
          </a:p>
          <a:p>
            <a:r>
              <a:rPr lang="en-GB" sz="2400" dirty="0" smtClean="0"/>
              <a:t>In </a:t>
            </a:r>
            <a:r>
              <a:rPr lang="en-GB" sz="2400" dirty="0"/>
              <a:t>the succeeding years, many physicists, amongst </a:t>
            </a:r>
            <a:r>
              <a:rPr lang="en-GB" sz="2400" dirty="0" smtClean="0"/>
              <a:t>them </a:t>
            </a:r>
            <a:r>
              <a:rPr lang="en-GB" sz="2400" dirty="0" err="1" smtClean="0"/>
              <a:t>Macedonio</a:t>
            </a:r>
            <a:r>
              <a:rPr lang="en-GB" sz="2400" dirty="0" smtClean="0"/>
              <a:t> </a:t>
            </a:r>
            <a:r>
              <a:rPr lang="en-GB" sz="2400" dirty="0" err="1"/>
              <a:t>Melloni</a:t>
            </a:r>
            <a:r>
              <a:rPr lang="en-GB" sz="2400" dirty="0"/>
              <a:t>, Gustav </a:t>
            </a:r>
            <a:r>
              <a:rPr lang="en-GB" sz="2400" dirty="0" err="1"/>
              <a:t>Kirchho</a:t>
            </a:r>
            <a:r>
              <a:rPr lang="en-GB" sz="2400" dirty="0"/>
              <a:t>, Clark Maxwell</a:t>
            </a:r>
            <a:r>
              <a:rPr lang="en-GB" sz="2400" dirty="0" smtClean="0"/>
              <a:t>,</a:t>
            </a:r>
            <a:r>
              <a:rPr lang="en-GB" sz="2400" dirty="0"/>
              <a:t> Joseph Stefan, Ludwig Boltzmann and Max Planck, </a:t>
            </a:r>
            <a:r>
              <a:rPr lang="en-GB" sz="2400" dirty="0" smtClean="0"/>
              <a:t>addressed the </a:t>
            </a:r>
            <a:r>
              <a:rPr lang="en-GB" sz="2400" dirty="0"/>
              <a:t>problem of fully understanding the energy </a:t>
            </a:r>
            <a:r>
              <a:rPr lang="en-GB" sz="2400" dirty="0" smtClean="0"/>
              <a:t>distribution in </a:t>
            </a:r>
            <a:r>
              <a:rPr lang="en-GB" sz="2400" dirty="0"/>
              <a:t>the spectrum of thermal radiation</a:t>
            </a:r>
            <a:r>
              <a:rPr lang="en-GB" sz="2400" dirty="0" smtClean="0"/>
              <a:t>.</a:t>
            </a:r>
          </a:p>
        </p:txBody>
      </p:sp>
      <p:pic>
        <p:nvPicPr>
          <p:cNvPr id="2050" name="Picture 2" descr="http://coolcosmos.ipac.caltech.edu/cosmic_classroom/classroom_activities/images/herschel5.jpg"/>
          <p:cNvPicPr>
            <a:picLocks noChangeAspect="1" noChangeArrowheads="1"/>
          </p:cNvPicPr>
          <p:nvPr/>
        </p:nvPicPr>
        <p:blipFill>
          <a:blip r:embed="rId2" cstate="print"/>
          <a:srcRect/>
          <a:stretch>
            <a:fillRect/>
          </a:stretch>
        </p:blipFill>
        <p:spPr bwMode="auto">
          <a:xfrm>
            <a:off x="5929322" y="2428868"/>
            <a:ext cx="2281242" cy="2891342"/>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0"/>
            <a:ext cx="8229600" cy="4614881"/>
          </a:xfrm>
        </p:spPr>
        <p:txBody>
          <a:bodyPr>
            <a:normAutofit/>
          </a:bodyPr>
          <a:lstStyle/>
          <a:p>
            <a:pPr>
              <a:buNone/>
            </a:pPr>
            <a:r>
              <a:rPr lang="en-GB" sz="2000" b="1" dirty="0" smtClean="0"/>
              <a:t>Planck’s Radiation Law</a:t>
            </a:r>
          </a:p>
          <a:p>
            <a:r>
              <a:rPr lang="en-GB" sz="2000" dirty="0"/>
              <a:t>In 1900, Planck derived the law of </a:t>
            </a:r>
            <a:r>
              <a:rPr lang="en-GB" sz="2000" dirty="0" smtClean="0"/>
              <a:t>radiation (experimentally at first), which precisely </a:t>
            </a:r>
            <a:r>
              <a:rPr lang="en-GB" sz="2000" dirty="0"/>
              <a:t>describes the spectral distribution of the </a:t>
            </a:r>
            <a:r>
              <a:rPr lang="en-GB" sz="2000" dirty="0" smtClean="0"/>
              <a:t>radiation intensity </a:t>
            </a:r>
            <a:r>
              <a:rPr lang="en-GB" sz="2000" dirty="0"/>
              <a:t>from a blackbody</a:t>
            </a:r>
            <a:r>
              <a:rPr lang="en-GB" sz="2000" dirty="0" smtClean="0"/>
              <a:t>:</a:t>
            </a:r>
          </a:p>
          <a:p>
            <a:endParaRPr lang="en-GB" sz="2000" dirty="0"/>
          </a:p>
          <a:p>
            <a:endParaRPr lang="en-GB" sz="2000" dirty="0" smtClean="0"/>
          </a:p>
          <a:p>
            <a:endParaRPr lang="en-GB" sz="2000" dirty="0"/>
          </a:p>
          <a:p>
            <a:endParaRPr lang="en-GB" sz="2000" dirty="0" smtClean="0"/>
          </a:p>
          <a:p>
            <a:endParaRPr lang="en-GB" sz="2000" dirty="0"/>
          </a:p>
          <a:p>
            <a:pPr indent="17463">
              <a:buNone/>
            </a:pPr>
            <a:r>
              <a:rPr lang="en-GB" sz="2000" dirty="0" smtClean="0"/>
              <a:t>where, </a:t>
            </a:r>
            <a:r>
              <a:rPr lang="en-GB" sz="2000" i="1" dirty="0" smtClean="0"/>
              <a:t>W</a:t>
            </a:r>
            <a:r>
              <a:rPr lang="el-GR" sz="2000" i="1" baseline="-25000" dirty="0" smtClean="0">
                <a:latin typeface="Calibri"/>
              </a:rPr>
              <a:t>λ</a:t>
            </a:r>
            <a:r>
              <a:rPr lang="en-GB" sz="2000" i="1" baseline="-25000" dirty="0" smtClean="0">
                <a:latin typeface="Calibri"/>
              </a:rPr>
              <a:t>b</a:t>
            </a:r>
            <a:r>
              <a:rPr lang="en-GB" sz="2000" dirty="0" smtClean="0"/>
              <a:t> </a:t>
            </a:r>
            <a:r>
              <a:rPr lang="en-GB" sz="2000" dirty="0"/>
              <a:t>is the blackbody monochromatic radiation </a:t>
            </a:r>
            <a:r>
              <a:rPr lang="en-GB" sz="2000" dirty="0" smtClean="0"/>
              <a:t>intensity (W cm</a:t>
            </a:r>
            <a:r>
              <a:rPr lang="en-GB" sz="2000" baseline="30000" dirty="0" smtClean="0"/>
              <a:t>−2</a:t>
            </a:r>
            <a:r>
              <a:rPr lang="en-GB" sz="2000" dirty="0" smtClean="0"/>
              <a:t>), </a:t>
            </a:r>
            <a:r>
              <a:rPr lang="en-GB" sz="2000" i="1" dirty="0" smtClean="0"/>
              <a:t>C</a:t>
            </a:r>
            <a:r>
              <a:rPr lang="en-GB" sz="2000" i="1" baseline="-25000" dirty="0" smtClean="0"/>
              <a:t>1</a:t>
            </a:r>
            <a:r>
              <a:rPr lang="en-GB" sz="2000" dirty="0" smtClean="0"/>
              <a:t> (=37,418) and </a:t>
            </a:r>
            <a:r>
              <a:rPr lang="en-GB" sz="2000" i="1" dirty="0"/>
              <a:t>C</a:t>
            </a:r>
            <a:r>
              <a:rPr lang="en-GB" sz="2000" i="1" baseline="-25000" dirty="0"/>
              <a:t>2</a:t>
            </a:r>
            <a:r>
              <a:rPr lang="en-GB" sz="2000" dirty="0"/>
              <a:t> </a:t>
            </a:r>
            <a:r>
              <a:rPr lang="en-GB" sz="2000" dirty="0" smtClean="0"/>
              <a:t>(= 14,388) are </a:t>
            </a:r>
            <a:r>
              <a:rPr lang="en-GB" sz="2000" dirty="0"/>
              <a:t>the </a:t>
            </a:r>
            <a:r>
              <a:rPr lang="en-GB" sz="2000" dirty="0" smtClean="0"/>
              <a:t>first </a:t>
            </a:r>
            <a:r>
              <a:rPr lang="en-GB" sz="2000" dirty="0"/>
              <a:t>and second radiation </a:t>
            </a:r>
            <a:r>
              <a:rPr lang="en-GB" sz="2000" dirty="0" smtClean="0"/>
              <a:t>constants, respectively</a:t>
            </a:r>
            <a:r>
              <a:rPr lang="en-GB" sz="2000" dirty="0"/>
              <a:t>,  </a:t>
            </a:r>
            <a:r>
              <a:rPr lang="el-GR" sz="2000" i="1" dirty="0" smtClean="0">
                <a:latin typeface="Calibri"/>
              </a:rPr>
              <a:t>λ</a:t>
            </a:r>
            <a:r>
              <a:rPr lang="en-GB" sz="2000" dirty="0" smtClean="0">
                <a:latin typeface="Calibri"/>
              </a:rPr>
              <a:t> </a:t>
            </a:r>
            <a:r>
              <a:rPr lang="en-GB" sz="2000" dirty="0" smtClean="0"/>
              <a:t>is </a:t>
            </a:r>
            <a:r>
              <a:rPr lang="en-GB" sz="2000" dirty="0"/>
              <a:t>the wavelength of the </a:t>
            </a:r>
            <a:r>
              <a:rPr lang="en-GB" sz="2000" dirty="0" smtClean="0"/>
              <a:t>radiation being </a:t>
            </a:r>
            <a:r>
              <a:rPr lang="en-GB" sz="2000" dirty="0"/>
              <a:t>considered </a:t>
            </a:r>
            <a:r>
              <a:rPr lang="en-GB" sz="2000" dirty="0" smtClean="0"/>
              <a:t>(μm) and </a:t>
            </a:r>
            <a:r>
              <a:rPr lang="en-GB" sz="2000" i="1" dirty="0"/>
              <a:t>T</a:t>
            </a:r>
            <a:r>
              <a:rPr lang="en-GB" sz="2000" dirty="0"/>
              <a:t> is the absolute temperature of </a:t>
            </a:r>
            <a:r>
              <a:rPr lang="en-GB" sz="2000" dirty="0" smtClean="0"/>
              <a:t>the blackbody (</a:t>
            </a:r>
            <a:r>
              <a:rPr lang="en-GB" sz="2000" baseline="30000" dirty="0" err="1" smtClean="0"/>
              <a:t>o</a:t>
            </a:r>
            <a:r>
              <a:rPr lang="en-GB" sz="2000" dirty="0" err="1" smtClean="0"/>
              <a:t>K</a:t>
            </a:r>
            <a:r>
              <a:rPr lang="en-GB" sz="2000" dirty="0" smtClean="0"/>
              <a:t>).</a:t>
            </a:r>
          </a:p>
        </p:txBody>
      </p:sp>
      <p:graphicFrame>
        <p:nvGraphicFramePr>
          <p:cNvPr id="6" name="Object 5"/>
          <p:cNvGraphicFramePr>
            <a:graphicFrameLocks noChangeAspect="1"/>
          </p:cNvGraphicFramePr>
          <p:nvPr/>
        </p:nvGraphicFramePr>
        <p:xfrm>
          <a:off x="2552700" y="3000375"/>
          <a:ext cx="3754438" cy="1290638"/>
        </p:xfrm>
        <a:graphic>
          <a:graphicData uri="http://schemas.openxmlformats.org/presentationml/2006/ole">
            <mc:AlternateContent xmlns:mc="http://schemas.openxmlformats.org/markup-compatibility/2006">
              <mc:Choice xmlns:v="urn:schemas-microsoft-com:vml" Requires="v">
                <p:oleObj spid="_x0000_s1029" name="Equation" r:id="rId3" imgW="1218960" imgH="419040" progId="Equation.3">
                  <p:embed/>
                </p:oleObj>
              </mc:Choice>
              <mc:Fallback>
                <p:oleObj name="Equation" r:id="rId3" imgW="1218960" imgH="419040" progId="Equation.3">
                  <p:embed/>
                  <p:pic>
                    <p:nvPicPr>
                      <p:cNvPr id="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52700" y="3000375"/>
                        <a:ext cx="3754438" cy="12906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414229"/>
            <a:ext cx="8229600" cy="2229085"/>
          </a:xfrm>
        </p:spPr>
        <p:txBody>
          <a:bodyPr>
            <a:normAutofit fontScale="92500" lnSpcReduction="10000"/>
          </a:bodyPr>
          <a:lstStyle/>
          <a:p>
            <a:pPr>
              <a:buNone/>
            </a:pPr>
            <a:r>
              <a:rPr lang="en-GB" sz="2000" b="1" dirty="0" smtClean="0"/>
              <a:t>Radiation Heat Transfer Definition</a:t>
            </a:r>
          </a:p>
          <a:p>
            <a:pPr marL="357188" indent="-357188"/>
            <a:r>
              <a:rPr lang="en-GB" sz="2000" dirty="0" smtClean="0"/>
              <a:t>Heat transfer through radiation takes place in form of electromagnetic waves mainly in the infrared region.</a:t>
            </a:r>
          </a:p>
          <a:p>
            <a:pPr marL="357188" indent="-357188"/>
            <a:r>
              <a:rPr lang="en-GB" sz="2000" dirty="0" smtClean="0"/>
              <a:t>Radiation emitted by a body is a consequence of thermal agitation of its composing molecules.</a:t>
            </a:r>
          </a:p>
          <a:p>
            <a:pPr marL="357188" indent="-357188"/>
            <a:r>
              <a:rPr lang="en-GB" sz="2000" dirty="0" smtClean="0"/>
              <a:t>Radiation heat transfer can be described by a reference to the so-called </a:t>
            </a:r>
            <a:r>
              <a:rPr lang="en-GB" sz="2000" b="1" dirty="0" smtClean="0"/>
              <a:t>'black body'</a:t>
            </a:r>
            <a:r>
              <a:rPr lang="en-GB" sz="2000" dirty="0" smtClean="0"/>
              <a:t>.</a:t>
            </a:r>
          </a:p>
          <a:p>
            <a:pPr>
              <a:buNone/>
            </a:pPr>
            <a:endParaRPr lang="en-GB" sz="2000" dirty="0" smtClean="0"/>
          </a:p>
        </p:txBody>
      </p:sp>
      <p:sp>
        <p:nvSpPr>
          <p:cNvPr id="7" name="Rectangle 6"/>
          <p:cNvSpPr/>
          <p:nvPr/>
        </p:nvSpPr>
        <p:spPr>
          <a:xfrm>
            <a:off x="457200" y="3643314"/>
            <a:ext cx="7329510" cy="2862322"/>
          </a:xfrm>
          <a:prstGeom prst="rect">
            <a:avLst/>
          </a:prstGeom>
        </p:spPr>
        <p:txBody>
          <a:bodyPr wrap="square">
            <a:spAutoFit/>
          </a:bodyPr>
          <a:lstStyle/>
          <a:p>
            <a:pPr>
              <a:buNone/>
            </a:pPr>
            <a:r>
              <a:rPr lang="en-GB" b="1" dirty="0" smtClean="0"/>
              <a:t>Black Body Definition</a:t>
            </a:r>
          </a:p>
          <a:p>
            <a:pPr marL="355600" indent="-355600">
              <a:buFont typeface="Arial" pitchFamily="34" charset="0"/>
              <a:buChar char="•"/>
            </a:pPr>
            <a:r>
              <a:rPr lang="en-GB" dirty="0" smtClean="0"/>
              <a:t>A black body is defined as a body that absorbs all radiation that falls on its surface. Actual black bodies don't exist in nature - though its characteristics are approximated by a hole in a box filled with highly absorptive material.</a:t>
            </a:r>
          </a:p>
          <a:p>
            <a:pPr marL="355600" indent="-355600">
              <a:buFont typeface="Arial" pitchFamily="34" charset="0"/>
              <a:buChar char="•"/>
            </a:pPr>
            <a:r>
              <a:rPr lang="en-GB" dirty="0" smtClean="0"/>
              <a:t>A black body is a hypothetic body that completely absorbs all wavelengths of thermal radiation incident on it. Such bodies do not reflect light, and therefore appear black if their temperatures are low enough so as not to be self-luminous.</a:t>
            </a:r>
          </a:p>
          <a:p>
            <a:pPr marL="355600" indent="-355600">
              <a:buFont typeface="Arial" pitchFamily="34" charset="0"/>
              <a:buChar char="•"/>
            </a:pPr>
            <a:r>
              <a:rPr lang="en-GB" dirty="0" smtClean="0"/>
              <a:t>All blackbodies heated to a given temperature emit thermal radiation.</a:t>
            </a:r>
          </a:p>
        </p:txBody>
      </p:sp>
      <p:grpSp>
        <p:nvGrpSpPr>
          <p:cNvPr id="9" name="Group 8"/>
          <p:cNvGrpSpPr/>
          <p:nvPr/>
        </p:nvGrpSpPr>
        <p:grpSpPr>
          <a:xfrm>
            <a:off x="7429520" y="4429132"/>
            <a:ext cx="1357322" cy="1357322"/>
            <a:chOff x="7500958" y="4429132"/>
            <a:chExt cx="1357322" cy="1357322"/>
          </a:xfrm>
        </p:grpSpPr>
        <p:pic>
          <p:nvPicPr>
            <p:cNvPr id="27652" name="Picture 4" descr="black body"/>
            <p:cNvPicPr>
              <a:picLocks noChangeAspect="1" noChangeArrowheads="1"/>
            </p:cNvPicPr>
            <p:nvPr/>
          </p:nvPicPr>
          <p:blipFill>
            <a:blip r:embed="rId2" cstate="print"/>
            <a:srcRect r="39062" b="2009"/>
            <a:stretch>
              <a:fillRect/>
            </a:stretch>
          </p:blipFill>
          <p:spPr bwMode="auto">
            <a:xfrm>
              <a:off x="7500958" y="4429132"/>
              <a:ext cx="1357322" cy="1357322"/>
            </a:xfrm>
            <a:prstGeom prst="rect">
              <a:avLst/>
            </a:prstGeom>
            <a:noFill/>
          </p:spPr>
        </p:pic>
        <p:sp>
          <p:nvSpPr>
            <p:cNvPr id="8" name="Rectangle 7"/>
            <p:cNvSpPr/>
            <p:nvPr/>
          </p:nvSpPr>
          <p:spPr>
            <a:xfrm>
              <a:off x="8572528" y="5572140"/>
              <a:ext cx="285752" cy="2143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3686172" cy="2971807"/>
          </a:xfrm>
        </p:spPr>
        <p:txBody>
          <a:bodyPr>
            <a:normAutofit lnSpcReduction="10000"/>
          </a:bodyPr>
          <a:lstStyle/>
          <a:p>
            <a:pPr>
              <a:buNone/>
            </a:pPr>
            <a:r>
              <a:rPr lang="en-GB" sz="2000" b="1" dirty="0" smtClean="0"/>
              <a:t>Planck’s Radiation Law</a:t>
            </a:r>
          </a:p>
          <a:p>
            <a:pPr marL="0" indent="17463">
              <a:buNone/>
            </a:pPr>
            <a:r>
              <a:rPr lang="en-GB" sz="2000" dirty="0"/>
              <a:t>In </a:t>
            </a:r>
            <a:r>
              <a:rPr lang="en-GB" sz="2000" dirty="0" smtClean="0"/>
              <a:t>the equation </a:t>
            </a:r>
            <a:r>
              <a:rPr lang="en-GB" sz="2000" dirty="0"/>
              <a:t>there is a strong dependence on the wavelength and that </a:t>
            </a:r>
            <a:r>
              <a:rPr lang="en-GB" sz="2000" i="1" dirty="0" smtClean="0"/>
              <a:t>W</a:t>
            </a:r>
            <a:r>
              <a:rPr lang="el-GR" sz="2000" i="1" baseline="-25000" dirty="0" smtClean="0"/>
              <a:t>λ</a:t>
            </a:r>
            <a:r>
              <a:rPr lang="en-GB" sz="2000" i="1" baseline="-25000" dirty="0"/>
              <a:t>b</a:t>
            </a:r>
            <a:r>
              <a:rPr lang="en-GB" sz="2000" dirty="0" smtClean="0"/>
              <a:t> goes </a:t>
            </a:r>
            <a:r>
              <a:rPr lang="en-GB" sz="2000" dirty="0"/>
              <a:t>to zero when </a:t>
            </a:r>
            <a:r>
              <a:rPr lang="en-GB" sz="2000" i="1" dirty="0"/>
              <a:t>λ</a:t>
            </a:r>
            <a:r>
              <a:rPr lang="en-GB" sz="2000" dirty="0"/>
              <a:t> = 0 and ∞</a:t>
            </a:r>
            <a:r>
              <a:rPr lang="en-GB" sz="2000" dirty="0" smtClean="0"/>
              <a:t>.</a:t>
            </a:r>
          </a:p>
          <a:p>
            <a:pPr marL="0" indent="17463">
              <a:buNone/>
            </a:pPr>
            <a:endParaRPr lang="en-GB" sz="2000" dirty="0"/>
          </a:p>
          <a:p>
            <a:pPr marL="0" indent="17463">
              <a:buNone/>
            </a:pPr>
            <a:r>
              <a:rPr lang="en-GB" sz="2000" dirty="0" smtClean="0"/>
              <a:t>Planck's </a:t>
            </a:r>
            <a:r>
              <a:rPr lang="en-GB" sz="2000" dirty="0"/>
              <a:t>curve for a 500 K blackbody is shown in </a:t>
            </a:r>
            <a:r>
              <a:rPr lang="en-GB" sz="2000" dirty="0" smtClean="0"/>
              <a:t>the figure (Note: </a:t>
            </a:r>
            <a:r>
              <a:rPr lang="en-GB" sz="2000" i="1" dirty="0" smtClean="0"/>
              <a:t>W</a:t>
            </a:r>
            <a:r>
              <a:rPr lang="el-GR" sz="2000" i="1" baseline="-25000" dirty="0" smtClean="0"/>
              <a:t>λ</a:t>
            </a:r>
            <a:r>
              <a:rPr lang="en-GB" sz="2000" i="1" dirty="0" smtClean="0"/>
              <a:t>=W</a:t>
            </a:r>
            <a:r>
              <a:rPr lang="el-GR" sz="2000" i="1" baseline="-25000" dirty="0" smtClean="0"/>
              <a:t>λ</a:t>
            </a:r>
            <a:r>
              <a:rPr lang="en-GB" sz="2000" i="1" baseline="-25000" dirty="0" smtClean="0"/>
              <a:t>b</a:t>
            </a:r>
            <a:r>
              <a:rPr lang="en-GB" sz="2000" dirty="0"/>
              <a:t> </a:t>
            </a:r>
            <a:r>
              <a:rPr lang="en-GB" sz="2000" dirty="0" smtClean="0"/>
              <a:t>in this figure)</a:t>
            </a:r>
            <a:endParaRPr lang="en-GB" sz="2000" dirty="0"/>
          </a:p>
          <a:p>
            <a:pPr>
              <a:buNone/>
            </a:pPr>
            <a:endParaRPr lang="en-GB" sz="2000" dirty="0"/>
          </a:p>
          <a:p>
            <a:pPr>
              <a:buNone/>
            </a:pPr>
            <a:endParaRPr lang="en-GB" sz="2000" dirty="0" smtClean="0"/>
          </a:p>
          <a:p>
            <a:pPr>
              <a:buNone/>
            </a:pPr>
            <a:endParaRPr lang="en-GB" sz="2000" dirty="0"/>
          </a:p>
        </p:txBody>
      </p:sp>
      <p:pic>
        <p:nvPicPr>
          <p:cNvPr id="7" name="Picture 6" descr="Planck's curve for a blackbody source with T = 500 K."/>
          <p:cNvPicPr/>
          <p:nvPr/>
        </p:nvPicPr>
        <p:blipFill>
          <a:blip r:embed="rId2" cstate="print"/>
          <a:srcRect/>
          <a:stretch>
            <a:fillRect/>
          </a:stretch>
        </p:blipFill>
        <p:spPr bwMode="auto">
          <a:xfrm>
            <a:off x="4046833" y="1643050"/>
            <a:ext cx="4597133" cy="3080399"/>
          </a:xfrm>
          <a:prstGeom prst="rect">
            <a:avLst/>
          </a:prstGeom>
          <a:noFill/>
          <a:ln w="9525">
            <a:noFill/>
            <a:miter lim="800000"/>
            <a:headEnd/>
            <a:tailEnd/>
          </a:ln>
        </p:spPr>
      </p:pic>
      <p:sp>
        <p:nvSpPr>
          <p:cNvPr id="8" name="Rectangle 7"/>
          <p:cNvSpPr/>
          <p:nvPr/>
        </p:nvSpPr>
        <p:spPr>
          <a:xfrm>
            <a:off x="500034" y="4857760"/>
            <a:ext cx="8286808" cy="1631216"/>
          </a:xfrm>
          <a:prstGeom prst="rect">
            <a:avLst/>
          </a:prstGeom>
        </p:spPr>
        <p:txBody>
          <a:bodyPr wrap="square">
            <a:spAutoFit/>
          </a:bodyPr>
          <a:lstStyle/>
          <a:p>
            <a:pPr indent="17463"/>
            <a:r>
              <a:rPr lang="en-GB" sz="2000" b="1" dirty="0" smtClean="0"/>
              <a:t>Problem 1.  </a:t>
            </a:r>
          </a:p>
          <a:p>
            <a:pPr indent="17463"/>
            <a:r>
              <a:rPr lang="en-GB" sz="2000" dirty="0" smtClean="0"/>
              <a:t>Set up an Excel Spreadsheet to determine the intensity radiation curve for a specified temperature (use a fixed reference cell for this).</a:t>
            </a:r>
          </a:p>
          <a:p>
            <a:pPr indent="17463"/>
            <a:r>
              <a:rPr lang="en-GB" sz="2000" dirty="0" smtClean="0"/>
              <a:t>Note the effects that varying temperature has on the curve, both in terms of energy levels and wavelength.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8401080" cy="1257295"/>
          </a:xfrm>
        </p:spPr>
        <p:txBody>
          <a:bodyPr>
            <a:normAutofit/>
          </a:bodyPr>
          <a:lstStyle/>
          <a:p>
            <a:pPr>
              <a:buNone/>
            </a:pPr>
            <a:r>
              <a:rPr lang="en-GB" sz="2000" b="1" dirty="0" smtClean="0"/>
              <a:t>Wien’s Displacement Law</a:t>
            </a:r>
          </a:p>
          <a:p>
            <a:pPr marL="0" indent="17463">
              <a:buNone/>
            </a:pPr>
            <a:r>
              <a:rPr lang="en-GB" sz="2000" dirty="0"/>
              <a:t>By </a:t>
            </a:r>
            <a:r>
              <a:rPr lang="en-GB" sz="2000" dirty="0" smtClean="0"/>
              <a:t>differentiating </a:t>
            </a:r>
            <a:r>
              <a:rPr lang="en-GB" sz="2000" dirty="0"/>
              <a:t>Planck's law with respect to </a:t>
            </a:r>
            <a:r>
              <a:rPr lang="el-GR" sz="2000" i="1" dirty="0" smtClean="0">
                <a:latin typeface="Calibri"/>
              </a:rPr>
              <a:t>λ</a:t>
            </a:r>
            <a:r>
              <a:rPr lang="en-GB" sz="2000" dirty="0" smtClean="0"/>
              <a:t> and looking </a:t>
            </a:r>
            <a:r>
              <a:rPr lang="en-GB" sz="2000" dirty="0"/>
              <a:t>for the maximum radiation intensity, the </a:t>
            </a:r>
            <a:r>
              <a:rPr lang="en-GB" sz="2000" dirty="0" smtClean="0"/>
              <a:t>Wien‘s displacement </a:t>
            </a:r>
            <a:r>
              <a:rPr lang="en-GB" sz="2000" dirty="0"/>
              <a:t>law is obtained:</a:t>
            </a:r>
          </a:p>
          <a:p>
            <a:pPr>
              <a:buNone/>
            </a:pPr>
            <a:endParaRPr lang="en-GB" sz="2000" dirty="0"/>
          </a:p>
          <a:p>
            <a:pPr>
              <a:buNone/>
            </a:pPr>
            <a:endParaRPr lang="en-GB" sz="2000" dirty="0" smtClean="0"/>
          </a:p>
          <a:p>
            <a:pPr>
              <a:buNone/>
            </a:pPr>
            <a:endParaRPr lang="en-GB" sz="2000" dirty="0"/>
          </a:p>
        </p:txBody>
      </p:sp>
      <p:graphicFrame>
        <p:nvGraphicFramePr>
          <p:cNvPr id="9" name="Object 8"/>
          <p:cNvGraphicFramePr>
            <a:graphicFrameLocks noChangeAspect="1"/>
          </p:cNvGraphicFramePr>
          <p:nvPr/>
        </p:nvGraphicFramePr>
        <p:xfrm>
          <a:off x="3428992" y="2714620"/>
          <a:ext cx="2143140" cy="1071570"/>
        </p:xfrm>
        <a:graphic>
          <a:graphicData uri="http://schemas.openxmlformats.org/presentationml/2006/ole">
            <mc:AlternateContent xmlns:mc="http://schemas.openxmlformats.org/markup-compatibility/2006">
              <mc:Choice xmlns:v="urn:schemas-microsoft-com:vml" Requires="v">
                <p:oleObj spid="_x0000_s3076" name="Equation" r:id="rId3" imgW="787320" imgH="393480" progId="Equation.3">
                  <p:embed/>
                </p:oleObj>
              </mc:Choice>
              <mc:Fallback>
                <p:oleObj name="Equation" r:id="rId3" imgW="787320" imgH="393480" progId="Equation.3">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8992" y="2714620"/>
                        <a:ext cx="2143140" cy="107157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 name="Rectangle 9"/>
          <p:cNvSpPr/>
          <p:nvPr/>
        </p:nvSpPr>
        <p:spPr>
          <a:xfrm>
            <a:off x="500034" y="3906758"/>
            <a:ext cx="8286808" cy="2308324"/>
          </a:xfrm>
          <a:prstGeom prst="rect">
            <a:avLst/>
          </a:prstGeom>
        </p:spPr>
        <p:txBody>
          <a:bodyPr wrap="square">
            <a:spAutoFit/>
          </a:bodyPr>
          <a:lstStyle/>
          <a:p>
            <a:r>
              <a:rPr lang="en-GB" dirty="0"/>
              <a:t>which mathematically expresses the common </a:t>
            </a:r>
            <a:r>
              <a:rPr lang="en-GB" dirty="0" smtClean="0"/>
              <a:t>observation that </a:t>
            </a:r>
            <a:r>
              <a:rPr lang="en-GB" dirty="0"/>
              <a:t>colours vary from red to orange to yellow, as </a:t>
            </a:r>
            <a:r>
              <a:rPr lang="en-GB" dirty="0" smtClean="0"/>
              <a:t>the temperature </a:t>
            </a:r>
            <a:r>
              <a:rPr lang="en-GB" dirty="0"/>
              <a:t>of a thermal radiator increases</a:t>
            </a:r>
            <a:r>
              <a:rPr lang="en-GB" dirty="0" smtClean="0"/>
              <a:t>.</a:t>
            </a:r>
          </a:p>
          <a:p>
            <a:endParaRPr lang="en-GB" dirty="0"/>
          </a:p>
          <a:p>
            <a:r>
              <a:rPr lang="en-GB" dirty="0"/>
              <a:t>So, the </a:t>
            </a:r>
            <a:r>
              <a:rPr lang="en-GB" dirty="0" smtClean="0"/>
              <a:t>sun (</a:t>
            </a:r>
            <a:r>
              <a:rPr lang="en-GB" dirty="0"/>
              <a:t>about 6000 K) emits yellow light peaking at about </a:t>
            </a:r>
            <a:r>
              <a:rPr lang="en-GB" dirty="0" smtClean="0"/>
              <a:t>0.5 µm in </a:t>
            </a:r>
            <a:r>
              <a:rPr lang="en-GB" dirty="0"/>
              <a:t>the visible light spectrum. </a:t>
            </a:r>
            <a:r>
              <a:rPr lang="en-GB" dirty="0" smtClean="0"/>
              <a:t> At </a:t>
            </a:r>
            <a:r>
              <a:rPr lang="en-GB" dirty="0"/>
              <a:t>ambient temperature (</a:t>
            </a:r>
            <a:r>
              <a:rPr lang="en-GB" dirty="0" smtClean="0"/>
              <a:t>300 K</a:t>
            </a:r>
            <a:r>
              <a:rPr lang="en-GB" dirty="0"/>
              <a:t>) the peak of radiation lies in the far infrared at </a:t>
            </a:r>
            <a:r>
              <a:rPr lang="en-GB" dirty="0" smtClean="0"/>
              <a:t>about 10 µm</a:t>
            </a:r>
            <a:r>
              <a:rPr lang="en-GB" dirty="0"/>
              <a:t>, while at the temperature of liquid nitrogen (77 </a:t>
            </a:r>
            <a:r>
              <a:rPr lang="en-GB" dirty="0" smtClean="0"/>
              <a:t>K) the </a:t>
            </a:r>
            <a:r>
              <a:rPr lang="en-GB" dirty="0"/>
              <a:t>maximum of the almost </a:t>
            </a:r>
            <a:r>
              <a:rPr lang="en-GB" dirty="0" smtClean="0"/>
              <a:t>insignificant </a:t>
            </a:r>
            <a:r>
              <a:rPr lang="en-GB" dirty="0"/>
              <a:t>radiation </a:t>
            </a:r>
            <a:r>
              <a:rPr lang="en-GB" dirty="0" smtClean="0"/>
              <a:t>intensity occurs </a:t>
            </a:r>
            <a:r>
              <a:rPr lang="en-GB" dirty="0"/>
              <a:t>at 38 </a:t>
            </a:r>
            <a:r>
              <a:rPr lang="en-GB" dirty="0" smtClean="0"/>
              <a:t>µm </a:t>
            </a:r>
            <a:r>
              <a:rPr lang="en-GB" dirty="0"/>
              <a:t>in the extreme infrared </a:t>
            </a:r>
            <a:r>
              <a:rPr lang="en-GB" dirty="0" smtClean="0"/>
              <a:t>wavelength</a:t>
            </a:r>
            <a:r>
              <a:rPr lang="en-GB" dirty="0"/>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8401080" cy="1257295"/>
          </a:xfrm>
        </p:spPr>
        <p:txBody>
          <a:bodyPr>
            <a:normAutofit lnSpcReduction="10000"/>
          </a:bodyPr>
          <a:lstStyle/>
          <a:p>
            <a:pPr>
              <a:buNone/>
            </a:pPr>
            <a:r>
              <a:rPr lang="en-GB" sz="2000" b="1" dirty="0" smtClean="0"/>
              <a:t>Stefan-Boltzmann Law</a:t>
            </a:r>
          </a:p>
          <a:p>
            <a:pPr marL="0" indent="17463">
              <a:buNone/>
            </a:pPr>
            <a:r>
              <a:rPr lang="en-GB" sz="2000" dirty="0"/>
              <a:t>By integrating Planck's law over the entire </a:t>
            </a:r>
            <a:r>
              <a:rPr lang="en-GB" sz="2000" dirty="0" smtClean="0"/>
              <a:t>spectrum (</a:t>
            </a:r>
            <a:r>
              <a:rPr lang="el-GR" sz="2000" i="1" dirty="0" smtClean="0">
                <a:latin typeface="Calibri"/>
              </a:rPr>
              <a:t>λ</a:t>
            </a:r>
            <a:r>
              <a:rPr lang="en-GB" sz="2000" i="1" dirty="0" smtClean="0"/>
              <a:t>=0-</a:t>
            </a:r>
            <a:r>
              <a:rPr lang="en-GB" sz="2000" i="1" dirty="0" smtClean="0">
                <a:latin typeface="Calibri"/>
              </a:rPr>
              <a:t>∞</a:t>
            </a:r>
            <a:r>
              <a:rPr lang="en-GB" sz="2000" i="1" dirty="0" smtClean="0"/>
              <a:t>), </a:t>
            </a:r>
            <a:r>
              <a:rPr lang="en-GB" sz="2000" i="1" dirty="0"/>
              <a:t>the total </a:t>
            </a:r>
            <a:r>
              <a:rPr lang="en-GB" sz="2000" i="1" dirty="0" smtClean="0"/>
              <a:t>radiation </a:t>
            </a:r>
            <a:r>
              <a:rPr lang="en-GB" sz="2000" i="1" dirty="0"/>
              <a:t>intensity </a:t>
            </a:r>
            <a:r>
              <a:rPr lang="en-GB" sz="2000" i="1" dirty="0" smtClean="0"/>
              <a:t>can </a:t>
            </a:r>
            <a:r>
              <a:rPr lang="en-GB" sz="2000" dirty="0" smtClean="0"/>
              <a:t>be </a:t>
            </a:r>
            <a:r>
              <a:rPr lang="en-GB" sz="2000" dirty="0"/>
              <a:t>obtained which is expressed by the </a:t>
            </a:r>
            <a:r>
              <a:rPr lang="en-GB" sz="2000" dirty="0" smtClean="0"/>
              <a:t>Stefan-Boltzmann law</a:t>
            </a:r>
            <a:r>
              <a:rPr lang="en-GB" sz="2000" dirty="0"/>
              <a:t>:</a:t>
            </a:r>
          </a:p>
          <a:p>
            <a:pPr>
              <a:buNone/>
            </a:pPr>
            <a:endParaRPr lang="en-GB" sz="2000" dirty="0" smtClean="0"/>
          </a:p>
          <a:p>
            <a:pPr>
              <a:buNone/>
            </a:pPr>
            <a:endParaRPr lang="en-GB" sz="2000" dirty="0"/>
          </a:p>
        </p:txBody>
      </p:sp>
      <p:sp>
        <p:nvSpPr>
          <p:cNvPr id="10" name="Rectangle 9"/>
          <p:cNvSpPr/>
          <p:nvPr/>
        </p:nvSpPr>
        <p:spPr>
          <a:xfrm>
            <a:off x="500034" y="3571876"/>
            <a:ext cx="8286808" cy="369332"/>
          </a:xfrm>
          <a:prstGeom prst="rect">
            <a:avLst/>
          </a:prstGeom>
        </p:spPr>
        <p:txBody>
          <a:bodyPr wrap="square">
            <a:spAutoFit/>
          </a:bodyPr>
          <a:lstStyle/>
          <a:p>
            <a:r>
              <a:rPr lang="en-GB" dirty="0" smtClean="0"/>
              <a:t>Where </a:t>
            </a:r>
            <a:r>
              <a:rPr lang="el-GR" dirty="0" smtClean="0"/>
              <a:t>σ</a:t>
            </a:r>
            <a:r>
              <a:rPr lang="en-GB" dirty="0" smtClean="0"/>
              <a:t> =5.67 x 10</a:t>
            </a:r>
            <a:r>
              <a:rPr lang="en-GB" baseline="30000" dirty="0" smtClean="0"/>
              <a:t>-12</a:t>
            </a:r>
            <a:r>
              <a:rPr lang="en-GB" dirty="0" smtClean="0"/>
              <a:t> (W.cm</a:t>
            </a:r>
            <a:r>
              <a:rPr lang="en-GB" baseline="30000" dirty="0" smtClean="0"/>
              <a:t>-2</a:t>
            </a:r>
            <a:r>
              <a:rPr lang="en-GB" dirty="0" smtClean="0"/>
              <a:t>.K</a:t>
            </a:r>
            <a:r>
              <a:rPr lang="en-GB" baseline="30000" dirty="0" smtClean="0"/>
              <a:t>4</a:t>
            </a:r>
            <a:r>
              <a:rPr lang="en-GB" dirty="0" smtClean="0"/>
              <a:t>) is </a:t>
            </a:r>
            <a:r>
              <a:rPr lang="en-GB" dirty="0"/>
              <a:t>the </a:t>
            </a:r>
            <a:r>
              <a:rPr lang="en-GB" dirty="0" smtClean="0"/>
              <a:t>Stefan-Boltzmann </a:t>
            </a:r>
            <a:r>
              <a:rPr lang="en-GB" dirty="0"/>
              <a:t>constant</a:t>
            </a:r>
            <a:r>
              <a:rPr lang="en-GB" dirty="0" smtClean="0"/>
              <a:t>.</a:t>
            </a:r>
            <a:endParaRPr lang="en-GB" dirty="0"/>
          </a:p>
        </p:txBody>
      </p:sp>
      <p:graphicFrame>
        <p:nvGraphicFramePr>
          <p:cNvPr id="7" name="Object 6"/>
          <p:cNvGraphicFramePr>
            <a:graphicFrameLocks noChangeAspect="1"/>
          </p:cNvGraphicFramePr>
          <p:nvPr/>
        </p:nvGraphicFramePr>
        <p:xfrm>
          <a:off x="3533172" y="2776539"/>
          <a:ext cx="1467456" cy="581023"/>
        </p:xfrm>
        <a:graphic>
          <a:graphicData uri="http://schemas.openxmlformats.org/presentationml/2006/ole">
            <mc:AlternateContent xmlns:mc="http://schemas.openxmlformats.org/markup-compatibility/2006">
              <mc:Choice xmlns:v="urn:schemas-microsoft-com:vml" Requires="v">
                <p:oleObj spid="_x0000_s4101" name="Equation" r:id="rId3" imgW="609480" imgH="241200" progId="Equation.3">
                  <p:embed/>
                </p:oleObj>
              </mc:Choice>
              <mc:Fallback>
                <p:oleObj name="Equation" r:id="rId3" imgW="609480" imgH="241200" progId="Equation.3">
                  <p:embed/>
                  <p:pic>
                    <p:nvPicPr>
                      <p:cNvPr id="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3172" y="2776539"/>
                        <a:ext cx="1467456" cy="58102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Rectangle 7"/>
          <p:cNvSpPr/>
          <p:nvPr/>
        </p:nvSpPr>
        <p:spPr>
          <a:xfrm>
            <a:off x="500034" y="4143380"/>
            <a:ext cx="8286808" cy="2246769"/>
          </a:xfrm>
          <a:prstGeom prst="rect">
            <a:avLst/>
          </a:prstGeom>
        </p:spPr>
        <p:txBody>
          <a:bodyPr wrap="square">
            <a:spAutoFit/>
          </a:bodyPr>
          <a:lstStyle/>
          <a:p>
            <a:pPr indent="17463"/>
            <a:r>
              <a:rPr lang="en-GB" sz="2000" b="1" dirty="0" smtClean="0"/>
              <a:t>Problem 2.</a:t>
            </a:r>
          </a:p>
          <a:p>
            <a:pPr indent="17463"/>
            <a:r>
              <a:rPr lang="en-GB" sz="2000" dirty="0" smtClean="0"/>
              <a:t>a) Extend your Excel Spreadsheet to include both Wien’s Displacement and Stefan-Boltzmann equations.</a:t>
            </a:r>
          </a:p>
          <a:p>
            <a:pPr indent="17463"/>
            <a:endParaRPr lang="en-GB" sz="2000" dirty="0"/>
          </a:p>
          <a:p>
            <a:pPr indent="17463"/>
            <a:r>
              <a:rPr lang="en-GB" sz="2000" dirty="0" smtClean="0"/>
              <a:t>b) By numerically integrating the radiation law derived curve along with the curves maximum (Problem 1.), compare the computed values with those obtained using the equations implemented in part a.</a:t>
            </a: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8229600" cy="1543047"/>
          </a:xfrm>
        </p:spPr>
        <p:txBody>
          <a:bodyPr>
            <a:normAutofit/>
          </a:bodyPr>
          <a:lstStyle/>
          <a:p>
            <a:pPr>
              <a:buNone/>
            </a:pPr>
            <a:r>
              <a:rPr lang="en-GB" sz="2000" b="1" dirty="0" smtClean="0"/>
              <a:t>Spectral Bands</a:t>
            </a:r>
          </a:p>
          <a:p>
            <a:pPr marL="0" indent="17463">
              <a:buNone/>
            </a:pPr>
            <a:r>
              <a:rPr lang="en-GB" sz="2000" dirty="0"/>
              <a:t>The electromagnetic spectrum is roughly divided into </a:t>
            </a:r>
            <a:r>
              <a:rPr lang="en-GB" sz="2000" dirty="0" smtClean="0"/>
              <a:t>a number </a:t>
            </a:r>
            <a:r>
              <a:rPr lang="en-GB" sz="2000" dirty="0"/>
              <a:t>of wavelength regions called bands. The </a:t>
            </a:r>
            <a:r>
              <a:rPr lang="en-GB" sz="2000" dirty="0" smtClean="0"/>
              <a:t>infrared spectral </a:t>
            </a:r>
            <a:r>
              <a:rPr lang="en-GB" sz="2000" dirty="0"/>
              <a:t>band is generally sub-divided into </a:t>
            </a:r>
            <a:r>
              <a:rPr lang="en-GB" sz="2000" dirty="0" smtClean="0"/>
              <a:t>3 or 4 lesser bands </a:t>
            </a:r>
            <a:r>
              <a:rPr lang="en-GB" sz="2000" dirty="0"/>
              <a:t>(with arbitrarily chosen boundaries</a:t>
            </a:r>
            <a:r>
              <a:rPr lang="en-GB" sz="2000" dirty="0" smtClean="0"/>
              <a:t>):</a:t>
            </a:r>
          </a:p>
          <a:p>
            <a:pPr marL="0" indent="17463">
              <a:buNone/>
            </a:pPr>
            <a:endParaRPr lang="en-GB" sz="2000" dirty="0" smtClean="0"/>
          </a:p>
        </p:txBody>
      </p:sp>
      <p:graphicFrame>
        <p:nvGraphicFramePr>
          <p:cNvPr id="4" name="Table 3"/>
          <p:cNvGraphicFramePr>
            <a:graphicFrameLocks noGrp="1"/>
          </p:cNvGraphicFramePr>
          <p:nvPr/>
        </p:nvGraphicFramePr>
        <p:xfrm>
          <a:off x="1643042" y="3214686"/>
          <a:ext cx="5715039" cy="2143140"/>
        </p:xfrm>
        <a:graphic>
          <a:graphicData uri="http://schemas.openxmlformats.org/drawingml/2006/table">
            <a:tbl>
              <a:tblPr firstRow="1">
                <a:tableStyleId>{3C2FFA5D-87B4-456A-9821-1D502468CF0F}</a:tableStyleId>
              </a:tblPr>
              <a:tblGrid>
                <a:gridCol w="1701830"/>
                <a:gridCol w="1816376"/>
                <a:gridCol w="2196833"/>
              </a:tblGrid>
              <a:tr h="428628">
                <a:tc>
                  <a:txBody>
                    <a:bodyPr/>
                    <a:lstStyle/>
                    <a:p>
                      <a:pPr marL="0" indent="0" algn="ctr" fontAlgn="ctr"/>
                      <a:r>
                        <a:rPr lang="en-GB" sz="1800" u="none" strike="noStrike" dirty="0"/>
                        <a:t>Designation</a:t>
                      </a:r>
                      <a:endParaRPr lang="en-GB" sz="1800" b="1" i="0" u="none" strike="noStrike" dirty="0">
                        <a:solidFill>
                          <a:srgbClr val="000000"/>
                        </a:solidFill>
                        <a:latin typeface="Calibri"/>
                      </a:endParaRPr>
                    </a:p>
                  </a:txBody>
                  <a:tcPr marL="9525" marR="9525" marT="9525" marB="0" anchor="ctr"/>
                </a:tc>
                <a:tc>
                  <a:txBody>
                    <a:bodyPr/>
                    <a:lstStyle/>
                    <a:p>
                      <a:pPr algn="ctr" fontAlgn="ctr"/>
                      <a:r>
                        <a:rPr lang="en-GB" sz="1800" u="none" strike="noStrike"/>
                        <a:t>Abbreviation</a:t>
                      </a:r>
                      <a:endParaRPr lang="en-GB" sz="1800" b="1" i="0" u="none" strike="noStrike">
                        <a:solidFill>
                          <a:srgbClr val="000000"/>
                        </a:solidFill>
                        <a:latin typeface="Calibri"/>
                      </a:endParaRPr>
                    </a:p>
                  </a:txBody>
                  <a:tcPr marL="9525" marR="9525" marT="9525" marB="0" anchor="ctr"/>
                </a:tc>
                <a:tc>
                  <a:txBody>
                    <a:bodyPr/>
                    <a:lstStyle/>
                    <a:p>
                      <a:pPr algn="ctr" fontAlgn="ctr"/>
                      <a:r>
                        <a:rPr lang="en-GB" sz="1800" u="none" strike="noStrike"/>
                        <a:t>Wavelength</a:t>
                      </a:r>
                      <a:endParaRPr lang="en-GB" sz="1800" b="1" i="0" u="none" strike="noStrike">
                        <a:solidFill>
                          <a:srgbClr val="000000"/>
                        </a:solidFill>
                        <a:latin typeface="Calibri"/>
                      </a:endParaRPr>
                    </a:p>
                  </a:txBody>
                  <a:tcPr marL="9525" marR="9525" marT="9525" marB="0" anchor="ctr"/>
                </a:tc>
              </a:tr>
              <a:tr h="428628">
                <a:tc>
                  <a:txBody>
                    <a:bodyPr/>
                    <a:lstStyle/>
                    <a:p>
                      <a:pPr algn="ctr" fontAlgn="b"/>
                      <a:r>
                        <a:rPr lang="en-GB" sz="1800" u="none" strike="noStrike" dirty="0"/>
                        <a:t>Near Infrared</a:t>
                      </a:r>
                      <a:endParaRPr lang="en-GB" sz="1800" b="0" i="0" u="none" strike="noStrike" dirty="0">
                        <a:solidFill>
                          <a:srgbClr val="000000"/>
                        </a:solidFill>
                        <a:latin typeface="Calibri"/>
                      </a:endParaRPr>
                    </a:p>
                  </a:txBody>
                  <a:tcPr marL="9525" marR="9525" marT="9525" marB="0" anchor="b"/>
                </a:tc>
                <a:tc>
                  <a:txBody>
                    <a:bodyPr/>
                    <a:lstStyle/>
                    <a:p>
                      <a:pPr algn="ctr" fontAlgn="b"/>
                      <a:r>
                        <a:rPr lang="en-GB" sz="1800" u="none" strike="noStrike"/>
                        <a:t>NIR</a:t>
                      </a:r>
                      <a:endParaRPr lang="en-GB" sz="1800" b="0" i="0" u="none" strike="noStrike">
                        <a:solidFill>
                          <a:srgbClr val="000000"/>
                        </a:solidFill>
                        <a:latin typeface="Calibri"/>
                      </a:endParaRPr>
                    </a:p>
                  </a:txBody>
                  <a:tcPr marL="9525" marR="9525" marT="9525" marB="0" anchor="b"/>
                </a:tc>
                <a:tc>
                  <a:txBody>
                    <a:bodyPr/>
                    <a:lstStyle/>
                    <a:p>
                      <a:pPr algn="ctr" fontAlgn="b"/>
                      <a:r>
                        <a:rPr lang="en-GB" sz="1800" u="none" strike="noStrike" dirty="0" smtClean="0"/>
                        <a:t>0.75 </a:t>
                      </a:r>
                      <a:r>
                        <a:rPr lang="en-GB" sz="1800" u="none" strike="noStrike" dirty="0"/>
                        <a:t>- 3  µm</a:t>
                      </a:r>
                      <a:endParaRPr lang="en-GB" sz="1800" b="0" i="0" u="none" strike="noStrike" dirty="0">
                        <a:solidFill>
                          <a:srgbClr val="000000"/>
                        </a:solidFill>
                        <a:latin typeface="Calibri"/>
                      </a:endParaRPr>
                    </a:p>
                  </a:txBody>
                  <a:tcPr marL="9525" marR="9525" marT="9525" marB="0" anchor="b"/>
                </a:tc>
              </a:tr>
              <a:tr h="428628">
                <a:tc>
                  <a:txBody>
                    <a:bodyPr/>
                    <a:lstStyle/>
                    <a:p>
                      <a:pPr algn="ctr" fontAlgn="b"/>
                      <a:r>
                        <a:rPr lang="en-GB" sz="1800" u="none" strike="noStrike" dirty="0"/>
                        <a:t>Mid Infrared</a:t>
                      </a:r>
                      <a:endParaRPr lang="en-GB" sz="1800" b="0" i="0" u="none" strike="noStrike" dirty="0">
                        <a:solidFill>
                          <a:srgbClr val="000000"/>
                        </a:solidFill>
                        <a:latin typeface="Calibri"/>
                      </a:endParaRPr>
                    </a:p>
                  </a:txBody>
                  <a:tcPr marL="9525" marR="9525" marT="9525" marB="0" anchor="b"/>
                </a:tc>
                <a:tc>
                  <a:txBody>
                    <a:bodyPr/>
                    <a:lstStyle/>
                    <a:p>
                      <a:pPr algn="ctr" fontAlgn="b"/>
                      <a:r>
                        <a:rPr lang="en-GB" sz="1800" u="none" strike="noStrike"/>
                        <a:t>MIR</a:t>
                      </a:r>
                      <a:endParaRPr lang="en-GB" sz="1800" b="0" i="0" u="none" strike="noStrike">
                        <a:solidFill>
                          <a:srgbClr val="000000"/>
                        </a:solidFill>
                        <a:latin typeface="Calibri"/>
                      </a:endParaRPr>
                    </a:p>
                  </a:txBody>
                  <a:tcPr marL="9525" marR="9525" marT="9525" marB="0" anchor="b"/>
                </a:tc>
                <a:tc>
                  <a:txBody>
                    <a:bodyPr/>
                    <a:lstStyle/>
                    <a:p>
                      <a:pPr algn="ctr" fontAlgn="b"/>
                      <a:r>
                        <a:rPr lang="en-GB" sz="1800" u="none" strike="noStrike" dirty="0"/>
                        <a:t>3 - </a:t>
                      </a:r>
                      <a:r>
                        <a:rPr lang="en-GB" sz="1800" u="none" strike="noStrike" dirty="0" smtClean="0"/>
                        <a:t>6 </a:t>
                      </a:r>
                      <a:r>
                        <a:rPr lang="en-GB" sz="1800" u="none" strike="noStrike" dirty="0"/>
                        <a:t> µm</a:t>
                      </a:r>
                      <a:endParaRPr lang="en-GB" sz="1800" b="0" i="0" u="none" strike="noStrike" dirty="0">
                        <a:solidFill>
                          <a:srgbClr val="000000"/>
                        </a:solidFill>
                        <a:latin typeface="Calibri"/>
                      </a:endParaRPr>
                    </a:p>
                  </a:txBody>
                  <a:tcPr marL="9525" marR="9525" marT="9525" marB="0" anchor="b"/>
                </a:tc>
              </a:tr>
              <a:tr h="428628">
                <a:tc>
                  <a:txBody>
                    <a:bodyPr/>
                    <a:lstStyle/>
                    <a:p>
                      <a:pPr algn="ctr" fontAlgn="b"/>
                      <a:r>
                        <a:rPr lang="en-GB" sz="1800" u="none" strike="noStrike" dirty="0"/>
                        <a:t>Far Infrared</a:t>
                      </a:r>
                      <a:endParaRPr lang="en-GB" sz="1800" b="0" i="0" u="none" strike="noStrike" dirty="0">
                        <a:solidFill>
                          <a:srgbClr val="000000"/>
                        </a:solidFill>
                        <a:latin typeface="Calibri"/>
                      </a:endParaRPr>
                    </a:p>
                  </a:txBody>
                  <a:tcPr marL="9525" marR="9525" marT="9525" marB="0" anchor="b"/>
                </a:tc>
                <a:tc>
                  <a:txBody>
                    <a:bodyPr/>
                    <a:lstStyle/>
                    <a:p>
                      <a:pPr algn="ctr" fontAlgn="b"/>
                      <a:r>
                        <a:rPr lang="en-GB" sz="1800" u="none" strike="noStrike" dirty="0"/>
                        <a:t>FIR</a:t>
                      </a:r>
                      <a:endParaRPr lang="en-GB" sz="1800" b="0" i="0" u="none" strike="noStrike" dirty="0">
                        <a:solidFill>
                          <a:srgbClr val="000000"/>
                        </a:solidFill>
                        <a:latin typeface="Calibri"/>
                      </a:endParaRPr>
                    </a:p>
                  </a:txBody>
                  <a:tcPr marL="9525" marR="9525" marT="9525" marB="0" anchor="b"/>
                </a:tc>
                <a:tc>
                  <a:txBody>
                    <a:bodyPr/>
                    <a:lstStyle/>
                    <a:p>
                      <a:pPr algn="ctr" fontAlgn="b"/>
                      <a:r>
                        <a:rPr lang="en-GB" sz="1800" u="none" strike="noStrike" dirty="0" smtClean="0"/>
                        <a:t>6 </a:t>
                      </a:r>
                      <a:r>
                        <a:rPr lang="en-GB" sz="1800" u="none" strike="noStrike" dirty="0"/>
                        <a:t>- </a:t>
                      </a:r>
                      <a:r>
                        <a:rPr lang="en-GB" sz="1800" u="none" strike="noStrike" dirty="0" smtClean="0"/>
                        <a:t>15 </a:t>
                      </a:r>
                      <a:r>
                        <a:rPr lang="en-GB" sz="1800" u="none" strike="noStrike" dirty="0"/>
                        <a:t> µm</a:t>
                      </a:r>
                      <a:endParaRPr lang="en-GB" sz="1800" b="0" i="0" u="none" strike="noStrike" dirty="0">
                        <a:solidFill>
                          <a:srgbClr val="000000"/>
                        </a:solidFill>
                        <a:latin typeface="Calibri"/>
                      </a:endParaRPr>
                    </a:p>
                  </a:txBody>
                  <a:tcPr marL="9525" marR="9525" marT="9525" marB="0" anchor="b"/>
                </a:tc>
              </a:tr>
              <a:tr h="428628">
                <a:tc>
                  <a:txBody>
                    <a:bodyPr/>
                    <a:lstStyle/>
                    <a:p>
                      <a:pPr algn="ctr" fontAlgn="b"/>
                      <a:r>
                        <a:rPr lang="en-GB" sz="1800" u="none" strike="noStrike" dirty="0" smtClean="0"/>
                        <a:t>Ultra Far </a:t>
                      </a:r>
                      <a:r>
                        <a:rPr lang="en-GB" sz="1800" u="none" strike="noStrike" dirty="0"/>
                        <a:t>Infrared</a:t>
                      </a:r>
                      <a:endParaRPr lang="en-GB" sz="1800" b="0" i="0" u="none" strike="noStrike" dirty="0">
                        <a:solidFill>
                          <a:srgbClr val="000000"/>
                        </a:solidFill>
                        <a:latin typeface="Calibri"/>
                      </a:endParaRPr>
                    </a:p>
                  </a:txBody>
                  <a:tcPr marL="9525" marR="9525" marT="9525" marB="0" anchor="b"/>
                </a:tc>
                <a:tc>
                  <a:txBody>
                    <a:bodyPr/>
                    <a:lstStyle/>
                    <a:p>
                      <a:pPr algn="ctr" fontAlgn="b"/>
                      <a:r>
                        <a:rPr lang="en-GB" sz="1800" u="none" strike="noStrike" dirty="0" smtClean="0"/>
                        <a:t>UFIR</a:t>
                      </a:r>
                      <a:endParaRPr lang="en-GB" sz="1800" b="0" i="0" u="none" strike="noStrike" dirty="0">
                        <a:solidFill>
                          <a:srgbClr val="000000"/>
                        </a:solidFill>
                        <a:latin typeface="Calibri"/>
                      </a:endParaRPr>
                    </a:p>
                  </a:txBody>
                  <a:tcPr marL="9525" marR="9525" marT="9525" marB="0" anchor="b"/>
                </a:tc>
                <a:tc>
                  <a:txBody>
                    <a:bodyPr/>
                    <a:lstStyle/>
                    <a:p>
                      <a:pPr algn="ctr" fontAlgn="b"/>
                      <a:r>
                        <a:rPr lang="en-GB" sz="1800" u="none" strike="noStrike" dirty="0" smtClean="0"/>
                        <a:t>15 </a:t>
                      </a:r>
                      <a:r>
                        <a:rPr lang="en-GB" sz="1800" u="none" strike="noStrike" dirty="0"/>
                        <a:t>- 1000  µm</a:t>
                      </a:r>
                      <a:endParaRPr lang="en-GB" sz="1800" b="0" i="0" u="none" strike="noStrike" dirty="0">
                        <a:solidFill>
                          <a:srgbClr val="000000"/>
                        </a:solidFill>
                        <a:latin typeface="Calibri"/>
                      </a:endParaRPr>
                    </a:p>
                  </a:txBody>
                  <a:tcPr marL="9525" marR="9525" marT="9525" marB="0" anchor="b"/>
                </a:tc>
              </a:tr>
            </a:tbl>
          </a:graphicData>
        </a:graphic>
      </p:graphicFrame>
      <p:sp>
        <p:nvSpPr>
          <p:cNvPr id="5" name="Rectangle 4"/>
          <p:cNvSpPr/>
          <p:nvPr/>
        </p:nvSpPr>
        <p:spPr>
          <a:xfrm>
            <a:off x="500034" y="5577504"/>
            <a:ext cx="8143932" cy="923330"/>
          </a:xfrm>
          <a:prstGeom prst="rect">
            <a:avLst/>
          </a:prstGeom>
        </p:spPr>
        <p:txBody>
          <a:bodyPr wrap="square">
            <a:spAutoFit/>
          </a:bodyPr>
          <a:lstStyle/>
          <a:p>
            <a:r>
              <a:rPr lang="en-GB" dirty="0" smtClean="0"/>
              <a:t>These divisions are not precise and can vary depending on the application and publication. The regions are used for observation of different temperature ranges, and hence different environments.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8229600" cy="1114419"/>
          </a:xfrm>
        </p:spPr>
        <p:txBody>
          <a:bodyPr>
            <a:normAutofit/>
          </a:bodyPr>
          <a:lstStyle/>
          <a:p>
            <a:pPr>
              <a:buNone/>
            </a:pPr>
            <a:r>
              <a:rPr lang="en-GB" sz="2000" b="1" dirty="0" smtClean="0"/>
              <a:t>Spectral Bands (cont.)</a:t>
            </a:r>
          </a:p>
          <a:p>
            <a:pPr marL="0" indent="17463">
              <a:buNone/>
            </a:pPr>
            <a:r>
              <a:rPr lang="en-GB" sz="2000" dirty="0"/>
              <a:t>To determine the radiant emittance over a spectral band, we integrate under the Planck curve between the limiting wavelengths </a:t>
            </a:r>
            <a:r>
              <a:rPr lang="en-GB" sz="2000" i="1" dirty="0"/>
              <a:t>λ</a:t>
            </a:r>
            <a:r>
              <a:rPr lang="en-GB" sz="2000" i="1" baseline="-25000" dirty="0"/>
              <a:t>1</a:t>
            </a:r>
            <a:r>
              <a:rPr lang="en-GB" sz="2000" dirty="0"/>
              <a:t> and </a:t>
            </a:r>
            <a:r>
              <a:rPr lang="en-GB" sz="2000" i="1" dirty="0" smtClean="0"/>
              <a:t>λ</a:t>
            </a:r>
            <a:r>
              <a:rPr lang="en-GB" sz="2000" i="1" baseline="-25000" dirty="0" smtClean="0"/>
              <a:t>2</a:t>
            </a:r>
            <a:r>
              <a:rPr lang="en-GB" sz="2000" dirty="0" smtClean="0"/>
              <a:t>.</a:t>
            </a:r>
            <a:r>
              <a:rPr lang="en-GB" sz="2000" dirty="0"/>
              <a:t> </a:t>
            </a:r>
          </a:p>
        </p:txBody>
      </p:sp>
      <p:pic>
        <p:nvPicPr>
          <p:cNvPr id="7" name="Picture 6" descr="Radiant emittance within a selected spectral bandwidth."/>
          <p:cNvPicPr/>
          <p:nvPr/>
        </p:nvPicPr>
        <p:blipFill>
          <a:blip r:embed="rId2" cstate="print"/>
          <a:srcRect l="3738" t="5357" r="2804" b="3571"/>
          <a:stretch>
            <a:fillRect/>
          </a:stretch>
        </p:blipFill>
        <p:spPr bwMode="auto">
          <a:xfrm>
            <a:off x="1357290" y="2786058"/>
            <a:ext cx="6429420" cy="3643338"/>
          </a:xfrm>
          <a:prstGeom prst="rect">
            <a:avLst/>
          </a:prstGeom>
          <a:noFill/>
          <a:ln w="9525">
            <a:noFill/>
            <a:miter lim="800000"/>
            <a:headEnd/>
            <a:tailEnd/>
          </a:ln>
        </p:spPr>
      </p:pic>
      <p:pic>
        <p:nvPicPr>
          <p:cNvPr id="6" name="Picture 5" descr="Equation 1.9."/>
          <p:cNvPicPr/>
          <p:nvPr/>
        </p:nvPicPr>
        <p:blipFill>
          <a:blip r:embed="rId3" cstate="print"/>
          <a:srcRect r="70622"/>
          <a:stretch>
            <a:fillRect/>
          </a:stretch>
        </p:blipFill>
        <p:spPr bwMode="auto">
          <a:xfrm>
            <a:off x="5715008" y="3000372"/>
            <a:ext cx="1714512" cy="1214446"/>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8229600" cy="828667"/>
          </a:xfrm>
        </p:spPr>
        <p:txBody>
          <a:bodyPr>
            <a:normAutofit/>
          </a:bodyPr>
          <a:lstStyle/>
          <a:p>
            <a:pPr>
              <a:buNone/>
            </a:pPr>
            <a:r>
              <a:rPr lang="en-GB" sz="2000" b="1" dirty="0" smtClean="0"/>
              <a:t>Spectral Bands (cont.)</a:t>
            </a:r>
          </a:p>
          <a:p>
            <a:pPr marL="0" lvl="0" indent="17463">
              <a:buNone/>
            </a:pPr>
            <a:r>
              <a:rPr lang="en-GB" sz="2000" dirty="0" smtClean="0"/>
              <a:t>A very convenient way is to apply Simpson's rule with the aid of a calculator.</a:t>
            </a:r>
            <a:endParaRPr kumimoji="0" lang="en-GB" sz="17900" b="0" i="0" u="none" strike="noStrike" cap="none" normalizeH="0" baseline="0" dirty="0" smtClean="0">
              <a:ln>
                <a:noFill/>
              </a:ln>
              <a:solidFill>
                <a:schemeClr val="tx1"/>
              </a:solidFill>
              <a:effectLst/>
            </a:endParaRPr>
          </a:p>
          <a:p>
            <a:pPr marL="0" indent="17463">
              <a:buNone/>
            </a:pPr>
            <a:endParaRPr lang="en-GB" sz="2000" dirty="0"/>
          </a:p>
        </p:txBody>
      </p:sp>
      <p:graphicFrame>
        <p:nvGraphicFramePr>
          <p:cNvPr id="9" name="Object 8"/>
          <p:cNvGraphicFramePr>
            <a:graphicFrameLocks noChangeAspect="1"/>
          </p:cNvGraphicFramePr>
          <p:nvPr/>
        </p:nvGraphicFramePr>
        <p:xfrm>
          <a:off x="3428992" y="2643182"/>
          <a:ext cx="2071702" cy="1110913"/>
        </p:xfrm>
        <a:graphic>
          <a:graphicData uri="http://schemas.openxmlformats.org/presentationml/2006/ole">
            <mc:AlternateContent xmlns:mc="http://schemas.openxmlformats.org/markup-compatibility/2006">
              <mc:Choice xmlns:v="urn:schemas-microsoft-com:vml" Requires="v">
                <p:oleObj spid="_x0000_s22531" name="Equation" r:id="rId3" imgW="876240" imgH="469800" progId="Equation.3">
                  <p:embed/>
                </p:oleObj>
              </mc:Choice>
              <mc:Fallback>
                <p:oleObj name="Equation" r:id="rId3" imgW="876240" imgH="46980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28992" y="2643182"/>
                        <a:ext cx="2071702" cy="11109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 name="Rectangle 9"/>
          <p:cNvSpPr/>
          <p:nvPr/>
        </p:nvSpPr>
        <p:spPr>
          <a:xfrm>
            <a:off x="428596" y="4214818"/>
            <a:ext cx="8358246" cy="1754326"/>
          </a:xfrm>
          <a:prstGeom prst="rect">
            <a:avLst/>
          </a:prstGeom>
        </p:spPr>
        <p:txBody>
          <a:bodyPr wrap="square">
            <a:spAutoFit/>
          </a:bodyPr>
          <a:lstStyle/>
          <a:p>
            <a:r>
              <a:rPr kumimoji="0" lang="en-GB" b="0" i="0" u="none" strike="noStrike" cap="none" normalizeH="0" baseline="0" dirty="0" smtClean="0">
                <a:ln>
                  <a:noFill/>
                </a:ln>
                <a:solidFill>
                  <a:srgbClr val="000000"/>
                </a:solidFill>
                <a:effectLst/>
                <a:ea typeface="Times New Roman" pitchFamily="18" charset="0"/>
                <a:cs typeface="Times New Roman" pitchFamily="18" charset="0"/>
              </a:rPr>
              <a:t>Using a </a:t>
            </a:r>
            <a:r>
              <a:rPr kumimoji="0" lang="en-GB" b="0" i="1" u="none" strike="noStrike" cap="none" normalizeH="0" baseline="0" dirty="0" smtClean="0">
                <a:ln>
                  <a:noFill/>
                </a:ln>
                <a:solidFill>
                  <a:srgbClr val="000000"/>
                </a:solidFill>
                <a:effectLst/>
                <a:ea typeface="Times New Roman" pitchFamily="18" charset="0"/>
                <a:cs typeface="Times New Roman" pitchFamily="18" charset="0"/>
              </a:rPr>
              <a:t>Δλ</a:t>
            </a:r>
            <a:r>
              <a:rPr kumimoji="0" lang="en-GB" b="0" i="0" u="none" strike="noStrike" cap="none" normalizeH="0" baseline="0" dirty="0" smtClean="0">
                <a:ln>
                  <a:noFill/>
                </a:ln>
                <a:solidFill>
                  <a:srgbClr val="000000"/>
                </a:solidFill>
                <a:effectLst/>
                <a:ea typeface="Times New Roman" pitchFamily="18" charset="0"/>
                <a:cs typeface="Times New Roman" pitchFamily="18" charset="0"/>
              </a:rPr>
              <a:t> of 0.05 or even 0.1 μm is sufficient for summations over the midwavelength (MWIR) and long-wavelength (LWIR) infrared regions (3</a:t>
            </a:r>
            <a:r>
              <a:rPr lang="en-GB" dirty="0" smtClean="0">
                <a:solidFill>
                  <a:srgbClr val="000000"/>
                </a:solidFill>
                <a:ea typeface="Times New Roman" pitchFamily="18" charset="0"/>
                <a:cs typeface="Times New Roman" pitchFamily="18" charset="0"/>
              </a:rPr>
              <a:t>–</a:t>
            </a:r>
            <a:r>
              <a:rPr kumimoji="0" lang="en-GB" b="0" i="0" u="none" strike="noStrike" cap="none" normalizeH="0" baseline="0" dirty="0" smtClean="0">
                <a:ln>
                  <a:noFill/>
                </a:ln>
                <a:solidFill>
                  <a:srgbClr val="000000"/>
                </a:solidFill>
                <a:effectLst/>
                <a:ea typeface="Times New Roman" pitchFamily="18" charset="0"/>
                <a:cs typeface="Times New Roman" pitchFamily="18" charset="0"/>
              </a:rPr>
              <a:t>5, and 8</a:t>
            </a:r>
            <a:r>
              <a:rPr lang="en-GB" dirty="0" smtClean="0">
                <a:solidFill>
                  <a:srgbClr val="000000"/>
                </a:solidFill>
                <a:ea typeface="Times New Roman" pitchFamily="18" charset="0"/>
                <a:cs typeface="Times New Roman" pitchFamily="18" charset="0"/>
              </a:rPr>
              <a:t>–</a:t>
            </a:r>
            <a:r>
              <a:rPr kumimoji="0" lang="en-GB" b="0" i="0" u="none" strike="noStrike" cap="none" normalizeH="0" baseline="0" dirty="0" smtClean="0">
                <a:ln>
                  <a:noFill/>
                </a:ln>
                <a:solidFill>
                  <a:srgbClr val="000000"/>
                </a:solidFill>
                <a:effectLst/>
                <a:ea typeface="Times New Roman" pitchFamily="18" charset="0"/>
                <a:cs typeface="Times New Roman" pitchFamily="18" charset="0"/>
              </a:rPr>
              <a:t>12 μm).</a:t>
            </a:r>
          </a:p>
          <a:p>
            <a:endParaRPr lang="en-GB" dirty="0">
              <a:solidFill>
                <a:srgbClr val="000000"/>
              </a:solidFill>
              <a:ea typeface="Times New Roman" pitchFamily="18" charset="0"/>
              <a:cs typeface="Times New Roman" pitchFamily="18" charset="0"/>
            </a:endParaRPr>
          </a:p>
          <a:p>
            <a:r>
              <a:rPr kumimoji="0" lang="en-GB" b="0" i="0" u="none" strike="noStrike" cap="none" normalizeH="0" baseline="0" dirty="0" smtClean="0">
                <a:ln>
                  <a:noFill/>
                </a:ln>
                <a:solidFill>
                  <a:srgbClr val="000000"/>
                </a:solidFill>
                <a:effectLst/>
                <a:ea typeface="Times New Roman" pitchFamily="18" charset="0"/>
                <a:cs typeface="Times New Roman" pitchFamily="18" charset="0"/>
              </a:rPr>
              <a:t>Note:</a:t>
            </a:r>
            <a:r>
              <a:rPr kumimoji="0" lang="en-GB" b="0" i="0" u="none" strike="noStrike" cap="none" normalizeH="0" dirty="0" smtClean="0">
                <a:ln>
                  <a:noFill/>
                </a:ln>
                <a:solidFill>
                  <a:srgbClr val="000000"/>
                </a:solidFill>
                <a:effectLst/>
                <a:ea typeface="Times New Roman" pitchFamily="18" charset="0"/>
                <a:cs typeface="Times New Roman" pitchFamily="18" charset="0"/>
              </a:rPr>
              <a:t> I</a:t>
            </a:r>
            <a:r>
              <a:rPr kumimoji="0" lang="en-GB" b="0" i="0" u="none" strike="noStrike" cap="none" normalizeH="0" baseline="0" dirty="0" smtClean="0">
                <a:ln>
                  <a:noFill/>
                </a:ln>
                <a:solidFill>
                  <a:srgbClr val="000000"/>
                </a:solidFill>
                <a:effectLst/>
                <a:ea typeface="Times New Roman" pitchFamily="18" charset="0"/>
                <a:cs typeface="Times New Roman" pitchFamily="18" charset="0"/>
              </a:rPr>
              <a:t>f the spectral band is relatively narrow, </a:t>
            </a:r>
            <a:r>
              <a:rPr kumimoji="0" lang="en-GB" b="0" i="1" u="none" strike="noStrike" cap="none" normalizeH="0" baseline="0" dirty="0" smtClean="0">
                <a:ln>
                  <a:noFill/>
                </a:ln>
                <a:solidFill>
                  <a:srgbClr val="000000"/>
                </a:solidFill>
                <a:effectLst/>
                <a:ea typeface="Times New Roman" pitchFamily="18" charset="0"/>
                <a:cs typeface="Times New Roman" pitchFamily="18" charset="0"/>
              </a:rPr>
              <a:t>W</a:t>
            </a:r>
            <a:r>
              <a:rPr kumimoji="0" lang="en-GB" b="0" i="0" u="none" strike="noStrike" cap="none" normalizeH="0" baseline="0" dirty="0" smtClean="0">
                <a:ln>
                  <a:noFill/>
                </a:ln>
                <a:solidFill>
                  <a:srgbClr val="000000"/>
                </a:solidFill>
                <a:effectLst/>
                <a:ea typeface="Times New Roman" pitchFamily="18" charset="0"/>
                <a:cs typeface="Times New Roman" pitchFamily="18" charset="0"/>
              </a:rPr>
              <a:t> ≈ </a:t>
            </a:r>
            <a:r>
              <a:rPr kumimoji="0" lang="en-GB" b="0" i="1" u="none" strike="noStrike" cap="none" normalizeH="0" baseline="0" dirty="0" smtClean="0">
                <a:ln>
                  <a:noFill/>
                </a:ln>
                <a:solidFill>
                  <a:srgbClr val="000000"/>
                </a:solidFill>
                <a:effectLst/>
                <a:ea typeface="Times New Roman" pitchFamily="18" charset="0"/>
                <a:cs typeface="Times New Roman" pitchFamily="18" charset="0"/>
              </a:rPr>
              <a:t>W</a:t>
            </a:r>
            <a:r>
              <a:rPr kumimoji="0" lang="en-GB" b="0" i="0" u="none" strike="noStrike" cap="none" normalizeH="0" baseline="0" dirty="0" smtClean="0">
                <a:ln>
                  <a:noFill/>
                </a:ln>
                <a:solidFill>
                  <a:srgbClr val="000000"/>
                </a:solidFill>
                <a:effectLst/>
                <a:ea typeface="Times New Roman" pitchFamily="18" charset="0"/>
                <a:cs typeface="Times New Roman" pitchFamily="18" charset="0"/>
              </a:rPr>
              <a:t>λ </a:t>
            </a:r>
            <a:r>
              <a:rPr kumimoji="0" lang="en-GB" b="0" i="1" u="none" strike="noStrike" cap="none" normalizeH="0" baseline="0" dirty="0" err="1" smtClean="0">
                <a:ln>
                  <a:noFill/>
                </a:ln>
                <a:solidFill>
                  <a:srgbClr val="000000"/>
                </a:solidFill>
                <a:effectLst/>
                <a:ea typeface="Times New Roman" pitchFamily="18" charset="0"/>
                <a:cs typeface="Times New Roman" pitchFamily="18" charset="0"/>
              </a:rPr>
              <a:t>Δλ</a:t>
            </a:r>
            <a:r>
              <a:rPr kumimoji="0" lang="en-GB" b="0" i="0" u="none" strike="noStrike" cap="none" normalizeH="0" baseline="0" dirty="0" smtClean="0">
                <a:ln>
                  <a:noFill/>
                </a:ln>
                <a:solidFill>
                  <a:srgbClr val="000000"/>
                </a:solidFill>
                <a:effectLst/>
                <a:ea typeface="Times New Roman" pitchFamily="18" charset="0"/>
                <a:cs typeface="Times New Roman" pitchFamily="18" charset="0"/>
              </a:rPr>
              <a:t>.</a:t>
            </a:r>
          </a:p>
          <a:p>
            <a:endParaRPr lang="en-GB" dirty="0" smtClean="0">
              <a:solidFill>
                <a:srgbClr val="000000"/>
              </a:solidFill>
              <a:cs typeface="Times New Roman" pitchFamily="18" charset="0"/>
            </a:endParaRPr>
          </a:p>
          <a:p>
            <a:r>
              <a:rPr lang="en-GB" b="1" dirty="0" smtClean="0">
                <a:solidFill>
                  <a:srgbClr val="000000"/>
                </a:solidFill>
                <a:cs typeface="Times New Roman" pitchFamily="18" charset="0"/>
              </a:rPr>
              <a:t>Note: Rectangular or Trapezoidal Methods could also be used!</a:t>
            </a:r>
            <a:endParaRPr lang="en-GB"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8229600" cy="3900501"/>
          </a:xfrm>
        </p:spPr>
        <p:txBody>
          <a:bodyPr>
            <a:normAutofit/>
          </a:bodyPr>
          <a:lstStyle/>
          <a:p>
            <a:pPr>
              <a:buNone/>
            </a:pPr>
            <a:r>
              <a:rPr lang="en-GB" sz="2000" b="1" dirty="0" smtClean="0"/>
              <a:t>Spectral Bands (cont.)</a:t>
            </a:r>
          </a:p>
          <a:p>
            <a:pPr marL="0" indent="17463">
              <a:buNone/>
            </a:pPr>
            <a:endParaRPr lang="en-GB" sz="2000" b="1" dirty="0" smtClean="0"/>
          </a:p>
          <a:p>
            <a:pPr marL="0" indent="17463">
              <a:buNone/>
            </a:pPr>
            <a:r>
              <a:rPr lang="en-GB" sz="2000" b="1" dirty="0" smtClean="0"/>
              <a:t>Problem 3.</a:t>
            </a:r>
          </a:p>
          <a:p>
            <a:pPr marL="0" indent="17463">
              <a:buNone/>
            </a:pPr>
            <a:r>
              <a:rPr lang="en-GB" sz="2000" dirty="0" smtClean="0"/>
              <a:t>An infrared temperature sensor is operating in the </a:t>
            </a:r>
            <a:r>
              <a:rPr lang="en-GB" sz="2000" i="1" dirty="0" smtClean="0"/>
              <a:t>far infrared</a:t>
            </a:r>
            <a:r>
              <a:rPr lang="en-GB" sz="2000" dirty="0" smtClean="0"/>
              <a:t> region with a spectral bandwidth of (8 -14 µm) .  The sensor is used to monitor the temperature variation of a component that resembles a </a:t>
            </a:r>
            <a:r>
              <a:rPr lang="en-GB" sz="2000" b="1" dirty="0" smtClean="0"/>
              <a:t>blackbody</a:t>
            </a:r>
            <a:r>
              <a:rPr lang="en-GB" sz="2000" dirty="0" smtClean="0"/>
              <a:t> in its behaviour.</a:t>
            </a:r>
          </a:p>
          <a:p>
            <a:pPr marL="0" indent="17463">
              <a:buNone/>
            </a:pPr>
            <a:endParaRPr lang="en-GB" sz="2000" dirty="0" smtClean="0"/>
          </a:p>
          <a:p>
            <a:pPr marL="0" indent="17463">
              <a:buNone/>
            </a:pPr>
            <a:r>
              <a:rPr lang="en-GB" sz="2000" dirty="0" smtClean="0"/>
              <a:t>Using Planck’s electromagnetic radiation law and relevant numerical techniques determine the radiant intensity as a function of temperature.  Use a temperature range of 20 - 100</a:t>
            </a:r>
            <a:r>
              <a:rPr lang="en-GB" sz="2000" baseline="30000" dirty="0" smtClean="0"/>
              <a:t>o</a:t>
            </a:r>
            <a:r>
              <a:rPr lang="en-GB" sz="2000" dirty="0" smtClean="0"/>
              <a:t>C. Use increments of 10 C.</a:t>
            </a:r>
            <a:endParaRPr lang="en-GB"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57200" y="1600201"/>
            <a:ext cx="8229600" cy="2828931"/>
          </a:xfrm>
        </p:spPr>
        <p:txBody>
          <a:bodyPr>
            <a:normAutofit fontScale="92500" lnSpcReduction="10000"/>
          </a:bodyPr>
          <a:lstStyle/>
          <a:p>
            <a:pPr>
              <a:buNone/>
            </a:pPr>
            <a:r>
              <a:rPr lang="en-GB" sz="2000" b="1" dirty="0" smtClean="0"/>
              <a:t>Emissivity</a:t>
            </a:r>
          </a:p>
          <a:p>
            <a:r>
              <a:rPr lang="en-GB" sz="2000" dirty="0"/>
              <a:t>It has to be pointed out that </a:t>
            </a:r>
            <a:r>
              <a:rPr lang="en-GB" sz="2000" dirty="0" smtClean="0"/>
              <a:t>Planck’s radiation law </a:t>
            </a:r>
            <a:r>
              <a:rPr lang="en-GB" sz="2000" dirty="0"/>
              <a:t>describes the </a:t>
            </a:r>
            <a:r>
              <a:rPr lang="en-GB" sz="2000" dirty="0" smtClean="0"/>
              <a:t>radiation emitted </a:t>
            </a:r>
            <a:r>
              <a:rPr lang="en-GB" sz="2000" dirty="0"/>
              <a:t>from a blackbody which is the </a:t>
            </a:r>
            <a:r>
              <a:rPr lang="en-GB" sz="2000" dirty="0" smtClean="0"/>
              <a:t>maximum value </a:t>
            </a:r>
            <a:r>
              <a:rPr lang="en-GB" sz="2000" dirty="0"/>
              <a:t>radiated by a body at a given </a:t>
            </a:r>
            <a:r>
              <a:rPr lang="en-GB" sz="2000" dirty="0" smtClean="0"/>
              <a:t>temperature.</a:t>
            </a:r>
          </a:p>
          <a:p>
            <a:r>
              <a:rPr lang="en-GB" sz="2000" dirty="0" smtClean="0"/>
              <a:t>Real objects </a:t>
            </a:r>
            <a:r>
              <a:rPr lang="en-GB" sz="2000" dirty="0"/>
              <a:t>almost never comply with this law although </a:t>
            </a:r>
            <a:r>
              <a:rPr lang="en-GB" sz="2000" dirty="0" smtClean="0"/>
              <a:t>they may </a:t>
            </a:r>
            <a:r>
              <a:rPr lang="en-GB" sz="2000" dirty="0"/>
              <a:t>approach the behaviour of a blackbody in </a:t>
            </a:r>
            <a:r>
              <a:rPr lang="en-GB" sz="2000" dirty="0" smtClean="0"/>
              <a:t>certain spectral intervals.</a:t>
            </a:r>
          </a:p>
          <a:p>
            <a:r>
              <a:rPr lang="en-GB" sz="2000" dirty="0" smtClean="0"/>
              <a:t>A </a:t>
            </a:r>
            <a:r>
              <a:rPr lang="en-GB" sz="2000" dirty="0"/>
              <a:t>real object generally emits only </a:t>
            </a:r>
            <a:r>
              <a:rPr lang="en-GB" sz="2000" dirty="0" smtClean="0"/>
              <a:t>a part </a:t>
            </a:r>
            <a:r>
              <a:rPr lang="en-GB" sz="2000" i="1" dirty="0" smtClean="0"/>
              <a:t>E</a:t>
            </a:r>
            <a:r>
              <a:rPr lang="el-GR" sz="2000" i="1" baseline="-25000" dirty="0" smtClean="0">
                <a:latin typeface="Calibri"/>
              </a:rPr>
              <a:t>λ</a:t>
            </a:r>
            <a:r>
              <a:rPr lang="el-GR" sz="2000" i="1" dirty="0" smtClean="0">
                <a:latin typeface="Calibri"/>
              </a:rPr>
              <a:t>≤</a:t>
            </a:r>
            <a:r>
              <a:rPr lang="en-GB" sz="2000" i="1" dirty="0" smtClean="0">
                <a:latin typeface="Calibri"/>
              </a:rPr>
              <a:t>E</a:t>
            </a:r>
            <a:r>
              <a:rPr lang="el-GR" sz="2000" i="1" baseline="-25000" dirty="0" smtClean="0">
                <a:latin typeface="Calibri"/>
              </a:rPr>
              <a:t>λ</a:t>
            </a:r>
            <a:r>
              <a:rPr lang="en-GB" sz="2000" i="1" baseline="-25000" dirty="0" smtClean="0">
                <a:latin typeface="Calibri"/>
              </a:rPr>
              <a:t>b</a:t>
            </a:r>
            <a:r>
              <a:rPr lang="en-GB" sz="2000" i="1" dirty="0" smtClean="0"/>
              <a:t> </a:t>
            </a:r>
            <a:r>
              <a:rPr lang="en-GB" sz="2000" dirty="0" smtClean="0"/>
              <a:t>of </a:t>
            </a:r>
            <a:r>
              <a:rPr lang="en-GB" sz="2000" dirty="0"/>
              <a:t>the radiation emitted by a blackbody </a:t>
            </a:r>
            <a:r>
              <a:rPr lang="en-GB" sz="2000" dirty="0" smtClean="0"/>
              <a:t>at the </a:t>
            </a:r>
            <a:r>
              <a:rPr lang="en-GB" sz="2000" dirty="0"/>
              <a:t>same temperature and at the same </a:t>
            </a:r>
            <a:r>
              <a:rPr lang="en-GB" sz="2000" dirty="0" smtClean="0"/>
              <a:t>wavelength.</a:t>
            </a:r>
          </a:p>
          <a:p>
            <a:r>
              <a:rPr lang="en-GB" sz="2000" dirty="0" smtClean="0"/>
              <a:t>By introducing the </a:t>
            </a:r>
            <a:r>
              <a:rPr lang="en-GB" sz="2000" dirty="0"/>
              <a:t>quantity:</a:t>
            </a:r>
            <a:endParaRPr lang="en-GB" sz="2000" dirty="0" smtClean="0"/>
          </a:p>
        </p:txBody>
      </p:sp>
      <p:graphicFrame>
        <p:nvGraphicFramePr>
          <p:cNvPr id="6" name="Object 5"/>
          <p:cNvGraphicFramePr>
            <a:graphicFrameLocks noChangeAspect="1"/>
          </p:cNvGraphicFramePr>
          <p:nvPr/>
        </p:nvGraphicFramePr>
        <p:xfrm>
          <a:off x="1500166" y="4714884"/>
          <a:ext cx="1598613" cy="1157287"/>
        </p:xfrm>
        <a:graphic>
          <a:graphicData uri="http://schemas.openxmlformats.org/presentationml/2006/ole">
            <mc:AlternateContent xmlns:mc="http://schemas.openxmlformats.org/markup-compatibility/2006">
              <mc:Choice xmlns:v="urn:schemas-microsoft-com:vml" Requires="v">
                <p:oleObj spid="_x0000_s24581" name="Equation" r:id="rId3" imgW="596880" imgH="431640" progId="Equation.3">
                  <p:embed/>
                </p:oleObj>
              </mc:Choice>
              <mc:Fallback>
                <p:oleObj name="Equation" r:id="rId3" imgW="596880" imgH="431640" progId="Equation.3">
                  <p:embed/>
                  <p:pic>
                    <p:nvPicPr>
                      <p:cNvPr id="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0166" y="4714884"/>
                        <a:ext cx="1598613" cy="11572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Rectangle 6"/>
          <p:cNvSpPr/>
          <p:nvPr/>
        </p:nvSpPr>
        <p:spPr>
          <a:xfrm>
            <a:off x="3643306" y="4643446"/>
            <a:ext cx="4572000" cy="1200329"/>
          </a:xfrm>
          <a:prstGeom prst="rect">
            <a:avLst/>
          </a:prstGeom>
        </p:spPr>
        <p:txBody>
          <a:bodyPr>
            <a:spAutoFit/>
          </a:bodyPr>
          <a:lstStyle/>
          <a:p>
            <a:r>
              <a:rPr lang="en-GB" dirty="0"/>
              <a:t>which is called spectral emissivity </a:t>
            </a:r>
            <a:r>
              <a:rPr lang="en-GB" dirty="0" smtClean="0"/>
              <a:t>coefficient. </a:t>
            </a:r>
            <a:r>
              <a:rPr lang="en-GB" b="1" dirty="0" smtClean="0"/>
              <a:t>Planck’s equation can be </a:t>
            </a:r>
            <a:r>
              <a:rPr lang="en-GB" b="1" dirty="0"/>
              <a:t>rewritten for real </a:t>
            </a:r>
            <a:r>
              <a:rPr lang="en-GB" b="1" dirty="0" smtClean="0"/>
              <a:t>bodies </a:t>
            </a:r>
            <a:r>
              <a:rPr lang="en-GB" b="1" dirty="0"/>
              <a:t>by simply multiplying its </a:t>
            </a:r>
            <a:r>
              <a:rPr lang="en-GB" b="1" dirty="0" smtClean="0"/>
              <a:t>right hand term </a:t>
            </a:r>
            <a:r>
              <a:rPr lang="en-GB" b="1" dirty="0"/>
              <a:t>by </a:t>
            </a:r>
            <a:r>
              <a:rPr lang="el-GR" b="1" i="1" dirty="0" smtClean="0">
                <a:latin typeface="Calibri"/>
              </a:rPr>
              <a:t>ε</a:t>
            </a:r>
            <a:r>
              <a:rPr lang="el-GR" b="1" i="1" baseline="-25000" dirty="0" smtClean="0">
                <a:latin typeface="Calibri"/>
              </a:rPr>
              <a:t>λ</a:t>
            </a:r>
            <a:r>
              <a:rPr lang="en-GB" b="1" dirty="0" smtClean="0"/>
              <a:t>.</a:t>
            </a:r>
            <a:endParaRPr lang="en-GB" b="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10" name="Content Placeholder 2"/>
          <p:cNvSpPr>
            <a:spLocks noGrp="1"/>
          </p:cNvSpPr>
          <p:nvPr>
            <p:ph idx="1"/>
          </p:nvPr>
        </p:nvSpPr>
        <p:spPr>
          <a:xfrm>
            <a:off x="457200" y="1600201"/>
            <a:ext cx="5043494" cy="4472005"/>
          </a:xfrm>
        </p:spPr>
        <p:txBody>
          <a:bodyPr>
            <a:normAutofit/>
          </a:bodyPr>
          <a:lstStyle/>
          <a:p>
            <a:pPr marL="0" indent="17463">
              <a:buNone/>
            </a:pPr>
            <a:r>
              <a:rPr lang="en-GB" sz="2000" b="1" dirty="0" smtClean="0"/>
              <a:t>Gray Bodies and Emissivity Coefficients</a:t>
            </a:r>
          </a:p>
          <a:p>
            <a:pPr marL="0" indent="17463">
              <a:buNone/>
            </a:pPr>
            <a:r>
              <a:rPr lang="en-GB" sz="2000" dirty="0" smtClean="0"/>
              <a:t>For the gray body the incident radiation (also called irradiation) is partly reflected, absorbed or transmitted.</a:t>
            </a:r>
            <a:endParaRPr lang="en-GB" sz="2000" b="1" dirty="0" smtClean="0"/>
          </a:p>
          <a:p>
            <a:pPr marL="0" indent="17463">
              <a:buNone/>
            </a:pPr>
            <a:endParaRPr lang="en-GB" sz="2000" b="1" dirty="0" smtClean="0"/>
          </a:p>
          <a:p>
            <a:pPr marL="0" indent="17463">
              <a:buNone/>
            </a:pPr>
            <a:r>
              <a:rPr lang="en-GB" sz="2000" b="1" dirty="0" smtClean="0"/>
              <a:t>Problem 4.</a:t>
            </a:r>
          </a:p>
          <a:p>
            <a:pPr marL="0" indent="17463">
              <a:buNone/>
            </a:pPr>
            <a:r>
              <a:rPr lang="en-GB" sz="2000" dirty="0" smtClean="0"/>
              <a:t>Assume for problem 3 that the  component  had a true surface emissivity of 0.73 over the spectral range of the sensor.  </a:t>
            </a:r>
          </a:p>
          <a:p>
            <a:pPr marL="0" indent="17463">
              <a:buNone/>
            </a:pPr>
            <a:r>
              <a:rPr lang="en-GB" sz="2000" dirty="0" smtClean="0"/>
              <a:t>Determine the theoretical temperature measurement error through the initial assumption that the component behaved like a blackbody.</a:t>
            </a:r>
            <a:endParaRPr lang="en-GB" sz="2000" dirty="0"/>
          </a:p>
        </p:txBody>
      </p:sp>
      <p:grpSp>
        <p:nvGrpSpPr>
          <p:cNvPr id="12" name="Group 11"/>
          <p:cNvGrpSpPr/>
          <p:nvPr/>
        </p:nvGrpSpPr>
        <p:grpSpPr>
          <a:xfrm>
            <a:off x="5572132" y="3500438"/>
            <a:ext cx="3214710" cy="2214578"/>
            <a:chOff x="5572132" y="3286124"/>
            <a:chExt cx="3214710" cy="2214578"/>
          </a:xfrm>
        </p:grpSpPr>
        <p:pic>
          <p:nvPicPr>
            <p:cNvPr id="30726" name="Picture 6" descr="incident reflected transmitted absorbed radiation irradiation"/>
            <p:cNvPicPr>
              <a:picLocks noChangeAspect="1" noChangeArrowheads="1"/>
            </p:cNvPicPr>
            <p:nvPr/>
          </p:nvPicPr>
          <p:blipFill>
            <a:blip r:embed="rId2" cstate="print"/>
            <a:srcRect l="11392" t="3036" r="3164" b="2833"/>
            <a:stretch>
              <a:fillRect/>
            </a:stretch>
          </p:blipFill>
          <p:spPr bwMode="auto">
            <a:xfrm>
              <a:off x="5572132" y="3286124"/>
              <a:ext cx="3214710" cy="2214578"/>
            </a:xfrm>
            <a:prstGeom prst="rect">
              <a:avLst/>
            </a:prstGeom>
            <a:noFill/>
          </p:spPr>
        </p:pic>
        <p:sp>
          <p:nvSpPr>
            <p:cNvPr id="11" name="Rectangle 10"/>
            <p:cNvSpPr/>
            <p:nvPr/>
          </p:nvSpPr>
          <p:spPr>
            <a:xfrm>
              <a:off x="5572132" y="5000636"/>
              <a:ext cx="1143008" cy="3571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p:cNvGrpSpPr/>
          <p:nvPr/>
        </p:nvGrpSpPr>
        <p:grpSpPr>
          <a:xfrm>
            <a:off x="6215074" y="1390648"/>
            <a:ext cx="1928826" cy="1895476"/>
            <a:chOff x="6000760" y="1142984"/>
            <a:chExt cx="1928826" cy="1895476"/>
          </a:xfrm>
        </p:grpSpPr>
        <p:pic>
          <p:nvPicPr>
            <p:cNvPr id="30724" name="Picture 4" descr="gray body"/>
            <p:cNvPicPr>
              <a:picLocks noChangeAspect="1" noChangeArrowheads="1"/>
            </p:cNvPicPr>
            <p:nvPr/>
          </p:nvPicPr>
          <p:blipFill>
            <a:blip r:embed="rId3" cstate="print"/>
            <a:srcRect r="36718"/>
            <a:stretch>
              <a:fillRect/>
            </a:stretch>
          </p:blipFill>
          <p:spPr bwMode="auto">
            <a:xfrm>
              <a:off x="6000760" y="1142984"/>
              <a:ext cx="1928826" cy="1895476"/>
            </a:xfrm>
            <a:prstGeom prst="rect">
              <a:avLst/>
            </a:prstGeom>
            <a:noFill/>
          </p:spPr>
        </p:pic>
        <p:sp>
          <p:nvSpPr>
            <p:cNvPr id="13" name="Rectangle 12"/>
            <p:cNvSpPr/>
            <p:nvPr/>
          </p:nvSpPr>
          <p:spPr>
            <a:xfrm>
              <a:off x="7500958" y="2786058"/>
              <a:ext cx="428628" cy="2143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Infra-red (IR) Thermography</a:t>
            </a:r>
            <a:endParaRPr lang="en-GB" dirty="0"/>
          </a:p>
        </p:txBody>
      </p:sp>
      <p:sp>
        <p:nvSpPr>
          <p:cNvPr id="3" name="Content Placeholder 2"/>
          <p:cNvSpPr>
            <a:spLocks noGrp="1"/>
          </p:cNvSpPr>
          <p:nvPr>
            <p:ph idx="1"/>
          </p:nvPr>
        </p:nvSpPr>
        <p:spPr>
          <a:xfrm>
            <a:off x="485804" y="1743077"/>
            <a:ext cx="8229600" cy="4400567"/>
          </a:xfrm>
        </p:spPr>
        <p:txBody>
          <a:bodyPr>
            <a:normAutofit fontScale="77500" lnSpcReduction="20000"/>
          </a:bodyPr>
          <a:lstStyle/>
          <a:p>
            <a:pPr>
              <a:buNone/>
            </a:pPr>
            <a:r>
              <a:rPr lang="en-GB" sz="2000" b="1" dirty="0" smtClean="0"/>
              <a:t>Newton's Cooling Law and Emissivity Investigation – Coursework</a:t>
            </a:r>
          </a:p>
          <a:p>
            <a:pPr marL="1588" indent="12700">
              <a:buNone/>
            </a:pPr>
            <a:r>
              <a:rPr lang="en-GB" sz="2000" dirty="0" smtClean="0"/>
              <a:t>Demonstrates Emissivity determination as well as Heat Transfer at work using CEDIP camera and software.</a:t>
            </a:r>
          </a:p>
          <a:p>
            <a:pPr>
              <a:buNone/>
            </a:pPr>
            <a:endParaRPr lang="en-GB" sz="2000" b="1" dirty="0" smtClean="0"/>
          </a:p>
          <a:p>
            <a:pPr>
              <a:buNone/>
            </a:pPr>
            <a:r>
              <a:rPr lang="en-GB" sz="2000" b="1" dirty="0" smtClean="0"/>
              <a:t>Thermography Camera Specifications </a:t>
            </a:r>
            <a:r>
              <a:rPr lang="en-GB" sz="2000" dirty="0" smtClean="0"/>
              <a:t> - Detector Types, Image Resolution, Pixel Resolution as a function of distance, focal depth/Angle Resolution Determination theory etc...</a:t>
            </a:r>
            <a:endParaRPr lang="en-GB" sz="2000" b="1" dirty="0" smtClean="0"/>
          </a:p>
          <a:p>
            <a:pPr>
              <a:buNone/>
            </a:pPr>
            <a:endParaRPr lang="en-GB" sz="2000" b="1" dirty="0" smtClean="0"/>
          </a:p>
          <a:p>
            <a:pPr marL="1588" indent="12700">
              <a:buNone/>
            </a:pPr>
            <a:r>
              <a:rPr lang="en-GB" sz="2000" b="1" dirty="0" smtClean="0"/>
              <a:t>Transient Thermal Problem using Fourier Equation solved using Schmidt’s Finite Difference Method (in Excel) – Class Task</a:t>
            </a:r>
            <a:endParaRPr lang="en-GB" sz="2000" dirty="0" smtClean="0"/>
          </a:p>
          <a:p>
            <a:pPr marL="1588" indent="12700">
              <a:buNone/>
            </a:pPr>
            <a:r>
              <a:rPr lang="en-GB" sz="2000" dirty="0" smtClean="0"/>
              <a:t>Demonstrates Transient Conduction and Surface Temperature Decay (almost a numerical illustration of pulsed thermography)</a:t>
            </a:r>
          </a:p>
          <a:p>
            <a:pPr>
              <a:buNone/>
            </a:pPr>
            <a:endParaRPr lang="en-GB" sz="2000" b="1" dirty="0" smtClean="0"/>
          </a:p>
          <a:p>
            <a:pPr>
              <a:buNone/>
            </a:pPr>
            <a:r>
              <a:rPr lang="en-GB" sz="2000" b="1" dirty="0" smtClean="0"/>
              <a:t>Pulsed Thermography Approach</a:t>
            </a:r>
          </a:p>
          <a:p>
            <a:pPr>
              <a:buNone/>
            </a:pPr>
            <a:r>
              <a:rPr lang="en-GB" sz="2000" b="1" dirty="0" smtClean="0"/>
              <a:t>	Transient Method, Thermal Contrast, First Derivative, Second Derivative, Signal Processing Methods, Data Presentation etc...</a:t>
            </a:r>
          </a:p>
          <a:p>
            <a:pPr>
              <a:buNone/>
            </a:pPr>
            <a:r>
              <a:rPr lang="en-GB" sz="2000" b="1" dirty="0" smtClean="0"/>
              <a:t>Briefly mention other techniques</a:t>
            </a:r>
          </a:p>
          <a:p>
            <a:pPr>
              <a:buNone/>
            </a:pPr>
            <a:endParaRPr lang="en-GB" sz="2000" dirty="0"/>
          </a:p>
          <a:p>
            <a:pPr>
              <a:buNone/>
            </a:pPr>
            <a:r>
              <a:rPr lang="en-GB" sz="2000" b="1" dirty="0" smtClean="0"/>
              <a:t>Pulsed Thermography Inspection of Composite Components (TWI) – Demonstration and exercises.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414</TotalTime>
  <Words>1370</Words>
  <Application>Microsoft Office PowerPoint</Application>
  <PresentationFormat>On-screen Show (4:3)</PresentationFormat>
  <Paragraphs>123</Paragraphs>
  <Slides>16</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1" baseType="lpstr">
      <vt:lpstr>Arial</vt:lpstr>
      <vt:lpstr>Calibri</vt:lpstr>
      <vt:lpstr>Times New Roman</vt:lpstr>
      <vt:lpstr>Office Theme</vt:lpstr>
      <vt:lpstr>Equation</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lpstr>Infra-red (IR) Thermography</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Infra-red (IR) Thermography</dc:title>
  <dc:creator>fad-pc</dc:creator>
  <cp:lastModifiedBy>Peter Charlton</cp:lastModifiedBy>
  <cp:revision>64</cp:revision>
  <cp:lastPrinted>2016-03-22T15:25:54Z</cp:lastPrinted>
  <dcterms:created xsi:type="dcterms:W3CDTF">2010-12-13T11:59:33Z</dcterms:created>
  <dcterms:modified xsi:type="dcterms:W3CDTF">2016-03-22T15:28:00Z</dcterms:modified>
</cp:coreProperties>
</file>