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8288000" cy="10287000"/>
  <p:notesSz cx="6858000" cy="9144000"/>
  <p:embeddedFontLst>
    <p:embeddedFont>
      <p:font typeface="Body Text" panose="020B0604020202020204" charset="0"/>
      <p:regular r:id="rId22"/>
    </p:embeddedFont>
    <p:embeddedFont>
      <p:font typeface="Cooper Hewitt" panose="020B0604020202020204" charset="0"/>
      <p:regular r:id="rId23"/>
    </p:embeddedFont>
    <p:embeddedFont>
      <p:font typeface="Cooper Hewitt Bold" panose="020B0604020202020204" charset="0"/>
      <p:regular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0" d="100"/>
          <a:sy n="50" d="100"/>
        </p:scale>
        <p:origin x="874" y="5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9F3"/>
        </a:solidFill>
        <a:effectLst/>
      </p:bgPr>
    </p:bg>
    <p:spTree>
      <p:nvGrpSpPr>
        <p:cNvPr id="1" name=""/>
        <p:cNvGrpSpPr/>
        <p:nvPr/>
      </p:nvGrpSpPr>
      <p:grpSpPr>
        <a:xfrm>
          <a:off x="0" y="0"/>
          <a:ext cx="0" cy="0"/>
          <a:chOff x="0" y="0"/>
          <a:chExt cx="0" cy="0"/>
        </a:xfrm>
      </p:grpSpPr>
      <p:grpSp>
        <p:nvGrpSpPr>
          <p:cNvPr id="2" name="Group 2"/>
          <p:cNvGrpSpPr/>
          <p:nvPr/>
        </p:nvGrpSpPr>
        <p:grpSpPr>
          <a:xfrm>
            <a:off x="11290171" y="1028700"/>
            <a:ext cx="1136824" cy="1136824"/>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6F3A"/>
            </a:solidFill>
          </p:spPr>
        </p:sp>
        <p:sp>
          <p:nvSpPr>
            <p:cNvPr id="4" name="TextBox 4"/>
            <p:cNvSpPr txBox="1"/>
            <p:nvPr/>
          </p:nvSpPr>
          <p:spPr>
            <a:xfrm>
              <a:off x="76200" y="104775"/>
              <a:ext cx="660400" cy="631825"/>
            </a:xfrm>
            <a:prstGeom prst="rect">
              <a:avLst/>
            </a:prstGeom>
          </p:spPr>
          <p:txBody>
            <a:bodyPr lIns="50800" tIns="50800" rIns="50800" bIns="50800" rtlCol="0" anchor="ctr"/>
            <a:lstStyle/>
            <a:p>
              <a:pPr algn="ctr">
                <a:lnSpc>
                  <a:spcPts val="2578"/>
                </a:lnSpc>
              </a:pPr>
              <a:endParaRPr/>
            </a:p>
          </p:txBody>
        </p:sp>
      </p:grpSp>
      <p:grpSp>
        <p:nvGrpSpPr>
          <p:cNvPr id="5" name="Group 5"/>
          <p:cNvGrpSpPr/>
          <p:nvPr/>
        </p:nvGrpSpPr>
        <p:grpSpPr>
          <a:xfrm>
            <a:off x="12426995" y="993594"/>
            <a:ext cx="5538093" cy="5538093"/>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6F3A"/>
            </a:solidFill>
          </p:spPr>
        </p:sp>
        <p:sp>
          <p:nvSpPr>
            <p:cNvPr id="7" name="TextBox 7"/>
            <p:cNvSpPr txBox="1"/>
            <p:nvPr/>
          </p:nvSpPr>
          <p:spPr>
            <a:xfrm>
              <a:off x="76200" y="104775"/>
              <a:ext cx="660400" cy="631825"/>
            </a:xfrm>
            <a:prstGeom prst="rect">
              <a:avLst/>
            </a:prstGeom>
          </p:spPr>
          <p:txBody>
            <a:bodyPr lIns="50800" tIns="50800" rIns="50800" bIns="50800" rtlCol="0" anchor="ctr"/>
            <a:lstStyle/>
            <a:p>
              <a:pPr algn="ctr">
                <a:lnSpc>
                  <a:spcPts val="2578"/>
                </a:lnSpc>
              </a:pPr>
              <a:endParaRPr/>
            </a:p>
          </p:txBody>
        </p:sp>
      </p:grpSp>
      <p:grpSp>
        <p:nvGrpSpPr>
          <p:cNvPr id="8" name="Group 8"/>
          <p:cNvGrpSpPr/>
          <p:nvPr/>
        </p:nvGrpSpPr>
        <p:grpSpPr>
          <a:xfrm>
            <a:off x="10496382" y="4512559"/>
            <a:ext cx="5538093" cy="5538093"/>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6F3A"/>
            </a:solidFill>
          </p:spPr>
        </p:sp>
        <p:sp>
          <p:nvSpPr>
            <p:cNvPr id="10" name="TextBox 10"/>
            <p:cNvSpPr txBox="1"/>
            <p:nvPr/>
          </p:nvSpPr>
          <p:spPr>
            <a:xfrm>
              <a:off x="76200" y="104775"/>
              <a:ext cx="660400" cy="631825"/>
            </a:xfrm>
            <a:prstGeom prst="rect">
              <a:avLst/>
            </a:prstGeom>
          </p:spPr>
          <p:txBody>
            <a:bodyPr lIns="50800" tIns="50800" rIns="50800" bIns="50800" rtlCol="0" anchor="ctr"/>
            <a:lstStyle/>
            <a:p>
              <a:pPr algn="ctr">
                <a:lnSpc>
                  <a:spcPts val="2578"/>
                </a:lnSpc>
              </a:pPr>
              <a:endParaRPr/>
            </a:p>
          </p:txBody>
        </p:sp>
      </p:grpSp>
      <p:grpSp>
        <p:nvGrpSpPr>
          <p:cNvPr id="11" name="Group 11"/>
          <p:cNvGrpSpPr/>
          <p:nvPr/>
        </p:nvGrpSpPr>
        <p:grpSpPr>
          <a:xfrm>
            <a:off x="11152795" y="1894221"/>
            <a:ext cx="6498558" cy="6498558"/>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2"/>
              <a:stretch>
                <a:fillRect l="-16666" r="-16666"/>
              </a:stretch>
            </a:blipFill>
            <a:ln w="171450" cap="sq">
              <a:solidFill>
                <a:srgbClr val="FFFFFF"/>
              </a:solidFill>
              <a:prstDash val="solid"/>
              <a:miter/>
            </a:ln>
          </p:spPr>
        </p:sp>
      </p:grpSp>
      <p:grpSp>
        <p:nvGrpSpPr>
          <p:cNvPr id="13" name="Group 13"/>
          <p:cNvGrpSpPr/>
          <p:nvPr/>
        </p:nvGrpSpPr>
        <p:grpSpPr>
          <a:xfrm rot="-3453400">
            <a:off x="8172098" y="-687880"/>
            <a:ext cx="4092401" cy="1849582"/>
            <a:chOff x="0" y="0"/>
            <a:chExt cx="706510" cy="319311"/>
          </a:xfrm>
        </p:grpSpPr>
        <p:sp>
          <p:nvSpPr>
            <p:cNvPr id="14" name="Freeform 14"/>
            <p:cNvSpPr/>
            <p:nvPr/>
          </p:nvSpPr>
          <p:spPr>
            <a:xfrm>
              <a:off x="0" y="0"/>
              <a:ext cx="706510" cy="319311"/>
            </a:xfrm>
            <a:custGeom>
              <a:avLst/>
              <a:gdLst/>
              <a:ahLst/>
              <a:cxnLst/>
              <a:rect l="l" t="t" r="r" b="b"/>
              <a:pathLst>
                <a:path w="706510" h="319311">
                  <a:moveTo>
                    <a:pt x="503310" y="0"/>
                  </a:moveTo>
                  <a:cubicBezTo>
                    <a:pt x="615534" y="0"/>
                    <a:pt x="706510" y="71480"/>
                    <a:pt x="706510" y="159655"/>
                  </a:cubicBezTo>
                  <a:cubicBezTo>
                    <a:pt x="706510" y="247831"/>
                    <a:pt x="615534" y="319311"/>
                    <a:pt x="503310" y="319311"/>
                  </a:cubicBezTo>
                  <a:lnTo>
                    <a:pt x="203200" y="319311"/>
                  </a:lnTo>
                  <a:cubicBezTo>
                    <a:pt x="90976" y="319311"/>
                    <a:pt x="0" y="247831"/>
                    <a:pt x="0" y="159655"/>
                  </a:cubicBezTo>
                  <a:cubicBezTo>
                    <a:pt x="0" y="71480"/>
                    <a:pt x="90976" y="0"/>
                    <a:pt x="203200" y="0"/>
                  </a:cubicBezTo>
                  <a:close/>
                </a:path>
              </a:pathLst>
            </a:custGeom>
            <a:solidFill>
              <a:srgbClr val="0097B2"/>
            </a:solidFill>
          </p:spPr>
        </p:sp>
        <p:sp>
          <p:nvSpPr>
            <p:cNvPr id="15" name="TextBox 15"/>
            <p:cNvSpPr txBox="1"/>
            <p:nvPr/>
          </p:nvSpPr>
          <p:spPr>
            <a:xfrm>
              <a:off x="0" y="28575"/>
              <a:ext cx="706510" cy="290736"/>
            </a:xfrm>
            <a:prstGeom prst="rect">
              <a:avLst/>
            </a:prstGeom>
          </p:spPr>
          <p:txBody>
            <a:bodyPr lIns="50800" tIns="50800" rIns="50800" bIns="50800" rtlCol="0" anchor="ctr"/>
            <a:lstStyle/>
            <a:p>
              <a:pPr algn="ctr">
                <a:lnSpc>
                  <a:spcPts val="2578"/>
                </a:lnSpc>
              </a:pPr>
              <a:endParaRPr/>
            </a:p>
          </p:txBody>
        </p:sp>
      </p:grpSp>
      <p:grpSp>
        <p:nvGrpSpPr>
          <p:cNvPr id="16" name="Group 16"/>
          <p:cNvGrpSpPr/>
          <p:nvPr/>
        </p:nvGrpSpPr>
        <p:grpSpPr>
          <a:xfrm rot="-3453400">
            <a:off x="7432549" y="9650904"/>
            <a:ext cx="2982417" cy="1172050"/>
            <a:chOff x="0" y="0"/>
            <a:chExt cx="1029766" cy="404684"/>
          </a:xfrm>
        </p:grpSpPr>
        <p:sp>
          <p:nvSpPr>
            <p:cNvPr id="17" name="Freeform 17"/>
            <p:cNvSpPr/>
            <p:nvPr/>
          </p:nvSpPr>
          <p:spPr>
            <a:xfrm>
              <a:off x="0" y="0"/>
              <a:ext cx="1029766" cy="404684"/>
            </a:xfrm>
            <a:custGeom>
              <a:avLst/>
              <a:gdLst/>
              <a:ahLst/>
              <a:cxnLst/>
              <a:rect l="l" t="t" r="r" b="b"/>
              <a:pathLst>
                <a:path w="1029766" h="404684">
                  <a:moveTo>
                    <a:pt x="826566" y="0"/>
                  </a:moveTo>
                  <a:cubicBezTo>
                    <a:pt x="938790" y="0"/>
                    <a:pt x="1029766" y="90592"/>
                    <a:pt x="1029766" y="202342"/>
                  </a:cubicBezTo>
                  <a:cubicBezTo>
                    <a:pt x="1029766" y="314092"/>
                    <a:pt x="938790" y="404684"/>
                    <a:pt x="826566" y="404684"/>
                  </a:cubicBezTo>
                  <a:lnTo>
                    <a:pt x="203200" y="404684"/>
                  </a:lnTo>
                  <a:cubicBezTo>
                    <a:pt x="90976" y="404684"/>
                    <a:pt x="0" y="314092"/>
                    <a:pt x="0" y="202342"/>
                  </a:cubicBezTo>
                  <a:cubicBezTo>
                    <a:pt x="0" y="90592"/>
                    <a:pt x="90976" y="0"/>
                    <a:pt x="203200" y="0"/>
                  </a:cubicBezTo>
                  <a:close/>
                </a:path>
              </a:pathLst>
            </a:custGeom>
            <a:solidFill>
              <a:srgbClr val="0097B2"/>
            </a:solidFill>
          </p:spPr>
        </p:sp>
        <p:sp>
          <p:nvSpPr>
            <p:cNvPr id="18" name="TextBox 18"/>
            <p:cNvSpPr txBox="1"/>
            <p:nvPr/>
          </p:nvSpPr>
          <p:spPr>
            <a:xfrm>
              <a:off x="0" y="28575"/>
              <a:ext cx="1029766" cy="376109"/>
            </a:xfrm>
            <a:prstGeom prst="rect">
              <a:avLst/>
            </a:prstGeom>
          </p:spPr>
          <p:txBody>
            <a:bodyPr lIns="50800" tIns="50800" rIns="50800" bIns="50800" rtlCol="0" anchor="ctr"/>
            <a:lstStyle/>
            <a:p>
              <a:pPr algn="ctr">
                <a:lnSpc>
                  <a:spcPts val="2578"/>
                </a:lnSpc>
              </a:pPr>
              <a:endParaRPr/>
            </a:p>
          </p:txBody>
        </p:sp>
      </p:grpSp>
      <p:grpSp>
        <p:nvGrpSpPr>
          <p:cNvPr id="19" name="Group 19"/>
          <p:cNvGrpSpPr/>
          <p:nvPr/>
        </p:nvGrpSpPr>
        <p:grpSpPr>
          <a:xfrm rot="-3453400">
            <a:off x="9953814" y="9726571"/>
            <a:ext cx="2321220" cy="648161"/>
            <a:chOff x="0" y="0"/>
            <a:chExt cx="1602936" cy="447593"/>
          </a:xfrm>
        </p:grpSpPr>
        <p:sp>
          <p:nvSpPr>
            <p:cNvPr id="20" name="Freeform 20"/>
            <p:cNvSpPr/>
            <p:nvPr/>
          </p:nvSpPr>
          <p:spPr>
            <a:xfrm>
              <a:off x="0" y="0"/>
              <a:ext cx="1602936" cy="447593"/>
            </a:xfrm>
            <a:custGeom>
              <a:avLst/>
              <a:gdLst/>
              <a:ahLst/>
              <a:cxnLst/>
              <a:rect l="l" t="t" r="r" b="b"/>
              <a:pathLst>
                <a:path w="1602936" h="447593">
                  <a:moveTo>
                    <a:pt x="1399736" y="0"/>
                  </a:moveTo>
                  <a:cubicBezTo>
                    <a:pt x="1511961" y="0"/>
                    <a:pt x="1602936" y="100197"/>
                    <a:pt x="1602936" y="223796"/>
                  </a:cubicBezTo>
                  <a:cubicBezTo>
                    <a:pt x="1602936" y="347396"/>
                    <a:pt x="1511961" y="447593"/>
                    <a:pt x="1399736" y="447593"/>
                  </a:cubicBezTo>
                  <a:lnTo>
                    <a:pt x="203200" y="447593"/>
                  </a:lnTo>
                  <a:cubicBezTo>
                    <a:pt x="90976" y="447593"/>
                    <a:pt x="0" y="347396"/>
                    <a:pt x="0" y="223796"/>
                  </a:cubicBezTo>
                  <a:cubicBezTo>
                    <a:pt x="0" y="100197"/>
                    <a:pt x="90976" y="0"/>
                    <a:pt x="203200" y="0"/>
                  </a:cubicBezTo>
                  <a:close/>
                </a:path>
              </a:pathLst>
            </a:custGeom>
            <a:solidFill>
              <a:srgbClr val="0097B2"/>
            </a:solidFill>
          </p:spPr>
        </p:sp>
        <p:sp>
          <p:nvSpPr>
            <p:cNvPr id="21" name="TextBox 21"/>
            <p:cNvSpPr txBox="1"/>
            <p:nvPr/>
          </p:nvSpPr>
          <p:spPr>
            <a:xfrm>
              <a:off x="0" y="28575"/>
              <a:ext cx="1602936" cy="419018"/>
            </a:xfrm>
            <a:prstGeom prst="rect">
              <a:avLst/>
            </a:prstGeom>
          </p:spPr>
          <p:txBody>
            <a:bodyPr lIns="50800" tIns="50800" rIns="50800" bIns="50800" rtlCol="0" anchor="ctr"/>
            <a:lstStyle/>
            <a:p>
              <a:pPr algn="ctr">
                <a:lnSpc>
                  <a:spcPts val="2578"/>
                </a:lnSpc>
              </a:pPr>
              <a:endParaRPr/>
            </a:p>
          </p:txBody>
        </p:sp>
      </p:grpSp>
      <p:grpSp>
        <p:nvGrpSpPr>
          <p:cNvPr id="22" name="Group 22"/>
          <p:cNvGrpSpPr/>
          <p:nvPr/>
        </p:nvGrpSpPr>
        <p:grpSpPr>
          <a:xfrm rot="-3453400">
            <a:off x="15995554" y="6995511"/>
            <a:ext cx="3838345" cy="1071792"/>
            <a:chOff x="0" y="0"/>
            <a:chExt cx="1602936" cy="447593"/>
          </a:xfrm>
        </p:grpSpPr>
        <p:sp>
          <p:nvSpPr>
            <p:cNvPr id="23" name="Freeform 23"/>
            <p:cNvSpPr/>
            <p:nvPr/>
          </p:nvSpPr>
          <p:spPr>
            <a:xfrm>
              <a:off x="0" y="0"/>
              <a:ext cx="1602936" cy="447593"/>
            </a:xfrm>
            <a:custGeom>
              <a:avLst/>
              <a:gdLst/>
              <a:ahLst/>
              <a:cxnLst/>
              <a:rect l="l" t="t" r="r" b="b"/>
              <a:pathLst>
                <a:path w="1602936" h="447593">
                  <a:moveTo>
                    <a:pt x="1399736" y="0"/>
                  </a:moveTo>
                  <a:cubicBezTo>
                    <a:pt x="1511961" y="0"/>
                    <a:pt x="1602936" y="100197"/>
                    <a:pt x="1602936" y="223796"/>
                  </a:cubicBezTo>
                  <a:cubicBezTo>
                    <a:pt x="1602936" y="347396"/>
                    <a:pt x="1511961" y="447593"/>
                    <a:pt x="1399736" y="447593"/>
                  </a:cubicBezTo>
                  <a:lnTo>
                    <a:pt x="203200" y="447593"/>
                  </a:lnTo>
                  <a:cubicBezTo>
                    <a:pt x="90976" y="447593"/>
                    <a:pt x="0" y="347396"/>
                    <a:pt x="0" y="223796"/>
                  </a:cubicBezTo>
                  <a:cubicBezTo>
                    <a:pt x="0" y="100197"/>
                    <a:pt x="90976" y="0"/>
                    <a:pt x="203200" y="0"/>
                  </a:cubicBezTo>
                  <a:close/>
                </a:path>
              </a:pathLst>
            </a:custGeom>
            <a:solidFill>
              <a:srgbClr val="0097B2"/>
            </a:solidFill>
          </p:spPr>
        </p:sp>
        <p:sp>
          <p:nvSpPr>
            <p:cNvPr id="24" name="TextBox 24"/>
            <p:cNvSpPr txBox="1"/>
            <p:nvPr/>
          </p:nvSpPr>
          <p:spPr>
            <a:xfrm>
              <a:off x="0" y="28575"/>
              <a:ext cx="1602936" cy="419018"/>
            </a:xfrm>
            <a:prstGeom prst="rect">
              <a:avLst/>
            </a:prstGeom>
          </p:spPr>
          <p:txBody>
            <a:bodyPr lIns="50800" tIns="50800" rIns="50800" bIns="50800" rtlCol="0" anchor="ctr"/>
            <a:lstStyle/>
            <a:p>
              <a:pPr algn="ctr">
                <a:lnSpc>
                  <a:spcPts val="2578"/>
                </a:lnSpc>
              </a:pPr>
              <a:endParaRPr/>
            </a:p>
          </p:txBody>
        </p:sp>
      </p:grpSp>
      <p:sp>
        <p:nvSpPr>
          <p:cNvPr id="25" name="Freeform 25"/>
          <p:cNvSpPr/>
          <p:nvPr/>
        </p:nvSpPr>
        <p:spPr>
          <a:xfrm>
            <a:off x="5930077" y="8713362"/>
            <a:ext cx="938359" cy="937186"/>
          </a:xfrm>
          <a:custGeom>
            <a:avLst/>
            <a:gdLst/>
            <a:ahLst/>
            <a:cxnLst/>
            <a:rect l="l" t="t" r="r" b="b"/>
            <a:pathLst>
              <a:path w="938359" h="937186">
                <a:moveTo>
                  <a:pt x="0" y="0"/>
                </a:moveTo>
                <a:lnTo>
                  <a:pt x="938359" y="0"/>
                </a:lnTo>
                <a:lnTo>
                  <a:pt x="938359" y="937186"/>
                </a:lnTo>
                <a:lnTo>
                  <a:pt x="0" y="937186"/>
                </a:lnTo>
                <a:lnTo>
                  <a:pt x="0" y="0"/>
                </a:lnTo>
                <a:close/>
              </a:path>
            </a:pathLst>
          </a:custGeom>
          <a:blipFill>
            <a:blip r:embed="rId3"/>
            <a:stretch>
              <a:fillRect/>
            </a:stretch>
          </a:blipFill>
        </p:spPr>
      </p:sp>
      <p:sp>
        <p:nvSpPr>
          <p:cNvPr id="26" name="Freeform 26"/>
          <p:cNvSpPr/>
          <p:nvPr/>
        </p:nvSpPr>
        <p:spPr>
          <a:xfrm>
            <a:off x="10005841" y="2165524"/>
            <a:ext cx="878581" cy="877483"/>
          </a:xfrm>
          <a:custGeom>
            <a:avLst/>
            <a:gdLst/>
            <a:ahLst/>
            <a:cxnLst/>
            <a:rect l="l" t="t" r="r" b="b"/>
            <a:pathLst>
              <a:path w="878581" h="877483">
                <a:moveTo>
                  <a:pt x="0" y="0"/>
                </a:moveTo>
                <a:lnTo>
                  <a:pt x="878581" y="0"/>
                </a:lnTo>
                <a:lnTo>
                  <a:pt x="878581" y="877483"/>
                </a:lnTo>
                <a:lnTo>
                  <a:pt x="0" y="877483"/>
                </a:lnTo>
                <a:lnTo>
                  <a:pt x="0" y="0"/>
                </a:lnTo>
                <a:close/>
              </a:path>
            </a:pathLst>
          </a:custGeom>
          <a:blipFill>
            <a:blip r:embed="rId4"/>
            <a:stretch>
              <a:fillRect/>
            </a:stretch>
          </a:blipFill>
        </p:spPr>
      </p:sp>
      <p:sp>
        <p:nvSpPr>
          <p:cNvPr id="27" name="TextBox 27"/>
          <p:cNvSpPr txBox="1"/>
          <p:nvPr/>
        </p:nvSpPr>
        <p:spPr>
          <a:xfrm>
            <a:off x="204241" y="965019"/>
            <a:ext cx="9801600" cy="5515356"/>
          </a:xfrm>
          <a:prstGeom prst="rect">
            <a:avLst/>
          </a:prstGeom>
        </p:spPr>
        <p:txBody>
          <a:bodyPr lIns="0" tIns="0" rIns="0" bIns="0" rtlCol="0" anchor="t">
            <a:spAutoFit/>
          </a:bodyPr>
          <a:lstStyle/>
          <a:p>
            <a:pPr algn="ctr">
              <a:lnSpc>
                <a:spcPts val="5952"/>
              </a:lnSpc>
            </a:pPr>
            <a:r>
              <a:rPr lang="en-US" sz="6400" b="1">
                <a:solidFill>
                  <a:srgbClr val="000000"/>
                </a:solidFill>
                <a:latin typeface="Cooper Hewitt Bold"/>
                <a:ea typeface="Cooper Hewitt Bold"/>
                <a:cs typeface="Cooper Hewitt Bold"/>
                <a:sym typeface="Cooper Hewitt Bold"/>
              </a:rPr>
              <a:t>Integrating Health, Wellbeing and Sustainable Development in the NHS: A Critical Evaluation of the Diabetes Prevention Programme</a:t>
            </a:r>
          </a:p>
        </p:txBody>
      </p:sp>
      <p:sp>
        <p:nvSpPr>
          <p:cNvPr id="28" name="TextBox 28"/>
          <p:cNvSpPr txBox="1"/>
          <p:nvPr/>
        </p:nvSpPr>
        <p:spPr>
          <a:xfrm>
            <a:off x="1028700" y="7027225"/>
            <a:ext cx="8347775" cy="1449750"/>
          </a:xfrm>
          <a:prstGeom prst="rect">
            <a:avLst/>
          </a:prstGeom>
        </p:spPr>
        <p:txBody>
          <a:bodyPr lIns="0" tIns="0" rIns="0" bIns="0" rtlCol="0" anchor="t">
            <a:spAutoFit/>
          </a:bodyPr>
          <a:lstStyle/>
          <a:p>
            <a:pPr algn="l">
              <a:lnSpc>
                <a:spcPts val="3638"/>
              </a:lnSpc>
            </a:pPr>
            <a:r>
              <a:rPr lang="en-US" sz="2982" spc="331">
                <a:solidFill>
                  <a:srgbClr val="000000"/>
                </a:solidFill>
                <a:latin typeface="Cooper Hewitt"/>
                <a:ea typeface="Cooper Hewitt"/>
                <a:cs typeface="Cooper Hewitt"/>
                <a:sym typeface="Cooper Hewitt"/>
              </a:rPr>
              <a:t>Student Registration Number </a:t>
            </a:r>
          </a:p>
          <a:p>
            <a:pPr algn="l">
              <a:lnSpc>
                <a:spcPts val="3638"/>
              </a:lnSpc>
            </a:pPr>
            <a:r>
              <a:rPr lang="en-US" sz="2982" spc="331">
                <a:solidFill>
                  <a:srgbClr val="000000"/>
                </a:solidFill>
                <a:latin typeface="Cooper Hewitt"/>
                <a:ea typeface="Cooper Hewitt"/>
                <a:cs typeface="Cooper Hewitt"/>
                <a:sym typeface="Cooper Hewitt"/>
              </a:rPr>
              <a:t>Tutor’s name</a:t>
            </a:r>
          </a:p>
          <a:p>
            <a:pPr algn="l">
              <a:lnSpc>
                <a:spcPts val="3638"/>
              </a:lnSpc>
            </a:pPr>
            <a:r>
              <a:rPr lang="en-US" sz="2982" spc="331">
                <a:solidFill>
                  <a:srgbClr val="000000"/>
                </a:solidFill>
                <a:latin typeface="Cooper Hewitt"/>
                <a:ea typeface="Cooper Hewitt"/>
                <a:cs typeface="Cooper Hewitt"/>
                <a:sym typeface="Cooper Hewitt"/>
              </a:rPr>
              <a:t>Module: Developing Healthcare Leaders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9F3"/>
        </a:solidFill>
        <a:effectLst/>
      </p:bgPr>
    </p:bg>
    <p:spTree>
      <p:nvGrpSpPr>
        <p:cNvPr id="1" name=""/>
        <p:cNvGrpSpPr/>
        <p:nvPr/>
      </p:nvGrpSpPr>
      <p:grpSpPr>
        <a:xfrm>
          <a:off x="0" y="0"/>
          <a:ext cx="0" cy="0"/>
          <a:chOff x="0" y="0"/>
          <a:chExt cx="0" cy="0"/>
        </a:xfrm>
      </p:grpSpPr>
      <p:grpSp>
        <p:nvGrpSpPr>
          <p:cNvPr id="2" name="Group 2"/>
          <p:cNvGrpSpPr/>
          <p:nvPr/>
        </p:nvGrpSpPr>
        <p:grpSpPr>
          <a:xfrm rot="-3453400">
            <a:off x="9994004" y="4188009"/>
            <a:ext cx="8785603" cy="3452623"/>
            <a:chOff x="0" y="0"/>
            <a:chExt cx="1029766" cy="404684"/>
          </a:xfrm>
        </p:grpSpPr>
        <p:sp>
          <p:nvSpPr>
            <p:cNvPr id="3" name="Freeform 3"/>
            <p:cNvSpPr/>
            <p:nvPr/>
          </p:nvSpPr>
          <p:spPr>
            <a:xfrm>
              <a:off x="0" y="0"/>
              <a:ext cx="1029766" cy="404684"/>
            </a:xfrm>
            <a:custGeom>
              <a:avLst/>
              <a:gdLst/>
              <a:ahLst/>
              <a:cxnLst/>
              <a:rect l="l" t="t" r="r" b="b"/>
              <a:pathLst>
                <a:path w="1029766" h="404684">
                  <a:moveTo>
                    <a:pt x="826566" y="0"/>
                  </a:moveTo>
                  <a:cubicBezTo>
                    <a:pt x="938790" y="0"/>
                    <a:pt x="1029766" y="90592"/>
                    <a:pt x="1029766" y="202342"/>
                  </a:cubicBezTo>
                  <a:cubicBezTo>
                    <a:pt x="1029766" y="314092"/>
                    <a:pt x="938790" y="404684"/>
                    <a:pt x="826566" y="404684"/>
                  </a:cubicBezTo>
                  <a:lnTo>
                    <a:pt x="203200" y="404684"/>
                  </a:lnTo>
                  <a:cubicBezTo>
                    <a:pt x="90976" y="404684"/>
                    <a:pt x="0" y="314092"/>
                    <a:pt x="0" y="202342"/>
                  </a:cubicBezTo>
                  <a:cubicBezTo>
                    <a:pt x="0" y="90592"/>
                    <a:pt x="90976" y="0"/>
                    <a:pt x="203200" y="0"/>
                  </a:cubicBezTo>
                  <a:close/>
                </a:path>
              </a:pathLst>
            </a:custGeom>
            <a:solidFill>
              <a:srgbClr val="0097B2"/>
            </a:solidFill>
          </p:spPr>
        </p:sp>
        <p:sp>
          <p:nvSpPr>
            <p:cNvPr id="4" name="TextBox 4"/>
            <p:cNvSpPr txBox="1"/>
            <p:nvPr/>
          </p:nvSpPr>
          <p:spPr>
            <a:xfrm>
              <a:off x="0" y="28575"/>
              <a:ext cx="1029766" cy="376109"/>
            </a:xfrm>
            <a:prstGeom prst="rect">
              <a:avLst/>
            </a:prstGeom>
          </p:spPr>
          <p:txBody>
            <a:bodyPr lIns="50800" tIns="50800" rIns="50800" bIns="50800" rtlCol="0" anchor="ctr"/>
            <a:lstStyle/>
            <a:p>
              <a:pPr algn="ctr">
                <a:lnSpc>
                  <a:spcPts val="2578"/>
                </a:lnSpc>
              </a:pPr>
              <a:endParaRPr/>
            </a:p>
          </p:txBody>
        </p:sp>
      </p:grpSp>
      <p:grpSp>
        <p:nvGrpSpPr>
          <p:cNvPr id="5" name="Group 5"/>
          <p:cNvGrpSpPr/>
          <p:nvPr/>
        </p:nvGrpSpPr>
        <p:grpSpPr>
          <a:xfrm>
            <a:off x="12168063" y="1617775"/>
            <a:ext cx="6157402" cy="6157402"/>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2"/>
              <a:stretch>
                <a:fillRect l="-24906" r="-24906"/>
              </a:stretch>
            </a:blipFill>
            <a:ln w="171450" cap="sq">
              <a:solidFill>
                <a:srgbClr val="FFFFFF"/>
              </a:solidFill>
              <a:prstDash val="solid"/>
              <a:miter/>
            </a:ln>
          </p:spPr>
        </p:sp>
      </p:grpSp>
      <p:grpSp>
        <p:nvGrpSpPr>
          <p:cNvPr id="7" name="Group 7"/>
          <p:cNvGrpSpPr/>
          <p:nvPr/>
        </p:nvGrpSpPr>
        <p:grpSpPr>
          <a:xfrm>
            <a:off x="13868195" y="1243954"/>
            <a:ext cx="1077143" cy="1077143"/>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6F3A"/>
            </a:solidFill>
          </p:spPr>
        </p:sp>
        <p:sp>
          <p:nvSpPr>
            <p:cNvPr id="9" name="TextBox 9"/>
            <p:cNvSpPr txBox="1"/>
            <p:nvPr/>
          </p:nvSpPr>
          <p:spPr>
            <a:xfrm>
              <a:off x="76200" y="104775"/>
              <a:ext cx="660400" cy="631825"/>
            </a:xfrm>
            <a:prstGeom prst="rect">
              <a:avLst/>
            </a:prstGeom>
          </p:spPr>
          <p:txBody>
            <a:bodyPr lIns="50800" tIns="50800" rIns="50800" bIns="50800" rtlCol="0" anchor="ctr"/>
            <a:lstStyle/>
            <a:p>
              <a:pPr algn="ctr">
                <a:lnSpc>
                  <a:spcPts val="2578"/>
                </a:lnSpc>
              </a:pPr>
              <a:endParaRPr/>
            </a:p>
          </p:txBody>
        </p:sp>
      </p:grpSp>
      <p:grpSp>
        <p:nvGrpSpPr>
          <p:cNvPr id="10" name="Group 10"/>
          <p:cNvGrpSpPr/>
          <p:nvPr/>
        </p:nvGrpSpPr>
        <p:grpSpPr>
          <a:xfrm rot="-3453400">
            <a:off x="10603405" y="-11646"/>
            <a:ext cx="4648465" cy="1826784"/>
            <a:chOff x="0" y="0"/>
            <a:chExt cx="1029766" cy="404684"/>
          </a:xfrm>
        </p:grpSpPr>
        <p:sp>
          <p:nvSpPr>
            <p:cNvPr id="11" name="Freeform 11"/>
            <p:cNvSpPr/>
            <p:nvPr/>
          </p:nvSpPr>
          <p:spPr>
            <a:xfrm>
              <a:off x="0" y="0"/>
              <a:ext cx="1029766" cy="404684"/>
            </a:xfrm>
            <a:custGeom>
              <a:avLst/>
              <a:gdLst/>
              <a:ahLst/>
              <a:cxnLst/>
              <a:rect l="l" t="t" r="r" b="b"/>
              <a:pathLst>
                <a:path w="1029766" h="404684">
                  <a:moveTo>
                    <a:pt x="826566" y="0"/>
                  </a:moveTo>
                  <a:cubicBezTo>
                    <a:pt x="938790" y="0"/>
                    <a:pt x="1029766" y="90592"/>
                    <a:pt x="1029766" y="202342"/>
                  </a:cubicBezTo>
                  <a:cubicBezTo>
                    <a:pt x="1029766" y="314092"/>
                    <a:pt x="938790" y="404684"/>
                    <a:pt x="826566" y="404684"/>
                  </a:cubicBezTo>
                  <a:lnTo>
                    <a:pt x="203200" y="404684"/>
                  </a:lnTo>
                  <a:cubicBezTo>
                    <a:pt x="90976" y="404684"/>
                    <a:pt x="0" y="314092"/>
                    <a:pt x="0" y="202342"/>
                  </a:cubicBezTo>
                  <a:cubicBezTo>
                    <a:pt x="0" y="90592"/>
                    <a:pt x="90976" y="0"/>
                    <a:pt x="203200" y="0"/>
                  </a:cubicBezTo>
                  <a:close/>
                </a:path>
              </a:pathLst>
            </a:custGeom>
            <a:solidFill>
              <a:srgbClr val="0097B2"/>
            </a:solidFill>
          </p:spPr>
        </p:sp>
        <p:sp>
          <p:nvSpPr>
            <p:cNvPr id="12" name="TextBox 12"/>
            <p:cNvSpPr txBox="1"/>
            <p:nvPr/>
          </p:nvSpPr>
          <p:spPr>
            <a:xfrm>
              <a:off x="0" y="28575"/>
              <a:ext cx="1029766" cy="376109"/>
            </a:xfrm>
            <a:prstGeom prst="rect">
              <a:avLst/>
            </a:prstGeom>
          </p:spPr>
          <p:txBody>
            <a:bodyPr lIns="50800" tIns="50800" rIns="50800" bIns="50800" rtlCol="0" anchor="ctr"/>
            <a:lstStyle/>
            <a:p>
              <a:pPr algn="ctr">
                <a:lnSpc>
                  <a:spcPts val="2578"/>
                </a:lnSpc>
              </a:pPr>
              <a:endParaRPr/>
            </a:p>
          </p:txBody>
        </p:sp>
      </p:grpSp>
      <p:grpSp>
        <p:nvGrpSpPr>
          <p:cNvPr id="13" name="Group 13"/>
          <p:cNvGrpSpPr/>
          <p:nvPr/>
        </p:nvGrpSpPr>
        <p:grpSpPr>
          <a:xfrm rot="-3453400">
            <a:off x="16217312" y="267321"/>
            <a:ext cx="4648465" cy="1826784"/>
            <a:chOff x="0" y="0"/>
            <a:chExt cx="1029766" cy="404684"/>
          </a:xfrm>
        </p:grpSpPr>
        <p:sp>
          <p:nvSpPr>
            <p:cNvPr id="14" name="Freeform 14"/>
            <p:cNvSpPr/>
            <p:nvPr/>
          </p:nvSpPr>
          <p:spPr>
            <a:xfrm>
              <a:off x="0" y="0"/>
              <a:ext cx="1029766" cy="404684"/>
            </a:xfrm>
            <a:custGeom>
              <a:avLst/>
              <a:gdLst/>
              <a:ahLst/>
              <a:cxnLst/>
              <a:rect l="l" t="t" r="r" b="b"/>
              <a:pathLst>
                <a:path w="1029766" h="404684">
                  <a:moveTo>
                    <a:pt x="826566" y="0"/>
                  </a:moveTo>
                  <a:cubicBezTo>
                    <a:pt x="938790" y="0"/>
                    <a:pt x="1029766" y="90592"/>
                    <a:pt x="1029766" y="202342"/>
                  </a:cubicBezTo>
                  <a:cubicBezTo>
                    <a:pt x="1029766" y="314092"/>
                    <a:pt x="938790" y="404684"/>
                    <a:pt x="826566" y="404684"/>
                  </a:cubicBezTo>
                  <a:lnTo>
                    <a:pt x="203200" y="404684"/>
                  </a:lnTo>
                  <a:cubicBezTo>
                    <a:pt x="90976" y="404684"/>
                    <a:pt x="0" y="314092"/>
                    <a:pt x="0" y="202342"/>
                  </a:cubicBezTo>
                  <a:cubicBezTo>
                    <a:pt x="0" y="90592"/>
                    <a:pt x="90976" y="0"/>
                    <a:pt x="203200" y="0"/>
                  </a:cubicBezTo>
                  <a:close/>
                </a:path>
              </a:pathLst>
            </a:custGeom>
            <a:solidFill>
              <a:srgbClr val="FF6F3A"/>
            </a:solidFill>
          </p:spPr>
        </p:sp>
        <p:sp>
          <p:nvSpPr>
            <p:cNvPr id="15" name="TextBox 15"/>
            <p:cNvSpPr txBox="1"/>
            <p:nvPr/>
          </p:nvSpPr>
          <p:spPr>
            <a:xfrm>
              <a:off x="0" y="28575"/>
              <a:ext cx="1029766" cy="376109"/>
            </a:xfrm>
            <a:prstGeom prst="rect">
              <a:avLst/>
            </a:prstGeom>
          </p:spPr>
          <p:txBody>
            <a:bodyPr lIns="50800" tIns="50800" rIns="50800" bIns="50800" rtlCol="0" anchor="ctr"/>
            <a:lstStyle/>
            <a:p>
              <a:pPr algn="ctr">
                <a:lnSpc>
                  <a:spcPts val="2578"/>
                </a:lnSpc>
              </a:pPr>
              <a:endParaRPr/>
            </a:p>
          </p:txBody>
        </p:sp>
      </p:grpSp>
      <p:sp>
        <p:nvSpPr>
          <p:cNvPr id="16" name="TextBox 16"/>
          <p:cNvSpPr txBox="1"/>
          <p:nvPr/>
        </p:nvSpPr>
        <p:spPr>
          <a:xfrm>
            <a:off x="1910168" y="545523"/>
            <a:ext cx="6701044" cy="1165604"/>
          </a:xfrm>
          <a:prstGeom prst="rect">
            <a:avLst/>
          </a:prstGeom>
        </p:spPr>
        <p:txBody>
          <a:bodyPr lIns="0" tIns="0" rIns="0" bIns="0" rtlCol="0" anchor="t">
            <a:spAutoFit/>
          </a:bodyPr>
          <a:lstStyle/>
          <a:p>
            <a:pPr algn="ctr">
              <a:lnSpc>
                <a:spcPts val="7071"/>
              </a:lnSpc>
            </a:pPr>
            <a:r>
              <a:rPr lang="en-US" sz="7603" b="1">
                <a:solidFill>
                  <a:srgbClr val="000000"/>
                </a:solidFill>
                <a:latin typeface="Cooper Hewitt Bold"/>
                <a:ea typeface="Cooper Hewitt Bold"/>
                <a:cs typeface="Cooper Hewitt Bold"/>
                <a:sym typeface="Cooper Hewitt Bold"/>
              </a:rPr>
              <a:t>Introduction</a:t>
            </a:r>
          </a:p>
        </p:txBody>
      </p:sp>
      <p:sp>
        <p:nvSpPr>
          <p:cNvPr id="17" name="TextBox 17"/>
          <p:cNvSpPr txBox="1"/>
          <p:nvPr/>
        </p:nvSpPr>
        <p:spPr>
          <a:xfrm>
            <a:off x="245235" y="1776676"/>
            <a:ext cx="10328113" cy="7999064"/>
          </a:xfrm>
          <a:prstGeom prst="rect">
            <a:avLst/>
          </a:prstGeom>
        </p:spPr>
        <p:txBody>
          <a:bodyPr lIns="0" tIns="0" rIns="0" bIns="0" rtlCol="0" anchor="t">
            <a:spAutoFit/>
          </a:bodyPr>
          <a:lstStyle/>
          <a:p>
            <a:pPr marL="556322" lvl="1" indent="-278161" algn="just">
              <a:lnSpc>
                <a:spcPts val="5282"/>
              </a:lnSpc>
              <a:buFont typeface="Arial"/>
              <a:buChar char="•"/>
            </a:pPr>
            <a:r>
              <a:rPr lang="en-US" sz="2576">
                <a:solidFill>
                  <a:srgbClr val="000000"/>
                </a:solidFill>
                <a:latin typeface="Cooper Hewitt"/>
                <a:ea typeface="Cooper Hewitt"/>
                <a:cs typeface="Cooper Hewitt"/>
                <a:sym typeface="Cooper Hewitt"/>
              </a:rPr>
              <a:t>The diabetes prevalence in the UK is approximately 5.8 million, with nearly 90% having type 2, and 6.3 million more are at higher risk because of prediabetes (Diabetes UK, 2024a).</a:t>
            </a:r>
          </a:p>
          <a:p>
            <a:pPr marL="556322" lvl="1" indent="-278161" algn="just">
              <a:lnSpc>
                <a:spcPts val="5282"/>
              </a:lnSpc>
              <a:buFont typeface="Arial"/>
              <a:buChar char="•"/>
            </a:pPr>
            <a:r>
              <a:rPr lang="en-US" sz="2576">
                <a:solidFill>
                  <a:srgbClr val="000000"/>
                </a:solidFill>
                <a:latin typeface="Cooper Hewitt"/>
                <a:ea typeface="Cooper Hewitt"/>
                <a:cs typeface="Cooper Hewitt"/>
                <a:sym typeface="Cooper Hewitt"/>
              </a:rPr>
              <a:t>In England, GP-recorded prevalence of type 2 diabetes in adults aged 17+ was 7.0% in 2024, compared to 6.8 in 2023 (Office for Health Improvement and Disparities, 2025).</a:t>
            </a:r>
          </a:p>
          <a:p>
            <a:pPr marL="556322" lvl="1" indent="-278161" algn="just">
              <a:lnSpc>
                <a:spcPts val="5282"/>
              </a:lnSpc>
              <a:buFont typeface="Arial"/>
              <a:buChar char="•"/>
            </a:pPr>
            <a:r>
              <a:rPr lang="en-US" sz="2576">
                <a:solidFill>
                  <a:srgbClr val="000000"/>
                </a:solidFill>
                <a:latin typeface="Cooper Hewitt"/>
                <a:ea typeface="Cooper Hewitt"/>
                <a:cs typeface="Cooper Hewitt"/>
                <a:sym typeface="Cooper Hewitt"/>
              </a:rPr>
              <a:t>In 2021/22, the UK had approximately 14 billion in diabetes care and complications, of which more than 10 billion were direct NHS expenditures (University of York, 2024).</a:t>
            </a:r>
          </a:p>
          <a:p>
            <a:pPr marL="556322" lvl="1" indent="-278161" algn="just">
              <a:lnSpc>
                <a:spcPts val="5282"/>
              </a:lnSpc>
              <a:buFont typeface="Arial"/>
              <a:buChar char="•"/>
            </a:pPr>
            <a:r>
              <a:rPr lang="en-US" sz="2576">
                <a:solidFill>
                  <a:srgbClr val="000000"/>
                </a:solidFill>
                <a:latin typeface="Cooper Hewitt"/>
                <a:ea typeface="Cooper Hewitt"/>
                <a:cs typeface="Cooper Hewitt"/>
                <a:sym typeface="Cooper Hewitt"/>
              </a:rPr>
              <a:t>The prevention and control of Type 2 diabetes represent a significant public health and economic burden to the NHS with approximately 10 percent of the yearly diabetes expenditure (NHS England, 2024).</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9F3"/>
        </a:solidFill>
        <a:effectLst/>
      </p:bgPr>
    </p:bg>
    <p:spTree>
      <p:nvGrpSpPr>
        <p:cNvPr id="1" name=""/>
        <p:cNvGrpSpPr/>
        <p:nvPr/>
      </p:nvGrpSpPr>
      <p:grpSpPr>
        <a:xfrm>
          <a:off x="0" y="0"/>
          <a:ext cx="0" cy="0"/>
          <a:chOff x="0" y="0"/>
          <a:chExt cx="0" cy="0"/>
        </a:xfrm>
      </p:grpSpPr>
      <p:grpSp>
        <p:nvGrpSpPr>
          <p:cNvPr id="2" name="Group 2"/>
          <p:cNvGrpSpPr/>
          <p:nvPr/>
        </p:nvGrpSpPr>
        <p:grpSpPr>
          <a:xfrm rot="-3453400">
            <a:off x="1950376" y="7266535"/>
            <a:ext cx="3876765" cy="1523516"/>
            <a:chOff x="0" y="0"/>
            <a:chExt cx="1029766" cy="404684"/>
          </a:xfrm>
        </p:grpSpPr>
        <p:sp>
          <p:nvSpPr>
            <p:cNvPr id="3" name="Freeform 3"/>
            <p:cNvSpPr/>
            <p:nvPr/>
          </p:nvSpPr>
          <p:spPr>
            <a:xfrm>
              <a:off x="0" y="0"/>
              <a:ext cx="1029766" cy="404684"/>
            </a:xfrm>
            <a:custGeom>
              <a:avLst/>
              <a:gdLst/>
              <a:ahLst/>
              <a:cxnLst/>
              <a:rect l="l" t="t" r="r" b="b"/>
              <a:pathLst>
                <a:path w="1029766" h="404684">
                  <a:moveTo>
                    <a:pt x="826566" y="0"/>
                  </a:moveTo>
                  <a:cubicBezTo>
                    <a:pt x="938790" y="0"/>
                    <a:pt x="1029766" y="90592"/>
                    <a:pt x="1029766" y="202342"/>
                  </a:cubicBezTo>
                  <a:cubicBezTo>
                    <a:pt x="1029766" y="314092"/>
                    <a:pt x="938790" y="404684"/>
                    <a:pt x="826566" y="404684"/>
                  </a:cubicBezTo>
                  <a:lnTo>
                    <a:pt x="203200" y="404684"/>
                  </a:lnTo>
                  <a:cubicBezTo>
                    <a:pt x="90976" y="404684"/>
                    <a:pt x="0" y="314092"/>
                    <a:pt x="0" y="202342"/>
                  </a:cubicBezTo>
                  <a:cubicBezTo>
                    <a:pt x="0" y="90592"/>
                    <a:pt x="90976" y="0"/>
                    <a:pt x="203200" y="0"/>
                  </a:cubicBezTo>
                  <a:close/>
                </a:path>
              </a:pathLst>
            </a:custGeom>
            <a:solidFill>
              <a:srgbClr val="0097B2"/>
            </a:solidFill>
          </p:spPr>
        </p:sp>
        <p:sp>
          <p:nvSpPr>
            <p:cNvPr id="4" name="TextBox 4"/>
            <p:cNvSpPr txBox="1"/>
            <p:nvPr/>
          </p:nvSpPr>
          <p:spPr>
            <a:xfrm>
              <a:off x="0" y="28575"/>
              <a:ext cx="1029766" cy="376109"/>
            </a:xfrm>
            <a:prstGeom prst="rect">
              <a:avLst/>
            </a:prstGeom>
          </p:spPr>
          <p:txBody>
            <a:bodyPr lIns="50800" tIns="50800" rIns="50800" bIns="50800" rtlCol="0" anchor="ctr"/>
            <a:lstStyle/>
            <a:p>
              <a:pPr algn="ctr">
                <a:lnSpc>
                  <a:spcPts val="2578"/>
                </a:lnSpc>
              </a:pPr>
              <a:endParaRPr/>
            </a:p>
          </p:txBody>
        </p:sp>
      </p:grpSp>
      <p:grpSp>
        <p:nvGrpSpPr>
          <p:cNvPr id="5" name="Group 5"/>
          <p:cNvGrpSpPr/>
          <p:nvPr/>
        </p:nvGrpSpPr>
        <p:grpSpPr>
          <a:xfrm rot="-3453400">
            <a:off x="-1080755" y="371968"/>
            <a:ext cx="5620032" cy="2208597"/>
            <a:chOff x="0" y="0"/>
            <a:chExt cx="1029766" cy="404684"/>
          </a:xfrm>
        </p:grpSpPr>
        <p:sp>
          <p:nvSpPr>
            <p:cNvPr id="6" name="Freeform 6"/>
            <p:cNvSpPr/>
            <p:nvPr/>
          </p:nvSpPr>
          <p:spPr>
            <a:xfrm>
              <a:off x="0" y="0"/>
              <a:ext cx="1029766" cy="404684"/>
            </a:xfrm>
            <a:custGeom>
              <a:avLst/>
              <a:gdLst/>
              <a:ahLst/>
              <a:cxnLst/>
              <a:rect l="l" t="t" r="r" b="b"/>
              <a:pathLst>
                <a:path w="1029766" h="404684">
                  <a:moveTo>
                    <a:pt x="826566" y="0"/>
                  </a:moveTo>
                  <a:cubicBezTo>
                    <a:pt x="938790" y="0"/>
                    <a:pt x="1029766" y="90592"/>
                    <a:pt x="1029766" y="202342"/>
                  </a:cubicBezTo>
                  <a:cubicBezTo>
                    <a:pt x="1029766" y="314092"/>
                    <a:pt x="938790" y="404684"/>
                    <a:pt x="826566" y="404684"/>
                  </a:cubicBezTo>
                  <a:lnTo>
                    <a:pt x="203200" y="404684"/>
                  </a:lnTo>
                  <a:cubicBezTo>
                    <a:pt x="90976" y="404684"/>
                    <a:pt x="0" y="314092"/>
                    <a:pt x="0" y="202342"/>
                  </a:cubicBezTo>
                  <a:cubicBezTo>
                    <a:pt x="0" y="90592"/>
                    <a:pt x="90976" y="0"/>
                    <a:pt x="203200" y="0"/>
                  </a:cubicBezTo>
                  <a:close/>
                </a:path>
              </a:pathLst>
            </a:custGeom>
            <a:solidFill>
              <a:srgbClr val="0097B2"/>
            </a:solidFill>
          </p:spPr>
        </p:sp>
        <p:sp>
          <p:nvSpPr>
            <p:cNvPr id="7" name="TextBox 7"/>
            <p:cNvSpPr txBox="1"/>
            <p:nvPr/>
          </p:nvSpPr>
          <p:spPr>
            <a:xfrm>
              <a:off x="0" y="28575"/>
              <a:ext cx="1029766" cy="376109"/>
            </a:xfrm>
            <a:prstGeom prst="rect">
              <a:avLst/>
            </a:prstGeom>
          </p:spPr>
          <p:txBody>
            <a:bodyPr lIns="50800" tIns="50800" rIns="50800" bIns="50800" rtlCol="0" anchor="ctr"/>
            <a:lstStyle/>
            <a:p>
              <a:pPr algn="ctr">
                <a:lnSpc>
                  <a:spcPts val="2578"/>
                </a:lnSpc>
              </a:pPr>
              <a:endParaRPr/>
            </a:p>
          </p:txBody>
        </p:sp>
      </p:grpSp>
      <p:grpSp>
        <p:nvGrpSpPr>
          <p:cNvPr id="8" name="Group 8"/>
          <p:cNvGrpSpPr/>
          <p:nvPr/>
        </p:nvGrpSpPr>
        <p:grpSpPr>
          <a:xfrm>
            <a:off x="-189932" y="1870892"/>
            <a:ext cx="6157402" cy="6157402"/>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2"/>
              <a:stretch>
                <a:fillRect l="-30000" r="-30000"/>
              </a:stretch>
            </a:blipFill>
            <a:ln w="171450" cap="sq">
              <a:solidFill>
                <a:srgbClr val="FFFFFF"/>
              </a:solidFill>
              <a:prstDash val="solid"/>
              <a:miter/>
            </a:ln>
          </p:spPr>
        </p:sp>
      </p:grpSp>
      <p:grpSp>
        <p:nvGrpSpPr>
          <p:cNvPr id="10" name="Group 10"/>
          <p:cNvGrpSpPr/>
          <p:nvPr/>
        </p:nvGrpSpPr>
        <p:grpSpPr>
          <a:xfrm>
            <a:off x="4346530" y="1870892"/>
            <a:ext cx="1620939" cy="1620939"/>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6F3A"/>
            </a:solidFill>
          </p:spPr>
        </p:sp>
        <p:sp>
          <p:nvSpPr>
            <p:cNvPr id="12" name="TextBox 12"/>
            <p:cNvSpPr txBox="1"/>
            <p:nvPr/>
          </p:nvSpPr>
          <p:spPr>
            <a:xfrm>
              <a:off x="76200" y="104775"/>
              <a:ext cx="660400" cy="631825"/>
            </a:xfrm>
            <a:prstGeom prst="rect">
              <a:avLst/>
            </a:prstGeom>
          </p:spPr>
          <p:txBody>
            <a:bodyPr lIns="50800" tIns="50800" rIns="50800" bIns="50800" rtlCol="0" anchor="ctr"/>
            <a:lstStyle/>
            <a:p>
              <a:pPr algn="ctr">
                <a:lnSpc>
                  <a:spcPts val="2578"/>
                </a:lnSpc>
              </a:pPr>
              <a:endParaRPr/>
            </a:p>
          </p:txBody>
        </p:sp>
      </p:grpSp>
      <p:sp>
        <p:nvSpPr>
          <p:cNvPr id="13" name="TextBox 13"/>
          <p:cNvSpPr txBox="1"/>
          <p:nvPr/>
        </p:nvSpPr>
        <p:spPr>
          <a:xfrm>
            <a:off x="6148445" y="1459845"/>
            <a:ext cx="11808605" cy="8340694"/>
          </a:xfrm>
          <a:prstGeom prst="rect">
            <a:avLst/>
          </a:prstGeom>
        </p:spPr>
        <p:txBody>
          <a:bodyPr lIns="0" tIns="0" rIns="0" bIns="0" rtlCol="0" anchor="t">
            <a:spAutoFit/>
          </a:bodyPr>
          <a:lstStyle/>
          <a:p>
            <a:pPr marL="577912" lvl="1" indent="-288956" algn="just">
              <a:lnSpc>
                <a:spcPts val="5487"/>
              </a:lnSpc>
              <a:buFont typeface="Arial"/>
              <a:buChar char="•"/>
            </a:pPr>
            <a:r>
              <a:rPr lang="en-US" sz="2676">
                <a:solidFill>
                  <a:srgbClr val="000000"/>
                </a:solidFill>
                <a:latin typeface="Cooper Hewitt"/>
                <a:ea typeface="Cooper Hewitt"/>
                <a:cs typeface="Cooper Hewitt"/>
                <a:sym typeface="Cooper Hewitt"/>
              </a:rPr>
              <a:t>Health is defined by the World Health Organisation to be a total physical, mental and social well-being rather than an absence of disease (WHO, 1948).</a:t>
            </a:r>
          </a:p>
          <a:p>
            <a:pPr marL="577912" lvl="1" indent="-288956" algn="just">
              <a:lnSpc>
                <a:spcPts val="5487"/>
              </a:lnSpc>
              <a:buFont typeface="Arial"/>
              <a:buChar char="•"/>
            </a:pPr>
            <a:r>
              <a:rPr lang="en-US" sz="2676">
                <a:solidFill>
                  <a:srgbClr val="000000"/>
                </a:solidFill>
                <a:latin typeface="Cooper Hewitt"/>
                <a:ea typeface="Cooper Hewitt"/>
                <a:cs typeface="Cooper Hewitt"/>
                <a:sym typeface="Cooper Hewitt"/>
              </a:rPr>
              <a:t>Health is also considered more multidimensional and dynamic, covering physical, mental, social, and environmental dimensions besides a biomedical model (Zhu et al., 2025).</a:t>
            </a:r>
          </a:p>
          <a:p>
            <a:pPr marL="577912" lvl="1" indent="-288956" algn="just">
              <a:lnSpc>
                <a:spcPts val="5487"/>
              </a:lnSpc>
              <a:buFont typeface="Arial"/>
              <a:buChar char="•"/>
            </a:pPr>
            <a:r>
              <a:rPr lang="en-US" sz="2676">
                <a:solidFill>
                  <a:srgbClr val="000000"/>
                </a:solidFill>
                <a:latin typeface="Cooper Hewitt"/>
                <a:ea typeface="Cooper Hewitt"/>
                <a:cs typeface="Cooper Hewitt"/>
                <a:sym typeface="Cooper Hewitt"/>
              </a:rPr>
              <a:t>Biomedical model has lost its role in favour of holistic and biopsychosocial models that incorporate psychological and social determinants (Fiscella and Epstein, 2023; Knez, 2023).</a:t>
            </a:r>
          </a:p>
          <a:p>
            <a:pPr marL="577912" lvl="1" indent="-288956" algn="just">
              <a:lnSpc>
                <a:spcPts val="5487"/>
              </a:lnSpc>
              <a:buFont typeface="Arial"/>
              <a:buChar char="•"/>
            </a:pPr>
            <a:r>
              <a:rPr lang="en-US" sz="2676">
                <a:solidFill>
                  <a:srgbClr val="000000"/>
                </a:solidFill>
                <a:latin typeface="Cooper Hewitt"/>
                <a:ea typeface="Cooper Hewitt"/>
                <a:cs typeface="Cooper Hewitt"/>
                <a:sym typeface="Cooper Hewitt"/>
              </a:rPr>
              <a:t>The WHO definition is perceived as impractical, because in the case of ageing populations and chronic diseases, full wellbeing is often impossible and a more adaptable concept should be used (Elmuttalut, 2024; Medvedyuk and Raphael, 2024).</a:t>
            </a:r>
          </a:p>
        </p:txBody>
      </p:sp>
      <p:sp>
        <p:nvSpPr>
          <p:cNvPr id="14" name="TextBox 14"/>
          <p:cNvSpPr txBox="1"/>
          <p:nvPr/>
        </p:nvSpPr>
        <p:spPr>
          <a:xfrm>
            <a:off x="6935985" y="467411"/>
            <a:ext cx="10323315" cy="1126743"/>
          </a:xfrm>
          <a:prstGeom prst="rect">
            <a:avLst/>
          </a:prstGeom>
        </p:spPr>
        <p:txBody>
          <a:bodyPr lIns="0" tIns="0" rIns="0" bIns="0" rtlCol="0" anchor="t">
            <a:spAutoFit/>
          </a:bodyPr>
          <a:lstStyle/>
          <a:p>
            <a:pPr algn="ctr">
              <a:lnSpc>
                <a:spcPts val="6792"/>
              </a:lnSpc>
            </a:pPr>
            <a:r>
              <a:rPr lang="en-US" sz="7303" b="1">
                <a:solidFill>
                  <a:srgbClr val="000000"/>
                </a:solidFill>
                <a:latin typeface="Cooper Hewitt Bold"/>
                <a:ea typeface="Cooper Hewitt Bold"/>
                <a:cs typeface="Cooper Hewitt Bold"/>
                <a:sym typeface="Cooper Hewitt Bold"/>
              </a:rPr>
              <a:t>Health</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9F3"/>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11319309" y="2101385"/>
            <a:ext cx="6375939" cy="7003766"/>
            <a:chOff x="0" y="0"/>
            <a:chExt cx="5803900" cy="6375400"/>
          </a:xfrm>
        </p:grpSpPr>
        <p:sp>
          <p:nvSpPr>
            <p:cNvPr id="3" name="Freeform 3"/>
            <p:cNvSpPr/>
            <p:nvPr/>
          </p:nvSpPr>
          <p:spPr>
            <a:xfrm>
              <a:off x="12700" y="12700"/>
              <a:ext cx="5778500" cy="6350000"/>
            </a:xfrm>
            <a:custGeom>
              <a:avLst/>
              <a:gdLst/>
              <a:ahLst/>
              <a:cxnLst/>
              <a:rect l="l" t="t" r="r" b="b"/>
              <a:pathLst>
                <a:path w="5778500" h="6350000">
                  <a:moveTo>
                    <a:pt x="2889250" y="0"/>
                  </a:moveTo>
                  <a:cubicBezTo>
                    <a:pt x="1258570" y="0"/>
                    <a:pt x="0" y="1144270"/>
                    <a:pt x="0" y="2917190"/>
                  </a:cubicBezTo>
                  <a:cubicBezTo>
                    <a:pt x="0" y="4175760"/>
                    <a:pt x="0" y="6350000"/>
                    <a:pt x="0" y="6350000"/>
                  </a:cubicBezTo>
                  <a:lnTo>
                    <a:pt x="2889250" y="6350000"/>
                  </a:lnTo>
                  <a:lnTo>
                    <a:pt x="5778500" y="6350000"/>
                  </a:lnTo>
                  <a:cubicBezTo>
                    <a:pt x="5778500" y="6350000"/>
                    <a:pt x="5778500" y="4175760"/>
                    <a:pt x="5778500" y="2917190"/>
                  </a:cubicBezTo>
                  <a:cubicBezTo>
                    <a:pt x="5778500" y="1144270"/>
                    <a:pt x="4519930" y="0"/>
                    <a:pt x="2889250" y="0"/>
                  </a:cubicBezTo>
                  <a:close/>
                </a:path>
              </a:pathLst>
            </a:custGeom>
            <a:blipFill>
              <a:blip r:embed="rId2"/>
              <a:stretch>
                <a:fillRect l="-4945" r="-4945"/>
              </a:stretch>
            </a:blipFill>
          </p:spPr>
        </p:sp>
        <p:sp>
          <p:nvSpPr>
            <p:cNvPr id="4" name="Freeform 4"/>
            <p:cNvSpPr/>
            <p:nvPr/>
          </p:nvSpPr>
          <p:spPr>
            <a:xfrm>
              <a:off x="0" y="0"/>
              <a:ext cx="5803900" cy="6375400"/>
            </a:xfrm>
            <a:custGeom>
              <a:avLst/>
              <a:gdLst/>
              <a:ahLst/>
              <a:cxnLst/>
              <a:rect l="l" t="t" r="r" b="b"/>
              <a:pathLst>
                <a:path w="5803900" h="6375400">
                  <a:moveTo>
                    <a:pt x="5803900" y="6375400"/>
                  </a:moveTo>
                  <a:lnTo>
                    <a:pt x="0" y="6375400"/>
                  </a:lnTo>
                  <a:lnTo>
                    <a:pt x="0" y="2929890"/>
                  </a:lnTo>
                  <a:cubicBezTo>
                    <a:pt x="0" y="2495550"/>
                    <a:pt x="74930" y="2089150"/>
                    <a:pt x="223520" y="1720850"/>
                  </a:cubicBezTo>
                  <a:cubicBezTo>
                    <a:pt x="365760" y="1367790"/>
                    <a:pt x="571500" y="1056640"/>
                    <a:pt x="836930" y="797560"/>
                  </a:cubicBezTo>
                  <a:cubicBezTo>
                    <a:pt x="1361440" y="283210"/>
                    <a:pt x="2095500" y="0"/>
                    <a:pt x="2901950" y="0"/>
                  </a:cubicBezTo>
                  <a:cubicBezTo>
                    <a:pt x="3708400" y="0"/>
                    <a:pt x="4441190" y="283210"/>
                    <a:pt x="4966970" y="797560"/>
                  </a:cubicBezTo>
                  <a:cubicBezTo>
                    <a:pt x="5232400" y="1056640"/>
                    <a:pt x="5438140" y="1367790"/>
                    <a:pt x="5580380" y="1722120"/>
                  </a:cubicBezTo>
                  <a:cubicBezTo>
                    <a:pt x="5728970" y="2090420"/>
                    <a:pt x="5803900" y="2496820"/>
                    <a:pt x="5803900" y="2931160"/>
                  </a:cubicBezTo>
                  <a:lnTo>
                    <a:pt x="5803900" y="6375400"/>
                  </a:lnTo>
                  <a:close/>
                  <a:moveTo>
                    <a:pt x="25400" y="6350000"/>
                  </a:moveTo>
                  <a:lnTo>
                    <a:pt x="5778500" y="6350000"/>
                  </a:lnTo>
                  <a:lnTo>
                    <a:pt x="5778500" y="2929890"/>
                  </a:lnTo>
                  <a:cubicBezTo>
                    <a:pt x="5778500" y="2499360"/>
                    <a:pt x="5703570" y="2095500"/>
                    <a:pt x="5557520" y="1731010"/>
                  </a:cubicBezTo>
                  <a:cubicBezTo>
                    <a:pt x="5416550" y="1380490"/>
                    <a:pt x="5212080" y="1073150"/>
                    <a:pt x="4949190" y="815340"/>
                  </a:cubicBezTo>
                  <a:cubicBezTo>
                    <a:pt x="4428490" y="306070"/>
                    <a:pt x="3700780" y="25400"/>
                    <a:pt x="2901950" y="25400"/>
                  </a:cubicBezTo>
                  <a:cubicBezTo>
                    <a:pt x="2103120" y="25400"/>
                    <a:pt x="1375410" y="306070"/>
                    <a:pt x="854710" y="815340"/>
                  </a:cubicBezTo>
                  <a:cubicBezTo>
                    <a:pt x="591820" y="1071880"/>
                    <a:pt x="387350" y="1380490"/>
                    <a:pt x="246380" y="1731010"/>
                  </a:cubicBezTo>
                  <a:cubicBezTo>
                    <a:pt x="100330" y="2095500"/>
                    <a:pt x="25400" y="2499360"/>
                    <a:pt x="25400" y="2929890"/>
                  </a:cubicBezTo>
                  <a:lnTo>
                    <a:pt x="25400" y="6350000"/>
                  </a:lnTo>
                  <a:close/>
                </a:path>
              </a:pathLst>
            </a:custGeom>
            <a:solidFill>
              <a:srgbClr val="FFFFFF"/>
            </a:solidFill>
          </p:spPr>
        </p:sp>
      </p:grpSp>
      <p:grpSp>
        <p:nvGrpSpPr>
          <p:cNvPr id="5" name="Group 5"/>
          <p:cNvGrpSpPr/>
          <p:nvPr/>
        </p:nvGrpSpPr>
        <p:grpSpPr>
          <a:xfrm rot="-5400000">
            <a:off x="15878039" y="8652564"/>
            <a:ext cx="2422945" cy="1211473"/>
            <a:chOff x="0" y="0"/>
            <a:chExt cx="812800" cy="406400"/>
          </a:xfrm>
        </p:grpSpPr>
        <p:sp>
          <p:nvSpPr>
            <p:cNvPr id="6" name="Freeform 6"/>
            <p:cNvSpPr/>
            <p:nvPr/>
          </p:nvSpPr>
          <p:spPr>
            <a:xfrm>
              <a:off x="0" y="0"/>
              <a:ext cx="812800" cy="406400"/>
            </a:xfrm>
            <a:custGeom>
              <a:avLst/>
              <a:gdLst/>
              <a:ahLst/>
              <a:cxnLst/>
              <a:rect l="l" t="t" r="r" b="b"/>
              <a:pathLst>
                <a:path w="812800" h="406400">
                  <a:moveTo>
                    <a:pt x="609600" y="0"/>
                  </a:moveTo>
                  <a:cubicBezTo>
                    <a:pt x="721824" y="0"/>
                    <a:pt x="812800" y="90976"/>
                    <a:pt x="812800" y="203200"/>
                  </a:cubicBezTo>
                  <a:cubicBezTo>
                    <a:pt x="812800" y="315424"/>
                    <a:pt x="721824" y="406400"/>
                    <a:pt x="609600" y="406400"/>
                  </a:cubicBezTo>
                  <a:lnTo>
                    <a:pt x="203200" y="406400"/>
                  </a:lnTo>
                  <a:cubicBezTo>
                    <a:pt x="90976" y="406400"/>
                    <a:pt x="0" y="315424"/>
                    <a:pt x="0" y="203200"/>
                  </a:cubicBezTo>
                  <a:cubicBezTo>
                    <a:pt x="0" y="90976"/>
                    <a:pt x="90976" y="0"/>
                    <a:pt x="203200" y="0"/>
                  </a:cubicBezTo>
                  <a:close/>
                </a:path>
              </a:pathLst>
            </a:custGeom>
            <a:solidFill>
              <a:srgbClr val="0097B2"/>
            </a:solidFill>
          </p:spPr>
        </p:sp>
        <p:sp>
          <p:nvSpPr>
            <p:cNvPr id="7" name="TextBox 7"/>
            <p:cNvSpPr txBox="1"/>
            <p:nvPr/>
          </p:nvSpPr>
          <p:spPr>
            <a:xfrm>
              <a:off x="0" y="28575"/>
              <a:ext cx="812800" cy="377825"/>
            </a:xfrm>
            <a:prstGeom prst="rect">
              <a:avLst/>
            </a:prstGeom>
          </p:spPr>
          <p:txBody>
            <a:bodyPr lIns="50800" tIns="50800" rIns="50800" bIns="50800" rtlCol="0" anchor="ctr"/>
            <a:lstStyle/>
            <a:p>
              <a:pPr algn="ctr">
                <a:lnSpc>
                  <a:spcPts val="2578"/>
                </a:lnSpc>
              </a:pPr>
              <a:endParaRPr/>
            </a:p>
          </p:txBody>
        </p:sp>
      </p:grpSp>
      <p:grpSp>
        <p:nvGrpSpPr>
          <p:cNvPr id="8" name="Group 8"/>
          <p:cNvGrpSpPr/>
          <p:nvPr/>
        </p:nvGrpSpPr>
        <p:grpSpPr>
          <a:xfrm rot="-5400000">
            <a:off x="10046899" y="-245071"/>
            <a:ext cx="4367800" cy="2183900"/>
            <a:chOff x="0" y="0"/>
            <a:chExt cx="812800" cy="406400"/>
          </a:xfrm>
        </p:grpSpPr>
        <p:sp>
          <p:nvSpPr>
            <p:cNvPr id="9" name="Freeform 9"/>
            <p:cNvSpPr/>
            <p:nvPr/>
          </p:nvSpPr>
          <p:spPr>
            <a:xfrm>
              <a:off x="0" y="0"/>
              <a:ext cx="812800" cy="406400"/>
            </a:xfrm>
            <a:custGeom>
              <a:avLst/>
              <a:gdLst/>
              <a:ahLst/>
              <a:cxnLst/>
              <a:rect l="l" t="t" r="r" b="b"/>
              <a:pathLst>
                <a:path w="812800" h="406400">
                  <a:moveTo>
                    <a:pt x="609600" y="0"/>
                  </a:moveTo>
                  <a:cubicBezTo>
                    <a:pt x="721824" y="0"/>
                    <a:pt x="812800" y="90976"/>
                    <a:pt x="812800" y="203200"/>
                  </a:cubicBezTo>
                  <a:cubicBezTo>
                    <a:pt x="812800" y="315424"/>
                    <a:pt x="721824" y="406400"/>
                    <a:pt x="609600" y="406400"/>
                  </a:cubicBezTo>
                  <a:lnTo>
                    <a:pt x="203200" y="406400"/>
                  </a:lnTo>
                  <a:cubicBezTo>
                    <a:pt x="90976" y="406400"/>
                    <a:pt x="0" y="315424"/>
                    <a:pt x="0" y="203200"/>
                  </a:cubicBezTo>
                  <a:cubicBezTo>
                    <a:pt x="0" y="90976"/>
                    <a:pt x="90976" y="0"/>
                    <a:pt x="203200" y="0"/>
                  </a:cubicBezTo>
                  <a:close/>
                </a:path>
              </a:pathLst>
            </a:custGeom>
            <a:solidFill>
              <a:srgbClr val="0097B2"/>
            </a:solidFill>
          </p:spPr>
        </p:sp>
        <p:sp>
          <p:nvSpPr>
            <p:cNvPr id="10" name="TextBox 10"/>
            <p:cNvSpPr txBox="1"/>
            <p:nvPr/>
          </p:nvSpPr>
          <p:spPr>
            <a:xfrm>
              <a:off x="0" y="28575"/>
              <a:ext cx="812800" cy="377825"/>
            </a:xfrm>
            <a:prstGeom prst="rect">
              <a:avLst/>
            </a:prstGeom>
          </p:spPr>
          <p:txBody>
            <a:bodyPr lIns="50800" tIns="50800" rIns="50800" bIns="50800" rtlCol="0" anchor="ctr"/>
            <a:lstStyle/>
            <a:p>
              <a:pPr algn="ctr">
                <a:lnSpc>
                  <a:spcPts val="2578"/>
                </a:lnSpc>
              </a:pPr>
              <a:endParaRPr/>
            </a:p>
          </p:txBody>
        </p:sp>
      </p:grpSp>
      <p:grpSp>
        <p:nvGrpSpPr>
          <p:cNvPr id="11" name="Group 11"/>
          <p:cNvGrpSpPr/>
          <p:nvPr/>
        </p:nvGrpSpPr>
        <p:grpSpPr>
          <a:xfrm>
            <a:off x="-1168161" y="59718"/>
            <a:ext cx="2336322" cy="2336322"/>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EDCA7"/>
            </a:solidFill>
          </p:spPr>
        </p:sp>
        <p:sp>
          <p:nvSpPr>
            <p:cNvPr id="13" name="TextBox 13"/>
            <p:cNvSpPr txBox="1"/>
            <p:nvPr/>
          </p:nvSpPr>
          <p:spPr>
            <a:xfrm>
              <a:off x="76200" y="142875"/>
              <a:ext cx="660400" cy="593725"/>
            </a:xfrm>
            <a:prstGeom prst="rect">
              <a:avLst/>
            </a:prstGeom>
          </p:spPr>
          <p:txBody>
            <a:bodyPr lIns="50800" tIns="50800" rIns="50800" bIns="50800" rtlCol="0" anchor="ctr"/>
            <a:lstStyle/>
            <a:p>
              <a:pPr algn="ctr">
                <a:lnSpc>
                  <a:spcPts val="1468"/>
                </a:lnSpc>
              </a:pPr>
              <a:endParaRPr/>
            </a:p>
          </p:txBody>
        </p:sp>
      </p:grpSp>
      <p:sp>
        <p:nvSpPr>
          <p:cNvPr id="14" name="TextBox 14"/>
          <p:cNvSpPr txBox="1"/>
          <p:nvPr/>
        </p:nvSpPr>
        <p:spPr>
          <a:xfrm>
            <a:off x="402091" y="1434014"/>
            <a:ext cx="10503068" cy="8346820"/>
          </a:xfrm>
          <a:prstGeom prst="rect">
            <a:avLst/>
          </a:prstGeom>
        </p:spPr>
        <p:txBody>
          <a:bodyPr lIns="0" tIns="0" rIns="0" bIns="0" rtlCol="0" anchor="t">
            <a:spAutoFit/>
          </a:bodyPr>
          <a:lstStyle/>
          <a:p>
            <a:pPr marL="577912" lvl="1" indent="-288956" algn="just">
              <a:lnSpc>
                <a:spcPts val="5514"/>
              </a:lnSpc>
              <a:buFont typeface="Arial"/>
              <a:buChar char="•"/>
            </a:pPr>
            <a:r>
              <a:rPr lang="en-US" sz="2676">
                <a:solidFill>
                  <a:srgbClr val="000000"/>
                </a:solidFill>
                <a:latin typeface="Cooper Hewitt"/>
                <a:ea typeface="Cooper Hewitt"/>
                <a:cs typeface="Cooper Hewitt"/>
                <a:sym typeface="Cooper Hewitt"/>
              </a:rPr>
              <a:t>Wellbeing is multidimensional and holistic in nature and extends past illness absence into physical, psychological, social and environmental dimensions (Mäkelä et al., 2025; Norozi, 2023).</a:t>
            </a:r>
          </a:p>
          <a:p>
            <a:pPr marL="577912" lvl="1" indent="-288956" algn="just">
              <a:lnSpc>
                <a:spcPts val="5514"/>
              </a:lnSpc>
              <a:buFont typeface="Arial"/>
              <a:buChar char="•"/>
            </a:pPr>
            <a:r>
              <a:rPr lang="en-US" sz="2676">
                <a:solidFill>
                  <a:srgbClr val="000000"/>
                </a:solidFill>
                <a:latin typeface="Cooper Hewitt"/>
                <a:ea typeface="Cooper Hewitt"/>
                <a:cs typeface="Cooper Hewitt"/>
                <a:sym typeface="Cooper Hewitt"/>
              </a:rPr>
              <a:t>Both objective (income, health, living conditions) and subjective (life satisfaction, emotions) wellbeing are vital to be assessed (Cannings et al., 2024; Dizon, 2023).</a:t>
            </a:r>
          </a:p>
          <a:p>
            <a:pPr marL="577912" lvl="1" indent="-288956" algn="just">
              <a:lnSpc>
                <a:spcPts val="5514"/>
              </a:lnSpc>
              <a:buFont typeface="Arial"/>
              <a:buChar char="•"/>
            </a:pPr>
            <a:r>
              <a:rPr lang="en-US" sz="2676">
                <a:solidFill>
                  <a:srgbClr val="000000"/>
                </a:solidFill>
                <a:latin typeface="Cooper Hewitt"/>
                <a:ea typeface="Cooper Hewitt"/>
                <a:cs typeface="Cooper Hewitt"/>
                <a:sym typeface="Cooper Hewitt"/>
              </a:rPr>
              <a:t>In chronic illnesses, psychological health has a substantial impact on the quality of life (Liang et al., 2025).</a:t>
            </a:r>
          </a:p>
          <a:p>
            <a:pPr marL="577912" lvl="1" indent="-288956" algn="just">
              <a:lnSpc>
                <a:spcPts val="5514"/>
              </a:lnSpc>
              <a:buFont typeface="Arial"/>
              <a:buChar char="•"/>
            </a:pPr>
            <a:r>
              <a:rPr lang="en-US" sz="2676">
                <a:solidFill>
                  <a:srgbClr val="000000"/>
                </a:solidFill>
                <a:latin typeface="Cooper Hewitt"/>
                <a:ea typeface="Cooper Hewitt"/>
                <a:cs typeface="Cooper Hewitt"/>
                <a:sym typeface="Cooper Hewitt"/>
              </a:rPr>
              <a:t>Type 2 diabetes are essential to holistic approaches, with lifestyle, stress, and diet and mental health being interrelated, and prevention has to consider both physical and psychological issues (Salamanca-Sanabria et al., 2024).</a:t>
            </a:r>
          </a:p>
        </p:txBody>
      </p:sp>
      <p:sp>
        <p:nvSpPr>
          <p:cNvPr id="15" name="TextBox 15"/>
          <p:cNvSpPr txBox="1"/>
          <p:nvPr/>
        </p:nvSpPr>
        <p:spPr>
          <a:xfrm>
            <a:off x="2105448" y="487116"/>
            <a:ext cx="7239987" cy="1004062"/>
          </a:xfrm>
          <a:prstGeom prst="rect">
            <a:avLst/>
          </a:prstGeom>
        </p:spPr>
        <p:txBody>
          <a:bodyPr lIns="0" tIns="0" rIns="0" bIns="0" rtlCol="0" anchor="t">
            <a:spAutoFit/>
          </a:bodyPr>
          <a:lstStyle/>
          <a:p>
            <a:pPr algn="ctr">
              <a:lnSpc>
                <a:spcPts val="6048"/>
              </a:lnSpc>
            </a:pPr>
            <a:r>
              <a:rPr lang="en-US" sz="6503" b="1">
                <a:solidFill>
                  <a:srgbClr val="000000"/>
                </a:solidFill>
                <a:latin typeface="Cooper Hewitt Bold"/>
                <a:ea typeface="Cooper Hewitt Bold"/>
                <a:cs typeface="Cooper Hewitt Bold"/>
                <a:sym typeface="Cooper Hewitt Bold"/>
              </a:rPr>
              <a:t>Wellbeing</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9F3"/>
        </a:solidFill>
        <a:effectLst/>
      </p:bgPr>
    </p:bg>
    <p:spTree>
      <p:nvGrpSpPr>
        <p:cNvPr id="1" name=""/>
        <p:cNvGrpSpPr/>
        <p:nvPr/>
      </p:nvGrpSpPr>
      <p:grpSpPr>
        <a:xfrm>
          <a:off x="0" y="0"/>
          <a:ext cx="0" cy="0"/>
          <a:chOff x="0" y="0"/>
          <a:chExt cx="0" cy="0"/>
        </a:xfrm>
      </p:grpSpPr>
      <p:grpSp>
        <p:nvGrpSpPr>
          <p:cNvPr id="2" name="Group 2"/>
          <p:cNvGrpSpPr/>
          <p:nvPr/>
        </p:nvGrpSpPr>
        <p:grpSpPr>
          <a:xfrm>
            <a:off x="16969082" y="0"/>
            <a:ext cx="2770661" cy="2770661"/>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EDCA7"/>
            </a:solidFill>
          </p:spPr>
        </p:sp>
        <p:sp>
          <p:nvSpPr>
            <p:cNvPr id="4" name="TextBox 4"/>
            <p:cNvSpPr txBox="1"/>
            <p:nvPr/>
          </p:nvSpPr>
          <p:spPr>
            <a:xfrm>
              <a:off x="76200" y="142875"/>
              <a:ext cx="660400" cy="593725"/>
            </a:xfrm>
            <a:prstGeom prst="rect">
              <a:avLst/>
            </a:prstGeom>
          </p:spPr>
          <p:txBody>
            <a:bodyPr lIns="50800" tIns="50800" rIns="50800" bIns="50800" rtlCol="0" anchor="ctr"/>
            <a:lstStyle/>
            <a:p>
              <a:pPr algn="ctr">
                <a:lnSpc>
                  <a:spcPts val="1468"/>
                </a:lnSpc>
              </a:pPr>
              <a:endParaRPr/>
            </a:p>
          </p:txBody>
        </p:sp>
      </p:grpSp>
      <p:sp>
        <p:nvSpPr>
          <p:cNvPr id="5" name="TextBox 5"/>
          <p:cNvSpPr txBox="1"/>
          <p:nvPr/>
        </p:nvSpPr>
        <p:spPr>
          <a:xfrm>
            <a:off x="4102156" y="420844"/>
            <a:ext cx="10083688" cy="981583"/>
          </a:xfrm>
          <a:prstGeom prst="rect">
            <a:avLst/>
          </a:prstGeom>
        </p:spPr>
        <p:txBody>
          <a:bodyPr lIns="0" tIns="0" rIns="0" bIns="0" rtlCol="0" anchor="t">
            <a:spAutoFit/>
          </a:bodyPr>
          <a:lstStyle/>
          <a:p>
            <a:pPr algn="ctr">
              <a:lnSpc>
                <a:spcPts val="5955"/>
              </a:lnSpc>
            </a:pPr>
            <a:r>
              <a:rPr lang="en-US" sz="6403" b="1">
                <a:solidFill>
                  <a:srgbClr val="000000"/>
                </a:solidFill>
                <a:latin typeface="Cooper Hewitt Bold"/>
                <a:ea typeface="Cooper Hewitt Bold"/>
                <a:cs typeface="Cooper Hewitt Bold"/>
                <a:sym typeface="Cooper Hewitt Bold"/>
              </a:rPr>
              <a:t>Sustainable Development</a:t>
            </a:r>
          </a:p>
        </p:txBody>
      </p:sp>
      <p:sp>
        <p:nvSpPr>
          <p:cNvPr id="6" name="TextBox 6"/>
          <p:cNvSpPr txBox="1"/>
          <p:nvPr/>
        </p:nvSpPr>
        <p:spPr>
          <a:xfrm>
            <a:off x="396576" y="1273295"/>
            <a:ext cx="17210221" cy="8560690"/>
          </a:xfrm>
          <a:prstGeom prst="rect">
            <a:avLst/>
          </a:prstGeom>
        </p:spPr>
        <p:txBody>
          <a:bodyPr lIns="0" tIns="0" rIns="0" bIns="0" rtlCol="0" anchor="t">
            <a:spAutoFit/>
          </a:bodyPr>
          <a:lstStyle/>
          <a:p>
            <a:pPr marL="626109" lvl="1" indent="-313054" algn="just">
              <a:lnSpc>
                <a:spcPts val="6872"/>
              </a:lnSpc>
              <a:buFont typeface="Arial"/>
              <a:buChar char="•"/>
            </a:pPr>
            <a:r>
              <a:rPr lang="en-US" sz="2899">
                <a:solidFill>
                  <a:srgbClr val="000000"/>
                </a:solidFill>
                <a:latin typeface="Body Text"/>
                <a:ea typeface="Body Text"/>
                <a:cs typeface="Body Text"/>
                <a:sym typeface="Body Text"/>
              </a:rPr>
              <a:t>Sustainable development refers to the fulfilment of current needs without affecting the future generations (World Commission on Environment and Development, 1987).</a:t>
            </a:r>
          </a:p>
          <a:p>
            <a:pPr marL="626109" lvl="1" indent="-313054" algn="just">
              <a:lnSpc>
                <a:spcPts val="6872"/>
              </a:lnSpc>
              <a:buFont typeface="Arial"/>
              <a:buChar char="•"/>
            </a:pPr>
            <a:r>
              <a:rPr lang="en-US" sz="2899">
                <a:solidFill>
                  <a:srgbClr val="000000"/>
                </a:solidFill>
                <a:latin typeface="Body Text"/>
                <a:ea typeface="Body Text"/>
                <a:cs typeface="Body Text"/>
                <a:sym typeface="Body Text"/>
              </a:rPr>
              <a:t>The NHS costs taxpayers 192bn a year (2023/24), and the expenses on avoidable chronic illnesses increase the sustainability issue (HM Treasury, 2023; The King’s Fund, 2025).</a:t>
            </a:r>
          </a:p>
          <a:p>
            <a:pPr marL="626109" lvl="1" indent="-313054" algn="just">
              <a:lnSpc>
                <a:spcPts val="6872"/>
              </a:lnSpc>
              <a:buFont typeface="Arial"/>
              <a:buChar char="•"/>
            </a:pPr>
            <a:r>
              <a:rPr lang="en-US" sz="2899">
                <a:solidFill>
                  <a:srgbClr val="000000"/>
                </a:solidFill>
                <a:latin typeface="Body Text"/>
                <a:ea typeface="Body Text"/>
                <a:cs typeface="Body Text"/>
                <a:sym typeface="Body Text"/>
              </a:rPr>
              <a:t>Prevention is more sustainable, with the risks in England attributed to ill health involving preventable risks (Office for Health Improvement and Disparities, 2023).</a:t>
            </a:r>
          </a:p>
          <a:p>
            <a:pPr marL="626109" lvl="1" indent="-313054" algn="just">
              <a:lnSpc>
                <a:spcPts val="6872"/>
              </a:lnSpc>
              <a:buFont typeface="Arial"/>
              <a:buChar char="•"/>
            </a:pPr>
            <a:r>
              <a:rPr lang="en-US" sz="2899">
                <a:solidFill>
                  <a:srgbClr val="000000"/>
                </a:solidFill>
                <a:latin typeface="Body Text"/>
                <a:ea typeface="Body Text"/>
                <a:cs typeface="Body Text"/>
                <a:sym typeface="Body Text"/>
              </a:rPr>
              <a:t>SDG 3 is aimed at a 1/3 decrease in the incidence of premature deaths caused by NCDs by 2030 and better mental health (United Nations, 2023).</a:t>
            </a:r>
          </a:p>
          <a:p>
            <a:pPr marL="626109" lvl="1" indent="-313054" algn="just">
              <a:lnSpc>
                <a:spcPts val="6872"/>
              </a:lnSpc>
              <a:buFont typeface="Arial"/>
              <a:buChar char="•"/>
            </a:pPr>
            <a:r>
              <a:rPr lang="en-US" sz="2899">
                <a:solidFill>
                  <a:srgbClr val="000000"/>
                </a:solidFill>
                <a:latin typeface="Body Text"/>
                <a:ea typeface="Body Text"/>
                <a:cs typeface="Body Text"/>
                <a:sym typeface="Body Text"/>
              </a:rPr>
              <a:t>But since 2015, funding to prevent health in England has decreased by an estimated 24% per capita, putting the sustainability of prevention in question (The Health Foundation, 2023a).</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9F3"/>
        </a:solidFill>
        <a:effectLst/>
      </p:bgPr>
    </p:bg>
    <p:spTree>
      <p:nvGrpSpPr>
        <p:cNvPr id="1" name=""/>
        <p:cNvGrpSpPr/>
        <p:nvPr/>
      </p:nvGrpSpPr>
      <p:grpSpPr>
        <a:xfrm>
          <a:off x="0" y="0"/>
          <a:ext cx="0" cy="0"/>
          <a:chOff x="0" y="0"/>
          <a:chExt cx="0" cy="0"/>
        </a:xfrm>
      </p:grpSpPr>
      <p:grpSp>
        <p:nvGrpSpPr>
          <p:cNvPr id="2" name="Group 2"/>
          <p:cNvGrpSpPr/>
          <p:nvPr/>
        </p:nvGrpSpPr>
        <p:grpSpPr>
          <a:xfrm>
            <a:off x="16969082" y="0"/>
            <a:ext cx="2770661" cy="2770661"/>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EDCA7"/>
            </a:solidFill>
          </p:spPr>
        </p:sp>
        <p:sp>
          <p:nvSpPr>
            <p:cNvPr id="4" name="TextBox 4"/>
            <p:cNvSpPr txBox="1"/>
            <p:nvPr/>
          </p:nvSpPr>
          <p:spPr>
            <a:xfrm>
              <a:off x="76200" y="142875"/>
              <a:ext cx="660400" cy="593725"/>
            </a:xfrm>
            <a:prstGeom prst="rect">
              <a:avLst/>
            </a:prstGeom>
          </p:spPr>
          <p:txBody>
            <a:bodyPr lIns="50800" tIns="50800" rIns="50800" bIns="50800" rtlCol="0" anchor="ctr"/>
            <a:lstStyle/>
            <a:p>
              <a:pPr algn="ctr">
                <a:lnSpc>
                  <a:spcPts val="1468"/>
                </a:lnSpc>
              </a:pPr>
              <a:endParaRPr/>
            </a:p>
          </p:txBody>
        </p:sp>
      </p:grpSp>
      <p:sp>
        <p:nvSpPr>
          <p:cNvPr id="6" name="TextBox 6"/>
          <p:cNvSpPr txBox="1"/>
          <p:nvPr/>
        </p:nvSpPr>
        <p:spPr>
          <a:xfrm>
            <a:off x="396576" y="660549"/>
            <a:ext cx="17210221" cy="981583"/>
          </a:xfrm>
          <a:prstGeom prst="rect">
            <a:avLst/>
          </a:prstGeom>
        </p:spPr>
        <p:txBody>
          <a:bodyPr lIns="0" tIns="0" rIns="0" bIns="0" rtlCol="0" anchor="t">
            <a:spAutoFit/>
          </a:bodyPr>
          <a:lstStyle/>
          <a:p>
            <a:pPr algn="ctr">
              <a:lnSpc>
                <a:spcPts val="5955"/>
              </a:lnSpc>
            </a:pPr>
            <a:r>
              <a:rPr lang="en-US" sz="6403" b="1" dirty="0">
                <a:solidFill>
                  <a:srgbClr val="000000"/>
                </a:solidFill>
                <a:latin typeface="Cooper Hewitt Bold"/>
                <a:ea typeface="Cooper Hewitt Bold"/>
                <a:cs typeface="Cooper Hewitt Bold"/>
                <a:sym typeface="Cooper Hewitt Bold"/>
              </a:rPr>
              <a:t>Theoretical Models of Health</a:t>
            </a:r>
          </a:p>
        </p:txBody>
      </p:sp>
      <p:pic>
        <p:nvPicPr>
          <p:cNvPr id="8" name="Picture 7">
            <a:extLst>
              <a:ext uri="{FF2B5EF4-FFF2-40B4-BE49-F238E27FC236}">
                <a16:creationId xmlns:a16="http://schemas.microsoft.com/office/drawing/2014/main" id="{CDD665C5-9FBD-AA59-F6C0-027CD51B545F}"/>
              </a:ext>
            </a:extLst>
          </p:cNvPr>
          <p:cNvPicPr>
            <a:picLocks noChangeAspect="1"/>
          </p:cNvPicPr>
          <p:nvPr/>
        </p:nvPicPr>
        <p:blipFill>
          <a:blip r:embed="rId2"/>
          <a:stretch>
            <a:fillRect/>
          </a:stretch>
        </p:blipFill>
        <p:spPr>
          <a:xfrm>
            <a:off x="994225" y="1815651"/>
            <a:ext cx="16299550" cy="8221222"/>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9F3"/>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12747361" y="4988138"/>
            <a:ext cx="4986627" cy="5477652"/>
            <a:chOff x="0" y="0"/>
            <a:chExt cx="5803900" cy="6375400"/>
          </a:xfrm>
        </p:grpSpPr>
        <p:sp>
          <p:nvSpPr>
            <p:cNvPr id="3" name="Freeform 3"/>
            <p:cNvSpPr/>
            <p:nvPr/>
          </p:nvSpPr>
          <p:spPr>
            <a:xfrm>
              <a:off x="12700" y="12700"/>
              <a:ext cx="5778500" cy="6350000"/>
            </a:xfrm>
            <a:custGeom>
              <a:avLst/>
              <a:gdLst/>
              <a:ahLst/>
              <a:cxnLst/>
              <a:rect l="l" t="t" r="r" b="b"/>
              <a:pathLst>
                <a:path w="5778500" h="6350000">
                  <a:moveTo>
                    <a:pt x="2889250" y="0"/>
                  </a:moveTo>
                  <a:cubicBezTo>
                    <a:pt x="1258570" y="0"/>
                    <a:pt x="0" y="1144270"/>
                    <a:pt x="0" y="2917190"/>
                  </a:cubicBezTo>
                  <a:cubicBezTo>
                    <a:pt x="0" y="4175760"/>
                    <a:pt x="0" y="6350000"/>
                    <a:pt x="0" y="6350000"/>
                  </a:cubicBezTo>
                  <a:lnTo>
                    <a:pt x="2889250" y="6350000"/>
                  </a:lnTo>
                  <a:lnTo>
                    <a:pt x="5778500" y="6350000"/>
                  </a:lnTo>
                  <a:cubicBezTo>
                    <a:pt x="5778500" y="6350000"/>
                    <a:pt x="5778500" y="4175760"/>
                    <a:pt x="5778500" y="2917190"/>
                  </a:cubicBezTo>
                  <a:cubicBezTo>
                    <a:pt x="5778500" y="1144270"/>
                    <a:pt x="4519930" y="0"/>
                    <a:pt x="2889250" y="0"/>
                  </a:cubicBezTo>
                  <a:close/>
                </a:path>
              </a:pathLst>
            </a:custGeom>
            <a:blipFill>
              <a:blip r:embed="rId2"/>
              <a:stretch>
                <a:fillRect l="-47680" r="-47680"/>
              </a:stretch>
            </a:blipFill>
          </p:spPr>
        </p:sp>
        <p:sp>
          <p:nvSpPr>
            <p:cNvPr id="4" name="Freeform 4"/>
            <p:cNvSpPr/>
            <p:nvPr/>
          </p:nvSpPr>
          <p:spPr>
            <a:xfrm>
              <a:off x="0" y="0"/>
              <a:ext cx="5803900" cy="6375400"/>
            </a:xfrm>
            <a:custGeom>
              <a:avLst/>
              <a:gdLst/>
              <a:ahLst/>
              <a:cxnLst/>
              <a:rect l="l" t="t" r="r" b="b"/>
              <a:pathLst>
                <a:path w="5803900" h="6375400">
                  <a:moveTo>
                    <a:pt x="5803900" y="6375400"/>
                  </a:moveTo>
                  <a:lnTo>
                    <a:pt x="0" y="6375400"/>
                  </a:lnTo>
                  <a:lnTo>
                    <a:pt x="0" y="2929890"/>
                  </a:lnTo>
                  <a:cubicBezTo>
                    <a:pt x="0" y="2495550"/>
                    <a:pt x="74930" y="2089150"/>
                    <a:pt x="223520" y="1720850"/>
                  </a:cubicBezTo>
                  <a:cubicBezTo>
                    <a:pt x="365760" y="1367790"/>
                    <a:pt x="571500" y="1056640"/>
                    <a:pt x="836930" y="797560"/>
                  </a:cubicBezTo>
                  <a:cubicBezTo>
                    <a:pt x="1361440" y="283210"/>
                    <a:pt x="2095500" y="0"/>
                    <a:pt x="2901950" y="0"/>
                  </a:cubicBezTo>
                  <a:cubicBezTo>
                    <a:pt x="3708400" y="0"/>
                    <a:pt x="4441190" y="283210"/>
                    <a:pt x="4966970" y="797560"/>
                  </a:cubicBezTo>
                  <a:cubicBezTo>
                    <a:pt x="5232400" y="1056640"/>
                    <a:pt x="5438140" y="1367790"/>
                    <a:pt x="5580380" y="1722120"/>
                  </a:cubicBezTo>
                  <a:cubicBezTo>
                    <a:pt x="5728970" y="2090420"/>
                    <a:pt x="5803900" y="2496820"/>
                    <a:pt x="5803900" y="2931160"/>
                  </a:cubicBezTo>
                  <a:lnTo>
                    <a:pt x="5803900" y="6375400"/>
                  </a:lnTo>
                  <a:close/>
                  <a:moveTo>
                    <a:pt x="25400" y="6350000"/>
                  </a:moveTo>
                  <a:lnTo>
                    <a:pt x="5778500" y="6350000"/>
                  </a:lnTo>
                  <a:lnTo>
                    <a:pt x="5778500" y="2929890"/>
                  </a:lnTo>
                  <a:cubicBezTo>
                    <a:pt x="5778500" y="2499360"/>
                    <a:pt x="5703570" y="2095500"/>
                    <a:pt x="5557520" y="1731010"/>
                  </a:cubicBezTo>
                  <a:cubicBezTo>
                    <a:pt x="5416550" y="1380490"/>
                    <a:pt x="5212080" y="1073150"/>
                    <a:pt x="4949190" y="815340"/>
                  </a:cubicBezTo>
                  <a:cubicBezTo>
                    <a:pt x="4428490" y="306070"/>
                    <a:pt x="3700780" y="25400"/>
                    <a:pt x="2901950" y="25400"/>
                  </a:cubicBezTo>
                  <a:cubicBezTo>
                    <a:pt x="2103120" y="25400"/>
                    <a:pt x="1375410" y="306070"/>
                    <a:pt x="854710" y="815340"/>
                  </a:cubicBezTo>
                  <a:cubicBezTo>
                    <a:pt x="591820" y="1071880"/>
                    <a:pt x="387350" y="1380490"/>
                    <a:pt x="246380" y="1731010"/>
                  </a:cubicBezTo>
                  <a:cubicBezTo>
                    <a:pt x="100330" y="2095500"/>
                    <a:pt x="25400" y="2499360"/>
                    <a:pt x="25400" y="2929890"/>
                  </a:cubicBezTo>
                  <a:lnTo>
                    <a:pt x="25400" y="6350000"/>
                  </a:lnTo>
                  <a:close/>
                </a:path>
              </a:pathLst>
            </a:custGeom>
            <a:solidFill>
              <a:srgbClr val="FFFFFF"/>
            </a:solidFill>
          </p:spPr>
        </p:sp>
      </p:grpSp>
      <p:grpSp>
        <p:nvGrpSpPr>
          <p:cNvPr id="5" name="Group 5"/>
          <p:cNvGrpSpPr/>
          <p:nvPr/>
        </p:nvGrpSpPr>
        <p:grpSpPr>
          <a:xfrm>
            <a:off x="-1385331" y="299658"/>
            <a:ext cx="2770661" cy="1985956"/>
            <a:chOff x="0" y="0"/>
            <a:chExt cx="812800" cy="582599"/>
          </a:xfrm>
        </p:grpSpPr>
        <p:sp>
          <p:nvSpPr>
            <p:cNvPr id="6" name="Freeform 6"/>
            <p:cNvSpPr/>
            <p:nvPr/>
          </p:nvSpPr>
          <p:spPr>
            <a:xfrm>
              <a:off x="0" y="0"/>
              <a:ext cx="812800" cy="582599"/>
            </a:xfrm>
            <a:custGeom>
              <a:avLst/>
              <a:gdLst/>
              <a:ahLst/>
              <a:cxnLst/>
              <a:rect l="l" t="t" r="r" b="b"/>
              <a:pathLst>
                <a:path w="812800" h="582599">
                  <a:moveTo>
                    <a:pt x="406400" y="0"/>
                  </a:moveTo>
                  <a:cubicBezTo>
                    <a:pt x="181951" y="0"/>
                    <a:pt x="0" y="130419"/>
                    <a:pt x="0" y="291300"/>
                  </a:cubicBezTo>
                  <a:cubicBezTo>
                    <a:pt x="0" y="452180"/>
                    <a:pt x="181951" y="582599"/>
                    <a:pt x="406400" y="582599"/>
                  </a:cubicBezTo>
                  <a:cubicBezTo>
                    <a:pt x="630849" y="582599"/>
                    <a:pt x="812800" y="452180"/>
                    <a:pt x="812800" y="291300"/>
                  </a:cubicBezTo>
                  <a:cubicBezTo>
                    <a:pt x="812800" y="130419"/>
                    <a:pt x="630849" y="0"/>
                    <a:pt x="406400" y="0"/>
                  </a:cubicBezTo>
                  <a:close/>
                </a:path>
              </a:pathLst>
            </a:custGeom>
            <a:solidFill>
              <a:srgbClr val="FEDCA7"/>
            </a:solidFill>
          </p:spPr>
        </p:sp>
        <p:sp>
          <p:nvSpPr>
            <p:cNvPr id="7" name="TextBox 7"/>
            <p:cNvSpPr txBox="1"/>
            <p:nvPr/>
          </p:nvSpPr>
          <p:spPr>
            <a:xfrm>
              <a:off x="76200" y="121294"/>
              <a:ext cx="660400" cy="406687"/>
            </a:xfrm>
            <a:prstGeom prst="rect">
              <a:avLst/>
            </a:prstGeom>
          </p:spPr>
          <p:txBody>
            <a:bodyPr lIns="50800" tIns="50800" rIns="50800" bIns="50800" rtlCol="0" anchor="ctr"/>
            <a:lstStyle/>
            <a:p>
              <a:pPr algn="ctr">
                <a:lnSpc>
                  <a:spcPts val="1468"/>
                </a:lnSpc>
              </a:pPr>
              <a:endParaRPr/>
            </a:p>
          </p:txBody>
        </p:sp>
      </p:grpSp>
      <p:sp>
        <p:nvSpPr>
          <p:cNvPr id="8" name="TextBox 8"/>
          <p:cNvSpPr txBox="1"/>
          <p:nvPr/>
        </p:nvSpPr>
        <p:spPr>
          <a:xfrm>
            <a:off x="524391" y="1755380"/>
            <a:ext cx="17209598" cy="4040421"/>
          </a:xfrm>
          <a:prstGeom prst="rect">
            <a:avLst/>
          </a:prstGeom>
        </p:spPr>
        <p:txBody>
          <a:bodyPr lIns="0" tIns="0" rIns="0" bIns="0" rtlCol="0" anchor="t">
            <a:spAutoFit/>
          </a:bodyPr>
          <a:lstStyle/>
          <a:p>
            <a:pPr marL="621091" lvl="1" indent="-310545" algn="just">
              <a:lnSpc>
                <a:spcPts val="6587"/>
              </a:lnSpc>
              <a:buFont typeface="Arial"/>
              <a:buChar char="•"/>
            </a:pPr>
            <a:r>
              <a:rPr lang="en-US" sz="2876">
                <a:solidFill>
                  <a:srgbClr val="000000"/>
                </a:solidFill>
                <a:latin typeface="Body Text"/>
                <a:ea typeface="Body Text"/>
                <a:cs typeface="Body Text"/>
                <a:sym typeface="Body Text"/>
              </a:rPr>
              <a:t>The NHS Long Term Plan focuses on prevention, aiming to reduce heart attacks, strokes and cases of dementia by 150,000 by 2029 and increase the Diabetes Prevention Programme (NHS England, 2019).</a:t>
            </a:r>
          </a:p>
          <a:p>
            <a:pPr marL="621091" lvl="1" indent="-310545" algn="just">
              <a:lnSpc>
                <a:spcPts val="6587"/>
              </a:lnSpc>
              <a:buFont typeface="Arial"/>
              <a:buChar char="•"/>
            </a:pPr>
            <a:r>
              <a:rPr lang="en-US" sz="2876">
                <a:solidFill>
                  <a:srgbClr val="000000"/>
                </a:solidFill>
                <a:latin typeface="Body Text"/>
                <a:ea typeface="Body Text"/>
                <a:cs typeface="Body Text"/>
                <a:sym typeface="Body Text"/>
              </a:rPr>
              <a:t>PHE/OHID structured prevention around obesity, smoking and diabetes, but since 2015/16, the number of people served by public health funding has declined by an average of 24% in real terms, constraining capacity (The Health Foundation, 2023a).</a:t>
            </a:r>
          </a:p>
        </p:txBody>
      </p:sp>
      <p:sp>
        <p:nvSpPr>
          <p:cNvPr id="9" name="TextBox 9"/>
          <p:cNvSpPr txBox="1"/>
          <p:nvPr/>
        </p:nvSpPr>
        <p:spPr>
          <a:xfrm>
            <a:off x="524391" y="5706128"/>
            <a:ext cx="11838123" cy="4040421"/>
          </a:xfrm>
          <a:prstGeom prst="rect">
            <a:avLst/>
          </a:prstGeom>
        </p:spPr>
        <p:txBody>
          <a:bodyPr lIns="0" tIns="0" rIns="0" bIns="0" rtlCol="0" anchor="t">
            <a:spAutoFit/>
          </a:bodyPr>
          <a:lstStyle/>
          <a:p>
            <a:pPr marL="621091" lvl="1" indent="-310545" algn="just">
              <a:lnSpc>
                <a:spcPts val="6587"/>
              </a:lnSpc>
              <a:buFont typeface="Arial"/>
              <a:buChar char="•"/>
            </a:pPr>
            <a:r>
              <a:rPr lang="en-US" sz="2876">
                <a:solidFill>
                  <a:srgbClr val="000000"/>
                </a:solidFill>
                <a:latin typeface="Body Text"/>
                <a:ea typeface="Body Text"/>
                <a:cs typeface="Body Text"/>
                <a:sym typeface="Body Text"/>
              </a:rPr>
              <a:t>Health in All Policies supports cross-sector intervention on social determinants (World Health Organisation, 2023).</a:t>
            </a:r>
          </a:p>
          <a:p>
            <a:pPr marL="621091" lvl="1" indent="-310545" algn="just">
              <a:lnSpc>
                <a:spcPts val="6587"/>
              </a:lnSpc>
              <a:buFont typeface="Arial"/>
              <a:buChar char="•"/>
            </a:pPr>
            <a:r>
              <a:rPr lang="en-US" sz="2876">
                <a:solidFill>
                  <a:srgbClr val="000000"/>
                </a:solidFill>
                <a:latin typeface="Body Text"/>
                <a:ea typeface="Body Text"/>
                <a:cs typeface="Body Text"/>
                <a:sym typeface="Body Text"/>
              </a:rPr>
              <a:t>Integrated Care Systems seek to bring together services but five-percent of health expenditure is allocated towards prevention which creates a policy-funding gap (The King’s Fund, 2025).</a:t>
            </a:r>
          </a:p>
        </p:txBody>
      </p:sp>
      <p:sp>
        <p:nvSpPr>
          <p:cNvPr id="10" name="TextBox 10"/>
          <p:cNvSpPr txBox="1"/>
          <p:nvPr/>
        </p:nvSpPr>
        <p:spPr>
          <a:xfrm>
            <a:off x="4102156" y="533146"/>
            <a:ext cx="10083688" cy="981583"/>
          </a:xfrm>
          <a:prstGeom prst="rect">
            <a:avLst/>
          </a:prstGeom>
        </p:spPr>
        <p:txBody>
          <a:bodyPr lIns="0" tIns="0" rIns="0" bIns="0" rtlCol="0" anchor="t">
            <a:spAutoFit/>
          </a:bodyPr>
          <a:lstStyle/>
          <a:p>
            <a:pPr algn="ctr">
              <a:lnSpc>
                <a:spcPts val="5955"/>
              </a:lnSpc>
            </a:pPr>
            <a:r>
              <a:rPr lang="en-US" sz="6403" b="1">
                <a:solidFill>
                  <a:srgbClr val="000000"/>
                </a:solidFill>
                <a:latin typeface="Cooper Hewitt Bold"/>
                <a:ea typeface="Cooper Hewitt Bold"/>
                <a:cs typeface="Cooper Hewitt Bold"/>
                <a:sym typeface="Cooper Hewitt Bold"/>
              </a:rPr>
              <a:t>Policy Context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9F3"/>
        </a:solidFill>
        <a:effectLst/>
      </p:bgPr>
    </p:bg>
    <p:spTree>
      <p:nvGrpSpPr>
        <p:cNvPr id="1" name=""/>
        <p:cNvGrpSpPr/>
        <p:nvPr/>
      </p:nvGrpSpPr>
      <p:grpSpPr>
        <a:xfrm>
          <a:off x="0" y="0"/>
          <a:ext cx="0" cy="0"/>
          <a:chOff x="0" y="0"/>
          <a:chExt cx="0" cy="0"/>
        </a:xfrm>
      </p:grpSpPr>
      <p:sp>
        <p:nvSpPr>
          <p:cNvPr id="2" name="Freeform 2"/>
          <p:cNvSpPr/>
          <p:nvPr/>
        </p:nvSpPr>
        <p:spPr>
          <a:xfrm>
            <a:off x="361986" y="2000246"/>
            <a:ext cx="7330767" cy="2021099"/>
          </a:xfrm>
          <a:custGeom>
            <a:avLst/>
            <a:gdLst/>
            <a:ahLst/>
            <a:cxnLst/>
            <a:rect l="l" t="t" r="r" b="b"/>
            <a:pathLst>
              <a:path w="7330767" h="2021099">
                <a:moveTo>
                  <a:pt x="0" y="0"/>
                </a:moveTo>
                <a:lnTo>
                  <a:pt x="7330767" y="0"/>
                </a:lnTo>
                <a:lnTo>
                  <a:pt x="7330767" y="2021099"/>
                </a:lnTo>
                <a:lnTo>
                  <a:pt x="0" y="2021099"/>
                </a:lnTo>
                <a:lnTo>
                  <a:pt x="0" y="0"/>
                </a:lnTo>
                <a:close/>
              </a:path>
            </a:pathLst>
          </a:custGeom>
          <a:blipFill>
            <a:blip r:embed="rId2"/>
            <a:stretch>
              <a:fillRect/>
            </a:stretch>
          </a:blipFill>
        </p:spPr>
      </p:sp>
      <p:sp>
        <p:nvSpPr>
          <p:cNvPr id="3" name="TextBox 3"/>
          <p:cNvSpPr txBox="1"/>
          <p:nvPr/>
        </p:nvSpPr>
        <p:spPr>
          <a:xfrm>
            <a:off x="637262" y="730801"/>
            <a:ext cx="17331002" cy="881381"/>
          </a:xfrm>
          <a:prstGeom prst="rect">
            <a:avLst/>
          </a:prstGeom>
        </p:spPr>
        <p:txBody>
          <a:bodyPr lIns="0" tIns="0" rIns="0" bIns="0" rtlCol="0" anchor="t">
            <a:spAutoFit/>
          </a:bodyPr>
          <a:lstStyle/>
          <a:p>
            <a:pPr algn="ctr">
              <a:lnSpc>
                <a:spcPts val="5304"/>
              </a:lnSpc>
            </a:pPr>
            <a:r>
              <a:rPr lang="en-US" sz="5703" b="1">
                <a:solidFill>
                  <a:srgbClr val="000000"/>
                </a:solidFill>
                <a:latin typeface="Cooper Hewitt Bold"/>
                <a:ea typeface="Cooper Hewitt Bold"/>
                <a:cs typeface="Cooper Hewitt Bold"/>
                <a:sym typeface="Cooper Hewitt Bold"/>
              </a:rPr>
              <a:t>Overview of NHS Diabetes Prevention Programme</a:t>
            </a:r>
          </a:p>
        </p:txBody>
      </p:sp>
      <p:sp>
        <p:nvSpPr>
          <p:cNvPr id="4" name="TextBox 4"/>
          <p:cNvSpPr txBox="1"/>
          <p:nvPr/>
        </p:nvSpPr>
        <p:spPr>
          <a:xfrm>
            <a:off x="7692753" y="1856982"/>
            <a:ext cx="10275511" cy="2079027"/>
          </a:xfrm>
          <a:prstGeom prst="rect">
            <a:avLst/>
          </a:prstGeom>
        </p:spPr>
        <p:txBody>
          <a:bodyPr lIns="0" tIns="0" rIns="0" bIns="0" rtlCol="0" anchor="t">
            <a:spAutoFit/>
          </a:bodyPr>
          <a:lstStyle/>
          <a:p>
            <a:pPr marL="599501" lvl="1" indent="-299751" algn="just">
              <a:lnSpc>
                <a:spcPts val="5636"/>
              </a:lnSpc>
              <a:buFont typeface="Arial"/>
              <a:buChar char="•"/>
            </a:pPr>
            <a:r>
              <a:rPr lang="en-US" sz="2776">
                <a:solidFill>
                  <a:srgbClr val="000000"/>
                </a:solidFill>
                <a:latin typeface="Body Text"/>
                <a:ea typeface="Body Text"/>
                <a:cs typeface="Body Text"/>
                <a:sym typeface="Body Text"/>
              </a:rPr>
              <a:t>The NHS Diabetes Prevention Programme (NHS DPP) was initiated in 2016 to halve the number of patients moving on to type 2 diabetes after having prediabetes (NHS England, 2024).</a:t>
            </a:r>
          </a:p>
        </p:txBody>
      </p:sp>
      <p:sp>
        <p:nvSpPr>
          <p:cNvPr id="5" name="TextBox 5"/>
          <p:cNvSpPr txBox="1"/>
          <p:nvPr/>
        </p:nvSpPr>
        <p:spPr>
          <a:xfrm>
            <a:off x="361986" y="4142709"/>
            <a:ext cx="17606278" cy="5650902"/>
          </a:xfrm>
          <a:prstGeom prst="rect">
            <a:avLst/>
          </a:prstGeom>
        </p:spPr>
        <p:txBody>
          <a:bodyPr lIns="0" tIns="0" rIns="0" bIns="0" rtlCol="0" anchor="t">
            <a:spAutoFit/>
          </a:bodyPr>
          <a:lstStyle/>
          <a:p>
            <a:pPr marL="599501" lvl="1" indent="-299751" algn="just">
              <a:lnSpc>
                <a:spcPts val="5636"/>
              </a:lnSpc>
              <a:buFont typeface="Arial"/>
              <a:buChar char="•"/>
            </a:pPr>
            <a:r>
              <a:rPr lang="en-US" sz="2776">
                <a:solidFill>
                  <a:srgbClr val="000000"/>
                </a:solidFill>
                <a:latin typeface="Body Text"/>
                <a:ea typeface="Body Text"/>
                <a:cs typeface="Body Text"/>
                <a:sym typeface="Body Text"/>
              </a:rPr>
              <a:t>It is aimed at adults who were diagnosed with non-diabetic hyperglycaemia through GP records or NHS Health Cheques (NHS England, 2024).</a:t>
            </a:r>
          </a:p>
          <a:p>
            <a:pPr marL="599501" lvl="1" indent="-299751" algn="just">
              <a:lnSpc>
                <a:spcPts val="5636"/>
              </a:lnSpc>
              <a:buFont typeface="Arial"/>
              <a:buChar char="•"/>
            </a:pPr>
            <a:r>
              <a:rPr lang="en-US" sz="2776">
                <a:solidFill>
                  <a:srgbClr val="000000"/>
                </a:solidFill>
                <a:latin typeface="Body Text"/>
                <a:ea typeface="Body Text"/>
                <a:cs typeface="Body Text"/>
                <a:sym typeface="Body Text"/>
              </a:rPr>
              <a:t>The programme provides a 912 months lifestyle intervention with 13+ group sessions on diet, weight loss, and physical activity (NICE, 2022; NHS England, 2024).</a:t>
            </a:r>
          </a:p>
          <a:p>
            <a:pPr marL="599501" lvl="1" indent="-299751" algn="just">
              <a:lnSpc>
                <a:spcPts val="5636"/>
              </a:lnSpc>
              <a:buFont typeface="Arial"/>
              <a:buChar char="•"/>
            </a:pPr>
            <a:r>
              <a:rPr lang="en-US" sz="2776">
                <a:solidFill>
                  <a:srgbClr val="000000"/>
                </a:solidFill>
                <a:latin typeface="Body Text"/>
                <a:ea typeface="Body Text"/>
                <a:cs typeface="Body Text"/>
                <a:sym typeface="Body Text"/>
              </a:rPr>
              <a:t>More than 900,000 individuals have been referred, and completers lost an average of 3.3 kg, which lowers diabetes risk (NHS England, 2024).</a:t>
            </a:r>
          </a:p>
          <a:p>
            <a:pPr marL="599501" lvl="1" indent="-299751" algn="just">
              <a:lnSpc>
                <a:spcPts val="5636"/>
              </a:lnSpc>
              <a:buFont typeface="Arial"/>
              <a:buChar char="•"/>
            </a:pPr>
            <a:r>
              <a:rPr lang="en-US" sz="2776">
                <a:solidFill>
                  <a:srgbClr val="000000"/>
                </a:solidFill>
                <a:latin typeface="Body Text"/>
                <a:ea typeface="Body Text"/>
                <a:cs typeface="Body Text"/>
                <a:sym typeface="Body Text"/>
              </a:rPr>
              <a:t>COVID-19 led to the use of digital delivery and face-to-face sessions, which enhanced more accessibility, but the digital exclusion issues of the deprived groups emerged (The King’s Fund, 2024a).</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9F3"/>
        </a:solidFill>
        <a:effectLst/>
      </p:bgPr>
    </p:bg>
    <p:spTree>
      <p:nvGrpSpPr>
        <p:cNvPr id="1" name=""/>
        <p:cNvGrpSpPr/>
        <p:nvPr/>
      </p:nvGrpSpPr>
      <p:grpSpPr>
        <a:xfrm>
          <a:off x="0" y="0"/>
          <a:ext cx="0" cy="0"/>
          <a:chOff x="0" y="0"/>
          <a:chExt cx="0" cy="0"/>
        </a:xfrm>
      </p:grpSpPr>
      <p:sp>
        <p:nvSpPr>
          <p:cNvPr id="2" name="TextBox 2"/>
          <p:cNvSpPr txBox="1"/>
          <p:nvPr/>
        </p:nvSpPr>
        <p:spPr>
          <a:xfrm>
            <a:off x="4138773" y="338846"/>
            <a:ext cx="10010453" cy="1165604"/>
          </a:xfrm>
          <a:prstGeom prst="rect">
            <a:avLst/>
          </a:prstGeom>
        </p:spPr>
        <p:txBody>
          <a:bodyPr lIns="0" tIns="0" rIns="0" bIns="0" rtlCol="0" anchor="t">
            <a:spAutoFit/>
          </a:bodyPr>
          <a:lstStyle/>
          <a:p>
            <a:pPr algn="ctr">
              <a:lnSpc>
                <a:spcPts val="7071"/>
              </a:lnSpc>
            </a:pPr>
            <a:r>
              <a:rPr lang="en-US" sz="7603" b="1">
                <a:solidFill>
                  <a:srgbClr val="000000"/>
                </a:solidFill>
                <a:latin typeface="Cooper Hewitt Bold"/>
                <a:ea typeface="Cooper Hewitt Bold"/>
                <a:cs typeface="Cooper Hewitt Bold"/>
                <a:sym typeface="Cooper Hewitt Bold"/>
              </a:rPr>
              <a:t>Evidence of Impact</a:t>
            </a:r>
          </a:p>
        </p:txBody>
      </p:sp>
      <p:sp>
        <p:nvSpPr>
          <p:cNvPr id="3" name="TextBox 3"/>
          <p:cNvSpPr txBox="1"/>
          <p:nvPr/>
        </p:nvSpPr>
        <p:spPr>
          <a:xfrm>
            <a:off x="352171" y="1450755"/>
            <a:ext cx="17467810" cy="8378732"/>
          </a:xfrm>
          <a:prstGeom prst="rect">
            <a:avLst/>
          </a:prstGeom>
        </p:spPr>
        <p:txBody>
          <a:bodyPr lIns="0" tIns="0" rIns="0" bIns="0" rtlCol="0" anchor="t">
            <a:spAutoFit/>
          </a:bodyPr>
          <a:lstStyle/>
          <a:p>
            <a:pPr marL="621091" lvl="1" indent="-310545" algn="just">
              <a:lnSpc>
                <a:spcPts val="6702"/>
              </a:lnSpc>
              <a:buFont typeface="Arial"/>
              <a:buChar char="•"/>
            </a:pPr>
            <a:r>
              <a:rPr lang="en-US" sz="2876">
                <a:solidFill>
                  <a:srgbClr val="000000"/>
                </a:solidFill>
                <a:latin typeface="Body Text"/>
                <a:ea typeface="Body Text"/>
                <a:cs typeface="Body Text"/>
                <a:sym typeface="Body Text"/>
              </a:rPr>
              <a:t>Type 2 diabetes risk is reduced by 37 percent and 12-month average weight loss is 3.3 kg with completion (Whelan and Bell, 2022; NHS England, 2024).</a:t>
            </a:r>
          </a:p>
          <a:p>
            <a:pPr marL="621091" lvl="1" indent="-310545" algn="just">
              <a:lnSpc>
                <a:spcPts val="6702"/>
              </a:lnSpc>
              <a:buFont typeface="Arial"/>
              <a:buChar char="•"/>
            </a:pPr>
            <a:r>
              <a:rPr lang="en-US" sz="2876">
                <a:solidFill>
                  <a:srgbClr val="000000"/>
                </a:solidFill>
                <a:latin typeface="Body Text"/>
                <a:ea typeface="Body Text"/>
                <a:cs typeface="Body Text"/>
                <a:sym typeface="Body Text"/>
              </a:rPr>
              <a:t>NHS DPP refers to the largest in the world with 900,000+ referrals since 2016, yet only around 50-60% actually turn up to assessment and even less to completion (NHS England, 2024).</a:t>
            </a:r>
          </a:p>
          <a:p>
            <a:pPr marL="621091" lvl="1" indent="-310545" algn="just">
              <a:lnSpc>
                <a:spcPts val="6702"/>
              </a:lnSpc>
              <a:buFont typeface="Arial"/>
              <a:buChar char="•"/>
            </a:pPr>
            <a:r>
              <a:rPr lang="en-US" sz="2876">
                <a:solidFill>
                  <a:srgbClr val="000000"/>
                </a:solidFill>
                <a:latin typeface="Body Text"/>
                <a:ea typeface="Body Text"/>
                <a:cs typeface="Body Text"/>
                <a:sym typeface="Body Text"/>
              </a:rPr>
              <a:t>The programme is economical, long-term savings due to fewer cardiovascular and renal complications; prevention of type 2 diabetes saves more than 8000 pounds in lifetime complications per patient (NICE, 2022; Hex et al., 2024; Diabetes UK, 2024a).</a:t>
            </a:r>
          </a:p>
          <a:p>
            <a:pPr marL="621091" lvl="1" indent="-310545" algn="just">
              <a:lnSpc>
                <a:spcPts val="6702"/>
              </a:lnSpc>
              <a:buFont typeface="Arial"/>
              <a:buChar char="•"/>
            </a:pPr>
            <a:r>
              <a:rPr lang="en-US" sz="2876">
                <a:solidFill>
                  <a:srgbClr val="000000"/>
                </a:solidFill>
                <a:latin typeface="Body Text"/>
                <a:ea typeface="Body Text"/>
                <a:cs typeface="Body Text"/>
                <a:sym typeface="Body Text"/>
              </a:rPr>
              <a:t>The participation rates of younger adults, working-age males and certain disadvantaged groups are also less, and sustainability requires funding to public health which has been declining in real terms since 2015 (The King’s Fund, 2024b; The Health Foundation, 2023b).</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9F3"/>
        </a:solidFill>
        <a:effectLst/>
      </p:bgPr>
    </p:bg>
    <p:spTree>
      <p:nvGrpSpPr>
        <p:cNvPr id="1" name=""/>
        <p:cNvGrpSpPr/>
        <p:nvPr/>
      </p:nvGrpSpPr>
      <p:grpSpPr>
        <a:xfrm>
          <a:off x="0" y="0"/>
          <a:ext cx="0" cy="0"/>
          <a:chOff x="0" y="0"/>
          <a:chExt cx="0" cy="0"/>
        </a:xfrm>
      </p:grpSpPr>
      <p:grpSp>
        <p:nvGrpSpPr>
          <p:cNvPr id="2" name="Group 2"/>
          <p:cNvGrpSpPr/>
          <p:nvPr/>
        </p:nvGrpSpPr>
        <p:grpSpPr>
          <a:xfrm>
            <a:off x="1200850" y="1606523"/>
            <a:ext cx="4816364" cy="4816364"/>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2"/>
              <a:stretch>
                <a:fillRect l="-10990" r="-39009"/>
              </a:stretch>
            </a:blipFill>
            <a:ln w="171450" cap="sq">
              <a:solidFill>
                <a:srgbClr val="FFFFFF"/>
              </a:solidFill>
              <a:prstDash val="solid"/>
              <a:miter/>
            </a:ln>
          </p:spPr>
        </p:sp>
      </p:grpSp>
      <p:grpSp>
        <p:nvGrpSpPr>
          <p:cNvPr id="4" name="Group 4"/>
          <p:cNvGrpSpPr/>
          <p:nvPr/>
        </p:nvGrpSpPr>
        <p:grpSpPr>
          <a:xfrm>
            <a:off x="1569942" y="1641056"/>
            <a:ext cx="1285466" cy="1285466"/>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EDCA7"/>
            </a:solidFill>
          </p:spPr>
        </p:sp>
        <p:sp>
          <p:nvSpPr>
            <p:cNvPr id="6" name="TextBox 6"/>
            <p:cNvSpPr txBox="1"/>
            <p:nvPr/>
          </p:nvSpPr>
          <p:spPr>
            <a:xfrm>
              <a:off x="76200" y="142875"/>
              <a:ext cx="660400" cy="593725"/>
            </a:xfrm>
            <a:prstGeom prst="rect">
              <a:avLst/>
            </a:prstGeom>
          </p:spPr>
          <p:txBody>
            <a:bodyPr lIns="50800" tIns="50800" rIns="50800" bIns="50800" rtlCol="0" anchor="ctr"/>
            <a:lstStyle/>
            <a:p>
              <a:pPr algn="ctr">
                <a:lnSpc>
                  <a:spcPts val="1468"/>
                </a:lnSpc>
              </a:pPr>
              <a:endParaRPr/>
            </a:p>
          </p:txBody>
        </p:sp>
      </p:grpSp>
      <p:sp>
        <p:nvSpPr>
          <p:cNvPr id="7" name="TextBox 7"/>
          <p:cNvSpPr txBox="1"/>
          <p:nvPr/>
        </p:nvSpPr>
        <p:spPr>
          <a:xfrm>
            <a:off x="582006" y="440919"/>
            <a:ext cx="16983772" cy="1165604"/>
          </a:xfrm>
          <a:prstGeom prst="rect">
            <a:avLst/>
          </a:prstGeom>
        </p:spPr>
        <p:txBody>
          <a:bodyPr lIns="0" tIns="0" rIns="0" bIns="0" rtlCol="0" anchor="t">
            <a:spAutoFit/>
          </a:bodyPr>
          <a:lstStyle/>
          <a:p>
            <a:pPr algn="ctr">
              <a:lnSpc>
                <a:spcPts val="7071"/>
              </a:lnSpc>
            </a:pPr>
            <a:r>
              <a:rPr lang="en-US" sz="7603" b="1">
                <a:solidFill>
                  <a:srgbClr val="000000"/>
                </a:solidFill>
                <a:latin typeface="Cooper Hewitt Bold"/>
                <a:ea typeface="Cooper Hewitt Bold"/>
                <a:cs typeface="Cooper Hewitt Bold"/>
                <a:sym typeface="Cooper Hewitt Bold"/>
              </a:rPr>
              <a:t>Integration of Health &amp; Wellbeing</a:t>
            </a:r>
          </a:p>
        </p:txBody>
      </p:sp>
      <p:sp>
        <p:nvSpPr>
          <p:cNvPr id="8" name="TextBox 8"/>
          <p:cNvSpPr txBox="1"/>
          <p:nvPr/>
        </p:nvSpPr>
        <p:spPr>
          <a:xfrm>
            <a:off x="6204591" y="1680750"/>
            <a:ext cx="11686833" cy="4742138"/>
          </a:xfrm>
          <a:prstGeom prst="rect">
            <a:avLst/>
          </a:prstGeom>
        </p:spPr>
        <p:txBody>
          <a:bodyPr lIns="0" tIns="0" rIns="0" bIns="0" rtlCol="0" anchor="t">
            <a:spAutoFit/>
          </a:bodyPr>
          <a:lstStyle/>
          <a:p>
            <a:pPr marL="599501" lvl="1" indent="-299751" algn="just">
              <a:lnSpc>
                <a:spcPts val="5442"/>
              </a:lnSpc>
              <a:buFont typeface="Arial"/>
              <a:buChar char="•"/>
            </a:pPr>
            <a:r>
              <a:rPr lang="en-US" sz="2776">
                <a:solidFill>
                  <a:srgbClr val="000000"/>
                </a:solidFill>
                <a:latin typeface="Body Text"/>
                <a:ea typeface="Body Text"/>
                <a:cs typeface="Body Text"/>
                <a:sym typeface="Body Text"/>
              </a:rPr>
              <a:t>Integrated health promotion and prevention Lifestyle interventions (diet, activity, weight loss) decline the progression to type 2 diabetes by approximately 41% and the reversion of normoglycaemia by 44% (Chai et al., 2025).</a:t>
            </a:r>
          </a:p>
          <a:p>
            <a:pPr marL="599501" lvl="1" indent="-299751" algn="just">
              <a:lnSpc>
                <a:spcPts val="5442"/>
              </a:lnSpc>
              <a:buFont typeface="Arial"/>
              <a:buChar char="•"/>
            </a:pPr>
            <a:r>
              <a:rPr lang="en-US" sz="2776">
                <a:solidFill>
                  <a:srgbClr val="000000"/>
                </a:solidFill>
                <a:latin typeface="Body Text"/>
                <a:ea typeface="Body Text"/>
                <a:cs typeface="Body Text"/>
                <a:sym typeface="Body Text"/>
              </a:rPr>
              <a:t>Theory-based psychological support to change behaviour, goal setting and self-monitoring are effective to improve glycaemic and weight outcomes (KOMI et al., 2024; Wadi et al., 2022).</a:t>
            </a:r>
          </a:p>
        </p:txBody>
      </p:sp>
      <p:sp>
        <p:nvSpPr>
          <p:cNvPr id="9" name="TextBox 9"/>
          <p:cNvSpPr txBox="1"/>
          <p:nvPr/>
        </p:nvSpPr>
        <p:spPr>
          <a:xfrm>
            <a:off x="405228" y="6595809"/>
            <a:ext cx="17486196" cy="3370538"/>
          </a:xfrm>
          <a:prstGeom prst="rect">
            <a:avLst/>
          </a:prstGeom>
        </p:spPr>
        <p:txBody>
          <a:bodyPr lIns="0" tIns="0" rIns="0" bIns="0" rtlCol="0" anchor="t">
            <a:spAutoFit/>
          </a:bodyPr>
          <a:lstStyle/>
          <a:p>
            <a:pPr marL="599501" lvl="1" indent="-299751" algn="just">
              <a:lnSpc>
                <a:spcPts val="5442"/>
              </a:lnSpc>
              <a:buFont typeface="Arial"/>
              <a:buChar char="•"/>
            </a:pPr>
            <a:r>
              <a:rPr lang="en-US" sz="2776">
                <a:solidFill>
                  <a:srgbClr val="000000"/>
                </a:solidFill>
                <a:latin typeface="Body Text"/>
                <a:ea typeface="Body Text"/>
                <a:cs typeface="Body Text"/>
                <a:sym typeface="Body Text"/>
              </a:rPr>
              <a:t>Group-based and blended provision is more engaging, and face-to-face interventions decrease the incidence of diabetes by up to 46% compared to standard care (Couto et al., 2025).</a:t>
            </a:r>
          </a:p>
          <a:p>
            <a:pPr marL="599501" lvl="1" indent="-299751" algn="just">
              <a:lnSpc>
                <a:spcPts val="5442"/>
              </a:lnSpc>
              <a:buFont typeface="Arial"/>
              <a:buChar char="•"/>
            </a:pPr>
            <a:r>
              <a:rPr lang="en-US" sz="2776">
                <a:solidFill>
                  <a:srgbClr val="000000"/>
                </a:solidFill>
                <a:latin typeface="Body Text"/>
                <a:ea typeface="Body Text"/>
                <a:cs typeface="Body Text"/>
                <a:sym typeface="Body Text"/>
              </a:rPr>
              <a:t>The outcomes depend on socioeconomic deprivation: unhealthy lifestyles contribute to premature mortality in diabetes (HR 1.92 most deprived vs 1.49 least deprived), showing programmes alone may not change structural inequalities (Li et al., 2025; Lim et al., 2025).</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9F3"/>
        </a:solidFill>
        <a:effectLst/>
      </p:bgPr>
    </p:bg>
    <p:spTree>
      <p:nvGrpSpPr>
        <p:cNvPr id="1" name=""/>
        <p:cNvGrpSpPr/>
        <p:nvPr/>
      </p:nvGrpSpPr>
      <p:grpSpPr>
        <a:xfrm>
          <a:off x="0" y="0"/>
          <a:ext cx="0" cy="0"/>
          <a:chOff x="0" y="0"/>
          <a:chExt cx="0" cy="0"/>
        </a:xfrm>
      </p:grpSpPr>
      <p:sp>
        <p:nvSpPr>
          <p:cNvPr id="2" name="TextBox 2"/>
          <p:cNvSpPr txBox="1"/>
          <p:nvPr/>
        </p:nvSpPr>
        <p:spPr>
          <a:xfrm>
            <a:off x="1028700" y="450444"/>
            <a:ext cx="16230600" cy="910717"/>
          </a:xfrm>
          <a:prstGeom prst="rect">
            <a:avLst/>
          </a:prstGeom>
        </p:spPr>
        <p:txBody>
          <a:bodyPr lIns="0" tIns="0" rIns="0" bIns="0" rtlCol="0" anchor="t">
            <a:spAutoFit/>
          </a:bodyPr>
          <a:lstStyle/>
          <a:p>
            <a:pPr algn="ctr">
              <a:lnSpc>
                <a:spcPts val="5583"/>
              </a:lnSpc>
            </a:pPr>
            <a:r>
              <a:rPr lang="en-US" sz="6003" b="1">
                <a:solidFill>
                  <a:srgbClr val="000000"/>
                </a:solidFill>
                <a:latin typeface="Cooper Hewitt Bold"/>
                <a:ea typeface="Cooper Hewitt Bold"/>
                <a:cs typeface="Cooper Hewitt Bold"/>
                <a:sym typeface="Cooper Hewitt Bold"/>
              </a:rPr>
              <a:t>Sustainable Development Perspective</a:t>
            </a:r>
          </a:p>
        </p:txBody>
      </p:sp>
      <p:sp>
        <p:nvSpPr>
          <p:cNvPr id="3" name="TextBox 3"/>
          <p:cNvSpPr txBox="1"/>
          <p:nvPr/>
        </p:nvSpPr>
        <p:spPr>
          <a:xfrm>
            <a:off x="405228" y="1442004"/>
            <a:ext cx="17486196" cy="8306632"/>
          </a:xfrm>
          <a:prstGeom prst="rect">
            <a:avLst/>
          </a:prstGeom>
        </p:spPr>
        <p:txBody>
          <a:bodyPr lIns="0" tIns="0" rIns="0" bIns="0" rtlCol="0" anchor="t">
            <a:spAutoFit/>
          </a:bodyPr>
          <a:lstStyle/>
          <a:p>
            <a:pPr marL="599501" lvl="1" indent="-299751" algn="just">
              <a:lnSpc>
                <a:spcPts val="6025"/>
              </a:lnSpc>
              <a:buFont typeface="Arial"/>
              <a:buChar char="•"/>
            </a:pPr>
            <a:r>
              <a:rPr lang="en-US" sz="2776">
                <a:solidFill>
                  <a:srgbClr val="000000"/>
                </a:solidFill>
                <a:latin typeface="Body Text"/>
                <a:ea typeface="Body Text"/>
                <a:cs typeface="Body Text"/>
                <a:sym typeface="Body Text"/>
              </a:rPr>
              <a:t>Inhibiting type 2 diabetes is in line with SDG 3; decreasing the NCD burden (over $966bn annually) demonstrates the economic rationale to intervene in the disease at its earliest stage (Hirani et al., 2025).</a:t>
            </a:r>
          </a:p>
          <a:p>
            <a:pPr marL="599501" lvl="1" indent="-299751" algn="just">
              <a:lnSpc>
                <a:spcPts val="6025"/>
              </a:lnSpc>
              <a:buFont typeface="Arial"/>
              <a:buChar char="•"/>
            </a:pPr>
            <a:r>
              <a:rPr lang="en-US" sz="2776">
                <a:solidFill>
                  <a:srgbClr val="000000"/>
                </a:solidFill>
                <a:latin typeface="Body Text"/>
                <a:ea typeface="Body Text"/>
                <a:cs typeface="Body Text"/>
                <a:sym typeface="Body Text"/>
              </a:rPr>
              <a:t>Organised lifestyle adjustments enhance the glycaemic control and decrease the progression of diabetes reducing its complications such as cardiovascular disease (Mphasha and Mothiba, 2025; Chai et al., 2025).</a:t>
            </a:r>
          </a:p>
          <a:p>
            <a:pPr marL="599501" lvl="1" indent="-299751" algn="just">
              <a:lnSpc>
                <a:spcPts val="6025"/>
              </a:lnSpc>
              <a:buFont typeface="Arial"/>
              <a:buChar char="•"/>
            </a:pPr>
            <a:r>
              <a:rPr lang="en-US" sz="2776">
                <a:solidFill>
                  <a:srgbClr val="000000"/>
                </a:solidFill>
                <a:latin typeface="Body Text"/>
                <a:ea typeface="Body Text"/>
                <a:cs typeface="Body Text"/>
                <a:sym typeface="Body Text"/>
              </a:rPr>
              <a:t>Prevention and self-management reduces the long-term healthcare expenses and enhances the productivity of the workforce (Akhtar, 2025; McEwan and Evans, 2025).</a:t>
            </a:r>
          </a:p>
          <a:p>
            <a:pPr marL="599501" lvl="1" indent="-299751" algn="just">
              <a:lnSpc>
                <a:spcPts val="6025"/>
              </a:lnSpc>
              <a:buFont typeface="Arial"/>
              <a:buChar char="•"/>
            </a:pPr>
            <a:r>
              <a:rPr lang="en-US" sz="2776">
                <a:solidFill>
                  <a:srgbClr val="000000"/>
                </a:solidFill>
                <a:latin typeface="Body Text"/>
                <a:ea typeface="Body Text"/>
                <a:cs typeface="Body Text"/>
                <a:sym typeface="Body Text"/>
              </a:rPr>
              <a:t>Capacity and workforce stressors imply that sustainable management needs combined and community and primary care investment, rather than special care (Abdul-Samed et al., 2025).</a:t>
            </a:r>
          </a:p>
          <a:p>
            <a:pPr marL="599501" lvl="1" indent="-299751" algn="just">
              <a:lnSpc>
                <a:spcPts val="6025"/>
              </a:lnSpc>
              <a:buFont typeface="Arial"/>
              <a:buChar char="•"/>
            </a:pPr>
            <a:r>
              <a:rPr lang="en-US" sz="2776">
                <a:solidFill>
                  <a:srgbClr val="000000"/>
                </a:solidFill>
                <a:latin typeface="Body Text"/>
                <a:ea typeface="Body Text"/>
                <a:cs typeface="Body Text"/>
                <a:sym typeface="Body Text"/>
              </a:rPr>
              <a:t>Digital innovations have the potential to become more efficient and reachable, yet unless properly supported, digital literacy disparities, infrastructure expenses, and inequality of access may increase (Agachi, 2024; Cangelosi et al., 2025).</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9F3"/>
        </a:solidFill>
        <a:effectLst/>
      </p:bgPr>
    </p:bg>
    <p:spTree>
      <p:nvGrpSpPr>
        <p:cNvPr id="1" name=""/>
        <p:cNvGrpSpPr/>
        <p:nvPr/>
      </p:nvGrpSpPr>
      <p:grpSpPr>
        <a:xfrm>
          <a:off x="0" y="0"/>
          <a:ext cx="0" cy="0"/>
          <a:chOff x="0" y="0"/>
          <a:chExt cx="0" cy="0"/>
        </a:xfrm>
      </p:grpSpPr>
      <p:grpSp>
        <p:nvGrpSpPr>
          <p:cNvPr id="2" name="Group 2"/>
          <p:cNvGrpSpPr/>
          <p:nvPr/>
        </p:nvGrpSpPr>
        <p:grpSpPr>
          <a:xfrm rot="-10800000">
            <a:off x="405228" y="-585770"/>
            <a:ext cx="1925539" cy="2369894"/>
            <a:chOff x="0" y="0"/>
            <a:chExt cx="660400" cy="812800"/>
          </a:xfrm>
        </p:grpSpPr>
        <p:sp>
          <p:nvSpPr>
            <p:cNvPr id="3" name="Freeform 3"/>
            <p:cNvSpPr/>
            <p:nvPr/>
          </p:nvSpPr>
          <p:spPr>
            <a:xfrm>
              <a:off x="0" y="0"/>
              <a:ext cx="660400" cy="812800"/>
            </a:xfrm>
            <a:custGeom>
              <a:avLst/>
              <a:gdLst/>
              <a:ahLst/>
              <a:cxnLst/>
              <a:rect l="l" t="t" r="r" b="b"/>
              <a:pathLst>
                <a:path w="660400" h="812800">
                  <a:moveTo>
                    <a:pt x="220252" y="19070"/>
                  </a:moveTo>
                  <a:cubicBezTo>
                    <a:pt x="254000" y="7556"/>
                    <a:pt x="292600" y="0"/>
                    <a:pt x="330378" y="0"/>
                  </a:cubicBezTo>
                  <a:cubicBezTo>
                    <a:pt x="368157" y="0"/>
                    <a:pt x="404509" y="6476"/>
                    <a:pt x="438009" y="17990"/>
                  </a:cubicBezTo>
                  <a:cubicBezTo>
                    <a:pt x="438723" y="18350"/>
                    <a:pt x="439435" y="18350"/>
                    <a:pt x="440148" y="18710"/>
                  </a:cubicBezTo>
                  <a:cubicBezTo>
                    <a:pt x="565955" y="64765"/>
                    <a:pt x="658618" y="186379"/>
                    <a:pt x="660400" y="328502"/>
                  </a:cubicBezTo>
                  <a:lnTo>
                    <a:pt x="660400" y="812800"/>
                  </a:lnTo>
                  <a:lnTo>
                    <a:pt x="0" y="812800"/>
                  </a:lnTo>
                  <a:lnTo>
                    <a:pt x="0" y="328861"/>
                  </a:lnTo>
                  <a:cubicBezTo>
                    <a:pt x="1782" y="185660"/>
                    <a:pt x="93019" y="64045"/>
                    <a:pt x="220252" y="19070"/>
                  </a:cubicBezTo>
                  <a:close/>
                </a:path>
              </a:pathLst>
            </a:custGeom>
            <a:solidFill>
              <a:srgbClr val="FF6F3A"/>
            </a:solidFill>
          </p:spPr>
        </p:sp>
        <p:sp>
          <p:nvSpPr>
            <p:cNvPr id="4" name="TextBox 4"/>
            <p:cNvSpPr txBox="1"/>
            <p:nvPr/>
          </p:nvSpPr>
          <p:spPr>
            <a:xfrm>
              <a:off x="0" y="155575"/>
              <a:ext cx="660400" cy="657225"/>
            </a:xfrm>
            <a:prstGeom prst="rect">
              <a:avLst/>
            </a:prstGeom>
          </p:spPr>
          <p:txBody>
            <a:bodyPr lIns="50800" tIns="50800" rIns="50800" bIns="50800" rtlCol="0" anchor="ctr"/>
            <a:lstStyle/>
            <a:p>
              <a:pPr algn="ctr">
                <a:lnSpc>
                  <a:spcPts val="2578"/>
                </a:lnSpc>
              </a:pPr>
              <a:endParaRPr/>
            </a:p>
          </p:txBody>
        </p:sp>
      </p:grpSp>
      <p:sp>
        <p:nvSpPr>
          <p:cNvPr id="5" name="TextBox 5"/>
          <p:cNvSpPr txBox="1"/>
          <p:nvPr/>
        </p:nvSpPr>
        <p:spPr>
          <a:xfrm>
            <a:off x="1028700" y="580127"/>
            <a:ext cx="16644661" cy="1165604"/>
          </a:xfrm>
          <a:prstGeom prst="rect">
            <a:avLst/>
          </a:prstGeom>
        </p:spPr>
        <p:txBody>
          <a:bodyPr lIns="0" tIns="0" rIns="0" bIns="0" rtlCol="0" anchor="t">
            <a:spAutoFit/>
          </a:bodyPr>
          <a:lstStyle/>
          <a:p>
            <a:pPr algn="ctr">
              <a:lnSpc>
                <a:spcPts val="7071"/>
              </a:lnSpc>
            </a:pPr>
            <a:r>
              <a:rPr lang="en-US" sz="7603" b="1">
                <a:solidFill>
                  <a:srgbClr val="000000"/>
                </a:solidFill>
                <a:latin typeface="Cooper Hewitt Bold"/>
                <a:ea typeface="Cooper Hewitt Bold"/>
                <a:cs typeface="Cooper Hewitt Bold"/>
                <a:sym typeface="Cooper Hewitt Bold"/>
              </a:rPr>
              <a:t>Equity &amp; Health Inequalities</a:t>
            </a:r>
          </a:p>
        </p:txBody>
      </p:sp>
      <p:sp>
        <p:nvSpPr>
          <p:cNvPr id="6" name="TextBox 6"/>
          <p:cNvSpPr txBox="1"/>
          <p:nvPr/>
        </p:nvSpPr>
        <p:spPr>
          <a:xfrm>
            <a:off x="405228" y="1826969"/>
            <a:ext cx="17268133" cy="8122786"/>
          </a:xfrm>
          <a:prstGeom prst="rect">
            <a:avLst/>
          </a:prstGeom>
        </p:spPr>
        <p:txBody>
          <a:bodyPr lIns="0" tIns="0" rIns="0" bIns="0" rtlCol="0" anchor="t">
            <a:spAutoFit/>
          </a:bodyPr>
          <a:lstStyle/>
          <a:p>
            <a:pPr marL="599501" lvl="1" indent="-299751" algn="just">
              <a:lnSpc>
                <a:spcPts val="4998"/>
              </a:lnSpc>
              <a:buFont typeface="Arial"/>
              <a:buChar char="•"/>
            </a:pPr>
            <a:r>
              <a:rPr lang="en-US" sz="2776">
                <a:solidFill>
                  <a:srgbClr val="000000"/>
                </a:solidFill>
                <a:latin typeface="Body Text"/>
                <a:ea typeface="Body Text"/>
                <a:cs typeface="Body Text"/>
                <a:sym typeface="Body Text"/>
              </a:rPr>
              <a:t>The prevalence of type 2 diabetes is greater in the deprived communities: adults in the most deprived places in England are almost twice as likely to have diabetes in comparison with the least deprived (Office for Health Improvement and Disparities, 2025).</a:t>
            </a:r>
          </a:p>
          <a:p>
            <a:pPr marL="599501" lvl="1" indent="-299751" algn="just">
              <a:lnSpc>
                <a:spcPts val="4998"/>
              </a:lnSpc>
              <a:buFont typeface="Arial"/>
              <a:buChar char="•"/>
            </a:pPr>
            <a:r>
              <a:rPr lang="en-US" sz="2776">
                <a:solidFill>
                  <a:srgbClr val="000000"/>
                </a:solidFill>
                <a:latin typeface="Body Text"/>
                <a:ea typeface="Body Text"/>
                <a:cs typeface="Body Text"/>
                <a:sym typeface="Body Text"/>
              </a:rPr>
              <a:t>The ethnic inequalities still exist: South Asian and Black groups are 2-4 times more likely to have diabetes type 2 than the White British ones, being usually younger and of lower BMI (Diabetes UK, 2024b; NHS England, 2024).</a:t>
            </a:r>
          </a:p>
          <a:p>
            <a:pPr marL="599501" lvl="1" indent="-299751" algn="just">
              <a:lnSpc>
                <a:spcPts val="4998"/>
              </a:lnSpc>
              <a:buFont typeface="Arial"/>
              <a:buChar char="•"/>
            </a:pPr>
            <a:r>
              <a:rPr lang="en-US" sz="2776">
                <a:solidFill>
                  <a:srgbClr val="000000"/>
                </a:solidFill>
                <a:latin typeface="Body Text"/>
                <a:ea typeface="Body Text"/>
                <a:cs typeface="Body Text"/>
                <a:sym typeface="Body Text"/>
              </a:rPr>
              <a:t>Digital options available at NDPP provide greater flexibility, yet about 1 out of 5 adults do not have the necessary digital skills; leaving out the older, low-income, and some ethnic minorities, which reduces equity (Lloyds Bank, 2023; The King’s Fund, 2022).</a:t>
            </a:r>
          </a:p>
          <a:p>
            <a:pPr marL="599501" lvl="1" indent="-299751" algn="just">
              <a:lnSpc>
                <a:spcPts val="4998"/>
              </a:lnSpc>
              <a:buFont typeface="Arial"/>
              <a:buChar char="•"/>
            </a:pPr>
            <a:r>
              <a:rPr lang="en-US" sz="2776">
                <a:solidFill>
                  <a:srgbClr val="000000"/>
                </a:solidFill>
                <a:latin typeface="Body Text"/>
                <a:ea typeface="Body Text"/>
                <a:cs typeface="Body Text"/>
                <a:sym typeface="Body Text"/>
              </a:rPr>
              <a:t>Regardless of the targeted referrals, the fact that lower engagement of working-age men and deprived groups are leading to a lack of impact of lifestyle interventions only on structural barriers (poverty, food insecurity, employment), and inequalities widen without a broader policy reform (The Health Foundation, 2024; NHS England, 2024).</a:t>
            </a:r>
          </a:p>
        </p:txBody>
      </p:sp>
      <p:grpSp>
        <p:nvGrpSpPr>
          <p:cNvPr id="7" name="Group 7"/>
          <p:cNvGrpSpPr/>
          <p:nvPr/>
        </p:nvGrpSpPr>
        <p:grpSpPr>
          <a:xfrm>
            <a:off x="15965885" y="8777648"/>
            <a:ext cx="1925539" cy="2369894"/>
            <a:chOff x="0" y="0"/>
            <a:chExt cx="660400" cy="812800"/>
          </a:xfrm>
        </p:grpSpPr>
        <p:sp>
          <p:nvSpPr>
            <p:cNvPr id="8" name="Freeform 8"/>
            <p:cNvSpPr/>
            <p:nvPr/>
          </p:nvSpPr>
          <p:spPr>
            <a:xfrm>
              <a:off x="0" y="0"/>
              <a:ext cx="660400" cy="812800"/>
            </a:xfrm>
            <a:custGeom>
              <a:avLst/>
              <a:gdLst/>
              <a:ahLst/>
              <a:cxnLst/>
              <a:rect l="l" t="t" r="r" b="b"/>
              <a:pathLst>
                <a:path w="660400" h="812800">
                  <a:moveTo>
                    <a:pt x="220252" y="19070"/>
                  </a:moveTo>
                  <a:cubicBezTo>
                    <a:pt x="254000" y="7556"/>
                    <a:pt x="292600" y="0"/>
                    <a:pt x="330378" y="0"/>
                  </a:cubicBezTo>
                  <a:cubicBezTo>
                    <a:pt x="368157" y="0"/>
                    <a:pt x="404509" y="6476"/>
                    <a:pt x="438009" y="17990"/>
                  </a:cubicBezTo>
                  <a:cubicBezTo>
                    <a:pt x="438723" y="18350"/>
                    <a:pt x="439435" y="18350"/>
                    <a:pt x="440148" y="18710"/>
                  </a:cubicBezTo>
                  <a:cubicBezTo>
                    <a:pt x="565955" y="64765"/>
                    <a:pt x="658618" y="186379"/>
                    <a:pt x="660400" y="328502"/>
                  </a:cubicBezTo>
                  <a:lnTo>
                    <a:pt x="660400" y="812800"/>
                  </a:lnTo>
                  <a:lnTo>
                    <a:pt x="0" y="812800"/>
                  </a:lnTo>
                  <a:lnTo>
                    <a:pt x="0" y="328861"/>
                  </a:lnTo>
                  <a:cubicBezTo>
                    <a:pt x="1782" y="185660"/>
                    <a:pt x="93019" y="64045"/>
                    <a:pt x="220252" y="19070"/>
                  </a:cubicBezTo>
                  <a:close/>
                </a:path>
              </a:pathLst>
            </a:custGeom>
            <a:solidFill>
              <a:srgbClr val="0097B2"/>
            </a:solidFill>
          </p:spPr>
        </p:sp>
        <p:sp>
          <p:nvSpPr>
            <p:cNvPr id="9" name="TextBox 9"/>
            <p:cNvSpPr txBox="1"/>
            <p:nvPr/>
          </p:nvSpPr>
          <p:spPr>
            <a:xfrm>
              <a:off x="0" y="155575"/>
              <a:ext cx="660400" cy="657225"/>
            </a:xfrm>
            <a:prstGeom prst="rect">
              <a:avLst/>
            </a:prstGeom>
          </p:spPr>
          <p:txBody>
            <a:bodyPr lIns="50800" tIns="50800" rIns="50800" bIns="50800" rtlCol="0" anchor="ctr"/>
            <a:lstStyle/>
            <a:p>
              <a:pPr algn="ctr">
                <a:lnSpc>
                  <a:spcPts val="2578"/>
                </a:lnSpc>
              </a:pPr>
              <a:endParaRPr/>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9F3"/>
        </a:solidFill>
        <a:effectLst/>
      </p:bgPr>
    </p:bg>
    <p:spTree>
      <p:nvGrpSpPr>
        <p:cNvPr id="1" name=""/>
        <p:cNvGrpSpPr/>
        <p:nvPr/>
      </p:nvGrpSpPr>
      <p:grpSpPr>
        <a:xfrm>
          <a:off x="0" y="0"/>
          <a:ext cx="0" cy="0"/>
          <a:chOff x="0" y="0"/>
          <a:chExt cx="0" cy="0"/>
        </a:xfrm>
      </p:grpSpPr>
      <p:grpSp>
        <p:nvGrpSpPr>
          <p:cNvPr id="2" name="Group 2"/>
          <p:cNvGrpSpPr/>
          <p:nvPr/>
        </p:nvGrpSpPr>
        <p:grpSpPr>
          <a:xfrm rot="-10800000">
            <a:off x="405228" y="-585770"/>
            <a:ext cx="1925539" cy="2369894"/>
            <a:chOff x="0" y="0"/>
            <a:chExt cx="660400" cy="812800"/>
          </a:xfrm>
        </p:grpSpPr>
        <p:sp>
          <p:nvSpPr>
            <p:cNvPr id="3" name="Freeform 3"/>
            <p:cNvSpPr/>
            <p:nvPr/>
          </p:nvSpPr>
          <p:spPr>
            <a:xfrm>
              <a:off x="0" y="0"/>
              <a:ext cx="660400" cy="812800"/>
            </a:xfrm>
            <a:custGeom>
              <a:avLst/>
              <a:gdLst/>
              <a:ahLst/>
              <a:cxnLst/>
              <a:rect l="l" t="t" r="r" b="b"/>
              <a:pathLst>
                <a:path w="660400" h="812800">
                  <a:moveTo>
                    <a:pt x="220252" y="19070"/>
                  </a:moveTo>
                  <a:cubicBezTo>
                    <a:pt x="254000" y="7556"/>
                    <a:pt x="292600" y="0"/>
                    <a:pt x="330378" y="0"/>
                  </a:cubicBezTo>
                  <a:cubicBezTo>
                    <a:pt x="368157" y="0"/>
                    <a:pt x="404509" y="6476"/>
                    <a:pt x="438009" y="17990"/>
                  </a:cubicBezTo>
                  <a:cubicBezTo>
                    <a:pt x="438723" y="18350"/>
                    <a:pt x="439435" y="18350"/>
                    <a:pt x="440148" y="18710"/>
                  </a:cubicBezTo>
                  <a:cubicBezTo>
                    <a:pt x="565955" y="64765"/>
                    <a:pt x="658618" y="186379"/>
                    <a:pt x="660400" y="328502"/>
                  </a:cubicBezTo>
                  <a:lnTo>
                    <a:pt x="660400" y="812800"/>
                  </a:lnTo>
                  <a:lnTo>
                    <a:pt x="0" y="812800"/>
                  </a:lnTo>
                  <a:lnTo>
                    <a:pt x="0" y="328861"/>
                  </a:lnTo>
                  <a:cubicBezTo>
                    <a:pt x="1782" y="185660"/>
                    <a:pt x="93019" y="64045"/>
                    <a:pt x="220252" y="19070"/>
                  </a:cubicBezTo>
                  <a:close/>
                </a:path>
              </a:pathLst>
            </a:custGeom>
            <a:solidFill>
              <a:srgbClr val="FF6F3A"/>
            </a:solidFill>
          </p:spPr>
        </p:sp>
        <p:sp>
          <p:nvSpPr>
            <p:cNvPr id="4" name="TextBox 4"/>
            <p:cNvSpPr txBox="1"/>
            <p:nvPr/>
          </p:nvSpPr>
          <p:spPr>
            <a:xfrm>
              <a:off x="0" y="155575"/>
              <a:ext cx="660400" cy="657225"/>
            </a:xfrm>
            <a:prstGeom prst="rect">
              <a:avLst/>
            </a:prstGeom>
          </p:spPr>
          <p:txBody>
            <a:bodyPr lIns="50800" tIns="50800" rIns="50800" bIns="50800" rtlCol="0" anchor="ctr"/>
            <a:lstStyle/>
            <a:p>
              <a:pPr algn="ctr">
                <a:lnSpc>
                  <a:spcPts val="2578"/>
                </a:lnSpc>
              </a:pPr>
              <a:endParaRPr/>
            </a:p>
          </p:txBody>
        </p:sp>
      </p:grpSp>
      <p:grpSp>
        <p:nvGrpSpPr>
          <p:cNvPr id="5" name="Group 5"/>
          <p:cNvGrpSpPr/>
          <p:nvPr/>
        </p:nvGrpSpPr>
        <p:grpSpPr>
          <a:xfrm>
            <a:off x="15965885" y="8777648"/>
            <a:ext cx="1925539" cy="2369894"/>
            <a:chOff x="0" y="0"/>
            <a:chExt cx="660400" cy="812800"/>
          </a:xfrm>
        </p:grpSpPr>
        <p:sp>
          <p:nvSpPr>
            <p:cNvPr id="6" name="Freeform 6"/>
            <p:cNvSpPr/>
            <p:nvPr/>
          </p:nvSpPr>
          <p:spPr>
            <a:xfrm>
              <a:off x="0" y="0"/>
              <a:ext cx="660400" cy="812800"/>
            </a:xfrm>
            <a:custGeom>
              <a:avLst/>
              <a:gdLst/>
              <a:ahLst/>
              <a:cxnLst/>
              <a:rect l="l" t="t" r="r" b="b"/>
              <a:pathLst>
                <a:path w="660400" h="812800">
                  <a:moveTo>
                    <a:pt x="220252" y="19070"/>
                  </a:moveTo>
                  <a:cubicBezTo>
                    <a:pt x="254000" y="7556"/>
                    <a:pt x="292600" y="0"/>
                    <a:pt x="330378" y="0"/>
                  </a:cubicBezTo>
                  <a:cubicBezTo>
                    <a:pt x="368157" y="0"/>
                    <a:pt x="404509" y="6476"/>
                    <a:pt x="438009" y="17990"/>
                  </a:cubicBezTo>
                  <a:cubicBezTo>
                    <a:pt x="438723" y="18350"/>
                    <a:pt x="439435" y="18350"/>
                    <a:pt x="440148" y="18710"/>
                  </a:cubicBezTo>
                  <a:cubicBezTo>
                    <a:pt x="565955" y="64765"/>
                    <a:pt x="658618" y="186379"/>
                    <a:pt x="660400" y="328502"/>
                  </a:cubicBezTo>
                  <a:lnTo>
                    <a:pt x="660400" y="812800"/>
                  </a:lnTo>
                  <a:lnTo>
                    <a:pt x="0" y="812800"/>
                  </a:lnTo>
                  <a:lnTo>
                    <a:pt x="0" y="328861"/>
                  </a:lnTo>
                  <a:cubicBezTo>
                    <a:pt x="1782" y="185660"/>
                    <a:pt x="93019" y="64045"/>
                    <a:pt x="220252" y="19070"/>
                  </a:cubicBezTo>
                  <a:close/>
                </a:path>
              </a:pathLst>
            </a:custGeom>
            <a:solidFill>
              <a:srgbClr val="0097B2"/>
            </a:solidFill>
          </p:spPr>
        </p:sp>
        <p:sp>
          <p:nvSpPr>
            <p:cNvPr id="7" name="TextBox 7"/>
            <p:cNvSpPr txBox="1"/>
            <p:nvPr/>
          </p:nvSpPr>
          <p:spPr>
            <a:xfrm>
              <a:off x="0" y="155575"/>
              <a:ext cx="660400" cy="657225"/>
            </a:xfrm>
            <a:prstGeom prst="rect">
              <a:avLst/>
            </a:prstGeom>
          </p:spPr>
          <p:txBody>
            <a:bodyPr lIns="50800" tIns="50800" rIns="50800" bIns="50800" rtlCol="0" anchor="ctr"/>
            <a:lstStyle/>
            <a:p>
              <a:pPr algn="ctr">
                <a:lnSpc>
                  <a:spcPts val="2578"/>
                </a:lnSpc>
              </a:pPr>
              <a:endParaRPr/>
            </a:p>
          </p:txBody>
        </p:sp>
      </p:grpSp>
      <p:sp>
        <p:nvSpPr>
          <p:cNvPr id="9" name="TextBox 9"/>
          <p:cNvSpPr txBox="1"/>
          <p:nvPr/>
        </p:nvSpPr>
        <p:spPr>
          <a:xfrm>
            <a:off x="1028700" y="774209"/>
            <a:ext cx="16644661" cy="1165604"/>
          </a:xfrm>
          <a:prstGeom prst="rect">
            <a:avLst/>
          </a:prstGeom>
        </p:spPr>
        <p:txBody>
          <a:bodyPr lIns="0" tIns="0" rIns="0" bIns="0" rtlCol="0" anchor="t">
            <a:spAutoFit/>
          </a:bodyPr>
          <a:lstStyle/>
          <a:p>
            <a:pPr algn="ctr">
              <a:lnSpc>
                <a:spcPts val="7071"/>
              </a:lnSpc>
            </a:pPr>
            <a:r>
              <a:rPr lang="en-US" sz="7603" b="1" dirty="0">
                <a:solidFill>
                  <a:srgbClr val="000000"/>
                </a:solidFill>
                <a:latin typeface="Cooper Hewitt Bold"/>
                <a:ea typeface="Cooper Hewitt Bold"/>
                <a:cs typeface="Cooper Hewitt Bold"/>
                <a:sym typeface="Cooper Hewitt Bold"/>
              </a:rPr>
              <a:t>Strengths &amp; Weaknesses</a:t>
            </a:r>
          </a:p>
        </p:txBody>
      </p:sp>
      <p:pic>
        <p:nvPicPr>
          <p:cNvPr id="11" name="Picture 10">
            <a:extLst>
              <a:ext uri="{FF2B5EF4-FFF2-40B4-BE49-F238E27FC236}">
                <a16:creationId xmlns:a16="http://schemas.microsoft.com/office/drawing/2014/main" id="{91C1D368-EE69-B256-2922-350F31457A75}"/>
              </a:ext>
            </a:extLst>
          </p:cNvPr>
          <p:cNvPicPr>
            <a:picLocks noChangeAspect="1"/>
          </p:cNvPicPr>
          <p:nvPr/>
        </p:nvPicPr>
        <p:blipFill>
          <a:blip r:embed="rId2"/>
          <a:stretch>
            <a:fillRect/>
          </a:stretch>
        </p:blipFill>
        <p:spPr>
          <a:xfrm>
            <a:off x="998988" y="2095500"/>
            <a:ext cx="16290023" cy="7678222"/>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9F3"/>
        </a:solidFill>
        <a:effectLst/>
      </p:bgPr>
    </p:bg>
    <p:spTree>
      <p:nvGrpSpPr>
        <p:cNvPr id="1" name=""/>
        <p:cNvGrpSpPr/>
        <p:nvPr/>
      </p:nvGrpSpPr>
      <p:grpSpPr>
        <a:xfrm>
          <a:off x="0" y="0"/>
          <a:ext cx="0" cy="0"/>
          <a:chOff x="0" y="0"/>
          <a:chExt cx="0" cy="0"/>
        </a:xfrm>
      </p:grpSpPr>
      <p:grpSp>
        <p:nvGrpSpPr>
          <p:cNvPr id="2" name="Group 2"/>
          <p:cNvGrpSpPr/>
          <p:nvPr/>
        </p:nvGrpSpPr>
        <p:grpSpPr>
          <a:xfrm>
            <a:off x="165212" y="1183357"/>
            <a:ext cx="6398050" cy="5198837"/>
            <a:chOff x="0" y="0"/>
            <a:chExt cx="1000288" cy="812800"/>
          </a:xfrm>
        </p:grpSpPr>
        <p:sp>
          <p:nvSpPr>
            <p:cNvPr id="3" name="Freeform 3"/>
            <p:cNvSpPr/>
            <p:nvPr/>
          </p:nvSpPr>
          <p:spPr>
            <a:xfrm>
              <a:off x="0" y="0"/>
              <a:ext cx="1000288" cy="812800"/>
            </a:xfrm>
            <a:custGeom>
              <a:avLst/>
              <a:gdLst/>
              <a:ahLst/>
              <a:cxnLst/>
              <a:rect l="l" t="t" r="r" b="b"/>
              <a:pathLst>
                <a:path w="1000288" h="812800">
                  <a:moveTo>
                    <a:pt x="500144" y="0"/>
                  </a:moveTo>
                  <a:cubicBezTo>
                    <a:pt x="223922" y="0"/>
                    <a:pt x="0" y="181951"/>
                    <a:pt x="0" y="406400"/>
                  </a:cubicBezTo>
                  <a:cubicBezTo>
                    <a:pt x="0" y="630849"/>
                    <a:pt x="223922" y="812800"/>
                    <a:pt x="500144" y="812800"/>
                  </a:cubicBezTo>
                  <a:cubicBezTo>
                    <a:pt x="776366" y="812800"/>
                    <a:pt x="1000288" y="630849"/>
                    <a:pt x="1000288" y="406400"/>
                  </a:cubicBezTo>
                  <a:cubicBezTo>
                    <a:pt x="1000288" y="181951"/>
                    <a:pt x="776366" y="0"/>
                    <a:pt x="500144" y="0"/>
                  </a:cubicBezTo>
                  <a:close/>
                </a:path>
              </a:pathLst>
            </a:custGeom>
            <a:blipFill>
              <a:blip r:embed="rId2"/>
              <a:stretch>
                <a:fillRect t="-20782" r="-11106"/>
              </a:stretch>
            </a:blipFill>
            <a:ln w="171450" cap="sq">
              <a:solidFill>
                <a:srgbClr val="FFFFFF"/>
              </a:solidFill>
              <a:prstDash val="solid"/>
              <a:miter/>
            </a:ln>
          </p:spPr>
        </p:sp>
      </p:grpSp>
      <p:grpSp>
        <p:nvGrpSpPr>
          <p:cNvPr id="4" name="Group 4"/>
          <p:cNvGrpSpPr/>
          <p:nvPr/>
        </p:nvGrpSpPr>
        <p:grpSpPr>
          <a:xfrm>
            <a:off x="1569942" y="1714207"/>
            <a:ext cx="1285466" cy="1285466"/>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EDCA7"/>
            </a:solidFill>
          </p:spPr>
        </p:sp>
        <p:sp>
          <p:nvSpPr>
            <p:cNvPr id="6" name="TextBox 6"/>
            <p:cNvSpPr txBox="1"/>
            <p:nvPr/>
          </p:nvSpPr>
          <p:spPr>
            <a:xfrm>
              <a:off x="76200" y="142875"/>
              <a:ext cx="660400" cy="593725"/>
            </a:xfrm>
            <a:prstGeom prst="rect">
              <a:avLst/>
            </a:prstGeom>
          </p:spPr>
          <p:txBody>
            <a:bodyPr lIns="50800" tIns="50800" rIns="50800" bIns="50800" rtlCol="0" anchor="ctr"/>
            <a:lstStyle/>
            <a:p>
              <a:pPr algn="ctr">
                <a:lnSpc>
                  <a:spcPts val="1468"/>
                </a:lnSpc>
              </a:pPr>
              <a:endParaRPr/>
            </a:p>
          </p:txBody>
        </p:sp>
      </p:grpSp>
      <p:sp>
        <p:nvSpPr>
          <p:cNvPr id="7" name="TextBox 7"/>
          <p:cNvSpPr txBox="1"/>
          <p:nvPr/>
        </p:nvSpPr>
        <p:spPr>
          <a:xfrm>
            <a:off x="6204591" y="1760319"/>
            <a:ext cx="11686833" cy="4602824"/>
          </a:xfrm>
          <a:prstGeom prst="rect">
            <a:avLst/>
          </a:prstGeom>
        </p:spPr>
        <p:txBody>
          <a:bodyPr lIns="0" tIns="0" rIns="0" bIns="0" rtlCol="0" anchor="t">
            <a:spAutoFit/>
          </a:bodyPr>
          <a:lstStyle/>
          <a:p>
            <a:pPr marL="599501" lvl="1" indent="-299751" algn="just">
              <a:lnSpc>
                <a:spcPts val="6164"/>
              </a:lnSpc>
              <a:buFont typeface="Arial"/>
              <a:buChar char="•"/>
            </a:pPr>
            <a:r>
              <a:rPr lang="en-US" sz="2776">
                <a:solidFill>
                  <a:srgbClr val="000000"/>
                </a:solidFill>
                <a:latin typeface="Body Text"/>
                <a:ea typeface="Body Text"/>
                <a:cs typeface="Body Text"/>
                <a:sym typeface="Body Text"/>
              </a:rPr>
              <a:t>Enhance community-based delivery to enhance engagement and diabetes outcomes among high-risk groups (Obeagu &amp; Parray, 2026; Boykins et al., 2025).</a:t>
            </a:r>
          </a:p>
          <a:p>
            <a:pPr marL="599501" lvl="1" indent="-299751" algn="just">
              <a:lnSpc>
                <a:spcPts val="6164"/>
              </a:lnSpc>
              <a:buFont typeface="Arial"/>
              <a:buChar char="•"/>
            </a:pPr>
            <a:r>
              <a:rPr lang="en-US" sz="2776">
                <a:solidFill>
                  <a:srgbClr val="000000"/>
                </a:solidFill>
                <a:latin typeface="Body Text"/>
                <a:ea typeface="Body Text"/>
                <a:cs typeface="Body Text"/>
                <a:sym typeface="Body Text"/>
              </a:rPr>
              <a:t>Deprivation areas are targeted because it is more likely to cause type 2 diabetes (HR up to 1.51), which needs specific prevention (Couto et al., 2025; Bush et al., 2023).</a:t>
            </a:r>
          </a:p>
        </p:txBody>
      </p:sp>
      <p:sp>
        <p:nvSpPr>
          <p:cNvPr id="8" name="TextBox 8"/>
          <p:cNvSpPr txBox="1"/>
          <p:nvPr/>
        </p:nvSpPr>
        <p:spPr>
          <a:xfrm>
            <a:off x="582006" y="393510"/>
            <a:ext cx="16983772" cy="1165604"/>
          </a:xfrm>
          <a:prstGeom prst="rect">
            <a:avLst/>
          </a:prstGeom>
        </p:spPr>
        <p:txBody>
          <a:bodyPr lIns="0" tIns="0" rIns="0" bIns="0" rtlCol="0" anchor="t">
            <a:spAutoFit/>
          </a:bodyPr>
          <a:lstStyle/>
          <a:p>
            <a:pPr algn="ctr">
              <a:lnSpc>
                <a:spcPts val="7071"/>
              </a:lnSpc>
            </a:pPr>
            <a:r>
              <a:rPr lang="en-US" sz="7603" b="1">
                <a:solidFill>
                  <a:srgbClr val="000000"/>
                </a:solidFill>
                <a:latin typeface="Cooper Hewitt Bold"/>
                <a:ea typeface="Cooper Hewitt Bold"/>
                <a:cs typeface="Cooper Hewitt Bold"/>
                <a:sym typeface="Cooper Hewitt Bold"/>
              </a:rPr>
              <a:t>Recommendations</a:t>
            </a:r>
          </a:p>
        </p:txBody>
      </p:sp>
      <p:sp>
        <p:nvSpPr>
          <p:cNvPr id="9" name="TextBox 9"/>
          <p:cNvSpPr txBox="1"/>
          <p:nvPr/>
        </p:nvSpPr>
        <p:spPr>
          <a:xfrm>
            <a:off x="405228" y="6239318"/>
            <a:ext cx="17486196" cy="3821774"/>
          </a:xfrm>
          <a:prstGeom prst="rect">
            <a:avLst/>
          </a:prstGeom>
        </p:spPr>
        <p:txBody>
          <a:bodyPr lIns="0" tIns="0" rIns="0" bIns="0" rtlCol="0" anchor="t">
            <a:spAutoFit/>
          </a:bodyPr>
          <a:lstStyle/>
          <a:p>
            <a:pPr marL="599501" lvl="1" indent="-299751" algn="just">
              <a:lnSpc>
                <a:spcPts val="6164"/>
              </a:lnSpc>
              <a:buFont typeface="Arial"/>
              <a:buChar char="•"/>
            </a:pPr>
            <a:r>
              <a:rPr lang="en-US" sz="2776">
                <a:solidFill>
                  <a:srgbClr val="000000"/>
                </a:solidFill>
                <a:latin typeface="Body Text"/>
                <a:ea typeface="Body Text"/>
                <a:cs typeface="Body Text"/>
                <a:sym typeface="Body Text"/>
              </a:rPr>
              <a:t>Combine NDPP and social prescribing to bring food, housing and social assistance to sustainable equity (Walker et al., 2023; Suwannawong et al., 2023).</a:t>
            </a:r>
          </a:p>
          <a:p>
            <a:pPr marL="599501" lvl="1" indent="-299751" algn="just">
              <a:lnSpc>
                <a:spcPts val="6164"/>
              </a:lnSpc>
              <a:buFont typeface="Arial"/>
              <a:buChar char="•"/>
            </a:pPr>
            <a:r>
              <a:rPr lang="en-US" sz="2776">
                <a:solidFill>
                  <a:srgbClr val="000000"/>
                </a:solidFill>
                <a:latin typeface="Body Text"/>
                <a:ea typeface="Body Text"/>
                <a:cs typeface="Body Text"/>
                <a:sym typeface="Body Text"/>
              </a:rPr>
              <a:t>Fund multisector prevention other than pilots long-term (Boykins et al., 2025; Falk et al., 2024).</a:t>
            </a:r>
          </a:p>
          <a:p>
            <a:pPr marL="599501" lvl="1" indent="-299751" algn="just">
              <a:lnSpc>
                <a:spcPts val="6164"/>
              </a:lnSpc>
              <a:buFont typeface="Arial"/>
              <a:buChar char="•"/>
            </a:pPr>
            <a:r>
              <a:rPr lang="en-US" sz="2776">
                <a:solidFill>
                  <a:srgbClr val="000000"/>
                </a:solidFill>
                <a:latin typeface="Body Text"/>
                <a:ea typeface="Body Text"/>
                <a:cs typeface="Body Text"/>
                <a:sym typeface="Body Text"/>
              </a:rPr>
              <a:t>Track the results based on ethnicity and deprivation since equity is not a commonly measured metric (Gharacheh et al., 2024).</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9F3"/>
        </a:solidFill>
        <a:effectLst/>
      </p:bgPr>
    </p:bg>
    <p:spTree>
      <p:nvGrpSpPr>
        <p:cNvPr id="1" name=""/>
        <p:cNvGrpSpPr/>
        <p:nvPr/>
      </p:nvGrpSpPr>
      <p:grpSpPr>
        <a:xfrm>
          <a:off x="0" y="0"/>
          <a:ext cx="0" cy="0"/>
          <a:chOff x="0" y="0"/>
          <a:chExt cx="0" cy="0"/>
        </a:xfrm>
      </p:grpSpPr>
      <p:sp>
        <p:nvSpPr>
          <p:cNvPr id="2" name="TextBox 2"/>
          <p:cNvSpPr txBox="1"/>
          <p:nvPr/>
        </p:nvSpPr>
        <p:spPr>
          <a:xfrm>
            <a:off x="1028700" y="1817260"/>
            <a:ext cx="16230600" cy="7947400"/>
          </a:xfrm>
          <a:prstGeom prst="rect">
            <a:avLst/>
          </a:prstGeom>
        </p:spPr>
        <p:txBody>
          <a:bodyPr lIns="0" tIns="0" rIns="0" bIns="0" rtlCol="0" anchor="t">
            <a:spAutoFit/>
          </a:bodyPr>
          <a:lstStyle/>
          <a:p>
            <a:pPr marL="685859" lvl="1" indent="-342930" algn="just">
              <a:lnSpc>
                <a:spcPts val="7084"/>
              </a:lnSpc>
              <a:buFont typeface="Arial"/>
              <a:buChar char="•"/>
            </a:pPr>
            <a:r>
              <a:rPr lang="en-US" sz="3176">
                <a:solidFill>
                  <a:srgbClr val="000000"/>
                </a:solidFill>
                <a:latin typeface="Body Text"/>
                <a:ea typeface="Body Text"/>
                <a:cs typeface="Body Text"/>
                <a:sym typeface="Body Text"/>
              </a:rPr>
              <a:t>The NHS Diabetes Prevention Programme incorporates health, wellbeing and sustainability through the substitution of treatment with prevention and population health.</a:t>
            </a:r>
          </a:p>
          <a:p>
            <a:pPr marL="685859" lvl="1" indent="-342930" algn="just">
              <a:lnSpc>
                <a:spcPts val="7084"/>
              </a:lnSpc>
              <a:buFont typeface="Arial"/>
              <a:buChar char="•"/>
            </a:pPr>
            <a:r>
              <a:rPr lang="en-US" sz="3176">
                <a:solidFill>
                  <a:srgbClr val="000000"/>
                </a:solidFill>
                <a:latin typeface="Body Text"/>
                <a:ea typeface="Body Text"/>
                <a:cs typeface="Body Text"/>
                <a:sym typeface="Body Text"/>
              </a:rPr>
              <a:t>It represents the transition of the NHS to a biopsychosocial prevention-focused model based on SDG 3.</a:t>
            </a:r>
          </a:p>
          <a:p>
            <a:pPr marL="685859" lvl="1" indent="-342930" algn="just">
              <a:lnSpc>
                <a:spcPts val="7084"/>
              </a:lnSpc>
              <a:buFont typeface="Arial"/>
              <a:buChar char="•"/>
            </a:pPr>
            <a:r>
              <a:rPr lang="en-US" sz="3176">
                <a:solidFill>
                  <a:srgbClr val="000000"/>
                </a:solidFill>
                <a:latin typeface="Body Text"/>
                <a:ea typeface="Body Text"/>
                <a:cs typeface="Body Text"/>
                <a:sym typeface="Body Text"/>
              </a:rPr>
              <a:t>Inequality in structures, deprivation and budget reductions on health undermine effectiveness and create unequal results.</a:t>
            </a:r>
          </a:p>
          <a:p>
            <a:pPr marL="685859" lvl="1" indent="-342930" algn="just">
              <a:lnSpc>
                <a:spcPts val="7084"/>
              </a:lnSpc>
              <a:buFont typeface="Arial"/>
              <a:buChar char="•"/>
            </a:pPr>
            <a:r>
              <a:rPr lang="en-US" sz="3176">
                <a:solidFill>
                  <a:srgbClr val="000000"/>
                </a:solidFill>
                <a:latin typeface="Body Text"/>
                <a:ea typeface="Body Text"/>
                <a:cs typeface="Body Text"/>
                <a:sym typeface="Body Text"/>
              </a:rPr>
              <a:t>The UK health sector needs systemic reform, such as cross-sector policy, long-term prevention investment and social determinants action.</a:t>
            </a:r>
          </a:p>
        </p:txBody>
      </p:sp>
      <p:sp>
        <p:nvSpPr>
          <p:cNvPr id="3" name="TextBox 3"/>
          <p:cNvSpPr txBox="1"/>
          <p:nvPr/>
        </p:nvSpPr>
        <p:spPr>
          <a:xfrm>
            <a:off x="582006" y="555435"/>
            <a:ext cx="16983772" cy="1165604"/>
          </a:xfrm>
          <a:prstGeom prst="rect">
            <a:avLst/>
          </a:prstGeom>
        </p:spPr>
        <p:txBody>
          <a:bodyPr lIns="0" tIns="0" rIns="0" bIns="0" rtlCol="0" anchor="t">
            <a:spAutoFit/>
          </a:bodyPr>
          <a:lstStyle/>
          <a:p>
            <a:pPr algn="ctr">
              <a:lnSpc>
                <a:spcPts val="7071"/>
              </a:lnSpc>
            </a:pPr>
            <a:r>
              <a:rPr lang="en-US" sz="7603" b="1">
                <a:solidFill>
                  <a:srgbClr val="000000"/>
                </a:solidFill>
                <a:latin typeface="Cooper Hewitt Bold"/>
                <a:ea typeface="Cooper Hewitt Bold"/>
                <a:cs typeface="Cooper Hewitt Bold"/>
                <a:sym typeface="Cooper Hewitt Bold"/>
              </a:rPr>
              <a:t>Conclusion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9F3"/>
        </a:solidFill>
        <a:effectLst/>
      </p:bgPr>
    </p:bg>
    <p:spTree>
      <p:nvGrpSpPr>
        <p:cNvPr id="1" name=""/>
        <p:cNvGrpSpPr/>
        <p:nvPr/>
      </p:nvGrpSpPr>
      <p:grpSpPr>
        <a:xfrm>
          <a:off x="0" y="0"/>
          <a:ext cx="0" cy="0"/>
          <a:chOff x="0" y="0"/>
          <a:chExt cx="0" cy="0"/>
        </a:xfrm>
      </p:grpSpPr>
      <p:sp>
        <p:nvSpPr>
          <p:cNvPr id="2" name="TextBox 2"/>
          <p:cNvSpPr txBox="1"/>
          <p:nvPr/>
        </p:nvSpPr>
        <p:spPr>
          <a:xfrm>
            <a:off x="4037393" y="281121"/>
            <a:ext cx="10213215" cy="1165604"/>
          </a:xfrm>
          <a:prstGeom prst="rect">
            <a:avLst/>
          </a:prstGeom>
        </p:spPr>
        <p:txBody>
          <a:bodyPr lIns="0" tIns="0" rIns="0" bIns="0" rtlCol="0" anchor="t">
            <a:spAutoFit/>
          </a:bodyPr>
          <a:lstStyle/>
          <a:p>
            <a:pPr algn="ctr">
              <a:lnSpc>
                <a:spcPts val="7071"/>
              </a:lnSpc>
            </a:pPr>
            <a:r>
              <a:rPr lang="en-US" sz="7603" b="1">
                <a:solidFill>
                  <a:srgbClr val="000000"/>
                </a:solidFill>
                <a:latin typeface="Cooper Hewitt Bold"/>
                <a:ea typeface="Cooper Hewitt Bold"/>
                <a:cs typeface="Cooper Hewitt Bold"/>
                <a:sym typeface="Cooper Hewitt Bold"/>
              </a:rPr>
              <a:t>References</a:t>
            </a:r>
          </a:p>
        </p:txBody>
      </p:sp>
      <p:sp>
        <p:nvSpPr>
          <p:cNvPr id="3" name="TextBox 3"/>
          <p:cNvSpPr txBox="1"/>
          <p:nvPr/>
        </p:nvSpPr>
        <p:spPr>
          <a:xfrm>
            <a:off x="350860" y="1399460"/>
            <a:ext cx="17582345" cy="8665970"/>
          </a:xfrm>
          <a:prstGeom prst="rect">
            <a:avLst/>
          </a:prstGeom>
        </p:spPr>
        <p:txBody>
          <a:bodyPr lIns="0" tIns="0" rIns="0" bIns="0" rtlCol="0" anchor="t">
            <a:spAutoFit/>
          </a:bodyPr>
          <a:lstStyle/>
          <a:p>
            <a:pPr marL="383607" lvl="1" indent="-191803" algn="just">
              <a:lnSpc>
                <a:spcPts val="2896"/>
              </a:lnSpc>
              <a:buFont typeface="Arial"/>
              <a:buChar char="•"/>
            </a:pPr>
            <a:r>
              <a:rPr lang="en-US" sz="1776">
                <a:solidFill>
                  <a:srgbClr val="000000"/>
                </a:solidFill>
                <a:latin typeface="Body Text"/>
                <a:ea typeface="Body Text"/>
                <a:cs typeface="Body Text"/>
                <a:sym typeface="Body Text"/>
              </a:rPr>
              <a:t>Agachi, E. (2024). Preventive health program adoption, engagement, and effectiveness.</a:t>
            </a:r>
          </a:p>
          <a:p>
            <a:pPr marL="383607" lvl="1" indent="-191803" algn="just">
              <a:lnSpc>
                <a:spcPts val="2896"/>
              </a:lnSpc>
              <a:buFont typeface="Arial"/>
              <a:buChar char="•"/>
            </a:pPr>
            <a:r>
              <a:rPr lang="en-US" sz="1776">
                <a:solidFill>
                  <a:srgbClr val="000000"/>
                </a:solidFill>
                <a:latin typeface="Body Text"/>
                <a:ea typeface="Body Text"/>
                <a:cs typeface="Body Text"/>
                <a:sym typeface="Body Text"/>
              </a:rPr>
              <a:t>Akhtar, N. (2025). The Socioeconomic Burden of Non-Communicable Diseases: Challenges and Policy Implications. Non-Communicable Diseases and Care, 2(1), 38-49.</a:t>
            </a:r>
          </a:p>
          <a:p>
            <a:pPr marL="383607" lvl="1" indent="-191803" algn="just">
              <a:lnSpc>
                <a:spcPts val="2896"/>
              </a:lnSpc>
              <a:buFont typeface="Arial"/>
              <a:buChar char="•"/>
            </a:pPr>
            <a:r>
              <a:rPr lang="en-US" sz="1776">
                <a:solidFill>
                  <a:srgbClr val="000000"/>
                </a:solidFill>
                <a:latin typeface="Body Text"/>
                <a:ea typeface="Body Text"/>
                <a:cs typeface="Body Text"/>
                <a:sym typeface="Body Text"/>
              </a:rPr>
              <a:t>Boykins, A. M., Surbhi, S., &amp; Bailey, J. E. (2025). Engaging People in Medically Underserved Areas in the Community-Based Healthy Eating and Active Living to Reverse Diabetes (HEAL Diabetes) Program. Diabetology, 6(7), 59.</a:t>
            </a:r>
          </a:p>
          <a:p>
            <a:pPr marL="383607" lvl="1" indent="-191803" algn="just">
              <a:lnSpc>
                <a:spcPts val="2896"/>
              </a:lnSpc>
              <a:buFont typeface="Arial"/>
              <a:buChar char="•"/>
            </a:pPr>
            <a:r>
              <a:rPr lang="en-US" sz="1776">
                <a:solidFill>
                  <a:srgbClr val="000000"/>
                </a:solidFill>
                <a:latin typeface="Body Text"/>
                <a:ea typeface="Body Text"/>
                <a:cs typeface="Body Text"/>
                <a:sym typeface="Body Text"/>
              </a:rPr>
              <a:t>Bush, K. J., Papacosta, A. O., Lennon, L. T., Rankin, J., Whincup, P. H., Wannamethee, S. G., &amp; Ramsay, S. E. (2023). Influence of neighborhood-level socioeconomic deprivation and individual socioeconomic position on risk of developing type 2 diabetes in older men: a longitudinal analysis in the British Regional Heart Study cohort. BMJ open diabetes research &amp; care, 11(5).</a:t>
            </a:r>
          </a:p>
          <a:p>
            <a:pPr marL="383607" lvl="1" indent="-191803" algn="just">
              <a:lnSpc>
                <a:spcPts val="2896"/>
              </a:lnSpc>
              <a:buFont typeface="Arial"/>
              <a:buChar char="•"/>
            </a:pPr>
            <a:r>
              <a:rPr lang="en-US" sz="1776">
                <a:solidFill>
                  <a:srgbClr val="000000"/>
                </a:solidFill>
                <a:latin typeface="Body Text"/>
                <a:ea typeface="Body Text"/>
                <a:cs typeface="Body Text"/>
                <a:sym typeface="Body Text"/>
              </a:rPr>
              <a:t>Cangelosi, G., Conti, A., Caggianelli, G., Panella, M., Petrelli, F., Mancin, S., ... &amp; Masini, A. (2025). Barriers and facilitators to artificial intelligence implementation in diabetes management from healthcare workers’ perspective: A scoping review. Medicina, 61(8), 1403.</a:t>
            </a:r>
          </a:p>
          <a:p>
            <a:pPr marL="383607" lvl="1" indent="-191803" algn="just">
              <a:lnSpc>
                <a:spcPts val="2896"/>
              </a:lnSpc>
              <a:buFont typeface="Arial"/>
              <a:buChar char="•"/>
            </a:pPr>
            <a:r>
              <a:rPr lang="en-US" sz="1776">
                <a:solidFill>
                  <a:srgbClr val="000000"/>
                </a:solidFill>
                <a:latin typeface="Body Text"/>
                <a:ea typeface="Body Text"/>
                <a:cs typeface="Body Text"/>
                <a:sym typeface="Body Text"/>
              </a:rPr>
              <a:t>Cannings, L., Hutton, C. W., Sorichetta, A., &amp; Nilsen, K. (2024). Is the fulfilment of objective wellbeing reflected in subjective wellbeing? A case study of vulnerable communities in Volta Delta, Ghana. International Journal of Wellbeing, 14(2), 1-35.</a:t>
            </a:r>
          </a:p>
          <a:p>
            <a:pPr marL="383607" lvl="1" indent="-191803" algn="just">
              <a:lnSpc>
                <a:spcPts val="2896"/>
              </a:lnSpc>
              <a:buFont typeface="Arial"/>
              <a:buChar char="•"/>
            </a:pPr>
            <a:r>
              <a:rPr lang="en-US" sz="1776">
                <a:solidFill>
                  <a:srgbClr val="000000"/>
                </a:solidFill>
                <a:latin typeface="Body Text"/>
                <a:ea typeface="Body Text"/>
                <a:cs typeface="Body Text"/>
                <a:sym typeface="Body Text"/>
              </a:rPr>
              <a:t>Chai, X., Wang, Y., Yin, X., Gong, Q., Zhang, J., Shao, R., &amp; Li, G. (2025). Effects of lifestyle interventions on the prevention of type 2 diabetes and reversion to normoglycemia by prediabetes phenotype: A systematic review and meta-analysis of randomized controlled trials. Diabetes &amp; Metabolic Syndrome: Clinical Research &amp; Reviews, 103184.</a:t>
            </a:r>
          </a:p>
          <a:p>
            <a:pPr marL="383607" lvl="1" indent="-191803" algn="just">
              <a:lnSpc>
                <a:spcPts val="2896"/>
              </a:lnSpc>
              <a:buFont typeface="Arial"/>
              <a:buChar char="•"/>
            </a:pPr>
            <a:r>
              <a:rPr lang="en-US" sz="1776">
                <a:solidFill>
                  <a:srgbClr val="000000"/>
                </a:solidFill>
                <a:latin typeface="Body Text"/>
                <a:ea typeface="Body Text"/>
                <a:cs typeface="Body Text"/>
                <a:sym typeface="Body Text"/>
              </a:rPr>
              <a:t>Couto, P., Campbell, H., Li, Y., Rondy, M., Leite, J., Rodriguez, A., ... &amp; Nair, H. (2025). Characterisation of the respiratory syncytial virus seasonality and its environmental factors in the Americas—a multi-country observational study using routine surveillance networks. The Lancet Regional Health–Americas, 48.</a:t>
            </a:r>
          </a:p>
          <a:p>
            <a:pPr marL="383607" lvl="1" indent="-191803" algn="just">
              <a:lnSpc>
                <a:spcPts val="2896"/>
              </a:lnSpc>
              <a:buFont typeface="Arial"/>
              <a:buChar char="•"/>
            </a:pPr>
            <a:r>
              <a:rPr lang="en-US" sz="1776">
                <a:solidFill>
                  <a:srgbClr val="000000"/>
                </a:solidFill>
                <a:latin typeface="Body Text"/>
                <a:ea typeface="Body Text"/>
                <a:cs typeface="Body Text"/>
                <a:sym typeface="Body Text"/>
              </a:rPr>
              <a:t>Diabetes UK. (2023). Type 2 diabetes remission. Available at: https://www.diabetes.org.uk/about-diabetes/type-2-diabetes/remission (Accessed: 12 February 2026).</a:t>
            </a:r>
          </a:p>
          <a:p>
            <a:pPr marL="383607" lvl="1" indent="-191803" algn="just">
              <a:lnSpc>
                <a:spcPts val="2896"/>
              </a:lnSpc>
              <a:buFont typeface="Arial"/>
              <a:buChar char="•"/>
            </a:pPr>
            <a:r>
              <a:rPr lang="en-US" sz="1776">
                <a:solidFill>
                  <a:srgbClr val="000000"/>
                </a:solidFill>
                <a:latin typeface="Body Text"/>
                <a:ea typeface="Body Text"/>
                <a:cs typeface="Body Text"/>
                <a:sym typeface="Body Text"/>
              </a:rPr>
              <a:t>Diabetes UK. (2024a). How many people in the UK have diabetes? Available at: https://www.diabetes.org.uk/about-us/about-the-charity/our-strategy/statistics (Accessed: 12 February 2026).</a:t>
            </a:r>
          </a:p>
          <a:p>
            <a:pPr marL="383607" lvl="1" indent="-191803" algn="just">
              <a:lnSpc>
                <a:spcPts val="2896"/>
              </a:lnSpc>
              <a:buFont typeface="Arial"/>
              <a:buChar char="•"/>
            </a:pPr>
            <a:r>
              <a:rPr lang="en-US" sz="1776">
                <a:solidFill>
                  <a:srgbClr val="000000"/>
                </a:solidFill>
                <a:latin typeface="Body Text"/>
                <a:ea typeface="Body Text"/>
                <a:cs typeface="Body Text"/>
                <a:sym typeface="Body Text"/>
              </a:rPr>
              <a:t>Diabetes UK. (2024b). Ethnicity and type 2 diabetes. Available at: https://www.diabetes.org.uk/about-diabetes/type-2-diabetes/diabetes-ethnicity (Accessed: 12 February 2026).</a:t>
            </a:r>
          </a:p>
          <a:p>
            <a:pPr marL="383607" lvl="1" indent="-191803" algn="just">
              <a:lnSpc>
                <a:spcPts val="2896"/>
              </a:lnSpc>
              <a:buFont typeface="Arial"/>
              <a:buChar char="•"/>
            </a:pPr>
            <a:r>
              <a:rPr lang="en-US" sz="1776">
                <a:solidFill>
                  <a:srgbClr val="000000"/>
                </a:solidFill>
                <a:latin typeface="Body Text"/>
                <a:ea typeface="Body Text"/>
                <a:cs typeface="Body Text"/>
                <a:sym typeface="Body Text"/>
              </a:rPr>
              <a:t>Dizon, R. J. R. (2023). Do public healthcare programs make societies more equal? Cross-country evidence on subjective wellbeing. Health Economics Review, 13(1), 55.</a:t>
            </a:r>
          </a:p>
          <a:p>
            <a:pPr marL="383607" lvl="1" indent="-191803" algn="just">
              <a:lnSpc>
                <a:spcPts val="2896"/>
              </a:lnSpc>
              <a:buFont typeface="Arial"/>
              <a:buChar char="•"/>
            </a:pPr>
            <a:r>
              <a:rPr lang="en-US" sz="1776">
                <a:solidFill>
                  <a:srgbClr val="000000"/>
                </a:solidFill>
                <a:latin typeface="Body Text"/>
                <a:ea typeface="Body Text"/>
                <a:cs typeface="Body Text"/>
                <a:sym typeface="Body Text"/>
              </a:rPr>
              <a:t>Falk, E. M., Staab, E. M., Deckard, A. N., Uranga, S. I., Thomas, N. C., Wan, W., ... &amp; Laiteerapong, N. (2024). Effectiveness of multilevel and multidomain interventions to improve glycemic control in US racial and ethnic minority populations: a systematic review and meta-analysis. Diabetes Care, 47(9), 1704-1712.</a:t>
            </a:r>
          </a:p>
          <a:p>
            <a:pPr marL="383607" lvl="1" indent="-191803" algn="just">
              <a:lnSpc>
                <a:spcPts val="2896"/>
              </a:lnSpc>
              <a:buFont typeface="Arial"/>
              <a:buChar char="•"/>
            </a:pPr>
            <a:r>
              <a:rPr lang="en-US" sz="1776">
                <a:solidFill>
                  <a:srgbClr val="000000"/>
                </a:solidFill>
                <a:latin typeface="Body Text"/>
                <a:ea typeface="Body Text"/>
                <a:cs typeface="Body Text"/>
                <a:sym typeface="Body Text"/>
              </a:rPr>
              <a:t>Fiscella, K., &amp; Epstein, R. M. (2023). The profound implications of the meaning of health for health care and health equity. The Milbank Quarterly, 101(3), 675.</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9F3"/>
        </a:solidFill>
        <a:effectLst/>
      </p:bgPr>
    </p:bg>
    <p:spTree>
      <p:nvGrpSpPr>
        <p:cNvPr id="1" name=""/>
        <p:cNvGrpSpPr/>
        <p:nvPr/>
      </p:nvGrpSpPr>
      <p:grpSpPr>
        <a:xfrm>
          <a:off x="0" y="0"/>
          <a:ext cx="0" cy="0"/>
          <a:chOff x="0" y="0"/>
          <a:chExt cx="0" cy="0"/>
        </a:xfrm>
      </p:grpSpPr>
      <p:sp>
        <p:nvSpPr>
          <p:cNvPr id="2" name="TextBox 2"/>
          <p:cNvSpPr txBox="1"/>
          <p:nvPr/>
        </p:nvSpPr>
        <p:spPr>
          <a:xfrm>
            <a:off x="4037393" y="310151"/>
            <a:ext cx="10213215" cy="1165604"/>
          </a:xfrm>
          <a:prstGeom prst="rect">
            <a:avLst/>
          </a:prstGeom>
        </p:spPr>
        <p:txBody>
          <a:bodyPr lIns="0" tIns="0" rIns="0" bIns="0" rtlCol="0" anchor="t">
            <a:spAutoFit/>
          </a:bodyPr>
          <a:lstStyle/>
          <a:p>
            <a:pPr algn="ctr">
              <a:lnSpc>
                <a:spcPts val="7071"/>
              </a:lnSpc>
            </a:pPr>
            <a:r>
              <a:rPr lang="en-US" sz="7603" b="1">
                <a:solidFill>
                  <a:srgbClr val="000000"/>
                </a:solidFill>
                <a:latin typeface="Cooper Hewitt Bold"/>
                <a:ea typeface="Cooper Hewitt Bold"/>
                <a:cs typeface="Cooper Hewitt Bold"/>
                <a:sym typeface="Cooper Hewitt Bold"/>
              </a:rPr>
              <a:t>References</a:t>
            </a:r>
          </a:p>
        </p:txBody>
      </p:sp>
      <p:sp>
        <p:nvSpPr>
          <p:cNvPr id="3" name="TextBox 3"/>
          <p:cNvSpPr txBox="1"/>
          <p:nvPr/>
        </p:nvSpPr>
        <p:spPr>
          <a:xfrm>
            <a:off x="279182" y="1559649"/>
            <a:ext cx="17644507" cy="8430054"/>
          </a:xfrm>
          <a:prstGeom prst="rect">
            <a:avLst/>
          </a:prstGeom>
        </p:spPr>
        <p:txBody>
          <a:bodyPr lIns="0" tIns="0" rIns="0" bIns="0" rtlCol="0" anchor="t">
            <a:spAutoFit/>
          </a:bodyPr>
          <a:lstStyle/>
          <a:p>
            <a:pPr marL="362017" lvl="1" indent="-181009" algn="just">
              <a:lnSpc>
                <a:spcPts val="2833"/>
              </a:lnSpc>
              <a:buFont typeface="Arial"/>
              <a:buChar char="•"/>
            </a:pPr>
            <a:r>
              <a:rPr lang="en-US" sz="1676">
                <a:solidFill>
                  <a:srgbClr val="000000"/>
                </a:solidFill>
                <a:latin typeface="Body Text"/>
                <a:ea typeface="Body Text"/>
                <a:cs typeface="Body Text"/>
                <a:sym typeface="Body Text"/>
              </a:rPr>
              <a:t>Gharacheh, L., Amini-Rarani, M., Torabipour, A., &amp; Karimi, S. (2024). A scoping review of possible solutions for decreasing socioeconomic inequalities in Type 2 diabetes mellitus. International Journal of Preventive Medicine, 15, 5.</a:t>
            </a:r>
          </a:p>
          <a:p>
            <a:pPr marL="362017" lvl="1" indent="-181009" algn="just">
              <a:lnSpc>
                <a:spcPts val="2833"/>
              </a:lnSpc>
              <a:buFont typeface="Arial"/>
              <a:buChar char="•"/>
            </a:pPr>
            <a:r>
              <a:rPr lang="en-US" sz="1676">
                <a:solidFill>
                  <a:srgbClr val="000000"/>
                </a:solidFill>
                <a:latin typeface="Body Text"/>
                <a:ea typeface="Body Text"/>
                <a:cs typeface="Body Text"/>
                <a:sym typeface="Body Text"/>
              </a:rPr>
              <a:t>Hex, N., MacDonald, R., Pocock, J., Uzdzinska, B., Taylor, M., Atkin, M., ... &amp; Jones, R. (2024). Estimation of the direct health and indirect societal costs of diabetes in the UK using a cost of illness model. Diabetic Medicine, 41(9), e15326.</a:t>
            </a:r>
          </a:p>
          <a:p>
            <a:pPr marL="362017" lvl="1" indent="-181009" algn="just">
              <a:lnSpc>
                <a:spcPts val="2833"/>
              </a:lnSpc>
              <a:buFont typeface="Arial"/>
              <a:buChar char="•"/>
            </a:pPr>
            <a:r>
              <a:rPr lang="en-US" sz="1676">
                <a:solidFill>
                  <a:srgbClr val="000000"/>
                </a:solidFill>
                <a:latin typeface="Body Text"/>
                <a:ea typeface="Body Text"/>
                <a:cs typeface="Body Text"/>
                <a:sym typeface="Body Text"/>
              </a:rPr>
              <a:t>Hirani, K., Sundheim, B., Blaschke, M., Lemos, J. R., &amp; Mittal, R. (2025). A global call to action: strengthening strategies to combat dysglycemia and improve public health outcomes. Frontiers in Public Health, 13, 1597128.</a:t>
            </a:r>
          </a:p>
          <a:p>
            <a:pPr marL="362017" lvl="1" indent="-181009" algn="just">
              <a:lnSpc>
                <a:spcPts val="2833"/>
              </a:lnSpc>
              <a:buFont typeface="Arial"/>
              <a:buChar char="•"/>
            </a:pPr>
            <a:r>
              <a:rPr lang="en-US" sz="1676">
                <a:solidFill>
                  <a:srgbClr val="000000"/>
                </a:solidFill>
                <a:latin typeface="Body Text"/>
                <a:ea typeface="Body Text"/>
                <a:cs typeface="Body Text"/>
                <a:sym typeface="Body Text"/>
              </a:rPr>
              <a:t>HM Treasury. (2023). Spring Budget 2023. Available at: https://www.gov.uk/government/publications/spring-budget-2023 (Accessed: 12 February 2026).</a:t>
            </a:r>
          </a:p>
          <a:p>
            <a:pPr marL="362017" lvl="1" indent="-181009" algn="just">
              <a:lnSpc>
                <a:spcPts val="2833"/>
              </a:lnSpc>
              <a:buFont typeface="Arial"/>
              <a:buChar char="•"/>
            </a:pPr>
            <a:r>
              <a:rPr lang="en-US" sz="1676">
                <a:solidFill>
                  <a:srgbClr val="000000"/>
                </a:solidFill>
                <a:latin typeface="Body Text"/>
                <a:ea typeface="Body Text"/>
                <a:cs typeface="Body Text"/>
                <a:sym typeface="Body Text"/>
              </a:rPr>
              <a:t>Knez, A. (2023). Mental Health in Social Context: What Is Normal and Who Defines It?. Journal of Health and Rehabilitation Sciences, 2(2), 49-55.</a:t>
            </a:r>
          </a:p>
          <a:p>
            <a:pPr marL="362017" lvl="1" indent="-181009" algn="just">
              <a:lnSpc>
                <a:spcPts val="2833"/>
              </a:lnSpc>
              <a:buFont typeface="Arial"/>
              <a:buChar char="•"/>
            </a:pPr>
            <a:r>
              <a:rPr lang="en-US" sz="1676">
                <a:solidFill>
                  <a:srgbClr val="000000"/>
                </a:solidFill>
                <a:latin typeface="Body Text"/>
                <a:ea typeface="Body Text"/>
                <a:cs typeface="Body Text"/>
                <a:sym typeface="Body Text"/>
              </a:rPr>
              <a:t>KOMI, L. S., MUSTAPHA, A. Y., FORKUO, A. Y., &amp; OSAMIKA, D. (2024, February). Lifestyle Intervention Models for Type 2 Diabetes: A Systematic Evidence-Based Conceptual Framework.</a:t>
            </a:r>
          </a:p>
          <a:p>
            <a:pPr marL="362017" lvl="1" indent="-181009" algn="just">
              <a:lnSpc>
                <a:spcPts val="2833"/>
              </a:lnSpc>
              <a:buFont typeface="Arial"/>
              <a:buChar char="•"/>
            </a:pPr>
            <a:r>
              <a:rPr lang="en-US" sz="1676">
                <a:solidFill>
                  <a:srgbClr val="000000"/>
                </a:solidFill>
                <a:latin typeface="Body Text"/>
                <a:ea typeface="Body Text"/>
                <a:cs typeface="Body Text"/>
                <a:sym typeface="Body Text"/>
              </a:rPr>
              <a:t>Li, J., Li, J., Fu, Y., Zhang, K., Tan, X., Wang, N., ... &amp; Wang, B. (2025). Socioeconomic deprivation, unhealthy lifestyle, and premature mortality in patients with type 2 diabetes: A population-based longitudinal study. The American Journal of Medicine.</a:t>
            </a:r>
          </a:p>
          <a:p>
            <a:pPr marL="362017" lvl="1" indent="-181009" algn="just">
              <a:lnSpc>
                <a:spcPts val="2833"/>
              </a:lnSpc>
              <a:buFont typeface="Arial"/>
              <a:buChar char="•"/>
            </a:pPr>
            <a:r>
              <a:rPr lang="en-US" sz="1676">
                <a:solidFill>
                  <a:srgbClr val="000000"/>
                </a:solidFill>
                <a:latin typeface="Body Text"/>
                <a:ea typeface="Body Text"/>
                <a:cs typeface="Body Text"/>
                <a:sym typeface="Body Text"/>
              </a:rPr>
              <a:t>Liang, Y., Li, S., Meng, L., Wang, X., He, Z., Lu, Q., ... &amp; Ji, H. (2025). The mediating role of wellbeing in the relationship between health behaviors and quality of life in people with hepatogenous diabetes. Frontiers in Public Health, 13, 1529158.</a:t>
            </a:r>
          </a:p>
          <a:p>
            <a:pPr marL="362017" lvl="1" indent="-181009" algn="just">
              <a:lnSpc>
                <a:spcPts val="2833"/>
              </a:lnSpc>
              <a:buFont typeface="Arial"/>
              <a:buChar char="•"/>
            </a:pPr>
            <a:r>
              <a:rPr lang="en-US" sz="1676">
                <a:solidFill>
                  <a:srgbClr val="000000"/>
                </a:solidFill>
                <a:latin typeface="Body Text"/>
                <a:ea typeface="Body Text"/>
                <a:cs typeface="Body Text"/>
                <a:sym typeface="Body Text"/>
              </a:rPr>
              <a:t>Lim, S., Thapa, R., &amp; Boyle, J. (2025). Type 2 diabetes prevention in women with a history of gestational diabetes: Addressing inequities in lifestyle interventions for women from socially disadvantaged cultural backgrounds. Proceedings of the Nutrition Society, 1-22.</a:t>
            </a:r>
          </a:p>
          <a:p>
            <a:pPr marL="362017" lvl="1" indent="-181009" algn="just">
              <a:lnSpc>
                <a:spcPts val="2833"/>
              </a:lnSpc>
              <a:buFont typeface="Arial"/>
              <a:buChar char="•"/>
            </a:pPr>
            <a:r>
              <a:rPr lang="en-US" sz="1676">
                <a:solidFill>
                  <a:srgbClr val="000000"/>
                </a:solidFill>
                <a:latin typeface="Body Text"/>
                <a:ea typeface="Body Text"/>
                <a:cs typeface="Body Text"/>
                <a:sym typeface="Body Text"/>
              </a:rPr>
              <a:t>Lloyds Bank. (2023). UK Consumer Digital Index 2023. Available at: https://www.lloydsbank.com/banking-with-us/whats-happening/consumer-digital-index.html (Accessed: 12 February 2026).</a:t>
            </a:r>
          </a:p>
          <a:p>
            <a:pPr marL="362017" lvl="1" indent="-181009" algn="just">
              <a:lnSpc>
                <a:spcPts val="2833"/>
              </a:lnSpc>
              <a:buFont typeface="Arial"/>
              <a:buChar char="•"/>
            </a:pPr>
            <a:r>
              <a:rPr lang="en-US" sz="1676">
                <a:solidFill>
                  <a:srgbClr val="000000"/>
                </a:solidFill>
                <a:latin typeface="Body Text"/>
                <a:ea typeface="Body Text"/>
                <a:cs typeface="Body Text"/>
                <a:sym typeface="Body Text"/>
              </a:rPr>
              <a:t>Mäkelä, T., Sinnemäki, J., Kankaanranta, M., Fenyvesi, K., Meyers, C., &amp; Kreis, Y. (2025). Towards a framework for conceptualising holistic wellbeing in schools. International Journal of Wellbeing, (2).</a:t>
            </a:r>
          </a:p>
          <a:p>
            <a:pPr marL="362017" lvl="1" indent="-181009" algn="just">
              <a:lnSpc>
                <a:spcPts val="2833"/>
              </a:lnSpc>
              <a:buFont typeface="Arial"/>
              <a:buChar char="•"/>
            </a:pPr>
            <a:r>
              <a:rPr lang="en-US" sz="1676">
                <a:solidFill>
                  <a:srgbClr val="000000"/>
                </a:solidFill>
                <a:latin typeface="Body Text"/>
                <a:ea typeface="Body Text"/>
                <a:cs typeface="Body Text"/>
                <a:sym typeface="Body Text"/>
              </a:rPr>
              <a:t>McEwan, P., &amp; Evans, M. (2025). The health economics of insulin therapy: How do we address the rising demands, costs, inequalities and barriers to achieving optimal outcomes. Diabetes, Obesity and Metabolism.</a:t>
            </a:r>
          </a:p>
          <a:p>
            <a:pPr marL="362017" lvl="1" indent="-181009" algn="just">
              <a:lnSpc>
                <a:spcPts val="2833"/>
              </a:lnSpc>
              <a:buFont typeface="Arial"/>
              <a:buChar char="•"/>
            </a:pPr>
            <a:r>
              <a:rPr lang="en-US" sz="1676">
                <a:solidFill>
                  <a:srgbClr val="000000"/>
                </a:solidFill>
                <a:latin typeface="Body Text"/>
                <a:ea typeface="Body Text"/>
                <a:cs typeface="Body Text"/>
                <a:sym typeface="Body Text"/>
              </a:rPr>
              <a:t>Medvedyuk, S., &amp; Raphael, D. (2024). Defining health through a critical materialist political economy lens. Global Health Promotion, 31(2), 34-42.</a:t>
            </a:r>
          </a:p>
          <a:p>
            <a:pPr marL="362017" lvl="1" indent="-181009" algn="just">
              <a:lnSpc>
                <a:spcPts val="2833"/>
              </a:lnSpc>
              <a:buFont typeface="Arial"/>
              <a:buChar char="•"/>
            </a:pPr>
            <a:r>
              <a:rPr lang="en-US" sz="1676">
                <a:solidFill>
                  <a:srgbClr val="000000"/>
                </a:solidFill>
                <a:latin typeface="Body Text"/>
                <a:ea typeface="Body Text"/>
                <a:cs typeface="Body Text"/>
                <a:sym typeface="Body Text"/>
              </a:rPr>
              <a:t>National Institute for Health and Care Excellence (NICE). (2022). Type 2 diabetes: prevention in people at high risk (PH38). Available at: https://www.nice.org.uk/guidance/ph38 (Accessed: 12 February 2026).</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9F3"/>
        </a:solidFill>
        <a:effectLst/>
      </p:bgPr>
    </p:bg>
    <p:spTree>
      <p:nvGrpSpPr>
        <p:cNvPr id="1" name=""/>
        <p:cNvGrpSpPr/>
        <p:nvPr/>
      </p:nvGrpSpPr>
      <p:grpSpPr>
        <a:xfrm>
          <a:off x="0" y="0"/>
          <a:ext cx="0" cy="0"/>
          <a:chOff x="0" y="0"/>
          <a:chExt cx="0" cy="0"/>
        </a:xfrm>
      </p:grpSpPr>
      <p:sp>
        <p:nvSpPr>
          <p:cNvPr id="2" name="TextBox 2"/>
          <p:cNvSpPr txBox="1"/>
          <p:nvPr/>
        </p:nvSpPr>
        <p:spPr>
          <a:xfrm>
            <a:off x="4037393" y="289384"/>
            <a:ext cx="10213215" cy="1165604"/>
          </a:xfrm>
          <a:prstGeom prst="rect">
            <a:avLst/>
          </a:prstGeom>
        </p:spPr>
        <p:txBody>
          <a:bodyPr lIns="0" tIns="0" rIns="0" bIns="0" rtlCol="0" anchor="t">
            <a:spAutoFit/>
          </a:bodyPr>
          <a:lstStyle/>
          <a:p>
            <a:pPr algn="ctr">
              <a:lnSpc>
                <a:spcPts val="7071"/>
              </a:lnSpc>
            </a:pPr>
            <a:r>
              <a:rPr lang="en-US" sz="7603" b="1">
                <a:solidFill>
                  <a:srgbClr val="000000"/>
                </a:solidFill>
                <a:latin typeface="Cooper Hewitt Bold"/>
                <a:ea typeface="Cooper Hewitt Bold"/>
                <a:cs typeface="Cooper Hewitt Bold"/>
                <a:sym typeface="Cooper Hewitt Bold"/>
              </a:rPr>
              <a:t>References</a:t>
            </a:r>
          </a:p>
        </p:txBody>
      </p:sp>
      <p:sp>
        <p:nvSpPr>
          <p:cNvPr id="3" name="TextBox 3"/>
          <p:cNvSpPr txBox="1"/>
          <p:nvPr/>
        </p:nvSpPr>
        <p:spPr>
          <a:xfrm>
            <a:off x="383019" y="1369263"/>
            <a:ext cx="17519903" cy="8881872"/>
          </a:xfrm>
          <a:prstGeom prst="rect">
            <a:avLst/>
          </a:prstGeom>
        </p:spPr>
        <p:txBody>
          <a:bodyPr lIns="0" tIns="0" rIns="0" bIns="0" rtlCol="0" anchor="t">
            <a:spAutoFit/>
          </a:bodyPr>
          <a:lstStyle/>
          <a:p>
            <a:pPr marL="362017" lvl="1" indent="-181009" algn="just">
              <a:lnSpc>
                <a:spcPts val="2951"/>
              </a:lnSpc>
              <a:buFont typeface="Arial"/>
              <a:buChar char="•"/>
            </a:pPr>
            <a:r>
              <a:rPr lang="en-US" sz="1676">
                <a:solidFill>
                  <a:srgbClr val="000000"/>
                </a:solidFill>
                <a:latin typeface="Body Text"/>
                <a:ea typeface="Body Text"/>
                <a:cs typeface="Body Text"/>
                <a:sym typeface="Body Text"/>
              </a:rPr>
              <a:t>NHS England. (2019). The NHS Long Term Plan. Available at: https://www.gov.uk/government/news/nhs-long-term-plan-launched (Accessed: 12 February 2026).</a:t>
            </a:r>
          </a:p>
          <a:p>
            <a:pPr marL="362017" lvl="1" indent="-181009" algn="just">
              <a:lnSpc>
                <a:spcPts val="2951"/>
              </a:lnSpc>
              <a:buFont typeface="Arial"/>
              <a:buChar char="•"/>
            </a:pPr>
            <a:r>
              <a:rPr lang="en-US" sz="1676">
                <a:solidFill>
                  <a:srgbClr val="000000"/>
                </a:solidFill>
                <a:latin typeface="Body Text"/>
                <a:ea typeface="Body Text"/>
                <a:cs typeface="Body Text"/>
                <a:sym typeface="Body Text"/>
              </a:rPr>
              <a:t>NHS England. (2024). NHS Diabetes Prevention Programme. Available at: https://www.england.nhs.uk/diabetes/diabetes-prevention/ (Accessed: 12 February 2026).</a:t>
            </a:r>
          </a:p>
          <a:p>
            <a:pPr marL="362017" lvl="1" indent="-181009" algn="just">
              <a:lnSpc>
                <a:spcPts val="2951"/>
              </a:lnSpc>
              <a:buFont typeface="Arial"/>
              <a:buChar char="•"/>
            </a:pPr>
            <a:r>
              <a:rPr lang="en-US" sz="1676">
                <a:solidFill>
                  <a:srgbClr val="000000"/>
                </a:solidFill>
                <a:latin typeface="Body Text"/>
                <a:ea typeface="Body Text"/>
                <a:cs typeface="Body Text"/>
                <a:sym typeface="Body Text"/>
              </a:rPr>
              <a:t>Norozi, S. A. (2023). The nexus of holistic wellbeing and school education: A literature-informed theoretical framework. Societies, 13(5), 113.</a:t>
            </a:r>
          </a:p>
          <a:p>
            <a:pPr marL="362017" lvl="1" indent="-181009" algn="just">
              <a:lnSpc>
                <a:spcPts val="2951"/>
              </a:lnSpc>
              <a:buFont typeface="Arial"/>
              <a:buChar char="•"/>
            </a:pPr>
            <a:r>
              <a:rPr lang="en-US" sz="1676">
                <a:solidFill>
                  <a:srgbClr val="000000"/>
                </a:solidFill>
                <a:latin typeface="Body Text"/>
                <a:ea typeface="Body Text"/>
                <a:cs typeface="Body Text"/>
                <a:sym typeface="Body Text"/>
              </a:rPr>
              <a:t>Obeagu, E. I., &amp; Parray, A. R. (2026). Beyond the hospital walls: community-based approaches to leukemia management in older adults. Annals of Medicine and Surgery, 10-1097.</a:t>
            </a:r>
          </a:p>
          <a:p>
            <a:pPr marL="362017" lvl="1" indent="-181009" algn="just">
              <a:lnSpc>
                <a:spcPts val="2951"/>
              </a:lnSpc>
              <a:buFont typeface="Arial"/>
              <a:buChar char="•"/>
            </a:pPr>
            <a:r>
              <a:rPr lang="en-US" sz="1676">
                <a:solidFill>
                  <a:srgbClr val="000000"/>
                </a:solidFill>
                <a:latin typeface="Body Text"/>
                <a:ea typeface="Body Text"/>
                <a:cs typeface="Body Text"/>
                <a:sym typeface="Body Text"/>
              </a:rPr>
              <a:t>Office for Health Improvement and Disparities. (2023). Public health outcomes framework: March 2023 data update. Available at: https://www.gov.uk/government/statistics/public-health-outcomes-framework-march-2023-data-update (Accessed: 12 February 2026).</a:t>
            </a:r>
          </a:p>
          <a:p>
            <a:pPr marL="362017" lvl="1" indent="-181009" algn="just">
              <a:lnSpc>
                <a:spcPts val="2951"/>
              </a:lnSpc>
              <a:buFont typeface="Arial"/>
              <a:buChar char="•"/>
            </a:pPr>
            <a:r>
              <a:rPr lang="en-US" sz="1676">
                <a:solidFill>
                  <a:srgbClr val="000000"/>
                </a:solidFill>
                <a:latin typeface="Body Text"/>
                <a:ea typeface="Body Text"/>
                <a:cs typeface="Body Text"/>
                <a:sym typeface="Body Text"/>
              </a:rPr>
              <a:t>Office for Health Improvement and Disparities. (2025). Diabetes profile: statistical commentary. Available at: https://www.gov.uk/government/statistics/diabetes-profile-update-march-2025/diabetes-profile-statistical-commentary-march-2025 (Accessed: 12 February 2026).</a:t>
            </a:r>
          </a:p>
          <a:p>
            <a:pPr marL="362017" lvl="1" indent="-181009" algn="just">
              <a:lnSpc>
                <a:spcPts val="2951"/>
              </a:lnSpc>
              <a:buFont typeface="Arial"/>
              <a:buChar char="•"/>
            </a:pPr>
            <a:r>
              <a:rPr lang="en-US" sz="1676">
                <a:solidFill>
                  <a:srgbClr val="000000"/>
                </a:solidFill>
                <a:latin typeface="Body Text"/>
                <a:ea typeface="Body Text"/>
                <a:cs typeface="Body Text"/>
                <a:sym typeface="Body Text"/>
              </a:rPr>
              <a:t>Salamanca-Sanabria, A., Liew, S. J., Mair, J., De Iorio, M., Ling, Y. D. Y., Tint, M. T., ... &amp; Eriksson, J. G. (2024). A holistic lifestyle mobile health intervention for the prevention of type 2 diabetes and common mental disorders in Asian women with a history of gestational diabetes: a randomised control trial with 3-year follow-up protocol. Trials, 25(1), 443.</a:t>
            </a:r>
          </a:p>
          <a:p>
            <a:pPr marL="362017" lvl="1" indent="-181009" algn="just">
              <a:lnSpc>
                <a:spcPts val="2951"/>
              </a:lnSpc>
              <a:buFont typeface="Arial"/>
              <a:buChar char="•"/>
            </a:pPr>
            <a:r>
              <a:rPr lang="en-US" sz="1676">
                <a:solidFill>
                  <a:srgbClr val="000000"/>
                </a:solidFill>
                <a:latin typeface="Body Text"/>
                <a:ea typeface="Body Text"/>
                <a:cs typeface="Body Text"/>
                <a:sym typeface="Body Text"/>
              </a:rPr>
              <a:t>Suwannawong, P. R., Auemaneekul, N., Powwattana, A., &amp; Chongsuwat, R. (2023). Ecological system theory and community participation to promote healthy food environments for obesity and non-communicable diseases prevention among school-age children. Public health nutrition, 26(7), 1488-1500.</a:t>
            </a:r>
          </a:p>
          <a:p>
            <a:pPr marL="362017" lvl="1" indent="-181009" algn="just">
              <a:lnSpc>
                <a:spcPts val="2951"/>
              </a:lnSpc>
              <a:buFont typeface="Arial"/>
              <a:buChar char="•"/>
            </a:pPr>
            <a:r>
              <a:rPr lang="en-US" sz="1676">
                <a:solidFill>
                  <a:srgbClr val="000000"/>
                </a:solidFill>
                <a:latin typeface="Body Text"/>
                <a:ea typeface="Body Text"/>
                <a:cs typeface="Body Text"/>
                <a:sym typeface="Body Text"/>
              </a:rPr>
              <a:t>The Health Foundation. (2022). Health Foundation funding and opportunities in 2022. Available at: https://www.health.org.uk/features-and-opinion/features/health-foundation-funding-and-opportunities-in-2022 (Accessed: 12 February 2026).</a:t>
            </a:r>
          </a:p>
          <a:p>
            <a:pPr marL="362017" lvl="1" indent="-181009" algn="just">
              <a:lnSpc>
                <a:spcPts val="2951"/>
              </a:lnSpc>
              <a:buFont typeface="Arial"/>
              <a:buChar char="•"/>
            </a:pPr>
            <a:r>
              <a:rPr lang="en-US" sz="1676">
                <a:solidFill>
                  <a:srgbClr val="000000"/>
                </a:solidFill>
                <a:latin typeface="Body Text"/>
                <a:ea typeface="Body Text"/>
                <a:cs typeface="Body Text"/>
                <a:sym typeface="Body Text"/>
              </a:rPr>
              <a:t>The Health Foundation. (2023a). Taking our health for granted: The case for more public health funding. Available at: https://www.health.org.uk/reports-and-analysis/briefings/taking-our-health-for-granted (Accessed: 12 February 2026).</a:t>
            </a:r>
          </a:p>
          <a:p>
            <a:pPr marL="362017" lvl="1" indent="-181009" algn="just">
              <a:lnSpc>
                <a:spcPts val="2951"/>
              </a:lnSpc>
              <a:buFont typeface="Arial"/>
              <a:buChar char="•"/>
            </a:pPr>
            <a:r>
              <a:rPr lang="en-US" sz="1676">
                <a:solidFill>
                  <a:srgbClr val="000000"/>
                </a:solidFill>
                <a:latin typeface="Body Text"/>
                <a:ea typeface="Body Text"/>
                <a:cs typeface="Body Text"/>
                <a:sym typeface="Body Text"/>
              </a:rPr>
              <a:t>The Health Foundation. (2023b). Investing in the public health grant. Available at: https://www.health.org.uk/reports-and-analysis/analysis/investing-in-the-public-health-grant (Accessed: 12 February 2026).</a:t>
            </a:r>
          </a:p>
          <a:p>
            <a:pPr marL="362017" lvl="1" indent="-181009" algn="just">
              <a:lnSpc>
                <a:spcPts val="2951"/>
              </a:lnSpc>
              <a:buFont typeface="Arial"/>
              <a:buChar char="•"/>
            </a:pPr>
            <a:r>
              <a:rPr lang="en-US" sz="1676">
                <a:solidFill>
                  <a:srgbClr val="000000"/>
                </a:solidFill>
                <a:latin typeface="Body Text"/>
                <a:ea typeface="Body Text"/>
                <a:cs typeface="Body Text"/>
                <a:sym typeface="Body Text"/>
              </a:rPr>
              <a:t>The Health Foundation. (2024). Health inequalities in 2040. Available at: https://www.health.org.uk/reports-and-analysis/reports/health-inequalities-in-2040 (Accessed: 12 February 2026).</a:t>
            </a:r>
          </a:p>
          <a:p>
            <a:pPr marL="362017" lvl="1" indent="-181009" algn="just">
              <a:lnSpc>
                <a:spcPts val="2951"/>
              </a:lnSpc>
              <a:buFont typeface="Arial"/>
              <a:buChar char="•"/>
            </a:pPr>
            <a:r>
              <a:rPr lang="en-US" sz="1676">
                <a:solidFill>
                  <a:srgbClr val="000000"/>
                </a:solidFill>
                <a:latin typeface="Body Text"/>
                <a:ea typeface="Body Text"/>
                <a:cs typeface="Body Text"/>
                <a:sym typeface="Body Text"/>
              </a:rPr>
              <a:t>The King’s Fund. (2022). Supporting Digital Inclusion In Health Care. Available at: https://www.kingsfund.org.uk/insight-and-analysis/long-reads/what-are-health-inequalities (Accessed: 12 February 2026).</a:t>
            </a:r>
          </a:p>
          <a:p>
            <a:pPr marL="362017" lvl="1" indent="-181009" algn="just">
              <a:lnSpc>
                <a:spcPts val="2951"/>
              </a:lnSpc>
              <a:buFont typeface="Arial"/>
              <a:buChar char="•"/>
            </a:pPr>
            <a:r>
              <a:rPr lang="en-US" sz="1676">
                <a:solidFill>
                  <a:srgbClr val="000000"/>
                </a:solidFill>
                <a:latin typeface="Body Text"/>
                <a:ea typeface="Body Text"/>
                <a:cs typeface="Body Text"/>
                <a:sym typeface="Body Text"/>
              </a:rPr>
              <a:t>The King’s Fund. (2024a). Health inequalities in a nutshell. Available at: https://www.kingsfund.org.uk/insight-and-analysis/data-and-charts/health-inequalities-nutshell (Accessed: 12 February 2026).</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9F3"/>
        </a:solidFill>
        <a:effectLst/>
      </p:bgPr>
    </p:bg>
    <p:spTree>
      <p:nvGrpSpPr>
        <p:cNvPr id="1" name=""/>
        <p:cNvGrpSpPr/>
        <p:nvPr/>
      </p:nvGrpSpPr>
      <p:grpSpPr>
        <a:xfrm>
          <a:off x="0" y="0"/>
          <a:ext cx="0" cy="0"/>
          <a:chOff x="0" y="0"/>
          <a:chExt cx="0" cy="0"/>
        </a:xfrm>
      </p:grpSpPr>
      <p:sp>
        <p:nvSpPr>
          <p:cNvPr id="2" name="TextBox 2"/>
          <p:cNvSpPr txBox="1"/>
          <p:nvPr/>
        </p:nvSpPr>
        <p:spPr>
          <a:xfrm>
            <a:off x="4037393" y="268616"/>
            <a:ext cx="10213215" cy="1165604"/>
          </a:xfrm>
          <a:prstGeom prst="rect">
            <a:avLst/>
          </a:prstGeom>
        </p:spPr>
        <p:txBody>
          <a:bodyPr lIns="0" tIns="0" rIns="0" bIns="0" rtlCol="0" anchor="t">
            <a:spAutoFit/>
          </a:bodyPr>
          <a:lstStyle/>
          <a:p>
            <a:pPr algn="ctr">
              <a:lnSpc>
                <a:spcPts val="7071"/>
              </a:lnSpc>
            </a:pPr>
            <a:r>
              <a:rPr lang="en-US" sz="7603" b="1">
                <a:solidFill>
                  <a:srgbClr val="000000"/>
                </a:solidFill>
                <a:latin typeface="Cooper Hewitt Bold"/>
                <a:ea typeface="Cooper Hewitt Bold"/>
                <a:cs typeface="Cooper Hewitt Bold"/>
                <a:sym typeface="Cooper Hewitt Bold"/>
              </a:rPr>
              <a:t>References</a:t>
            </a:r>
          </a:p>
        </p:txBody>
      </p:sp>
      <p:sp>
        <p:nvSpPr>
          <p:cNvPr id="3" name="TextBox 3"/>
          <p:cNvSpPr txBox="1"/>
          <p:nvPr/>
        </p:nvSpPr>
        <p:spPr>
          <a:xfrm>
            <a:off x="320716" y="1358020"/>
            <a:ext cx="17706810" cy="8668227"/>
          </a:xfrm>
          <a:prstGeom prst="rect">
            <a:avLst/>
          </a:prstGeom>
        </p:spPr>
        <p:txBody>
          <a:bodyPr lIns="0" tIns="0" rIns="0" bIns="0" rtlCol="0" anchor="t">
            <a:spAutoFit/>
          </a:bodyPr>
          <a:lstStyle/>
          <a:p>
            <a:pPr marL="383607" lvl="1" indent="-191803" algn="just">
              <a:lnSpc>
                <a:spcPts val="2878"/>
              </a:lnSpc>
              <a:buFont typeface="Arial"/>
              <a:buChar char="•"/>
            </a:pPr>
            <a:r>
              <a:rPr lang="en-US" sz="1776">
                <a:solidFill>
                  <a:srgbClr val="000000"/>
                </a:solidFill>
                <a:latin typeface="Body Text"/>
                <a:ea typeface="Body Text"/>
                <a:cs typeface="Body Text"/>
                <a:sym typeface="Body Text"/>
              </a:rPr>
              <a:t>The King’s Fund. (2024b). Public Health And Population Health: Leading Together. Available at: https://www.kingsfund.org.uk/insight-and-analysis/reports/public-population-health-leading-together (Accessed: 12 February 2026).</a:t>
            </a:r>
          </a:p>
          <a:p>
            <a:pPr marL="383607" lvl="1" indent="-191803" algn="just">
              <a:lnSpc>
                <a:spcPts val="2878"/>
              </a:lnSpc>
              <a:buFont typeface="Arial"/>
              <a:buChar char="•"/>
            </a:pPr>
            <a:r>
              <a:rPr lang="en-US" sz="1776">
                <a:solidFill>
                  <a:srgbClr val="000000"/>
                </a:solidFill>
                <a:latin typeface="Body Text"/>
                <a:ea typeface="Body Text"/>
                <a:cs typeface="Body Text"/>
                <a:sym typeface="Body Text"/>
              </a:rPr>
              <a:t>The King’s Fund. (2025). The NHS budget and how it has changed. Available at: https://www.kingsfund.org.uk/projects/nhs-in-a-nutshell/nhs-budget (Accessed: 12 February 2026).</a:t>
            </a:r>
          </a:p>
          <a:p>
            <a:pPr marL="383607" lvl="1" indent="-191803" algn="just">
              <a:lnSpc>
                <a:spcPts val="2878"/>
              </a:lnSpc>
              <a:buFont typeface="Arial"/>
              <a:buChar char="•"/>
            </a:pPr>
            <a:r>
              <a:rPr lang="en-US" sz="1776">
                <a:solidFill>
                  <a:srgbClr val="000000"/>
                </a:solidFill>
                <a:latin typeface="Body Text"/>
                <a:ea typeface="Body Text"/>
                <a:cs typeface="Body Text"/>
                <a:sym typeface="Body Text"/>
              </a:rPr>
              <a:t>Ukke, G. G., Boyle, J. A., Reja, A., Lee, W. K., Chen, M., Ko, M. S. M., ... &amp; Lim, S. (2023). Lifestyle interventions to prevent type 2 diabetes in women with a history of gestational diabetes: a systematic review and meta-analysis through the lens of health equity. Nutrients, 15(21), 4666.</a:t>
            </a:r>
          </a:p>
          <a:p>
            <a:pPr marL="383607" lvl="1" indent="-191803" algn="just">
              <a:lnSpc>
                <a:spcPts val="2878"/>
              </a:lnSpc>
              <a:buFont typeface="Arial"/>
              <a:buChar char="•"/>
            </a:pPr>
            <a:r>
              <a:rPr lang="en-US" sz="1776">
                <a:solidFill>
                  <a:srgbClr val="000000"/>
                </a:solidFill>
                <a:latin typeface="Body Text"/>
                <a:ea typeface="Body Text"/>
                <a:cs typeface="Body Text"/>
                <a:sym typeface="Body Text"/>
              </a:rPr>
              <a:t>United Nations. (2023). Sustainable Development Goal 3: Ensure healthy lives and promote well-being for all at all ages. Available at: https://sdgs.un.org/goals/goal3 (Accessed: 12 February 2026).</a:t>
            </a:r>
          </a:p>
          <a:p>
            <a:pPr marL="383607" lvl="1" indent="-191803" algn="just">
              <a:lnSpc>
                <a:spcPts val="2878"/>
              </a:lnSpc>
              <a:buFont typeface="Arial"/>
              <a:buChar char="•"/>
            </a:pPr>
            <a:r>
              <a:rPr lang="en-US" sz="1776">
                <a:solidFill>
                  <a:srgbClr val="000000"/>
                </a:solidFill>
                <a:latin typeface="Body Text"/>
                <a:ea typeface="Body Text"/>
                <a:cs typeface="Body Text"/>
                <a:sym typeface="Body Text"/>
              </a:rPr>
              <a:t>University of York. (2024). Cost of diabetes to UK estimated at £14 billion, research shows. Available at: https://www.york.ac.uk/news-and-events/news/2024/research/diabetes-cost-to-uk/ (Accessed: 12 February 2026).</a:t>
            </a:r>
          </a:p>
          <a:p>
            <a:pPr marL="383607" lvl="1" indent="-191803" algn="just">
              <a:lnSpc>
                <a:spcPts val="2878"/>
              </a:lnSpc>
              <a:buFont typeface="Arial"/>
              <a:buChar char="•"/>
            </a:pPr>
            <a:r>
              <a:rPr lang="en-US" sz="1776">
                <a:solidFill>
                  <a:srgbClr val="000000"/>
                </a:solidFill>
                <a:latin typeface="Body Text"/>
                <a:ea typeface="Body Text"/>
                <a:cs typeface="Body Text"/>
                <a:sym typeface="Body Text"/>
              </a:rPr>
              <a:t>Wadi, N. M., Asantewa-Ampaduh, S., Rivas, C., &amp; Goff, L. M. (2022). Culturally tailored lifestyle interventions for the prevention and management of type 2 diabetes in adults of Black African ancestry: a systematic review of tailoring methods and their effectiveness. Public Health Nutrition, 25(2), 422-436.</a:t>
            </a:r>
          </a:p>
          <a:p>
            <a:pPr marL="383607" lvl="1" indent="-191803" algn="just">
              <a:lnSpc>
                <a:spcPts val="2878"/>
              </a:lnSpc>
              <a:buFont typeface="Arial"/>
              <a:buChar char="•"/>
            </a:pPr>
            <a:r>
              <a:rPr lang="en-US" sz="1776">
                <a:solidFill>
                  <a:srgbClr val="000000"/>
                </a:solidFill>
                <a:latin typeface="Body Text"/>
                <a:ea typeface="Body Text"/>
                <a:cs typeface="Body Text"/>
                <a:sym typeface="Body Text"/>
              </a:rPr>
              <a:t>Wang, Y., Chai, X., Wang, Y., Yin, X., Huang, X., Gong, Q., ... &amp; Li, G. (2025). Effectiveness of different intervention modes in lifestyle intervention for the prevention of type 2 diabetes and the reversion to normoglycemia in adults with prediabetes: systematic review and meta-analysis of randomized controlled trials. Journal of medical Internet research, 27, e63975.</a:t>
            </a:r>
          </a:p>
          <a:p>
            <a:pPr marL="383607" lvl="1" indent="-191803" algn="just">
              <a:lnSpc>
                <a:spcPts val="2878"/>
              </a:lnSpc>
              <a:buFont typeface="Arial"/>
              <a:buChar char="•"/>
            </a:pPr>
            <a:r>
              <a:rPr lang="en-US" sz="1776">
                <a:solidFill>
                  <a:srgbClr val="000000"/>
                </a:solidFill>
                <a:latin typeface="Body Text"/>
                <a:ea typeface="Body Text"/>
                <a:cs typeface="Body Text"/>
                <a:sym typeface="Body Text"/>
              </a:rPr>
              <a:t>Whelan, M., &amp; Bell, L. (2022). The English national health service diabetes prevention programme (NHS DPP): A scoping review of existing evidence. Diabetic Medicine, 39(7), e14855.</a:t>
            </a:r>
          </a:p>
          <a:p>
            <a:pPr marL="383607" lvl="1" indent="-191803" algn="just">
              <a:lnSpc>
                <a:spcPts val="2878"/>
              </a:lnSpc>
              <a:buFont typeface="Arial"/>
              <a:buChar char="•"/>
            </a:pPr>
            <a:r>
              <a:rPr lang="en-US" sz="1776">
                <a:solidFill>
                  <a:srgbClr val="000000"/>
                </a:solidFill>
                <a:latin typeface="Body Text"/>
                <a:ea typeface="Body Text"/>
                <a:cs typeface="Body Text"/>
                <a:sym typeface="Body Text"/>
              </a:rPr>
              <a:t>World Commission on Environment and Development. (1987). Our common future. Oxford: Oxford University Press.</a:t>
            </a:r>
          </a:p>
          <a:p>
            <a:pPr marL="383607" lvl="1" indent="-191803" algn="just">
              <a:lnSpc>
                <a:spcPts val="2878"/>
              </a:lnSpc>
              <a:buFont typeface="Arial"/>
              <a:buChar char="•"/>
            </a:pPr>
            <a:r>
              <a:rPr lang="en-US" sz="1776">
                <a:solidFill>
                  <a:srgbClr val="000000"/>
                </a:solidFill>
                <a:latin typeface="Body Text"/>
                <a:ea typeface="Body Text"/>
                <a:cs typeface="Body Text"/>
                <a:sym typeface="Body Text"/>
              </a:rPr>
              <a:t>World Health Organization (1948) Constitution of the World Health Organization. Geneva: WHO. Available at: https://www.who.int/about/governance/constitution (Accessed: 12 February 2026).</a:t>
            </a:r>
          </a:p>
          <a:p>
            <a:pPr marL="383607" lvl="1" indent="-191803" algn="just">
              <a:lnSpc>
                <a:spcPts val="2878"/>
              </a:lnSpc>
              <a:buFont typeface="Arial"/>
              <a:buChar char="•"/>
            </a:pPr>
            <a:r>
              <a:rPr lang="en-US" sz="1776">
                <a:solidFill>
                  <a:srgbClr val="000000"/>
                </a:solidFill>
                <a:latin typeface="Body Text"/>
                <a:ea typeface="Body Text"/>
                <a:cs typeface="Body Text"/>
                <a:sym typeface="Body Text"/>
              </a:rPr>
              <a:t>World Health Organization. (2023). Health in All Policies (HiAP) framework for country action. Available at: https://www.afro.who.int/publications/health-all-policies-framework-country-action (Accessed: 12 February 2026).</a:t>
            </a:r>
          </a:p>
          <a:p>
            <a:pPr marL="383607" lvl="1" indent="-191803" algn="just">
              <a:lnSpc>
                <a:spcPts val="2878"/>
              </a:lnSpc>
              <a:buFont typeface="Arial"/>
              <a:buChar char="•"/>
            </a:pPr>
            <a:r>
              <a:rPr lang="en-US" sz="1776">
                <a:solidFill>
                  <a:srgbClr val="000000"/>
                </a:solidFill>
                <a:latin typeface="Body Text"/>
                <a:ea typeface="Body Text"/>
                <a:cs typeface="Body Text"/>
                <a:sym typeface="Body Text"/>
              </a:rPr>
              <a:t>Zhu, W., Chen, H., Zhang, Y., Zhao, Y., Ji, Y., &amp; Sun, H. (2025). Health from a health promotion perspective: a concept analysis. Journal of Health, Population and Nutrition, 44(1), 369.</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9F3"/>
        </a:solidFill>
        <a:effectLst/>
      </p:bgPr>
    </p:bg>
    <p:spTree>
      <p:nvGrpSpPr>
        <p:cNvPr id="1" name=""/>
        <p:cNvGrpSpPr/>
        <p:nvPr/>
      </p:nvGrpSpPr>
      <p:grpSpPr>
        <a:xfrm>
          <a:off x="0" y="0"/>
          <a:ext cx="0" cy="0"/>
          <a:chOff x="0" y="0"/>
          <a:chExt cx="0" cy="0"/>
        </a:xfrm>
      </p:grpSpPr>
      <p:sp>
        <p:nvSpPr>
          <p:cNvPr id="2" name="TextBox 2"/>
          <p:cNvSpPr txBox="1"/>
          <p:nvPr/>
        </p:nvSpPr>
        <p:spPr>
          <a:xfrm>
            <a:off x="1028700" y="4147219"/>
            <a:ext cx="9790751" cy="1954462"/>
          </a:xfrm>
          <a:prstGeom prst="rect">
            <a:avLst/>
          </a:prstGeom>
        </p:spPr>
        <p:txBody>
          <a:bodyPr lIns="0" tIns="0" rIns="0" bIns="0" rtlCol="0" anchor="t">
            <a:spAutoFit/>
          </a:bodyPr>
          <a:lstStyle/>
          <a:p>
            <a:pPr algn="l">
              <a:lnSpc>
                <a:spcPts val="11704"/>
              </a:lnSpc>
            </a:pPr>
            <a:r>
              <a:rPr lang="en-US" sz="12585" b="1">
                <a:solidFill>
                  <a:srgbClr val="000000"/>
                </a:solidFill>
                <a:latin typeface="Cooper Hewitt Bold"/>
                <a:ea typeface="Cooper Hewitt Bold"/>
                <a:cs typeface="Cooper Hewitt Bold"/>
                <a:sym typeface="Cooper Hewitt Bold"/>
              </a:rPr>
              <a:t>Thank You</a:t>
            </a:r>
          </a:p>
        </p:txBody>
      </p:sp>
      <p:grpSp>
        <p:nvGrpSpPr>
          <p:cNvPr id="3" name="Group 3"/>
          <p:cNvGrpSpPr/>
          <p:nvPr/>
        </p:nvGrpSpPr>
        <p:grpSpPr>
          <a:xfrm>
            <a:off x="11290171" y="1028700"/>
            <a:ext cx="1136824" cy="1136824"/>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6F3A"/>
            </a:solidFill>
          </p:spPr>
        </p:sp>
        <p:sp>
          <p:nvSpPr>
            <p:cNvPr id="5" name="TextBox 5"/>
            <p:cNvSpPr txBox="1"/>
            <p:nvPr/>
          </p:nvSpPr>
          <p:spPr>
            <a:xfrm>
              <a:off x="76200" y="104775"/>
              <a:ext cx="660400" cy="631825"/>
            </a:xfrm>
            <a:prstGeom prst="rect">
              <a:avLst/>
            </a:prstGeom>
          </p:spPr>
          <p:txBody>
            <a:bodyPr lIns="50800" tIns="50800" rIns="50800" bIns="50800" rtlCol="0" anchor="ctr"/>
            <a:lstStyle/>
            <a:p>
              <a:pPr algn="ctr">
                <a:lnSpc>
                  <a:spcPts val="2578"/>
                </a:lnSpc>
              </a:pPr>
              <a:endParaRPr/>
            </a:p>
          </p:txBody>
        </p:sp>
      </p:grpSp>
      <p:grpSp>
        <p:nvGrpSpPr>
          <p:cNvPr id="6" name="Group 6"/>
          <p:cNvGrpSpPr/>
          <p:nvPr/>
        </p:nvGrpSpPr>
        <p:grpSpPr>
          <a:xfrm>
            <a:off x="12426995" y="993594"/>
            <a:ext cx="5538093" cy="5538093"/>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6F3A"/>
            </a:solidFill>
          </p:spPr>
        </p:sp>
        <p:sp>
          <p:nvSpPr>
            <p:cNvPr id="8" name="TextBox 8"/>
            <p:cNvSpPr txBox="1"/>
            <p:nvPr/>
          </p:nvSpPr>
          <p:spPr>
            <a:xfrm>
              <a:off x="76200" y="104775"/>
              <a:ext cx="660400" cy="631825"/>
            </a:xfrm>
            <a:prstGeom prst="rect">
              <a:avLst/>
            </a:prstGeom>
          </p:spPr>
          <p:txBody>
            <a:bodyPr lIns="50800" tIns="50800" rIns="50800" bIns="50800" rtlCol="0" anchor="ctr"/>
            <a:lstStyle/>
            <a:p>
              <a:pPr algn="ctr">
                <a:lnSpc>
                  <a:spcPts val="2578"/>
                </a:lnSpc>
              </a:pPr>
              <a:endParaRPr/>
            </a:p>
          </p:txBody>
        </p:sp>
      </p:grpSp>
      <p:grpSp>
        <p:nvGrpSpPr>
          <p:cNvPr id="9" name="Group 9"/>
          <p:cNvGrpSpPr/>
          <p:nvPr/>
        </p:nvGrpSpPr>
        <p:grpSpPr>
          <a:xfrm>
            <a:off x="10496382" y="4512559"/>
            <a:ext cx="5538093" cy="5538093"/>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6F3A"/>
            </a:solidFill>
          </p:spPr>
        </p:sp>
        <p:sp>
          <p:nvSpPr>
            <p:cNvPr id="11" name="TextBox 11"/>
            <p:cNvSpPr txBox="1"/>
            <p:nvPr/>
          </p:nvSpPr>
          <p:spPr>
            <a:xfrm>
              <a:off x="76200" y="104775"/>
              <a:ext cx="660400" cy="631825"/>
            </a:xfrm>
            <a:prstGeom prst="rect">
              <a:avLst/>
            </a:prstGeom>
          </p:spPr>
          <p:txBody>
            <a:bodyPr lIns="50800" tIns="50800" rIns="50800" bIns="50800" rtlCol="0" anchor="ctr"/>
            <a:lstStyle/>
            <a:p>
              <a:pPr algn="ctr">
                <a:lnSpc>
                  <a:spcPts val="2578"/>
                </a:lnSpc>
              </a:pPr>
              <a:endParaRPr/>
            </a:p>
          </p:txBody>
        </p:sp>
      </p:grpSp>
      <p:grpSp>
        <p:nvGrpSpPr>
          <p:cNvPr id="12" name="Group 12"/>
          <p:cNvGrpSpPr/>
          <p:nvPr/>
        </p:nvGrpSpPr>
        <p:grpSpPr>
          <a:xfrm rot="-3453400">
            <a:off x="6700402" y="-687880"/>
            <a:ext cx="4092401" cy="1849582"/>
            <a:chOff x="0" y="0"/>
            <a:chExt cx="706510" cy="319311"/>
          </a:xfrm>
        </p:grpSpPr>
        <p:sp>
          <p:nvSpPr>
            <p:cNvPr id="13" name="Freeform 13"/>
            <p:cNvSpPr/>
            <p:nvPr/>
          </p:nvSpPr>
          <p:spPr>
            <a:xfrm>
              <a:off x="0" y="0"/>
              <a:ext cx="706510" cy="319311"/>
            </a:xfrm>
            <a:custGeom>
              <a:avLst/>
              <a:gdLst/>
              <a:ahLst/>
              <a:cxnLst/>
              <a:rect l="l" t="t" r="r" b="b"/>
              <a:pathLst>
                <a:path w="706510" h="319311">
                  <a:moveTo>
                    <a:pt x="503310" y="0"/>
                  </a:moveTo>
                  <a:cubicBezTo>
                    <a:pt x="615534" y="0"/>
                    <a:pt x="706510" y="71480"/>
                    <a:pt x="706510" y="159655"/>
                  </a:cubicBezTo>
                  <a:cubicBezTo>
                    <a:pt x="706510" y="247831"/>
                    <a:pt x="615534" y="319311"/>
                    <a:pt x="503310" y="319311"/>
                  </a:cubicBezTo>
                  <a:lnTo>
                    <a:pt x="203200" y="319311"/>
                  </a:lnTo>
                  <a:cubicBezTo>
                    <a:pt x="90976" y="319311"/>
                    <a:pt x="0" y="247831"/>
                    <a:pt x="0" y="159655"/>
                  </a:cubicBezTo>
                  <a:cubicBezTo>
                    <a:pt x="0" y="71480"/>
                    <a:pt x="90976" y="0"/>
                    <a:pt x="203200" y="0"/>
                  </a:cubicBezTo>
                  <a:close/>
                </a:path>
              </a:pathLst>
            </a:custGeom>
            <a:solidFill>
              <a:srgbClr val="0097B2"/>
            </a:solidFill>
          </p:spPr>
        </p:sp>
        <p:sp>
          <p:nvSpPr>
            <p:cNvPr id="14" name="TextBox 14"/>
            <p:cNvSpPr txBox="1"/>
            <p:nvPr/>
          </p:nvSpPr>
          <p:spPr>
            <a:xfrm>
              <a:off x="0" y="28575"/>
              <a:ext cx="706510" cy="290736"/>
            </a:xfrm>
            <a:prstGeom prst="rect">
              <a:avLst/>
            </a:prstGeom>
          </p:spPr>
          <p:txBody>
            <a:bodyPr lIns="50800" tIns="50800" rIns="50800" bIns="50800" rtlCol="0" anchor="ctr"/>
            <a:lstStyle/>
            <a:p>
              <a:pPr algn="ctr">
                <a:lnSpc>
                  <a:spcPts val="2578"/>
                </a:lnSpc>
              </a:pPr>
              <a:endParaRPr/>
            </a:p>
          </p:txBody>
        </p:sp>
      </p:grpSp>
      <p:grpSp>
        <p:nvGrpSpPr>
          <p:cNvPr id="15" name="Group 15"/>
          <p:cNvGrpSpPr/>
          <p:nvPr/>
        </p:nvGrpSpPr>
        <p:grpSpPr>
          <a:xfrm rot="-3453400">
            <a:off x="7432549" y="9650904"/>
            <a:ext cx="2982417" cy="1172050"/>
            <a:chOff x="0" y="0"/>
            <a:chExt cx="1029766" cy="404684"/>
          </a:xfrm>
        </p:grpSpPr>
        <p:sp>
          <p:nvSpPr>
            <p:cNvPr id="16" name="Freeform 16"/>
            <p:cNvSpPr/>
            <p:nvPr/>
          </p:nvSpPr>
          <p:spPr>
            <a:xfrm>
              <a:off x="0" y="0"/>
              <a:ext cx="1029766" cy="404684"/>
            </a:xfrm>
            <a:custGeom>
              <a:avLst/>
              <a:gdLst/>
              <a:ahLst/>
              <a:cxnLst/>
              <a:rect l="l" t="t" r="r" b="b"/>
              <a:pathLst>
                <a:path w="1029766" h="404684">
                  <a:moveTo>
                    <a:pt x="826566" y="0"/>
                  </a:moveTo>
                  <a:cubicBezTo>
                    <a:pt x="938790" y="0"/>
                    <a:pt x="1029766" y="90592"/>
                    <a:pt x="1029766" y="202342"/>
                  </a:cubicBezTo>
                  <a:cubicBezTo>
                    <a:pt x="1029766" y="314092"/>
                    <a:pt x="938790" y="404684"/>
                    <a:pt x="826566" y="404684"/>
                  </a:cubicBezTo>
                  <a:lnTo>
                    <a:pt x="203200" y="404684"/>
                  </a:lnTo>
                  <a:cubicBezTo>
                    <a:pt x="90976" y="404684"/>
                    <a:pt x="0" y="314092"/>
                    <a:pt x="0" y="202342"/>
                  </a:cubicBezTo>
                  <a:cubicBezTo>
                    <a:pt x="0" y="90592"/>
                    <a:pt x="90976" y="0"/>
                    <a:pt x="203200" y="0"/>
                  </a:cubicBezTo>
                  <a:close/>
                </a:path>
              </a:pathLst>
            </a:custGeom>
            <a:solidFill>
              <a:srgbClr val="0097B2"/>
            </a:solidFill>
          </p:spPr>
        </p:sp>
        <p:sp>
          <p:nvSpPr>
            <p:cNvPr id="17" name="TextBox 17"/>
            <p:cNvSpPr txBox="1"/>
            <p:nvPr/>
          </p:nvSpPr>
          <p:spPr>
            <a:xfrm>
              <a:off x="0" y="28575"/>
              <a:ext cx="1029766" cy="376109"/>
            </a:xfrm>
            <a:prstGeom prst="rect">
              <a:avLst/>
            </a:prstGeom>
          </p:spPr>
          <p:txBody>
            <a:bodyPr lIns="50800" tIns="50800" rIns="50800" bIns="50800" rtlCol="0" anchor="ctr"/>
            <a:lstStyle/>
            <a:p>
              <a:pPr algn="ctr">
                <a:lnSpc>
                  <a:spcPts val="2578"/>
                </a:lnSpc>
              </a:pPr>
              <a:endParaRPr/>
            </a:p>
          </p:txBody>
        </p:sp>
      </p:grpSp>
      <p:grpSp>
        <p:nvGrpSpPr>
          <p:cNvPr id="18" name="Group 18"/>
          <p:cNvGrpSpPr/>
          <p:nvPr/>
        </p:nvGrpSpPr>
        <p:grpSpPr>
          <a:xfrm rot="-3453400">
            <a:off x="9953814" y="9726571"/>
            <a:ext cx="2321220" cy="648161"/>
            <a:chOff x="0" y="0"/>
            <a:chExt cx="1602936" cy="447593"/>
          </a:xfrm>
        </p:grpSpPr>
        <p:sp>
          <p:nvSpPr>
            <p:cNvPr id="19" name="Freeform 19"/>
            <p:cNvSpPr/>
            <p:nvPr/>
          </p:nvSpPr>
          <p:spPr>
            <a:xfrm>
              <a:off x="0" y="0"/>
              <a:ext cx="1602936" cy="447593"/>
            </a:xfrm>
            <a:custGeom>
              <a:avLst/>
              <a:gdLst/>
              <a:ahLst/>
              <a:cxnLst/>
              <a:rect l="l" t="t" r="r" b="b"/>
              <a:pathLst>
                <a:path w="1602936" h="447593">
                  <a:moveTo>
                    <a:pt x="1399736" y="0"/>
                  </a:moveTo>
                  <a:cubicBezTo>
                    <a:pt x="1511961" y="0"/>
                    <a:pt x="1602936" y="100197"/>
                    <a:pt x="1602936" y="223796"/>
                  </a:cubicBezTo>
                  <a:cubicBezTo>
                    <a:pt x="1602936" y="347396"/>
                    <a:pt x="1511961" y="447593"/>
                    <a:pt x="1399736" y="447593"/>
                  </a:cubicBezTo>
                  <a:lnTo>
                    <a:pt x="203200" y="447593"/>
                  </a:lnTo>
                  <a:cubicBezTo>
                    <a:pt x="90976" y="447593"/>
                    <a:pt x="0" y="347396"/>
                    <a:pt x="0" y="223796"/>
                  </a:cubicBezTo>
                  <a:cubicBezTo>
                    <a:pt x="0" y="100197"/>
                    <a:pt x="90976" y="0"/>
                    <a:pt x="203200" y="0"/>
                  </a:cubicBezTo>
                  <a:close/>
                </a:path>
              </a:pathLst>
            </a:custGeom>
            <a:solidFill>
              <a:srgbClr val="0097B2"/>
            </a:solidFill>
          </p:spPr>
        </p:sp>
        <p:sp>
          <p:nvSpPr>
            <p:cNvPr id="20" name="TextBox 20"/>
            <p:cNvSpPr txBox="1"/>
            <p:nvPr/>
          </p:nvSpPr>
          <p:spPr>
            <a:xfrm>
              <a:off x="0" y="28575"/>
              <a:ext cx="1602936" cy="419018"/>
            </a:xfrm>
            <a:prstGeom prst="rect">
              <a:avLst/>
            </a:prstGeom>
          </p:spPr>
          <p:txBody>
            <a:bodyPr lIns="50800" tIns="50800" rIns="50800" bIns="50800" rtlCol="0" anchor="ctr"/>
            <a:lstStyle/>
            <a:p>
              <a:pPr algn="ctr">
                <a:lnSpc>
                  <a:spcPts val="2578"/>
                </a:lnSpc>
              </a:pPr>
              <a:endParaRPr/>
            </a:p>
          </p:txBody>
        </p:sp>
      </p:grpSp>
      <p:grpSp>
        <p:nvGrpSpPr>
          <p:cNvPr id="21" name="Group 21"/>
          <p:cNvGrpSpPr/>
          <p:nvPr/>
        </p:nvGrpSpPr>
        <p:grpSpPr>
          <a:xfrm rot="-3453400">
            <a:off x="15995554" y="6995511"/>
            <a:ext cx="3838345" cy="1071792"/>
            <a:chOff x="0" y="0"/>
            <a:chExt cx="1602936" cy="447593"/>
          </a:xfrm>
        </p:grpSpPr>
        <p:sp>
          <p:nvSpPr>
            <p:cNvPr id="22" name="Freeform 22"/>
            <p:cNvSpPr/>
            <p:nvPr/>
          </p:nvSpPr>
          <p:spPr>
            <a:xfrm>
              <a:off x="0" y="0"/>
              <a:ext cx="1602936" cy="447593"/>
            </a:xfrm>
            <a:custGeom>
              <a:avLst/>
              <a:gdLst/>
              <a:ahLst/>
              <a:cxnLst/>
              <a:rect l="l" t="t" r="r" b="b"/>
              <a:pathLst>
                <a:path w="1602936" h="447593">
                  <a:moveTo>
                    <a:pt x="1399736" y="0"/>
                  </a:moveTo>
                  <a:cubicBezTo>
                    <a:pt x="1511961" y="0"/>
                    <a:pt x="1602936" y="100197"/>
                    <a:pt x="1602936" y="223796"/>
                  </a:cubicBezTo>
                  <a:cubicBezTo>
                    <a:pt x="1602936" y="347396"/>
                    <a:pt x="1511961" y="447593"/>
                    <a:pt x="1399736" y="447593"/>
                  </a:cubicBezTo>
                  <a:lnTo>
                    <a:pt x="203200" y="447593"/>
                  </a:lnTo>
                  <a:cubicBezTo>
                    <a:pt x="90976" y="447593"/>
                    <a:pt x="0" y="347396"/>
                    <a:pt x="0" y="223796"/>
                  </a:cubicBezTo>
                  <a:cubicBezTo>
                    <a:pt x="0" y="100197"/>
                    <a:pt x="90976" y="0"/>
                    <a:pt x="203200" y="0"/>
                  </a:cubicBezTo>
                  <a:close/>
                </a:path>
              </a:pathLst>
            </a:custGeom>
            <a:solidFill>
              <a:srgbClr val="0097B2"/>
            </a:solidFill>
          </p:spPr>
        </p:sp>
        <p:sp>
          <p:nvSpPr>
            <p:cNvPr id="23" name="TextBox 23"/>
            <p:cNvSpPr txBox="1"/>
            <p:nvPr/>
          </p:nvSpPr>
          <p:spPr>
            <a:xfrm>
              <a:off x="0" y="28575"/>
              <a:ext cx="1602936" cy="419018"/>
            </a:xfrm>
            <a:prstGeom prst="rect">
              <a:avLst/>
            </a:prstGeom>
          </p:spPr>
          <p:txBody>
            <a:bodyPr lIns="50800" tIns="50800" rIns="50800" bIns="50800" rtlCol="0" anchor="ctr"/>
            <a:lstStyle/>
            <a:p>
              <a:pPr algn="ctr">
                <a:lnSpc>
                  <a:spcPts val="2578"/>
                </a:lnSpc>
              </a:pPr>
              <a:endParaRPr/>
            </a:p>
          </p:txBody>
        </p:sp>
      </p:grpSp>
      <p:sp>
        <p:nvSpPr>
          <p:cNvPr id="24" name="Freeform 24"/>
          <p:cNvSpPr/>
          <p:nvPr/>
        </p:nvSpPr>
        <p:spPr>
          <a:xfrm>
            <a:off x="5930077" y="8713362"/>
            <a:ext cx="938359" cy="937186"/>
          </a:xfrm>
          <a:custGeom>
            <a:avLst/>
            <a:gdLst/>
            <a:ahLst/>
            <a:cxnLst/>
            <a:rect l="l" t="t" r="r" b="b"/>
            <a:pathLst>
              <a:path w="938359" h="937186">
                <a:moveTo>
                  <a:pt x="0" y="0"/>
                </a:moveTo>
                <a:lnTo>
                  <a:pt x="938359" y="0"/>
                </a:lnTo>
                <a:lnTo>
                  <a:pt x="938359" y="937186"/>
                </a:lnTo>
                <a:lnTo>
                  <a:pt x="0" y="937186"/>
                </a:lnTo>
                <a:lnTo>
                  <a:pt x="0" y="0"/>
                </a:lnTo>
                <a:close/>
              </a:path>
            </a:pathLst>
          </a:custGeom>
          <a:blipFill>
            <a:blip r:embed="rId2"/>
            <a:stretch>
              <a:fillRect/>
            </a:stretch>
          </a:blipFill>
        </p:spPr>
      </p:sp>
      <p:sp>
        <p:nvSpPr>
          <p:cNvPr id="25" name="Freeform 25"/>
          <p:cNvSpPr/>
          <p:nvPr/>
        </p:nvSpPr>
        <p:spPr>
          <a:xfrm>
            <a:off x="10005841" y="2165524"/>
            <a:ext cx="878581" cy="877483"/>
          </a:xfrm>
          <a:custGeom>
            <a:avLst/>
            <a:gdLst/>
            <a:ahLst/>
            <a:cxnLst/>
            <a:rect l="l" t="t" r="r" b="b"/>
            <a:pathLst>
              <a:path w="878581" h="877483">
                <a:moveTo>
                  <a:pt x="0" y="0"/>
                </a:moveTo>
                <a:lnTo>
                  <a:pt x="878581" y="0"/>
                </a:lnTo>
                <a:lnTo>
                  <a:pt x="878581" y="877483"/>
                </a:lnTo>
                <a:lnTo>
                  <a:pt x="0" y="877483"/>
                </a:lnTo>
                <a:lnTo>
                  <a:pt x="0" y="0"/>
                </a:lnTo>
                <a:close/>
              </a:path>
            </a:pathLst>
          </a:custGeom>
          <a:blipFill>
            <a:blip r:embed="rId3"/>
            <a:stretch>
              <a:fillRect/>
            </a:stretch>
          </a:blipFill>
        </p:spPr>
      </p:sp>
      <p:grpSp>
        <p:nvGrpSpPr>
          <p:cNvPr id="26" name="Group 26"/>
          <p:cNvGrpSpPr/>
          <p:nvPr/>
        </p:nvGrpSpPr>
        <p:grpSpPr>
          <a:xfrm>
            <a:off x="11152795" y="1894221"/>
            <a:ext cx="6498558" cy="6498558"/>
            <a:chOff x="0" y="0"/>
            <a:chExt cx="812800" cy="812800"/>
          </a:xfrm>
        </p:grpSpPr>
        <p:sp>
          <p:nvSpPr>
            <p:cNvPr id="27" name="Freeform 2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stretch>
                <a:fillRect l="-82210" r="-17789"/>
              </a:stretch>
            </a:blipFill>
            <a:ln w="171450" cap="sq">
              <a:solidFill>
                <a:srgbClr val="FFFFFF"/>
              </a:solidFill>
              <a:prstDash val="solid"/>
              <a:miter/>
            </a:ln>
          </p:spPr>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4301</Words>
  <Application>Microsoft Office PowerPoint</Application>
  <PresentationFormat>Custom</PresentationFormat>
  <Paragraphs>129</Paragraphs>
  <Slides>20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Cooper Hewitt</vt:lpstr>
      <vt:lpstr>Arial</vt:lpstr>
      <vt:lpstr>Calibri</vt:lpstr>
      <vt:lpstr>Cooper Hewitt Bold</vt:lpstr>
      <vt:lpstr>Body Text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Zaigham (Presentation)</dc:title>
  <cp:lastModifiedBy>Muaz Ahmad Rasheed</cp:lastModifiedBy>
  <cp:revision>2</cp:revision>
  <dcterms:created xsi:type="dcterms:W3CDTF">2006-08-16T00:00:00Z</dcterms:created>
  <dcterms:modified xsi:type="dcterms:W3CDTF">2026-02-13T19:11:04Z</dcterms:modified>
  <dc:identifier>DAG0qF9b0XU</dc:identifier>
</cp:coreProperties>
</file>