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472" r:id="rId1"/>
  </p:sldMasterIdLst>
  <p:sldIdLst>
    <p:sldId id="258" r:id="rId2"/>
    <p:sldId id="272" r:id="rId3"/>
    <p:sldId id="271" r:id="rId4"/>
    <p:sldId id="267" r:id="rId5"/>
    <p:sldId id="260" r:id="rId6"/>
    <p:sldId id="259" r:id="rId7"/>
    <p:sldId id="262" r:id="rId8"/>
    <p:sldId id="273" r:id="rId9"/>
    <p:sldId id="274" r:id="rId10"/>
    <p:sldId id="275" r:id="rId1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9431D89-BAA5-8F6F-170B-91E39EFB2411}" v="25" dt="2026-02-09T14:43:4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9" d="100"/>
          <a:sy n="59" d="100"/>
        </p:scale>
        <p:origin x="940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A0979-F579-4E9B-A675-1F5ABBFF00DB}" type="datetimeFigureOut">
              <a:rPr lang="en-US" dirty="0"/>
              <a:t>2/25/2026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850146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7156E-175E-4DBA-9D21-B772C320F342}" type="datetimeFigureOut">
              <a:rPr lang="en-US" dirty="0"/>
              <a:t>2/25/2026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12952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95F6E-3D02-4292-95D1-C62B3126321B}" type="datetimeFigureOut">
              <a:rPr lang="en-US" dirty="0"/>
              <a:t>2/25/2026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23822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B5ACB-D10C-44A8-9570-124370F4CB38}" type="datetimeFigureOut">
              <a:rPr lang="en-US" dirty="0"/>
              <a:t>2/25/2026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7102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8D84F4-0E7A-4BDE-98C6-AE68FB974645}" type="datetimeFigureOut">
              <a:rPr lang="en-US" dirty="0"/>
              <a:t>2/25/2026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5414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FF1D8-9801-4C4B-92F3-66C9A863BD74}" type="datetimeFigureOut">
              <a:rPr lang="en-US" dirty="0"/>
              <a:t>2/25/2026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64941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FE8FD-B23E-4E1A-83EF-0847EBEA0105}" type="datetimeFigureOut">
              <a:rPr lang="en-US" dirty="0"/>
              <a:t>2/25/2026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77213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F891E-A7C2-465C-AD39-8EDCB0F58E3C}" type="datetimeFigureOut">
              <a:rPr lang="en-US" dirty="0"/>
              <a:t>2/25/2026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89350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F93E5-AFB6-485C-8E3C-32F92A07875F}" type="datetimeFigureOut">
              <a:rPr lang="en-US" dirty="0"/>
              <a:t>2/25/2026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72187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76D0F-5A12-4D0A-80B0-1A6122B61E7B}" type="datetimeFigureOut">
              <a:rPr lang="en-US" dirty="0"/>
              <a:t>2/25/2026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40786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E8C84-89CA-44AB-B0BE-5C91BAF75478}" type="datetimeFigureOut">
              <a:rPr lang="en-US" dirty="0"/>
              <a:t>2/25/2026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52724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3A332BE1-279E-4118-9FE3-7952B079A510}" type="datetimeFigureOut">
              <a:rPr lang="en-US" dirty="0"/>
              <a:t>2/25/2026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4441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473" r:id="rId1"/>
    <p:sldLayoutId id="2147484474" r:id="rId2"/>
    <p:sldLayoutId id="2147484475" r:id="rId3"/>
    <p:sldLayoutId id="2147484476" r:id="rId4"/>
    <p:sldLayoutId id="2147484477" r:id="rId5"/>
    <p:sldLayoutId id="2147484478" r:id="rId6"/>
    <p:sldLayoutId id="2147484479" r:id="rId7"/>
    <p:sldLayoutId id="2147484480" r:id="rId8"/>
    <p:sldLayoutId id="2147484481" r:id="rId9"/>
    <p:sldLayoutId id="2147484482" r:id="rId10"/>
    <p:sldLayoutId id="2147484483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5" orient="horz" pos="2160">
          <p15:clr>
            <a:srgbClr val="F26B43"/>
          </p15:clr>
        </p15:guide>
        <p15:guide id="6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eograph.org.uk/photo/487813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5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doi.org/10.1177/20552076231191004" TargetMode="Externa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Title 1">
            <a:extLst>
              <a:ext uri="{FF2B5EF4-FFF2-40B4-BE49-F238E27FC236}">
                <a16:creationId xmlns:a16="http://schemas.microsoft.com/office/drawing/2014/main" id="{11568940-294B-9C70-0CC8-C03CA05723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200" b="1" kern="1200">
                <a:latin typeface="+mj-lt"/>
                <a:ea typeface="+mj-ea"/>
                <a:cs typeface="+mj-cs"/>
              </a:rPr>
              <a:t>Gemma Hoare - 2507356</a:t>
            </a:r>
            <a:br>
              <a:rPr lang="en-US" sz="1200" b="1" kern="1200">
                <a:latin typeface="+mj-lt"/>
                <a:ea typeface="+mj-ea"/>
                <a:cs typeface="+mj-cs"/>
              </a:rPr>
            </a:br>
            <a:br>
              <a:rPr lang="en-US" sz="1200" b="1" kern="1200">
                <a:latin typeface="+mj-lt"/>
                <a:ea typeface="+mj-ea"/>
                <a:cs typeface="+mj-cs"/>
              </a:rPr>
            </a:br>
            <a:br>
              <a:rPr lang="en-US" sz="1200" b="1" kern="1200">
                <a:latin typeface="+mj-lt"/>
                <a:ea typeface="+mj-ea"/>
                <a:cs typeface="+mj-cs"/>
              </a:rPr>
            </a:br>
            <a:r>
              <a:rPr lang="en-US" sz="1200" b="1" kern="1200">
                <a:latin typeface="+mj-lt"/>
                <a:ea typeface="+mj-ea"/>
                <a:cs typeface="+mj-cs"/>
              </a:rPr>
              <a:t>Markus Klingelfuss</a:t>
            </a:r>
            <a:br>
              <a:rPr lang="en-US" sz="1200" b="1" kern="1200">
                <a:latin typeface="+mj-lt"/>
                <a:ea typeface="+mj-ea"/>
                <a:cs typeface="+mj-cs"/>
              </a:rPr>
            </a:br>
            <a:r>
              <a:rPr lang="en-US" sz="1200" b="1" kern="1200">
                <a:latin typeface="+mj-lt"/>
                <a:ea typeface="+mj-ea"/>
                <a:cs typeface="+mj-cs"/>
              </a:rPr>
              <a:t>LCHS4007</a:t>
            </a:r>
            <a:br>
              <a:rPr lang="en-US" sz="1200" b="1" kern="1200">
                <a:latin typeface="+mj-lt"/>
                <a:ea typeface="+mj-ea"/>
                <a:cs typeface="+mj-cs"/>
              </a:rPr>
            </a:br>
            <a:r>
              <a:rPr lang="en-US" sz="1200" b="1" kern="1200">
                <a:latin typeface="+mj-lt"/>
                <a:ea typeface="+mj-ea"/>
                <a:cs typeface="+mj-cs"/>
              </a:rPr>
              <a:t>Digital Skills and Research Methods</a:t>
            </a:r>
          </a:p>
        </p:txBody>
      </p:sp>
      <p:sp>
        <p:nvSpPr>
          <p:cNvPr id="54" name="Text Placeholder 2">
            <a:extLst>
              <a:ext uri="{FF2B5EF4-FFF2-40B4-BE49-F238E27FC236}">
                <a16:creationId xmlns:a16="http://schemas.microsoft.com/office/drawing/2014/main" id="{0BD3BE47-E3D0-D870-B663-BF2ABD893D5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/>
          <a:lstStyle/>
          <a:p>
            <a:r>
              <a:rPr lang="en-US"/>
              <a:t>Bourneville care home</a:t>
            </a:r>
          </a:p>
        </p:txBody>
      </p:sp>
      <p:pic>
        <p:nvPicPr>
          <p:cNvPr id="6" name="Picture 5" descr="A house with a garden&#10;&#10;AI-generated content may be incorrect.">
            <a:extLst>
              <a:ext uri="{FF2B5EF4-FFF2-40B4-BE49-F238E27FC236}">
                <a16:creationId xmlns:a16="http://schemas.microsoft.com/office/drawing/2014/main" id="{7CDD4164-0076-6E77-6AEE-B3EA2E824C6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78434" y="2386894"/>
            <a:ext cx="5020118" cy="3765089"/>
          </a:xfrm>
          <a:prstGeom prst="rect">
            <a:avLst/>
          </a:prstGeom>
          <a:noFill/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096B042-56ED-E5B0-84E1-B01DC4CA8404}"/>
              </a:ext>
            </a:extLst>
          </p:cNvPr>
          <p:cNvSpPr txBox="1"/>
          <p:nvPr/>
        </p:nvSpPr>
        <p:spPr>
          <a:xfrm>
            <a:off x="6172199" y="2386894"/>
            <a:ext cx="5183189" cy="376508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28600" indent="-228600">
              <a:lnSpc>
                <a:spcPct val="120000"/>
              </a:lnSpc>
              <a:spcBef>
                <a:spcPts val="10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/>
              <a:t>Evaluating the use of digital technology, tools and techniques to enhance efficiency at sunrise residential care home</a:t>
            </a:r>
          </a:p>
        </p:txBody>
      </p:sp>
      <p:sp>
        <p:nvSpPr>
          <p:cNvPr id="18" name="Date Placeholder 3">
            <a:extLst>
              <a:ext uri="{FF2B5EF4-FFF2-40B4-BE49-F238E27FC236}">
                <a16:creationId xmlns:a16="http://schemas.microsoft.com/office/drawing/2014/main" id="{C62371DE-330C-513E-32A3-41E1859A397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94C51435-58DA-4F50-AF68-C2334D880B01}" type="datetime1">
              <a:rPr lang="en-US"/>
              <a:pPr>
                <a:spcAft>
                  <a:spcPts val="600"/>
                </a:spcAft>
                <a:defRPr/>
              </a:pPr>
              <a:t>2/25/2026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BD057BB-BA0B-F442-110F-24B9DE69D9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453002"/>
            <a:ext cx="2805405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r>
              <a:rPr lang="en-US" sz="700" kern="1200">
                <a:latin typeface="+mn-lt"/>
                <a:ea typeface="+mn-ea"/>
                <a:cs typeface="+mn-cs"/>
              </a:rPr>
              <a:t>
              </a:t>
            </a:r>
          </a:p>
        </p:txBody>
      </p:sp>
      <p:sp>
        <p:nvSpPr>
          <p:cNvPr id="19" name="Slide Number Placeholder 5">
            <a:extLst>
              <a:ext uri="{FF2B5EF4-FFF2-40B4-BE49-F238E27FC236}">
                <a16:creationId xmlns:a16="http://schemas.microsoft.com/office/drawing/2014/main" id="{6968BB4C-741B-DFE8-90A1-E046911EDD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CC057153-B650-4DEB-B370-79DDCFDCE934}" type="slidenum">
              <a:rPr lang="en-US"/>
              <a:pPr>
                <a:spcAft>
                  <a:spcPts val="600"/>
                </a:spcAft>
                <a:defRPr/>
              </a:pPr>
              <a:t>1</a:t>
            </a:fld>
            <a:endParaRPr lang="en-US"/>
          </a:p>
        </p:txBody>
      </p:sp>
      <p:sp>
        <p:nvSpPr>
          <p:cNvPr id="2" name="Date Placeholder 1" hidden="1">
            <a:extLst>
              <a:ext uri="{FF2B5EF4-FFF2-40B4-BE49-F238E27FC236}">
                <a16:creationId xmlns:a16="http://schemas.microsoft.com/office/drawing/2014/main" id="{1075350C-C86C-99B6-72B7-EE65DFC083F7}"/>
              </a:ext>
            </a:extLst>
          </p:cNvPr>
          <p:cNvSpPr>
            <a:spLocks noGrp="1"/>
          </p:cNvSpPr>
          <p:nvPr>
            <p:ph type="dt" sz="half" idx="4294967295"/>
          </p:nvPr>
        </p:nvSpPr>
        <p:spPr>
          <a:xfrm>
            <a:off x="0" y="6453188"/>
            <a:ext cx="3495675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E08F17AC-A993-4073-B13F-C8305027D1AF}" type="datetime1">
              <a:rPr lang="en-US"/>
              <a:pPr>
                <a:spcAft>
                  <a:spcPts val="600"/>
                </a:spcAft>
              </a:pPr>
              <a:t>2/25/2026</a:t>
            </a:fld>
            <a:endParaRPr lang="en-US"/>
          </a:p>
        </p:txBody>
      </p:sp>
      <p:sp>
        <p:nvSpPr>
          <p:cNvPr id="4" name="Slide Number Placeholder 3" hidden="1">
            <a:extLst>
              <a:ext uri="{FF2B5EF4-FFF2-40B4-BE49-F238E27FC236}">
                <a16:creationId xmlns:a16="http://schemas.microsoft.com/office/drawing/2014/main" id="{2771EF81-5AE1-8EFF-EC5A-4FDAD46A4B5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11761788" y="6453188"/>
            <a:ext cx="430212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09812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15A952C2-0C1A-262E-EC55-F2011A1F6F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Contents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97A817D6-C2A2-AE1B-4266-923FE931299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/>
              <a:t>Introduction</a:t>
            </a:r>
          </a:p>
          <a:p>
            <a:pPr marL="0" indent="0">
              <a:buNone/>
            </a:pPr>
            <a:r>
              <a:rPr lang="en-US"/>
              <a:t>Background case study</a:t>
            </a:r>
          </a:p>
          <a:p>
            <a:pPr marL="0" indent="0">
              <a:buNone/>
            </a:pPr>
            <a:r>
              <a:rPr lang="en-US"/>
              <a:t>Pros and cons</a:t>
            </a:r>
          </a:p>
          <a:p>
            <a:pPr marL="0" indent="0">
              <a:buNone/>
            </a:pPr>
            <a:r>
              <a:rPr lang="en-US"/>
              <a:t>Microsoft word</a:t>
            </a:r>
          </a:p>
          <a:p>
            <a:pPr marL="0" indent="0">
              <a:buNone/>
            </a:pPr>
            <a:r>
              <a:rPr lang="en-US"/>
              <a:t>Microsoft outlook</a:t>
            </a:r>
          </a:p>
          <a:p>
            <a:pPr marL="0" indent="0">
              <a:buNone/>
            </a:pPr>
            <a:r>
              <a:rPr lang="en-US"/>
              <a:t>Conclusion </a:t>
            </a:r>
          </a:p>
          <a:p>
            <a:pPr marL="0" indent="0">
              <a:buNone/>
            </a:pPr>
            <a:r>
              <a:rPr lang="en-US"/>
              <a:t>References</a:t>
            </a:r>
          </a:p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B8E152C-24C9-314F-F47D-2C4ADE8A6A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286736A3-E236-4C99-ACC2-73B9C09CD13A}" type="datetime1">
              <a:rPr lang="en-US"/>
              <a:pPr>
                <a:spcAft>
                  <a:spcPts val="600"/>
                </a:spcAft>
                <a:defRPr/>
              </a:pPr>
              <a:t>2/25/2026</a:t>
            </a:fld>
            <a:endParaRPr lang="en-US"/>
          </a:p>
        </p:txBody>
      </p:sp>
      <p:sp>
        <p:nvSpPr>
          <p:cNvPr id="37" name="Footer Placeholder 5">
            <a:extLst>
              <a:ext uri="{FF2B5EF4-FFF2-40B4-BE49-F238E27FC236}">
                <a16:creationId xmlns:a16="http://schemas.microsoft.com/office/drawing/2014/main" id="{D07DC4D7-5A32-8DC1-567F-E5DCFA7B9F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r>
              <a:rPr lang="en-US" sz="700" kern="1200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C600FF3-0D61-1FEE-BE04-BC923F8D0A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A65A5C87-DF58-40C8-B092-1DE63DB4547E}" type="slidenum">
              <a:rPr lang="en-US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</a:t>
            </a:fld>
            <a:endParaRPr lang="en-US"/>
          </a:p>
        </p:txBody>
      </p:sp>
      <p:pic>
        <p:nvPicPr>
          <p:cNvPr id="36" name="Picture 35" descr="Close-up of woman's hands typing and using a trackpad on a laptop with mug">
            <a:extLst>
              <a:ext uri="{FF2B5EF4-FFF2-40B4-BE49-F238E27FC236}">
                <a16:creationId xmlns:a16="http://schemas.microsoft.com/office/drawing/2014/main" id="{06AF7DF4-6713-C107-1E5E-6A5CED66845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488" r="28112" b="-1"/>
          <a:stretch>
            <a:fillRect/>
          </a:stretch>
        </p:blipFill>
        <p:spPr>
          <a:xfrm>
            <a:off x="6172200" y="2199915"/>
            <a:ext cx="5219700" cy="370195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5178317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 descr="A person and a nurse sitting on a couch&#10;&#10;AI-generated content may be incorrect.">
            <a:extLst>
              <a:ext uri="{FF2B5EF4-FFF2-40B4-BE49-F238E27FC236}">
                <a16:creationId xmlns:a16="http://schemas.microsoft.com/office/drawing/2014/main" id="{D4A7FB70-7FF0-C3BD-26C4-A308A7979B0B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3113" r="3961" b="-1"/>
          <a:stretch>
            <a:fillRect/>
          </a:stretch>
        </p:blipFill>
        <p:spPr>
          <a:xfrm>
            <a:off x="5036283" y="10"/>
            <a:ext cx="7155717" cy="6857990"/>
          </a:xfrm>
          <a:custGeom>
            <a:avLst/>
            <a:gdLst/>
            <a:ahLst/>
            <a:cxnLst/>
            <a:rect l="l" t="t" r="r" b="b"/>
            <a:pathLst>
              <a:path w="9547224" h="6858000">
                <a:moveTo>
                  <a:pt x="1623023" y="0"/>
                </a:moveTo>
                <a:lnTo>
                  <a:pt x="2716256" y="0"/>
                </a:lnTo>
                <a:lnTo>
                  <a:pt x="3032455" y="0"/>
                </a:lnTo>
                <a:lnTo>
                  <a:pt x="3496422" y="0"/>
                </a:lnTo>
                <a:lnTo>
                  <a:pt x="5205951" y="0"/>
                </a:lnTo>
                <a:lnTo>
                  <a:pt x="9547224" y="0"/>
                </a:lnTo>
                <a:lnTo>
                  <a:pt x="9547224" y="6858000"/>
                </a:lnTo>
                <a:lnTo>
                  <a:pt x="5205951" y="6858000"/>
                </a:lnTo>
                <a:lnTo>
                  <a:pt x="3496422" y="6858000"/>
                </a:lnTo>
                <a:lnTo>
                  <a:pt x="3032455" y="6858000"/>
                </a:lnTo>
                <a:lnTo>
                  <a:pt x="2716256" y="6858000"/>
                </a:lnTo>
                <a:lnTo>
                  <a:pt x="2502754" y="6858000"/>
                </a:lnTo>
                <a:lnTo>
                  <a:pt x="2390998" y="6780599"/>
                </a:lnTo>
                <a:cubicBezTo>
                  <a:pt x="2217180" y="6653108"/>
                  <a:pt x="2046553" y="6515397"/>
                  <a:pt x="1874350" y="6374814"/>
                </a:cubicBezTo>
                <a:cubicBezTo>
                  <a:pt x="928725" y="5602839"/>
                  <a:pt x="0" y="4969131"/>
                  <a:pt x="0" y="3621656"/>
                </a:cubicBezTo>
                <a:cubicBezTo>
                  <a:pt x="0" y="2093192"/>
                  <a:pt x="573736" y="754641"/>
                  <a:pt x="1600899" y="14997"/>
                </a:cubicBezTo>
                <a:close/>
              </a:path>
            </a:pathLst>
          </a:cu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2C23CDF-5D5E-7A76-795E-8C7DDBD33703}"/>
              </a:ext>
            </a:extLst>
          </p:cNvPr>
          <p:cNvSpPr txBox="1"/>
          <p:nvPr/>
        </p:nvSpPr>
        <p:spPr>
          <a:xfrm>
            <a:off x="252016" y="420027"/>
            <a:ext cx="5006727" cy="62478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4000"/>
              <a:t>Administrators</a:t>
            </a:r>
          </a:p>
          <a:p>
            <a:endParaRPr lang="en-GB" sz="4000"/>
          </a:p>
          <a:p>
            <a:r>
              <a:rPr lang="en-GB" sz="4000"/>
              <a:t>Care workers</a:t>
            </a:r>
          </a:p>
          <a:p>
            <a:endParaRPr lang="en-GB" sz="4000"/>
          </a:p>
          <a:p>
            <a:r>
              <a:rPr lang="en-GB" sz="4000"/>
              <a:t>Social workers</a:t>
            </a:r>
          </a:p>
          <a:p>
            <a:endParaRPr lang="en-GB" sz="4000"/>
          </a:p>
          <a:p>
            <a:r>
              <a:rPr lang="en-GB" sz="4000"/>
              <a:t>Dietitians</a:t>
            </a:r>
          </a:p>
          <a:p>
            <a:endParaRPr lang="en-GB" sz="4000"/>
          </a:p>
          <a:p>
            <a:r>
              <a:rPr lang="en-GB" sz="4000"/>
              <a:t>Registered nurses</a:t>
            </a:r>
          </a:p>
          <a:p>
            <a:endParaRPr lang="en-GB" sz="4000"/>
          </a:p>
        </p:txBody>
      </p:sp>
    </p:spTree>
    <p:extLst>
      <p:ext uri="{BB962C8B-B14F-4D97-AF65-F5344CB8AC3E}">
        <p14:creationId xmlns:p14="http://schemas.microsoft.com/office/powerpoint/2010/main" val="5778108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253DE5-B0AB-3CF5-1F5C-F511AFF5F0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5117123" y="1912571"/>
            <a:ext cx="3822189" cy="235235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endParaRPr lang="en-US" sz="4000"/>
          </a:p>
        </p:txBody>
      </p:sp>
      <p:pic>
        <p:nvPicPr>
          <p:cNvPr id="5" name="Picture Placeholder 4" descr="A group of people looking at a computer&#10;&#10;AI-generated content may be incorrect.">
            <a:extLst>
              <a:ext uri="{FF2B5EF4-FFF2-40B4-BE49-F238E27FC236}">
                <a16:creationId xmlns:a16="http://schemas.microsoft.com/office/drawing/2014/main" id="{FA95B510-683F-7378-49C4-F2CCDE1760EB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b="807"/>
          <a:stretch>
            <a:fillRect/>
          </a:stretch>
        </p:blipFill>
        <p:spPr>
          <a:xfrm>
            <a:off x="4773186" y="10"/>
            <a:ext cx="7418812" cy="6857990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FC48EB4-0ED0-E889-7487-D3C5BEF213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8200" y="347494"/>
            <a:ext cx="3822189" cy="582946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400"/>
              <a:t>Word </a:t>
            </a:r>
          </a:p>
          <a:p>
            <a:r>
              <a:rPr lang="en-US" sz="2400"/>
              <a:t>Excel</a:t>
            </a:r>
          </a:p>
          <a:p>
            <a:r>
              <a:rPr lang="en-US" sz="2400"/>
              <a:t>PowerPoint</a:t>
            </a:r>
          </a:p>
          <a:p>
            <a:r>
              <a:rPr lang="en-US" sz="2400"/>
              <a:t>Outlook</a:t>
            </a:r>
          </a:p>
          <a:p>
            <a:r>
              <a:rPr lang="en-US" sz="2400"/>
              <a:t>Microsoft teams</a:t>
            </a:r>
          </a:p>
          <a:p>
            <a:r>
              <a:rPr lang="en-US" sz="2400"/>
              <a:t>One drive</a:t>
            </a:r>
          </a:p>
          <a:p>
            <a:r>
              <a:rPr lang="en-US" sz="2400"/>
              <a:t>Copilot</a:t>
            </a:r>
          </a:p>
          <a:p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32447945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ow to download and use Microsoft Word for free | TechRadar">
            <a:extLst>
              <a:ext uri="{FF2B5EF4-FFF2-40B4-BE49-F238E27FC236}">
                <a16:creationId xmlns:a16="http://schemas.microsoft.com/office/drawing/2014/main" id="{5A3BD3BA-4EE6-947D-04A6-337BF8A166C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19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  <a:noFill/>
        </p:spPr>
      </p:pic>
      <p:sp>
        <p:nvSpPr>
          <p:cNvPr id="14" name="Date Placeholder 4">
            <a:extLst>
              <a:ext uri="{FF2B5EF4-FFF2-40B4-BE49-F238E27FC236}">
                <a16:creationId xmlns:a16="http://schemas.microsoft.com/office/drawing/2014/main" id="{6484EDF9-B1FC-934C-7B44-A61BE41F2E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081E0795-993A-4DD2-94FD-ACAA7E273DA9}" type="datetime1">
              <a:rPr lang="en-US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2/25/2026</a:t>
            </a:fld>
            <a:endParaRPr lang="en-US">
              <a:solidFill>
                <a:srgbClr val="FFFFFF"/>
              </a:solidFill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61101B6-E4E7-D149-6A97-B004FA155C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 kern="120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
              </a:t>
            </a:r>
          </a:p>
        </p:txBody>
      </p:sp>
      <p:sp>
        <p:nvSpPr>
          <p:cNvPr id="16" name="Slide Number Placeholder 6">
            <a:extLst>
              <a:ext uri="{FF2B5EF4-FFF2-40B4-BE49-F238E27FC236}">
                <a16:creationId xmlns:a16="http://schemas.microsoft.com/office/drawing/2014/main" id="{8C146583-399D-6954-535E-06948073A3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E30AF5A0-43BB-4336-8627-9123B9144D80}" type="slidenum">
              <a:rPr lang="en-US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5</a:t>
            </a:fld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Date Placeholder 1" hidden="1">
            <a:extLst>
              <a:ext uri="{FF2B5EF4-FFF2-40B4-BE49-F238E27FC236}">
                <a16:creationId xmlns:a16="http://schemas.microsoft.com/office/drawing/2014/main" id="{D95C9A8E-0007-8737-A193-6F3402ACDE4A}"/>
              </a:ext>
            </a:extLst>
          </p:cNvPr>
          <p:cNvSpPr>
            <a:spLocks noGrp="1"/>
          </p:cNvSpPr>
          <p:nvPr>
            <p:ph type="dt" sz="half" idx="4294967295"/>
          </p:nvPr>
        </p:nvSpPr>
        <p:spPr>
          <a:xfrm>
            <a:off x="9599613" y="6356350"/>
            <a:ext cx="2592387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50D71FCA-4356-47A0-A1A5-6C8C463D9054}" type="datetime1">
              <a:rPr lang="en-US"/>
              <a:pPr>
                <a:spcAft>
                  <a:spcPts val="600"/>
                </a:spcAft>
              </a:pPr>
              <a:t>2/25/2026</a:t>
            </a:fld>
            <a:endParaRPr lang="en-US"/>
          </a:p>
        </p:txBody>
      </p:sp>
      <p:sp>
        <p:nvSpPr>
          <p:cNvPr id="4" name="Slide Number Placeholder 3" hidden="1">
            <a:extLst>
              <a:ext uri="{FF2B5EF4-FFF2-40B4-BE49-F238E27FC236}">
                <a16:creationId xmlns:a16="http://schemas.microsoft.com/office/drawing/2014/main" id="{83D41F96-494E-FB5A-4E53-912FD382A664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11518900" y="6356350"/>
            <a:ext cx="6731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5</a:t>
            </a:fld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CA4E7AC-6745-A30D-CB74-B295F3205763}"/>
              </a:ext>
            </a:extLst>
          </p:cNvPr>
          <p:cNvSpPr txBox="1"/>
          <p:nvPr/>
        </p:nvSpPr>
        <p:spPr>
          <a:xfrm>
            <a:off x="3209009" y="1444894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19475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ow To Add A Picture To Outlook Email | Robots.net">
            <a:extLst>
              <a:ext uri="{FF2B5EF4-FFF2-40B4-BE49-F238E27FC236}">
                <a16:creationId xmlns:a16="http://schemas.microsoft.com/office/drawing/2014/main" id="{91787BEE-8782-2AEC-2515-18B6930BA8D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111" r="7113" b="1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  <a:noFill/>
        </p:spPr>
      </p:pic>
      <p:sp>
        <p:nvSpPr>
          <p:cNvPr id="2" name="Date Placeholder 1" hidden="1">
            <a:extLst>
              <a:ext uri="{FF2B5EF4-FFF2-40B4-BE49-F238E27FC236}">
                <a16:creationId xmlns:a16="http://schemas.microsoft.com/office/drawing/2014/main" id="{0B618C37-9096-6C27-2048-E0FD5819D0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 defTabSz="457200">
              <a:spcAft>
                <a:spcPts val="600"/>
              </a:spcAft>
            </a:pPr>
            <a:fld id="{CB266A28-F6F5-4CAF-8B94-B36D96ADA274}" type="datetime1">
              <a:rPr lang="en-US">
                <a:solidFill>
                  <a:srgbClr val="FFFFFF"/>
                </a:solidFill>
              </a:rPr>
              <a:pPr defTabSz="457200">
                <a:spcAft>
                  <a:spcPts val="600"/>
                </a:spcAft>
              </a:pPr>
              <a:t>2/25/2026</a:t>
            </a:fld>
            <a:endParaRPr lang="en-US">
              <a:solidFill>
                <a:srgbClr val="FFFFFF"/>
              </a:solidFill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786DB12-68C8-8A87-56A3-57CA67801C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 defTabSz="457200">
              <a:lnSpc>
                <a:spcPct val="90000"/>
              </a:lnSpc>
              <a:spcAft>
                <a:spcPts val="600"/>
              </a:spcAft>
            </a:pPr>
            <a:r>
              <a:rPr lang="en-US" sz="700" kern="120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
              </a:t>
            </a:r>
          </a:p>
        </p:txBody>
      </p:sp>
      <p:sp>
        <p:nvSpPr>
          <p:cNvPr id="4" name="Slide Number Placeholder 3" hidden="1">
            <a:extLst>
              <a:ext uri="{FF2B5EF4-FFF2-40B4-BE49-F238E27FC236}">
                <a16:creationId xmlns:a16="http://schemas.microsoft.com/office/drawing/2014/main" id="{DEBCD6B4-44E1-D8F7-8C46-8668A273B2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 defTabSz="457200">
              <a:spcAft>
                <a:spcPts val="600"/>
              </a:spcAft>
            </a:pPr>
            <a:fld id="{CC057153-B650-4DEB-B370-79DDCFDCE934}" type="slidenum">
              <a:rPr lang="en-US">
                <a:solidFill>
                  <a:srgbClr val="FFFFFF"/>
                </a:solidFill>
              </a:rPr>
              <a:pPr defTabSz="457200">
                <a:spcAft>
                  <a:spcPts val="600"/>
                </a:spcAft>
              </a:pPr>
              <a:t>6</a:t>
            </a:fld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20531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1">
            <a:extLst>
              <a:ext uri="{FF2B5EF4-FFF2-40B4-BE49-F238E27FC236}">
                <a16:creationId xmlns:a16="http://schemas.microsoft.com/office/drawing/2014/main" id="{C1A9A5C8-60B7-0958-A5FA-0E0B1D3F8B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4" name="Text Placeholder 3">
            <a:extLst>
              <a:ext uri="{FF2B5EF4-FFF2-40B4-BE49-F238E27FC236}">
                <a16:creationId xmlns:a16="http://schemas.microsoft.com/office/drawing/2014/main" id="{3BC679E6-535E-2724-9E63-93985B9D89EE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201CDA9-AC31-9010-FEF2-569D1E6058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1772A481-CFAE-48CB-92CF-C0DB785FF5EE}" type="datetime1">
              <a:rPr lang="en-US"/>
              <a:pPr>
                <a:spcAft>
                  <a:spcPts val="600"/>
                </a:spcAft>
              </a:pPr>
              <a:t>2/25/2026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631FE9-CF11-BB1B-371E-4A4C6E476E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66EAE-D1A1-F8FC-7158-9A2308157D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CC057153-B650-4DEB-B370-79DDCFDCE934}" type="slidenum">
              <a:rPr lang="en-US"/>
              <a:pPr>
                <a:lnSpc>
                  <a:spcPct val="90000"/>
                </a:lnSpc>
                <a:spcAft>
                  <a:spcPts val="600"/>
                </a:spcAft>
              </a:pPr>
              <a:t>7</a:t>
            </a:fld>
            <a:endParaRPr lang="en-US"/>
          </a:p>
        </p:txBody>
      </p:sp>
      <p:pic>
        <p:nvPicPr>
          <p:cNvPr id="5" name="Picture 4" descr="A blue and white logo with a padlock&#10;&#10;AI-generated content may be incorrect.">
            <a:extLst>
              <a:ext uri="{FF2B5EF4-FFF2-40B4-BE49-F238E27FC236}">
                <a16:creationId xmlns:a16="http://schemas.microsoft.com/office/drawing/2014/main" id="{DF04487D-ADB9-31B0-DB53-DA09A3A1BA4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8698" y="572617"/>
            <a:ext cx="10756690" cy="570766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7540810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FA5F122-6F45-F85B-5C14-63D49BDB8B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E4CA1-64BC-4607-8ADD-B5008ED4D30E}" type="datetime1">
              <a:t>2/25/2026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68C7DDC-96BD-486C-9838-217D908F97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C86191A-02A5-9A72-172E-E10D0FD036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8</a:t>
            </a:fld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688CA9B-F92E-F916-5956-83B9572CC8DD}"/>
              </a:ext>
            </a:extLst>
          </p:cNvPr>
          <p:cNvSpPr txBox="1"/>
          <p:nvPr/>
        </p:nvSpPr>
        <p:spPr>
          <a:xfrm>
            <a:off x="772850" y="252016"/>
            <a:ext cx="11004719" cy="7694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400" b="1"/>
              <a:t>Conclusion</a:t>
            </a:r>
            <a:endParaRPr lang="en-US"/>
          </a:p>
        </p:txBody>
      </p:sp>
      <p:pic>
        <p:nvPicPr>
          <p:cNvPr id="6" name="Picture 5" descr="A person lifting weights with a nurse behind her&#10;&#10;AI-generated content may be incorrect.">
            <a:extLst>
              <a:ext uri="{FF2B5EF4-FFF2-40B4-BE49-F238E27FC236}">
                <a16:creationId xmlns:a16="http://schemas.microsoft.com/office/drawing/2014/main" id="{DD2C98D2-F648-4843-099D-4A97E2FE92E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98991" y="1289538"/>
            <a:ext cx="9194019" cy="55450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40081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46006E4-D450-D073-501F-996A6F2F6C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AC8113-ABE1-446C-9F06-EE73560247C2}" type="datetime1">
              <a:t>2/25/2026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5A55EAB-476F-0383-FEBC-37961D5B79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7A20D43-0730-F3E3-EBFD-A29A8349B4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9</a:t>
            </a:fld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281A1A8-FB49-0B60-1312-D52A43805315}"/>
              </a:ext>
            </a:extLst>
          </p:cNvPr>
          <p:cNvSpPr txBox="1"/>
          <p:nvPr/>
        </p:nvSpPr>
        <p:spPr>
          <a:xfrm>
            <a:off x="520833" y="285618"/>
            <a:ext cx="11189531" cy="8002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800" b="1"/>
              <a:t>Referencing</a:t>
            </a:r>
            <a:endParaRPr lang="en-US"/>
          </a:p>
          <a:p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BA8F44E-8944-2B9A-53BC-C819A5FB0EF0}"/>
              </a:ext>
            </a:extLst>
          </p:cNvPr>
          <p:cNvSpPr txBox="1"/>
          <p:nvPr/>
        </p:nvSpPr>
        <p:spPr>
          <a:xfrm>
            <a:off x="918617" y="1406048"/>
            <a:ext cx="10629721" cy="560153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>
                <a:latin typeface="Calibri"/>
                <a:ea typeface="Calibri"/>
                <a:cs typeface="Calibri"/>
              </a:rPr>
              <a:t>Britannica (2025) also known as </a:t>
            </a:r>
            <a:r>
              <a:rPr lang="en-GB" sz="2800" i="1">
                <a:latin typeface="Calibri"/>
                <a:ea typeface="Calibri"/>
                <a:cs typeface="Calibri"/>
              </a:rPr>
              <a:t>multitool word</a:t>
            </a:r>
            <a:r>
              <a:rPr lang="en-GB" sz="2800">
                <a:latin typeface="Calibri"/>
                <a:ea typeface="Calibri"/>
                <a:cs typeface="Calibri"/>
              </a:rPr>
              <a:t> available at: Microsofthttps://www.britannica.com/money/Microsoft-Corporation (accessed October 08th 2025).</a:t>
            </a:r>
          </a:p>
          <a:p>
            <a:endParaRPr lang="en-GB" sz="2800">
              <a:latin typeface="Calibri"/>
              <a:ea typeface="Calibri"/>
              <a:cs typeface="Calibri"/>
            </a:endParaRPr>
          </a:p>
          <a:p>
            <a:r>
              <a:rPr lang="en-GB" sz="2800">
                <a:latin typeface="Calibri"/>
                <a:ea typeface="Open Sans"/>
                <a:cs typeface="Open Sans"/>
              </a:rPr>
              <a:t>Jorgensen, B, (2023), </a:t>
            </a:r>
            <a:r>
              <a:rPr lang="en-GB" sz="2800" i="1">
                <a:latin typeface="Calibri"/>
                <a:ea typeface="Open Sans"/>
                <a:cs typeface="Open Sans"/>
              </a:rPr>
              <a:t>computer habits and digital literacy survey in geriatric patients</a:t>
            </a:r>
            <a:r>
              <a:rPr lang="en-GB" sz="2800">
                <a:latin typeface="Calibri"/>
                <a:ea typeface="Open Sans"/>
                <a:cs typeface="Open Sans"/>
              </a:rPr>
              <a:t> available:</a:t>
            </a:r>
            <a:r>
              <a:rPr lang="en-GB" sz="3200" u="sng">
                <a:latin typeface="Calibri"/>
                <a:ea typeface="Open Sans"/>
                <a:cs typeface="Open Sans"/>
              </a:rPr>
              <a:t> </a:t>
            </a:r>
            <a:r>
              <a:rPr lang="en-GB" sz="2800" u="sng">
                <a:latin typeface="Calibri"/>
                <a:ea typeface="Open Sans"/>
                <a:cs typeface="Open Sans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https://doi.org/10.1177/20552076231191004</a:t>
            </a:r>
            <a:r>
              <a:rPr lang="en-GB" sz="2800" u="sng">
                <a:latin typeface="Calibri"/>
                <a:ea typeface="Open Sans"/>
                <a:cs typeface="Open Sans"/>
              </a:rPr>
              <a:t> (</a:t>
            </a:r>
            <a:r>
              <a:rPr lang="en-GB" sz="2800">
                <a:latin typeface="Calibri"/>
                <a:ea typeface="Open Sans"/>
                <a:cs typeface="Open Sans"/>
              </a:rPr>
              <a:t>accessed on 08th October 2025)</a:t>
            </a:r>
          </a:p>
          <a:p>
            <a:endParaRPr lang="en-GB" sz="2800">
              <a:latin typeface="Calibri"/>
              <a:ea typeface="Open Sans"/>
              <a:cs typeface="Open Sans"/>
            </a:endParaRPr>
          </a:p>
          <a:p>
            <a:endParaRPr lang="en-GB" sz="2800">
              <a:latin typeface="Calibri"/>
              <a:ea typeface="Open Sans"/>
              <a:cs typeface="Open Sans"/>
            </a:endParaRPr>
          </a:p>
          <a:p>
            <a:endParaRPr lang="en-GB" sz="2800" u="sng">
              <a:latin typeface="Calibri"/>
              <a:ea typeface="Open Sans"/>
              <a:cs typeface="Open Sans"/>
            </a:endParaRPr>
          </a:p>
          <a:p>
            <a:endParaRPr lang="en-GB" sz="2800" u="sng">
              <a:latin typeface="Calibri"/>
              <a:ea typeface="Open Sans"/>
              <a:cs typeface="Open Sans"/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554912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6A708D9-6782-D24D-78C2-65129C9959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2644FF-F60F-401B-B8C9-05046918AE9D}" type="datetime1">
              <a:t>2/25/2026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EB4F5A8-A458-83C8-6875-DC1F9B4AA0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CAA8C3-ADFC-804C-3376-A2D7AB9ABD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10</a:t>
            </a:fld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FFF4EB6-AF69-9E8E-C9F9-6D3A4C1C468E}"/>
              </a:ext>
            </a:extLst>
          </p:cNvPr>
          <p:cNvSpPr txBox="1"/>
          <p:nvPr/>
        </p:nvSpPr>
        <p:spPr>
          <a:xfrm>
            <a:off x="599913" y="449935"/>
            <a:ext cx="11248382" cy="592414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6730359-E2EA-75C3-2037-B5AE8373B375}"/>
              </a:ext>
            </a:extLst>
          </p:cNvPr>
          <p:cNvSpPr txBox="1"/>
          <p:nvPr/>
        </p:nvSpPr>
        <p:spPr>
          <a:xfrm>
            <a:off x="4724400" y="32004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161CF43-427C-75F9-8311-397D5CFC112A}"/>
              </a:ext>
            </a:extLst>
          </p:cNvPr>
          <p:cNvSpPr txBox="1"/>
          <p:nvPr/>
        </p:nvSpPr>
        <p:spPr>
          <a:xfrm>
            <a:off x="506176" y="412440"/>
            <a:ext cx="11267129" cy="310854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err="1">
                <a:latin typeface="Calibri"/>
                <a:ea typeface="Calibri"/>
                <a:cs typeface="Calibri"/>
              </a:rPr>
              <a:t>UMATechnology</a:t>
            </a:r>
            <a:r>
              <a:rPr lang="en-GB" sz="2800">
                <a:latin typeface="Calibri"/>
                <a:ea typeface="Calibri"/>
                <a:cs typeface="Calibri"/>
              </a:rPr>
              <a:t> (19th January 2025), </a:t>
            </a:r>
            <a:r>
              <a:rPr lang="en-GB" sz="2800" i="1">
                <a:latin typeface="Calibri"/>
                <a:ea typeface="Calibri"/>
                <a:cs typeface="Calibri"/>
              </a:rPr>
              <a:t>How is </a:t>
            </a:r>
            <a:r>
              <a:rPr lang="en-GB" sz="2800" i="1" err="1">
                <a:latin typeface="Calibri"/>
                <a:ea typeface="Calibri"/>
                <a:cs typeface="Calibri"/>
              </a:rPr>
              <a:t>microsoft</a:t>
            </a:r>
            <a:r>
              <a:rPr lang="en-GB" sz="2800" i="1">
                <a:latin typeface="Calibri"/>
                <a:ea typeface="Calibri"/>
                <a:cs typeface="Calibri"/>
              </a:rPr>
              <a:t> word used in the medical field. </a:t>
            </a:r>
            <a:r>
              <a:rPr lang="en-GB" sz="2800">
                <a:latin typeface="Calibri"/>
                <a:ea typeface="Calibri"/>
                <a:cs typeface="Calibri"/>
              </a:rPr>
              <a:t>Available at: How Is Microsoft Word Used In The Medical Field - UMA Technology (accessed October 8th, 2025)</a:t>
            </a:r>
          </a:p>
          <a:p>
            <a:endParaRPr lang="en-GB" sz="2800">
              <a:latin typeface="Calibri"/>
              <a:ea typeface="Calibri"/>
              <a:cs typeface="Calibri"/>
            </a:endParaRPr>
          </a:p>
          <a:p>
            <a:r>
              <a:rPr lang="en-GB" sz="2800" err="1">
                <a:latin typeface="Calibri"/>
                <a:ea typeface="Calibri"/>
                <a:cs typeface="Calibri"/>
              </a:rPr>
              <a:t>Woelcje</a:t>
            </a:r>
            <a:r>
              <a:rPr lang="en-GB" sz="2800">
                <a:latin typeface="Calibri"/>
                <a:ea typeface="Calibri"/>
                <a:cs typeface="Calibri"/>
              </a:rPr>
              <a:t> H, </a:t>
            </a:r>
            <a:r>
              <a:rPr lang="en-GB" sz="2800" err="1">
                <a:latin typeface="Calibri"/>
                <a:ea typeface="Calibri"/>
                <a:cs typeface="Calibri"/>
              </a:rPr>
              <a:t>Seiwart</a:t>
            </a:r>
            <a:r>
              <a:rPr lang="en-GB" sz="2800">
                <a:latin typeface="Calibri"/>
                <a:ea typeface="Calibri"/>
                <a:cs typeface="Calibri"/>
              </a:rPr>
              <a:t> L (2011), </a:t>
            </a:r>
            <a:r>
              <a:rPr lang="en-GB" sz="2800" i="1">
                <a:latin typeface="Calibri"/>
                <a:ea typeface="Calibri"/>
                <a:cs typeface="Calibri"/>
              </a:rPr>
              <a:t>effective time management: using </a:t>
            </a:r>
            <a:r>
              <a:rPr lang="en-GB" sz="2800" i="1" err="1">
                <a:latin typeface="Calibri"/>
                <a:ea typeface="Calibri"/>
                <a:cs typeface="Calibri"/>
              </a:rPr>
              <a:t>microsoft</a:t>
            </a:r>
            <a:r>
              <a:rPr lang="en-GB" sz="2800" i="1">
                <a:latin typeface="Calibri"/>
                <a:ea typeface="Calibri"/>
                <a:cs typeface="Calibri"/>
              </a:rPr>
              <a:t> outlook to organize work and personnel life available at:</a:t>
            </a:r>
            <a:r>
              <a:rPr lang="en-GB" sz="2800">
                <a:latin typeface="Calibri"/>
                <a:ea typeface="Calibri"/>
                <a:cs typeface="Calibri"/>
              </a:rPr>
              <a:t> google books (accessed on 08th October 2025)</a:t>
            </a:r>
          </a:p>
        </p:txBody>
      </p:sp>
    </p:spTree>
    <p:extLst>
      <p:ext uri="{BB962C8B-B14F-4D97-AF65-F5344CB8AC3E}">
        <p14:creationId xmlns:p14="http://schemas.microsoft.com/office/powerpoint/2010/main" val="971333961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VTI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VanillaVTI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Vanilla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AACC6CF0-9F86-48CC-9C4E-CA578EE0A0A0}" vid="{3BDE51FE-56D6-4100-AFB5-5B4AEDCE2EF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240</Words>
  <Application>Microsoft Office PowerPoint</Application>
  <PresentationFormat>Widescreen</PresentationFormat>
  <Paragraphs>68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Neue Haas Grotesk Text Pro</vt:lpstr>
      <vt:lpstr>VanillaVTI</vt:lpstr>
      <vt:lpstr>Gemma Hoare - 2507356   Markus Klingelfuss LCHS4007 Digital Skills and Research Methods</vt:lpstr>
      <vt:lpstr>Contents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Gemma hoare</dc:creator>
  <cp:lastModifiedBy>Gemma Hoare (2507356)</cp:lastModifiedBy>
  <cp:revision>18</cp:revision>
  <dcterms:created xsi:type="dcterms:W3CDTF">2025-09-22T08:21:25Z</dcterms:created>
  <dcterms:modified xsi:type="dcterms:W3CDTF">2026-02-25T11:26:26Z</dcterms:modified>
</cp:coreProperties>
</file>