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8AF744-6A9C-44BC-9022-EA5F483B6216}" v="33" dt="2019-03-02T21:00:20.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zia Ahmed" userId="338e28f0acd0a35d" providerId="LiveId" clId="{378AF744-6A9C-44BC-9022-EA5F483B6216}"/>
    <pc:docChg chg="undo custSel addSld delSld modSld">
      <pc:chgData name="shahzia Ahmed" userId="338e28f0acd0a35d" providerId="LiveId" clId="{378AF744-6A9C-44BC-9022-EA5F483B6216}" dt="2019-03-02T21:02:04.072" v="2442" actId="313"/>
      <pc:docMkLst>
        <pc:docMk/>
      </pc:docMkLst>
      <pc:sldChg chg="modSp">
        <pc:chgData name="shahzia Ahmed" userId="338e28f0acd0a35d" providerId="LiveId" clId="{378AF744-6A9C-44BC-9022-EA5F483B6216}" dt="2019-03-02T18:59:46.512" v="590" actId="20577"/>
        <pc:sldMkLst>
          <pc:docMk/>
          <pc:sldMk cId="3883219233" sldId="258"/>
        </pc:sldMkLst>
        <pc:spChg chg="mod">
          <ac:chgData name="shahzia Ahmed" userId="338e28f0acd0a35d" providerId="LiveId" clId="{378AF744-6A9C-44BC-9022-EA5F483B6216}" dt="2019-03-02T18:59:46.512" v="590" actId="20577"/>
          <ac:spMkLst>
            <pc:docMk/>
            <pc:sldMk cId="3883219233" sldId="258"/>
            <ac:spMk id="3" creationId="{D99ED8F1-3140-4C4D-B0CD-B867F69BB348}"/>
          </ac:spMkLst>
        </pc:spChg>
      </pc:sldChg>
      <pc:sldChg chg="addSp modSp">
        <pc:chgData name="shahzia Ahmed" userId="338e28f0acd0a35d" providerId="LiveId" clId="{378AF744-6A9C-44BC-9022-EA5F483B6216}" dt="2019-03-02T19:36:32.439" v="1161" actId="1076"/>
        <pc:sldMkLst>
          <pc:docMk/>
          <pc:sldMk cId="4276014567" sldId="259"/>
        </pc:sldMkLst>
        <pc:spChg chg="mod">
          <ac:chgData name="shahzia Ahmed" userId="338e28f0acd0a35d" providerId="LiveId" clId="{378AF744-6A9C-44BC-9022-EA5F483B6216}" dt="2019-03-02T19:15:18.995" v="611" actId="20577"/>
          <ac:spMkLst>
            <pc:docMk/>
            <pc:sldMk cId="4276014567" sldId="259"/>
            <ac:spMk id="2" creationId="{705A9BE9-9462-4FE0-9224-B4A46D8D7826}"/>
          </ac:spMkLst>
        </pc:spChg>
        <pc:spChg chg="mod">
          <ac:chgData name="shahzia Ahmed" userId="338e28f0acd0a35d" providerId="LiveId" clId="{378AF744-6A9C-44BC-9022-EA5F483B6216}" dt="2019-03-02T19:36:02.598" v="1154" actId="5793"/>
          <ac:spMkLst>
            <pc:docMk/>
            <pc:sldMk cId="4276014567" sldId="259"/>
            <ac:spMk id="3" creationId="{EA79527A-3D17-4BAC-8219-058C558F51A3}"/>
          </ac:spMkLst>
        </pc:spChg>
        <pc:picChg chg="add mod">
          <ac:chgData name="shahzia Ahmed" userId="338e28f0acd0a35d" providerId="LiveId" clId="{378AF744-6A9C-44BC-9022-EA5F483B6216}" dt="2019-03-02T19:35:42.261" v="1100" actId="1076"/>
          <ac:picMkLst>
            <pc:docMk/>
            <pc:sldMk cId="4276014567" sldId="259"/>
            <ac:picMk id="5" creationId="{F25DC148-2917-4BB7-9DDD-54D67A7A3413}"/>
          </ac:picMkLst>
        </pc:picChg>
        <pc:picChg chg="add mod">
          <ac:chgData name="shahzia Ahmed" userId="338e28f0acd0a35d" providerId="LiveId" clId="{378AF744-6A9C-44BC-9022-EA5F483B6216}" dt="2019-03-02T19:36:29.452" v="1160" actId="1076"/>
          <ac:picMkLst>
            <pc:docMk/>
            <pc:sldMk cId="4276014567" sldId="259"/>
            <ac:picMk id="7" creationId="{EB6A8E82-8A8F-4827-B98A-7EE719F72EE7}"/>
          </ac:picMkLst>
        </pc:picChg>
        <pc:picChg chg="add mod">
          <ac:chgData name="shahzia Ahmed" userId="338e28f0acd0a35d" providerId="LiveId" clId="{378AF744-6A9C-44BC-9022-EA5F483B6216}" dt="2019-03-02T19:36:20.779" v="1158" actId="1076"/>
          <ac:picMkLst>
            <pc:docMk/>
            <pc:sldMk cId="4276014567" sldId="259"/>
            <ac:picMk id="9" creationId="{BB66332B-D69A-4B9C-883B-EBF1050EF81D}"/>
          </ac:picMkLst>
        </pc:picChg>
        <pc:picChg chg="add mod">
          <ac:chgData name="shahzia Ahmed" userId="338e28f0acd0a35d" providerId="LiveId" clId="{378AF744-6A9C-44BC-9022-EA5F483B6216}" dt="2019-03-02T19:36:09.068" v="1155" actId="1076"/>
          <ac:picMkLst>
            <pc:docMk/>
            <pc:sldMk cId="4276014567" sldId="259"/>
            <ac:picMk id="11" creationId="{4E8A60ED-6C79-4A0A-81EC-441B822174CD}"/>
          </ac:picMkLst>
        </pc:picChg>
        <pc:picChg chg="add mod">
          <ac:chgData name="shahzia Ahmed" userId="338e28f0acd0a35d" providerId="LiveId" clId="{378AF744-6A9C-44BC-9022-EA5F483B6216}" dt="2019-03-02T19:36:14.180" v="1156" actId="1076"/>
          <ac:picMkLst>
            <pc:docMk/>
            <pc:sldMk cId="4276014567" sldId="259"/>
            <ac:picMk id="13" creationId="{698E30B2-888A-4974-B64F-16C3907972ED}"/>
          </ac:picMkLst>
        </pc:picChg>
        <pc:picChg chg="add mod">
          <ac:chgData name="shahzia Ahmed" userId="338e28f0acd0a35d" providerId="LiveId" clId="{378AF744-6A9C-44BC-9022-EA5F483B6216}" dt="2019-03-02T19:36:24.809" v="1159" actId="1076"/>
          <ac:picMkLst>
            <pc:docMk/>
            <pc:sldMk cId="4276014567" sldId="259"/>
            <ac:picMk id="15" creationId="{853255D6-7FAF-4816-BA51-7DF3AAEF1132}"/>
          </ac:picMkLst>
        </pc:picChg>
        <pc:picChg chg="add mod">
          <ac:chgData name="shahzia Ahmed" userId="338e28f0acd0a35d" providerId="LiveId" clId="{378AF744-6A9C-44BC-9022-EA5F483B6216}" dt="2019-03-02T19:36:32.439" v="1161" actId="1076"/>
          <ac:picMkLst>
            <pc:docMk/>
            <pc:sldMk cId="4276014567" sldId="259"/>
            <ac:picMk id="17" creationId="{DE822CE7-5911-456B-98FF-50389B9CD27B}"/>
          </ac:picMkLst>
        </pc:picChg>
      </pc:sldChg>
      <pc:sldChg chg="del">
        <pc:chgData name="shahzia Ahmed" userId="338e28f0acd0a35d" providerId="LiveId" clId="{378AF744-6A9C-44BC-9022-EA5F483B6216}" dt="2019-03-02T18:56:59.996" v="546" actId="2696"/>
        <pc:sldMkLst>
          <pc:docMk/>
          <pc:sldMk cId="1432536030" sldId="260"/>
        </pc:sldMkLst>
      </pc:sldChg>
      <pc:sldChg chg="addSp delSp modSp add">
        <pc:chgData name="shahzia Ahmed" userId="338e28f0acd0a35d" providerId="LiveId" clId="{378AF744-6A9C-44BC-9022-EA5F483B6216}" dt="2019-03-02T21:01:34.121" v="2438" actId="20577"/>
        <pc:sldMkLst>
          <pc:docMk/>
          <pc:sldMk cId="2901799843" sldId="260"/>
        </pc:sldMkLst>
        <pc:spChg chg="mod">
          <ac:chgData name="shahzia Ahmed" userId="338e28f0acd0a35d" providerId="LiveId" clId="{378AF744-6A9C-44BC-9022-EA5F483B6216}" dt="2019-03-02T19:29:36.814" v="928" actId="122"/>
          <ac:spMkLst>
            <pc:docMk/>
            <pc:sldMk cId="2901799843" sldId="260"/>
            <ac:spMk id="2" creationId="{9857AEE0-B5C0-49E9-B31D-6461A7EDF02C}"/>
          </ac:spMkLst>
        </pc:spChg>
        <pc:spChg chg="del mod">
          <ac:chgData name="shahzia Ahmed" userId="338e28f0acd0a35d" providerId="LiveId" clId="{378AF744-6A9C-44BC-9022-EA5F483B6216}" dt="2019-03-02T19:36:45.836" v="1162" actId="478"/>
          <ac:spMkLst>
            <pc:docMk/>
            <pc:sldMk cId="2901799843" sldId="260"/>
            <ac:spMk id="3" creationId="{56F4D3C0-7EC8-4BB9-B8EF-74A8D03BB160}"/>
          </ac:spMkLst>
        </pc:spChg>
        <pc:spChg chg="add mod">
          <ac:chgData name="shahzia Ahmed" userId="338e28f0acd0a35d" providerId="LiveId" clId="{378AF744-6A9C-44BC-9022-EA5F483B6216}" dt="2019-03-02T21:01:34.121" v="2438" actId="20577"/>
          <ac:spMkLst>
            <pc:docMk/>
            <pc:sldMk cId="2901799843" sldId="260"/>
            <ac:spMk id="5" creationId="{8203F8A2-EB39-4770-999E-5C392C0D1EF0}"/>
          </ac:spMkLst>
        </pc:spChg>
      </pc:sldChg>
      <pc:sldChg chg="addSp delSp modSp add">
        <pc:chgData name="shahzia Ahmed" userId="338e28f0acd0a35d" providerId="LiveId" clId="{378AF744-6A9C-44BC-9022-EA5F483B6216}" dt="2019-03-02T21:02:04.072" v="2442" actId="313"/>
        <pc:sldMkLst>
          <pc:docMk/>
          <pc:sldMk cId="554429071" sldId="261"/>
        </pc:sldMkLst>
        <pc:spChg chg="mod">
          <ac:chgData name="shahzia Ahmed" userId="338e28f0acd0a35d" providerId="LiveId" clId="{378AF744-6A9C-44BC-9022-EA5F483B6216}" dt="2019-03-02T19:49:11.957" v="1637" actId="122"/>
          <ac:spMkLst>
            <pc:docMk/>
            <pc:sldMk cId="554429071" sldId="261"/>
            <ac:spMk id="2" creationId="{B6E840F4-AC49-4A1B-A5F0-605B090D5116}"/>
          </ac:spMkLst>
        </pc:spChg>
        <pc:spChg chg="mod">
          <ac:chgData name="shahzia Ahmed" userId="338e28f0acd0a35d" providerId="LiveId" clId="{378AF744-6A9C-44BC-9022-EA5F483B6216}" dt="2019-03-02T21:02:04.072" v="2442" actId="313"/>
          <ac:spMkLst>
            <pc:docMk/>
            <pc:sldMk cId="554429071" sldId="261"/>
            <ac:spMk id="3" creationId="{225BEF99-2402-4ED8-A0E4-01D6B1B0B524}"/>
          </ac:spMkLst>
        </pc:spChg>
        <pc:spChg chg="add del">
          <ac:chgData name="shahzia Ahmed" userId="338e28f0acd0a35d" providerId="LiveId" clId="{378AF744-6A9C-44BC-9022-EA5F483B6216}" dt="2019-03-02T20:47:25.932" v="2140"/>
          <ac:spMkLst>
            <pc:docMk/>
            <pc:sldMk cId="554429071" sldId="261"/>
            <ac:spMk id="4" creationId="{AE3824A3-89AC-47B9-8595-66F93642DCD2}"/>
          </ac:spMkLst>
        </pc:spChg>
      </pc:sldChg>
      <pc:sldChg chg="add del">
        <pc:chgData name="shahzia Ahmed" userId="338e28f0acd0a35d" providerId="LiveId" clId="{378AF744-6A9C-44BC-9022-EA5F483B6216}" dt="2019-03-02T18:57:02.796" v="547" actId="2696"/>
        <pc:sldMkLst>
          <pc:docMk/>
          <pc:sldMk cId="2678878831" sldId="261"/>
        </pc:sldMkLst>
      </pc:sldChg>
      <pc:sldChg chg="modSp add">
        <pc:chgData name="shahzia Ahmed" userId="338e28f0acd0a35d" providerId="LiveId" clId="{378AF744-6A9C-44BC-9022-EA5F483B6216}" dt="2019-03-02T20:52:24.991" v="2307" actId="20577"/>
        <pc:sldMkLst>
          <pc:docMk/>
          <pc:sldMk cId="4055938057" sldId="262"/>
        </pc:sldMkLst>
        <pc:spChg chg="mod">
          <ac:chgData name="shahzia Ahmed" userId="338e28f0acd0a35d" providerId="LiveId" clId="{378AF744-6A9C-44BC-9022-EA5F483B6216}" dt="2019-03-02T20:52:24.991" v="2307" actId="20577"/>
          <ac:spMkLst>
            <pc:docMk/>
            <pc:sldMk cId="4055938057" sldId="262"/>
            <ac:spMk id="2" creationId="{230CD069-9116-40F5-AFB4-09EA5633F2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mpwrestaurants.co.uk/our-brands/bardolino/marconi-bristol/" TargetMode="External"/><Relationship Id="rId3" Type="http://schemas.openxmlformats.org/officeDocument/2006/relationships/hyperlink" Target="https://www.mpwrestaurants.co.uk/our-brands/steakhouse-bar-and-grill/" TargetMode="External"/><Relationship Id="rId7" Type="http://schemas.openxmlformats.org/officeDocument/2006/relationships/hyperlink" Target="https://www.mpwrestaurants.co.uk/our-brands/new-york-italian/" TargetMode="External"/><Relationship Id="rId2" Type="http://schemas.openxmlformats.org/officeDocument/2006/relationships/hyperlink" Target="http://www.marcopierrewhite.co/" TargetMode="External"/><Relationship Id="rId1" Type="http://schemas.openxmlformats.org/officeDocument/2006/relationships/slideLayout" Target="../slideLayouts/slideLayout2.xml"/><Relationship Id="rId6" Type="http://schemas.openxmlformats.org/officeDocument/2006/relationships/hyperlink" Target="https://www.mpwrestaurants.co.uk/our-brands/koffmann-and-mr-whites/" TargetMode="External"/><Relationship Id="rId5" Type="http://schemas.openxmlformats.org/officeDocument/2006/relationships/hyperlink" Target="https://www.mpwrestaurants.co.uk/our-brands/mr-whites-english-chophouse" TargetMode="External"/><Relationship Id="rId10" Type="http://schemas.openxmlformats.org/officeDocument/2006/relationships/hyperlink" Target="https://www.mpwrestaurants.co.uk/our-brands/wheelers-of-st-jamess/dover/" TargetMode="External"/><Relationship Id="rId4" Type="http://schemas.openxmlformats.org/officeDocument/2006/relationships/hyperlink" Target="https://www.mpwrestaurants.co.uk/our-brands/wheelers-of-st-jamess" TargetMode="External"/><Relationship Id="rId9" Type="http://schemas.openxmlformats.org/officeDocument/2006/relationships/hyperlink" Target="https://www.mpwrestaurants.co.uk/our-brands/bardolino/"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05F1F-6E81-47CA-81CE-D74181B25934}"/>
              </a:ext>
            </a:extLst>
          </p:cNvPr>
          <p:cNvSpPr>
            <a:spLocks noGrp="1"/>
          </p:cNvSpPr>
          <p:nvPr>
            <p:ph type="ctrTitle"/>
          </p:nvPr>
        </p:nvSpPr>
        <p:spPr>
          <a:xfrm>
            <a:off x="1507067" y="808383"/>
            <a:ext cx="7766936" cy="3242453"/>
          </a:xfrm>
        </p:spPr>
        <p:txBody>
          <a:bodyPr/>
          <a:lstStyle/>
          <a:p>
            <a:pPr algn="ctr"/>
            <a:r>
              <a:rPr lang="en-GB" dirty="0" err="1"/>
              <a:t>Blackandwhite</a:t>
            </a:r>
            <a:r>
              <a:rPr lang="en-GB" dirty="0"/>
              <a:t> Hospitality  </a:t>
            </a:r>
          </a:p>
        </p:txBody>
      </p:sp>
      <p:sp>
        <p:nvSpPr>
          <p:cNvPr id="3" name="Subtitle 2">
            <a:extLst>
              <a:ext uri="{FF2B5EF4-FFF2-40B4-BE49-F238E27FC236}">
                <a16:creationId xmlns:a16="http://schemas.microsoft.com/office/drawing/2014/main" id="{C7E1668F-63D6-4946-B774-3F268F301010}"/>
              </a:ext>
            </a:extLst>
          </p:cNvPr>
          <p:cNvSpPr>
            <a:spLocks noGrp="1"/>
          </p:cNvSpPr>
          <p:nvPr>
            <p:ph type="subTitle" idx="1"/>
          </p:nvPr>
        </p:nvSpPr>
        <p:spPr>
          <a:xfrm>
            <a:off x="1507067" y="4050833"/>
            <a:ext cx="8140516" cy="2455984"/>
          </a:xfrm>
        </p:spPr>
        <p:txBody>
          <a:bodyPr>
            <a:noAutofit/>
          </a:bodyPr>
          <a:lstStyle/>
          <a:p>
            <a:pPr algn="ctr"/>
            <a:r>
              <a:rPr lang="en-GB" sz="2000" cap="all" dirty="0"/>
              <a:t>Marco Pierre White Brands</a:t>
            </a:r>
          </a:p>
          <a:p>
            <a:pPr algn="ctr"/>
            <a:r>
              <a:rPr lang="en-GB" sz="2000" dirty="0"/>
              <a:t>Students names Shahzia Ahmed and </a:t>
            </a:r>
            <a:r>
              <a:rPr lang="en-GB" sz="2000" dirty="0" err="1"/>
              <a:t>Floire</a:t>
            </a:r>
            <a:r>
              <a:rPr lang="en-GB" sz="2000" dirty="0"/>
              <a:t> </a:t>
            </a:r>
            <a:r>
              <a:rPr lang="en-GB" sz="2000" dirty="0" err="1"/>
              <a:t>Painit</a:t>
            </a:r>
            <a:endParaRPr lang="en-GB" sz="2000" dirty="0"/>
          </a:p>
          <a:p>
            <a:pPr algn="ctr"/>
            <a:r>
              <a:rPr lang="en-GB" sz="2000" dirty="0"/>
              <a:t>Tutor Dr </a:t>
            </a:r>
            <a:r>
              <a:rPr lang="en-GB" sz="2000" dirty="0" err="1"/>
              <a:t>Olu</a:t>
            </a:r>
            <a:r>
              <a:rPr lang="en-GB" sz="2000" dirty="0"/>
              <a:t> </a:t>
            </a:r>
            <a:r>
              <a:rPr lang="en-GB" sz="2000" dirty="0" err="1"/>
              <a:t>Degbite</a:t>
            </a:r>
            <a:endParaRPr lang="en-GB" sz="2000" dirty="0"/>
          </a:p>
          <a:p>
            <a:pPr algn="ctr"/>
            <a:r>
              <a:rPr lang="en-GB" sz="2000" dirty="0"/>
              <a:t>Marketing Presentation </a:t>
            </a:r>
          </a:p>
        </p:txBody>
      </p:sp>
    </p:spTree>
    <p:extLst>
      <p:ext uri="{BB962C8B-B14F-4D97-AF65-F5344CB8AC3E}">
        <p14:creationId xmlns:p14="http://schemas.microsoft.com/office/powerpoint/2010/main" val="3347121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6ECDE-FF21-4348-A7D3-FB0F379A168B}"/>
              </a:ext>
            </a:extLst>
          </p:cNvPr>
          <p:cNvSpPr>
            <a:spLocks noGrp="1"/>
          </p:cNvSpPr>
          <p:nvPr>
            <p:ph type="title"/>
          </p:nvPr>
        </p:nvSpPr>
        <p:spPr/>
        <p:txBody>
          <a:bodyPr/>
          <a:lstStyle/>
          <a:p>
            <a:r>
              <a:rPr lang="en-GB" dirty="0"/>
              <a:t>EXECUTIVE SUMMARY</a:t>
            </a:r>
          </a:p>
        </p:txBody>
      </p:sp>
      <p:sp>
        <p:nvSpPr>
          <p:cNvPr id="3" name="Content Placeholder 2">
            <a:extLst>
              <a:ext uri="{FF2B5EF4-FFF2-40B4-BE49-F238E27FC236}">
                <a16:creationId xmlns:a16="http://schemas.microsoft.com/office/drawing/2014/main" id="{F4877B35-B673-4F09-930B-7A0217F608E4}"/>
              </a:ext>
            </a:extLst>
          </p:cNvPr>
          <p:cNvSpPr>
            <a:spLocks noGrp="1"/>
          </p:cNvSpPr>
          <p:nvPr>
            <p:ph idx="1"/>
          </p:nvPr>
        </p:nvSpPr>
        <p:spPr/>
        <p:txBody>
          <a:bodyPr/>
          <a:lstStyle/>
          <a:p>
            <a:r>
              <a:rPr lang="en-US" dirty="0"/>
              <a:t>Our restaurant concept is all about delivering great food at affordable prices. We are not introducing Marco Pierre White's Michelin cooking standards but his desire to make good, quality restaurant food that is accessible. None of our brands are stuffy or pretentious. Our service is relaxed, knowledgeable and friendly.</a:t>
            </a:r>
          </a:p>
          <a:p>
            <a:r>
              <a:rPr lang="en-US" dirty="0"/>
              <a:t>The customer experience across all our brands sits with Marco's mantra of providing 'affordable glamour' to our guests. Quite simply, our goal is to deliver an aspiring, glamorous setting that is accessible to all of our target audiences.</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524468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F4341-644E-4119-9AE5-71BFC153407C}"/>
              </a:ext>
            </a:extLst>
          </p:cNvPr>
          <p:cNvSpPr>
            <a:spLocks noGrp="1"/>
          </p:cNvSpPr>
          <p:nvPr>
            <p:ph type="title"/>
          </p:nvPr>
        </p:nvSpPr>
        <p:spPr/>
        <p:txBody>
          <a:bodyPr/>
          <a:lstStyle/>
          <a:p>
            <a:pPr algn="ctr"/>
            <a:r>
              <a:rPr lang="en-GB" dirty="0"/>
              <a:t>Business/company overview</a:t>
            </a:r>
          </a:p>
        </p:txBody>
      </p:sp>
      <p:sp>
        <p:nvSpPr>
          <p:cNvPr id="3" name="Content Placeholder 2">
            <a:extLst>
              <a:ext uri="{FF2B5EF4-FFF2-40B4-BE49-F238E27FC236}">
                <a16:creationId xmlns:a16="http://schemas.microsoft.com/office/drawing/2014/main" id="{D99ED8F1-3140-4C4D-B0CD-B867F69BB348}"/>
              </a:ext>
            </a:extLst>
          </p:cNvPr>
          <p:cNvSpPr>
            <a:spLocks noGrp="1"/>
          </p:cNvSpPr>
          <p:nvPr>
            <p:ph idx="1"/>
          </p:nvPr>
        </p:nvSpPr>
        <p:spPr>
          <a:xfrm>
            <a:off x="0" y="1192696"/>
            <a:ext cx="12192000" cy="8022076"/>
          </a:xfrm>
        </p:spPr>
        <p:txBody>
          <a:bodyPr>
            <a:normAutofit/>
          </a:bodyPr>
          <a:lstStyle/>
          <a:p>
            <a:r>
              <a:rPr lang="en-US" dirty="0"/>
              <a:t>Dubbed the godfather of modern cooking, </a:t>
            </a:r>
            <a:r>
              <a:rPr lang="en-US" u="sng" dirty="0">
                <a:hlinkClick r:id="rId2"/>
              </a:rPr>
              <a:t>Marco Pierre White</a:t>
            </a:r>
            <a:r>
              <a:rPr lang="en-US" dirty="0"/>
              <a:t> is a renowned chef, restauranteur and TV personality. In his own right he has established him self as the Brand MPW</a:t>
            </a:r>
          </a:p>
          <a:p>
            <a:r>
              <a:rPr lang="en-US" dirty="0"/>
              <a:t>Marco moved to Restaurant Marco Pierre White at Forte's Hyde Park hotel in 1992 where he made history in 1995, by becoming the first Briton and youngest ever chef to attain </a:t>
            </a:r>
            <a:r>
              <a:rPr lang="en-US" b="1" dirty="0"/>
              <a:t>three Michelin stars</a:t>
            </a:r>
            <a:r>
              <a:rPr lang="en-US" dirty="0"/>
              <a:t>.	In 1999, Marco </a:t>
            </a:r>
            <a:r>
              <a:rPr lang="en-US" b="1" dirty="0"/>
              <a:t>hung up his apron</a:t>
            </a:r>
            <a:r>
              <a:rPr lang="en-US" dirty="0"/>
              <a:t> and retired from cooking. After returning his three Michelin stars, he cooked his last meal as commercial chef at the Oak Room in the Le Meridien Piccadilly hotel.</a:t>
            </a:r>
          </a:p>
          <a:p>
            <a:r>
              <a:rPr lang="en-US" dirty="0"/>
              <a:t>Today, he is dedicated to rolling-out his restaurant concepts to share his love and passion for food. </a:t>
            </a:r>
            <a:br>
              <a:rPr lang="en-US" dirty="0"/>
            </a:br>
            <a:r>
              <a:rPr lang="en-US" dirty="0"/>
              <a:t>In 1999, Marco </a:t>
            </a:r>
            <a:r>
              <a:rPr lang="en-US" b="1" dirty="0"/>
              <a:t>hung up his apron</a:t>
            </a:r>
            <a:r>
              <a:rPr lang="en-US" dirty="0"/>
              <a:t> and retired from cooking. After returning his three Michelin stars, he cooked his last meal as commercial chef at the Oak Room in the Le Meridien Piccadilly hotel.</a:t>
            </a:r>
            <a:br>
              <a:rPr lang="en-US" dirty="0"/>
            </a:br>
            <a:br>
              <a:rPr lang="en-US" dirty="0"/>
            </a:br>
            <a:r>
              <a:rPr lang="en-US" dirty="0"/>
              <a:t>He is an active director and shareholder at </a:t>
            </a:r>
            <a:r>
              <a:rPr lang="en-US" b="1" dirty="0"/>
              <a:t>Black and White Hospitality </a:t>
            </a:r>
            <a:r>
              <a:rPr lang="en-US" dirty="0"/>
              <a:t>His restaurants focus on delivering good, quality food at affordable prices. He currently has 50 plus restaurants in the UK.</a:t>
            </a:r>
          </a:p>
          <a:p>
            <a:r>
              <a:rPr lang="en-US" dirty="0"/>
              <a:t>The following businesses are all part of the MPW group and are endorsed by himself and his brand</a:t>
            </a:r>
          </a:p>
          <a:p>
            <a:r>
              <a:rPr lang="en-US" b="1" u="sng" dirty="0">
                <a:solidFill>
                  <a:schemeClr val="tx1"/>
                </a:solidFill>
                <a:hlinkClick r:id="rId3">
                  <a:extLst>
                    <a:ext uri="{A12FA001-AC4F-418D-AE19-62706E023703}">
                      <ahyp:hlinkClr xmlns:ahyp="http://schemas.microsoft.com/office/drawing/2018/hyperlinkcolor" val="tx"/>
                    </a:ext>
                  </a:extLst>
                </a:hlinkClick>
              </a:rPr>
              <a:t>MPW Steakhouse Bar &amp; Grill</a:t>
            </a:r>
            <a:r>
              <a:rPr lang="en-US" b="1" u="sng" dirty="0">
                <a:solidFill>
                  <a:schemeClr val="tx1"/>
                </a:solidFill>
              </a:rPr>
              <a:t>, </a:t>
            </a:r>
            <a:r>
              <a:rPr lang="en-US" b="1" u="sng" dirty="0">
                <a:solidFill>
                  <a:schemeClr val="tx1"/>
                </a:solidFill>
                <a:hlinkClick r:id="rId4">
                  <a:extLst>
                    <a:ext uri="{A12FA001-AC4F-418D-AE19-62706E023703}">
                      <ahyp:hlinkClr xmlns:ahyp="http://schemas.microsoft.com/office/drawing/2018/hyperlinkcolor" val="tx"/>
                    </a:ext>
                  </a:extLst>
                </a:hlinkClick>
              </a:rPr>
              <a:t>Wheeler’s of St. James’s</a:t>
            </a:r>
            <a:r>
              <a:rPr lang="en-US" b="1" u="sng" dirty="0">
                <a:solidFill>
                  <a:schemeClr val="tx1"/>
                </a:solidFill>
              </a:rPr>
              <a:t>, </a:t>
            </a:r>
            <a:r>
              <a:rPr lang="en-US" b="1" u="sng" dirty="0">
                <a:solidFill>
                  <a:schemeClr val="tx1"/>
                </a:solidFill>
                <a:hlinkClick r:id="rId5">
                  <a:extLst>
                    <a:ext uri="{A12FA001-AC4F-418D-AE19-62706E023703}">
                      <ahyp:hlinkClr xmlns:ahyp="http://schemas.microsoft.com/office/drawing/2018/hyperlinkcolor" val="tx"/>
                    </a:ext>
                  </a:extLst>
                </a:hlinkClick>
              </a:rPr>
              <a:t>Mr. White’s English Chophouse </a:t>
            </a:r>
            <a:endParaRPr lang="en-US" b="1" u="sng" dirty="0">
              <a:solidFill>
                <a:schemeClr val="tx1"/>
              </a:solidFill>
            </a:endParaRPr>
          </a:p>
          <a:p>
            <a:r>
              <a:rPr lang="en-US" b="1" u="sng" dirty="0">
                <a:solidFill>
                  <a:schemeClr val="tx1"/>
                </a:solidFill>
                <a:hlinkClick r:id="rId6">
                  <a:extLst>
                    <a:ext uri="{A12FA001-AC4F-418D-AE19-62706E023703}">
                      <ahyp:hlinkClr xmlns:ahyp="http://schemas.microsoft.com/office/drawing/2018/hyperlinkcolor" val="tx"/>
                    </a:ext>
                  </a:extLst>
                </a:hlinkClick>
              </a:rPr>
              <a:t> </a:t>
            </a:r>
            <a:r>
              <a:rPr lang="en-US" b="1" u="sng" dirty="0" err="1">
                <a:solidFill>
                  <a:schemeClr val="tx1"/>
                </a:solidFill>
                <a:hlinkClick r:id="rId6">
                  <a:extLst>
                    <a:ext uri="{A12FA001-AC4F-418D-AE19-62706E023703}">
                      <ahyp:hlinkClr xmlns:ahyp="http://schemas.microsoft.com/office/drawing/2018/hyperlinkcolor" val="tx"/>
                    </a:ext>
                  </a:extLst>
                </a:hlinkClick>
              </a:rPr>
              <a:t>Koffmann</a:t>
            </a:r>
            <a:r>
              <a:rPr lang="en-US" b="1" u="sng" dirty="0">
                <a:solidFill>
                  <a:schemeClr val="tx1"/>
                </a:solidFill>
                <a:hlinkClick r:id="rId6">
                  <a:extLst>
                    <a:ext uri="{A12FA001-AC4F-418D-AE19-62706E023703}">
                      <ahyp:hlinkClr xmlns:ahyp="http://schemas.microsoft.com/office/drawing/2018/hyperlinkcolor" val="tx"/>
                    </a:ext>
                  </a:extLst>
                </a:hlinkClick>
              </a:rPr>
              <a:t> &amp; Mr. White</a:t>
            </a:r>
            <a:r>
              <a:rPr lang="en-US" b="1" u="sng" dirty="0">
                <a:solidFill>
                  <a:schemeClr val="tx1"/>
                </a:solidFill>
                <a:hlinkClick r:id="rId7">
                  <a:extLst>
                    <a:ext uri="{A12FA001-AC4F-418D-AE19-62706E023703}">
                      <ahyp:hlinkClr xmlns:ahyp="http://schemas.microsoft.com/office/drawing/2018/hyperlinkcolor" val="tx"/>
                    </a:ext>
                  </a:extLst>
                </a:hlinkClick>
              </a:rPr>
              <a:t>’</a:t>
            </a:r>
            <a:r>
              <a:rPr lang="en-US" b="1" u="sng" dirty="0">
                <a:solidFill>
                  <a:schemeClr val="tx1"/>
                </a:solidFill>
                <a:hlinkClick r:id="rId6">
                  <a:extLst>
                    <a:ext uri="{A12FA001-AC4F-418D-AE19-62706E023703}">
                      <ahyp:hlinkClr xmlns:ahyp="http://schemas.microsoft.com/office/drawing/2018/hyperlinkcolor" val="tx"/>
                    </a:ext>
                  </a:extLst>
                </a:hlinkClick>
              </a:rPr>
              <a:t>s</a:t>
            </a:r>
            <a:r>
              <a:rPr lang="en-US" b="1" u="sng" dirty="0">
                <a:solidFill>
                  <a:schemeClr val="tx1"/>
                </a:solidFill>
              </a:rPr>
              <a:t>  </a:t>
            </a:r>
            <a:r>
              <a:rPr lang="en-US" b="1" u="sng" dirty="0">
                <a:solidFill>
                  <a:schemeClr val="tx1"/>
                </a:solidFill>
                <a:hlinkClick r:id="rId7">
                  <a:extLst>
                    <a:ext uri="{A12FA001-AC4F-418D-AE19-62706E023703}">
                      <ahyp:hlinkClr xmlns:ahyp="http://schemas.microsoft.com/office/drawing/2018/hyperlinkcolor" val="tx"/>
                    </a:ext>
                  </a:extLst>
                </a:hlinkClick>
              </a:rPr>
              <a:t>New York Italian</a:t>
            </a:r>
            <a:r>
              <a:rPr lang="en-US" b="1" u="sng" dirty="0">
                <a:solidFill>
                  <a:schemeClr val="tx1"/>
                </a:solidFill>
              </a:rPr>
              <a:t>, </a:t>
            </a:r>
            <a:r>
              <a:rPr lang="en-US" b="1" u="sng" dirty="0">
                <a:solidFill>
                  <a:schemeClr val="tx1"/>
                </a:solidFill>
                <a:hlinkClick r:id="rId8">
                  <a:extLst>
                    <a:ext uri="{A12FA001-AC4F-418D-AE19-62706E023703}">
                      <ahyp:hlinkClr xmlns:ahyp="http://schemas.microsoft.com/office/drawing/2018/hyperlinkcolor" val="tx"/>
                    </a:ext>
                  </a:extLst>
                </a:hlinkClick>
              </a:rPr>
              <a:t>Marconi</a:t>
            </a:r>
            <a:r>
              <a:rPr lang="en-US" b="1" u="sng" dirty="0">
                <a:solidFill>
                  <a:schemeClr val="tx1"/>
                </a:solidFill>
              </a:rPr>
              <a:t> </a:t>
            </a:r>
            <a:r>
              <a:rPr lang="en-US" b="1" u="sng" dirty="0">
                <a:solidFill>
                  <a:schemeClr val="tx1"/>
                </a:solidFill>
                <a:hlinkClick r:id="rId9">
                  <a:extLst>
                    <a:ext uri="{A12FA001-AC4F-418D-AE19-62706E023703}">
                      <ahyp:hlinkClr xmlns:ahyp="http://schemas.microsoft.com/office/drawing/2018/hyperlinkcolor" val="tx"/>
                    </a:ext>
                  </a:extLst>
                </a:hlinkClick>
              </a:rPr>
              <a:t>Bardolino</a:t>
            </a:r>
            <a:r>
              <a:rPr lang="en-US" b="1" u="sng" dirty="0">
                <a:solidFill>
                  <a:schemeClr val="tx1"/>
                </a:solidFill>
              </a:rPr>
              <a:t> ,</a:t>
            </a:r>
            <a:r>
              <a:rPr lang="en-US" b="1" u="sng" dirty="0">
                <a:solidFill>
                  <a:schemeClr val="tx1"/>
                </a:solidFill>
                <a:hlinkClick r:id="rId10">
                  <a:extLst>
                    <a:ext uri="{A12FA001-AC4F-418D-AE19-62706E023703}">
                      <ahyp:hlinkClr xmlns:ahyp="http://schemas.microsoft.com/office/drawing/2018/hyperlinkcolor" val="tx"/>
                    </a:ext>
                  </a:extLst>
                </a:hlinkClick>
              </a:rPr>
              <a:t>Wheeler's Fish &amp; Chip</a:t>
            </a:r>
            <a:r>
              <a:rPr lang="en-US" b="1" u="sng" dirty="0">
                <a:solidFill>
                  <a:schemeClr val="tx1"/>
                </a:solidFill>
              </a:rPr>
              <a:t>s</a:t>
            </a:r>
          </a:p>
          <a:p>
            <a:endParaRPr lang="en-US" b="1" u="sng" dirty="0">
              <a:solidFill>
                <a:schemeClr val="tx1"/>
              </a:solidFill>
            </a:endParaRPr>
          </a:p>
          <a:p>
            <a:endParaRPr lang="en-GB" dirty="0"/>
          </a:p>
        </p:txBody>
      </p:sp>
    </p:spTree>
    <p:extLst>
      <p:ext uri="{BB962C8B-B14F-4D97-AF65-F5344CB8AC3E}">
        <p14:creationId xmlns:p14="http://schemas.microsoft.com/office/powerpoint/2010/main" val="3883219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A9BE9-9462-4FE0-9224-B4A46D8D7826}"/>
              </a:ext>
            </a:extLst>
          </p:cNvPr>
          <p:cNvSpPr>
            <a:spLocks noGrp="1"/>
          </p:cNvSpPr>
          <p:nvPr>
            <p:ph type="title"/>
          </p:nvPr>
        </p:nvSpPr>
        <p:spPr/>
        <p:txBody>
          <a:bodyPr/>
          <a:lstStyle/>
          <a:p>
            <a:r>
              <a:rPr lang="en-GB" dirty="0"/>
              <a:t>Products and services</a:t>
            </a:r>
          </a:p>
        </p:txBody>
      </p:sp>
      <p:sp>
        <p:nvSpPr>
          <p:cNvPr id="3" name="Content Placeholder 2">
            <a:extLst>
              <a:ext uri="{FF2B5EF4-FFF2-40B4-BE49-F238E27FC236}">
                <a16:creationId xmlns:a16="http://schemas.microsoft.com/office/drawing/2014/main" id="{EA79527A-3D17-4BAC-8219-058C558F51A3}"/>
              </a:ext>
            </a:extLst>
          </p:cNvPr>
          <p:cNvSpPr>
            <a:spLocks noGrp="1"/>
          </p:cNvSpPr>
          <p:nvPr>
            <p:ph idx="1"/>
          </p:nvPr>
        </p:nvSpPr>
        <p:spPr>
          <a:xfrm>
            <a:off x="677334" y="2446654"/>
            <a:ext cx="10641496" cy="3801746"/>
          </a:xfrm>
        </p:spPr>
        <p:txBody>
          <a:bodyPr>
            <a:normAutofit/>
          </a:bodyPr>
          <a:lstStyle/>
          <a:p>
            <a:r>
              <a:rPr lang="en-US" sz="1600" dirty="0"/>
              <a:t>MPW is dedicated to rolling-out his restaurant concepts to share his love and passion for food. His restaurants focus on delivering good, quality food at affordable prices. The following are restaurants all under the MPW brand and have the same focus of delivering a good quality of service </a:t>
            </a:r>
            <a:r>
              <a:rPr lang="en-US" sz="1600" dirty="0" err="1"/>
              <a:t>aswell</a:t>
            </a:r>
            <a:r>
              <a:rPr lang="en-US" sz="1600" dirty="0"/>
              <a:t> as great food in a elegant and stylish surrounding.</a:t>
            </a:r>
          </a:p>
          <a:p>
            <a:pPr marL="0" indent="0">
              <a:buNone/>
            </a:pPr>
            <a:endParaRPr lang="en-US" sz="1600" dirty="0"/>
          </a:p>
          <a:p>
            <a:pPr marL="0" indent="0">
              <a:buNone/>
            </a:pPr>
            <a:endParaRPr lang="en-US" sz="1600" dirty="0"/>
          </a:p>
          <a:p>
            <a:endParaRPr lang="en-GB" dirty="0"/>
          </a:p>
        </p:txBody>
      </p:sp>
      <p:pic>
        <p:nvPicPr>
          <p:cNvPr id="5" name="Picture 4">
            <a:extLst>
              <a:ext uri="{FF2B5EF4-FFF2-40B4-BE49-F238E27FC236}">
                <a16:creationId xmlns:a16="http://schemas.microsoft.com/office/drawing/2014/main" id="{F25DC148-2917-4BB7-9DDD-54D67A7A3413}"/>
              </a:ext>
            </a:extLst>
          </p:cNvPr>
          <p:cNvPicPr>
            <a:picLocks noChangeAspect="1"/>
          </p:cNvPicPr>
          <p:nvPr/>
        </p:nvPicPr>
        <p:blipFill>
          <a:blip r:embed="rId2"/>
          <a:stretch>
            <a:fillRect/>
          </a:stretch>
        </p:blipFill>
        <p:spPr>
          <a:xfrm>
            <a:off x="880398" y="4680574"/>
            <a:ext cx="2857500" cy="1200150"/>
          </a:xfrm>
          <a:prstGeom prst="rect">
            <a:avLst/>
          </a:prstGeom>
        </p:spPr>
      </p:pic>
      <p:pic>
        <p:nvPicPr>
          <p:cNvPr id="7" name="Picture 6">
            <a:extLst>
              <a:ext uri="{FF2B5EF4-FFF2-40B4-BE49-F238E27FC236}">
                <a16:creationId xmlns:a16="http://schemas.microsoft.com/office/drawing/2014/main" id="{EB6A8E82-8A8F-4827-B98A-7EE719F72EE7}"/>
              </a:ext>
            </a:extLst>
          </p:cNvPr>
          <p:cNvPicPr>
            <a:picLocks noChangeAspect="1"/>
          </p:cNvPicPr>
          <p:nvPr/>
        </p:nvPicPr>
        <p:blipFill>
          <a:blip r:embed="rId3"/>
          <a:stretch>
            <a:fillRect/>
          </a:stretch>
        </p:blipFill>
        <p:spPr>
          <a:xfrm>
            <a:off x="3663938" y="4621708"/>
            <a:ext cx="2857500" cy="1200150"/>
          </a:xfrm>
          <a:prstGeom prst="rect">
            <a:avLst/>
          </a:prstGeom>
        </p:spPr>
      </p:pic>
      <p:pic>
        <p:nvPicPr>
          <p:cNvPr id="9" name="Picture 8">
            <a:extLst>
              <a:ext uri="{FF2B5EF4-FFF2-40B4-BE49-F238E27FC236}">
                <a16:creationId xmlns:a16="http://schemas.microsoft.com/office/drawing/2014/main" id="{BB66332B-D69A-4B9C-883B-EBF1050EF81D}"/>
              </a:ext>
            </a:extLst>
          </p:cNvPr>
          <p:cNvPicPr>
            <a:picLocks noChangeAspect="1"/>
          </p:cNvPicPr>
          <p:nvPr/>
        </p:nvPicPr>
        <p:blipFill>
          <a:blip r:embed="rId4"/>
          <a:stretch>
            <a:fillRect/>
          </a:stretch>
        </p:blipFill>
        <p:spPr>
          <a:xfrm>
            <a:off x="6456353" y="3433003"/>
            <a:ext cx="2857500" cy="1200150"/>
          </a:xfrm>
          <a:prstGeom prst="rect">
            <a:avLst/>
          </a:prstGeom>
        </p:spPr>
      </p:pic>
      <p:pic>
        <p:nvPicPr>
          <p:cNvPr id="11" name="Picture 10">
            <a:extLst>
              <a:ext uri="{FF2B5EF4-FFF2-40B4-BE49-F238E27FC236}">
                <a16:creationId xmlns:a16="http://schemas.microsoft.com/office/drawing/2014/main" id="{4E8A60ED-6C79-4A0A-81EC-441B822174CD}"/>
              </a:ext>
            </a:extLst>
          </p:cNvPr>
          <p:cNvPicPr>
            <a:picLocks noChangeAspect="1"/>
          </p:cNvPicPr>
          <p:nvPr/>
        </p:nvPicPr>
        <p:blipFill>
          <a:blip r:embed="rId5"/>
          <a:stretch>
            <a:fillRect/>
          </a:stretch>
        </p:blipFill>
        <p:spPr>
          <a:xfrm>
            <a:off x="677334" y="3465688"/>
            <a:ext cx="2857500" cy="1200150"/>
          </a:xfrm>
          <a:prstGeom prst="rect">
            <a:avLst/>
          </a:prstGeom>
        </p:spPr>
      </p:pic>
      <p:pic>
        <p:nvPicPr>
          <p:cNvPr id="13" name="Picture 12">
            <a:extLst>
              <a:ext uri="{FF2B5EF4-FFF2-40B4-BE49-F238E27FC236}">
                <a16:creationId xmlns:a16="http://schemas.microsoft.com/office/drawing/2014/main" id="{698E30B2-888A-4974-B64F-16C3907972ED}"/>
              </a:ext>
            </a:extLst>
          </p:cNvPr>
          <p:cNvPicPr>
            <a:picLocks noChangeAspect="1"/>
          </p:cNvPicPr>
          <p:nvPr/>
        </p:nvPicPr>
        <p:blipFill>
          <a:blip r:embed="rId6"/>
          <a:stretch>
            <a:fillRect/>
          </a:stretch>
        </p:blipFill>
        <p:spPr>
          <a:xfrm>
            <a:off x="3369183" y="3385653"/>
            <a:ext cx="2857500" cy="1200150"/>
          </a:xfrm>
          <a:prstGeom prst="rect">
            <a:avLst/>
          </a:prstGeom>
        </p:spPr>
      </p:pic>
      <p:pic>
        <p:nvPicPr>
          <p:cNvPr id="15" name="Picture 14">
            <a:extLst>
              <a:ext uri="{FF2B5EF4-FFF2-40B4-BE49-F238E27FC236}">
                <a16:creationId xmlns:a16="http://schemas.microsoft.com/office/drawing/2014/main" id="{853255D6-7FAF-4816-BA51-7DF3AAEF1132}"/>
              </a:ext>
            </a:extLst>
          </p:cNvPr>
          <p:cNvPicPr>
            <a:picLocks noChangeAspect="1"/>
          </p:cNvPicPr>
          <p:nvPr/>
        </p:nvPicPr>
        <p:blipFill>
          <a:blip r:embed="rId7"/>
          <a:stretch>
            <a:fillRect/>
          </a:stretch>
        </p:blipFill>
        <p:spPr>
          <a:xfrm>
            <a:off x="6724502" y="4581848"/>
            <a:ext cx="2857500" cy="1200150"/>
          </a:xfrm>
          <a:prstGeom prst="rect">
            <a:avLst/>
          </a:prstGeom>
        </p:spPr>
      </p:pic>
      <p:pic>
        <p:nvPicPr>
          <p:cNvPr id="17" name="Picture 16">
            <a:extLst>
              <a:ext uri="{FF2B5EF4-FFF2-40B4-BE49-F238E27FC236}">
                <a16:creationId xmlns:a16="http://schemas.microsoft.com/office/drawing/2014/main" id="{DE822CE7-5911-456B-98FF-50389B9CD27B}"/>
              </a:ext>
            </a:extLst>
          </p:cNvPr>
          <p:cNvPicPr>
            <a:picLocks noChangeAspect="1"/>
          </p:cNvPicPr>
          <p:nvPr/>
        </p:nvPicPr>
        <p:blipFill>
          <a:blip r:embed="rId8"/>
          <a:stretch>
            <a:fillRect/>
          </a:stretch>
        </p:blipFill>
        <p:spPr>
          <a:xfrm>
            <a:off x="9463819" y="4115446"/>
            <a:ext cx="2857500" cy="1600200"/>
          </a:xfrm>
          <a:prstGeom prst="rect">
            <a:avLst/>
          </a:prstGeom>
        </p:spPr>
      </p:pic>
    </p:spTree>
    <p:extLst>
      <p:ext uri="{BB962C8B-B14F-4D97-AF65-F5344CB8AC3E}">
        <p14:creationId xmlns:p14="http://schemas.microsoft.com/office/powerpoint/2010/main" val="4276014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AEE0-B5C0-49E9-B31D-6461A7EDF02C}"/>
              </a:ext>
            </a:extLst>
          </p:cNvPr>
          <p:cNvSpPr>
            <a:spLocks noGrp="1"/>
          </p:cNvSpPr>
          <p:nvPr>
            <p:ph type="title"/>
          </p:nvPr>
        </p:nvSpPr>
        <p:spPr/>
        <p:txBody>
          <a:bodyPr/>
          <a:lstStyle/>
          <a:p>
            <a:pPr algn="ctr"/>
            <a:r>
              <a:rPr lang="en-GB" dirty="0"/>
              <a:t>Target market</a:t>
            </a:r>
          </a:p>
        </p:txBody>
      </p:sp>
      <p:sp>
        <p:nvSpPr>
          <p:cNvPr id="5" name="Content Placeholder 4">
            <a:extLst>
              <a:ext uri="{FF2B5EF4-FFF2-40B4-BE49-F238E27FC236}">
                <a16:creationId xmlns:a16="http://schemas.microsoft.com/office/drawing/2014/main" id="{8203F8A2-EB39-4770-999E-5C392C0D1EF0}"/>
              </a:ext>
            </a:extLst>
          </p:cNvPr>
          <p:cNvSpPr>
            <a:spLocks noGrp="1"/>
          </p:cNvSpPr>
          <p:nvPr>
            <p:ph idx="1"/>
          </p:nvPr>
        </p:nvSpPr>
        <p:spPr/>
        <p:txBody>
          <a:bodyPr>
            <a:normAutofit lnSpcReduction="10000"/>
          </a:bodyPr>
          <a:lstStyle/>
          <a:p>
            <a:endParaRPr lang="en-GB" dirty="0"/>
          </a:p>
          <a:p>
            <a:r>
              <a:rPr lang="en-GB" dirty="0"/>
              <a:t>Black and white offer many varied types of dinning experiences, from burgers and steaks to fine dinning at some of the top Hotels in London, with emphasis on good food and great service</a:t>
            </a:r>
          </a:p>
          <a:p>
            <a:r>
              <a:rPr lang="en-US" dirty="0"/>
              <a:t>As the company’s sales have grow, it has also be able to expands as its products gain more traction in the marketplace, its target market has gone international there are now franchises in Dublin, Abu Dhabi, Singapore and Australia</a:t>
            </a:r>
            <a:endParaRPr lang="en-GB" dirty="0"/>
          </a:p>
          <a:p>
            <a:r>
              <a:rPr lang="en-GB" dirty="0"/>
              <a:t>Black and white Hospitality (B&amp;W) </a:t>
            </a:r>
            <a:r>
              <a:rPr lang="en-US" dirty="0"/>
              <a:t>target markets are typically segregated by age, location, income and lifestyle. B&amp;W defines its target market by the consumers that are likely to have a need for its product. Defining a specific target market allows B&amp;W to hone in on specific market factors to reach and connect with customers through sales and marketing efforts.</a:t>
            </a:r>
          </a:p>
          <a:p>
            <a:endParaRPr lang="en-GB" dirty="0"/>
          </a:p>
        </p:txBody>
      </p:sp>
    </p:spTree>
    <p:extLst>
      <p:ext uri="{BB962C8B-B14F-4D97-AF65-F5344CB8AC3E}">
        <p14:creationId xmlns:p14="http://schemas.microsoft.com/office/powerpoint/2010/main" val="2901799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840F4-AC49-4A1B-A5F0-605B090D5116}"/>
              </a:ext>
            </a:extLst>
          </p:cNvPr>
          <p:cNvSpPr>
            <a:spLocks noGrp="1"/>
          </p:cNvSpPr>
          <p:nvPr>
            <p:ph type="title"/>
          </p:nvPr>
        </p:nvSpPr>
        <p:spPr/>
        <p:txBody>
          <a:bodyPr/>
          <a:lstStyle/>
          <a:p>
            <a:pPr algn="ctr"/>
            <a:r>
              <a:rPr lang="en-GB" dirty="0"/>
              <a:t>Market Segments</a:t>
            </a:r>
          </a:p>
        </p:txBody>
      </p:sp>
      <p:sp>
        <p:nvSpPr>
          <p:cNvPr id="3" name="Content Placeholder 2">
            <a:extLst>
              <a:ext uri="{FF2B5EF4-FFF2-40B4-BE49-F238E27FC236}">
                <a16:creationId xmlns:a16="http://schemas.microsoft.com/office/drawing/2014/main" id="{225BEF99-2402-4ED8-A0E4-01D6B1B0B524}"/>
              </a:ext>
            </a:extLst>
          </p:cNvPr>
          <p:cNvSpPr>
            <a:spLocks noGrp="1"/>
          </p:cNvSpPr>
          <p:nvPr>
            <p:ph idx="1"/>
          </p:nvPr>
        </p:nvSpPr>
        <p:spPr>
          <a:xfrm>
            <a:off x="677334" y="2160589"/>
            <a:ext cx="10732788" cy="4697411"/>
          </a:xfrm>
        </p:spPr>
        <p:txBody>
          <a:bodyPr>
            <a:normAutofit lnSpcReduction="10000"/>
          </a:bodyPr>
          <a:lstStyle/>
          <a:p>
            <a:r>
              <a:rPr lang="en-GB" dirty="0"/>
              <a:t>B&amp;W Market segment is large and profitable with  and varied menus and options, The </a:t>
            </a:r>
            <a:r>
              <a:rPr lang="en-US" dirty="0"/>
              <a:t>Demographic Market Segmentation is used as well as</a:t>
            </a:r>
            <a:r>
              <a:rPr lang="en-GB" dirty="0"/>
              <a:t> Geographic Area Segmentation</a:t>
            </a:r>
            <a:endParaRPr lang="en-US" dirty="0"/>
          </a:p>
          <a:p>
            <a:pPr fontAlgn="base"/>
            <a:r>
              <a:rPr lang="en-US" dirty="0"/>
              <a:t>Demographic market segmentation. With this strategy, B&amp;W simply divides the larger market into groups based on several defined traits. Age, race, gender, marital status, occupation, education and income are among the commonly considered demographics segmentation traits.</a:t>
            </a:r>
          </a:p>
          <a:p>
            <a:pPr fontAlgn="base"/>
            <a:r>
              <a:rPr lang="en-US" dirty="0"/>
              <a:t>Geographic segmentation is used by B&amp;W to sell the experiences, products and service specific to a certain community, region, country or group of countries.</a:t>
            </a:r>
          </a:p>
          <a:p>
            <a:pPr fontAlgn="base"/>
            <a:r>
              <a:rPr lang="en-US" dirty="0"/>
              <a:t> Psychographics or lifestyle segmentation has become increasingly common as companies look to identify consumers based on interests food preferences and activities in lieu of demographics. MPW now offer a vegetarian and vegan menu to accommodate this.</a:t>
            </a:r>
          </a:p>
          <a:p>
            <a:pPr fontAlgn="base"/>
            <a:r>
              <a:rPr lang="en-GB" dirty="0"/>
              <a:t> Behavioural Tendency Segmentation,</a:t>
            </a:r>
            <a:r>
              <a:rPr lang="en-US" dirty="0"/>
              <a:t> Behavioral segmentation is based on user behaviors, including patterns of use, price sensitivity, brand loyalty and benefits sought. Business Customer Segmentation</a:t>
            </a:r>
          </a:p>
          <a:p>
            <a:pPr fontAlgn="base"/>
            <a:r>
              <a:rPr lang="en-US" dirty="0"/>
              <a:t>Business customers, Segmenting for business customers often has overlap but commonly includes geographic, customer type and behavior-based strategies. Geographic business segmentation is similar to that with consumer segmenting.</a:t>
            </a:r>
          </a:p>
          <a:p>
            <a:pPr fontAlgn="base"/>
            <a:endParaRPr lang="en-US" dirty="0"/>
          </a:p>
          <a:p>
            <a:pPr fontAlgn="base"/>
            <a:endParaRPr lang="en-US" dirty="0"/>
          </a:p>
          <a:p>
            <a:pPr fontAlgn="base"/>
            <a:endParaRPr lang="en-GB"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GB" dirty="0"/>
          </a:p>
        </p:txBody>
      </p:sp>
    </p:spTree>
    <p:extLst>
      <p:ext uri="{BB962C8B-B14F-4D97-AF65-F5344CB8AC3E}">
        <p14:creationId xmlns:p14="http://schemas.microsoft.com/office/powerpoint/2010/main" val="554429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CD069-9116-40F5-AFB4-09EA5633F222}"/>
              </a:ext>
            </a:extLst>
          </p:cNvPr>
          <p:cNvSpPr>
            <a:spLocks noGrp="1"/>
          </p:cNvSpPr>
          <p:nvPr>
            <p:ph type="title"/>
          </p:nvPr>
        </p:nvSpPr>
        <p:spPr/>
        <p:txBody>
          <a:bodyPr/>
          <a:lstStyle/>
          <a:p>
            <a:pPr algn="ctr"/>
            <a:r>
              <a:rPr lang="en-GB" dirty="0"/>
              <a:t>Micro and Macro Environments</a:t>
            </a:r>
          </a:p>
        </p:txBody>
      </p:sp>
      <p:sp>
        <p:nvSpPr>
          <p:cNvPr id="3" name="Content Placeholder 2">
            <a:extLst>
              <a:ext uri="{FF2B5EF4-FFF2-40B4-BE49-F238E27FC236}">
                <a16:creationId xmlns:a16="http://schemas.microsoft.com/office/drawing/2014/main" id="{E64DD34D-A5F6-4E8B-BCEC-F0798500CE2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0559380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163</TotalTime>
  <Words>621</Words>
  <Application>Microsoft Office PowerPoint</Application>
  <PresentationFormat>Widescreen</PresentationFormat>
  <Paragraphs>41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Blackandwhite Hospitality  </vt:lpstr>
      <vt:lpstr>EXECUTIVE SUMMARY</vt:lpstr>
      <vt:lpstr>Business/company overview</vt:lpstr>
      <vt:lpstr>Products and services</vt:lpstr>
      <vt:lpstr>Target market</vt:lpstr>
      <vt:lpstr>Market Segments</vt:lpstr>
      <vt:lpstr>Micro and Macro Environments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Blackandwhite Hospitality</dc:title>
  <dc:creator>Shahzia Ahmed (1813330)</dc:creator>
  <cp:lastModifiedBy>shahzia Ahmed</cp:lastModifiedBy>
  <cp:revision>3</cp:revision>
  <dcterms:created xsi:type="dcterms:W3CDTF">2019-03-02T18:17:40Z</dcterms:created>
  <dcterms:modified xsi:type="dcterms:W3CDTF">2019-03-02T21:02:08Z</dcterms:modified>
</cp:coreProperties>
</file>