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274E2-8C4B-4360-B1C7-1288FE38696A}" type="datetimeFigureOut">
              <a:rPr lang="en-US" smtClean="0"/>
              <a:t>2/19/2009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1DB61-2CAD-4287-B5C3-0C6B3C2982E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274E2-8C4B-4360-B1C7-1288FE38696A}" type="datetimeFigureOut">
              <a:rPr lang="en-US" smtClean="0"/>
              <a:t>2/19/2009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1DB61-2CAD-4287-B5C3-0C6B3C2982E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274E2-8C4B-4360-B1C7-1288FE38696A}" type="datetimeFigureOut">
              <a:rPr lang="en-US" smtClean="0"/>
              <a:t>2/19/2009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1DB61-2CAD-4287-B5C3-0C6B3C2982E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274E2-8C4B-4360-B1C7-1288FE38696A}" type="datetimeFigureOut">
              <a:rPr lang="en-US" smtClean="0"/>
              <a:t>2/19/2009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1DB61-2CAD-4287-B5C3-0C6B3C2982E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274E2-8C4B-4360-B1C7-1288FE38696A}" type="datetimeFigureOut">
              <a:rPr lang="en-US" smtClean="0"/>
              <a:t>2/19/2009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1DB61-2CAD-4287-B5C3-0C6B3C2982E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274E2-8C4B-4360-B1C7-1288FE38696A}" type="datetimeFigureOut">
              <a:rPr lang="en-US" smtClean="0"/>
              <a:t>2/19/2009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1DB61-2CAD-4287-B5C3-0C6B3C2982E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274E2-8C4B-4360-B1C7-1288FE38696A}" type="datetimeFigureOut">
              <a:rPr lang="en-US" smtClean="0"/>
              <a:t>2/19/2009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1DB61-2CAD-4287-B5C3-0C6B3C2982E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274E2-8C4B-4360-B1C7-1288FE38696A}" type="datetimeFigureOut">
              <a:rPr lang="en-US" smtClean="0"/>
              <a:t>2/19/2009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1DB61-2CAD-4287-B5C3-0C6B3C2982E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274E2-8C4B-4360-B1C7-1288FE38696A}" type="datetimeFigureOut">
              <a:rPr lang="en-US" smtClean="0"/>
              <a:t>2/19/2009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1DB61-2CAD-4287-B5C3-0C6B3C2982E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274E2-8C4B-4360-B1C7-1288FE38696A}" type="datetimeFigureOut">
              <a:rPr lang="en-US" smtClean="0"/>
              <a:t>2/19/2009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1DB61-2CAD-4287-B5C3-0C6B3C2982E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274E2-8C4B-4360-B1C7-1288FE38696A}" type="datetimeFigureOut">
              <a:rPr lang="en-US" smtClean="0"/>
              <a:t>2/19/2009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1DB61-2CAD-4287-B5C3-0C6B3C2982E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0274E2-8C4B-4360-B1C7-1288FE38696A}" type="datetimeFigureOut">
              <a:rPr lang="en-US" smtClean="0"/>
              <a:t>2/19/2009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21DB61-2CAD-4287-B5C3-0C6B3C2982E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Roles and Behaviour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</a:rPr>
              <a:t>Caroline Usei</a:t>
            </a:r>
            <a:endParaRPr lang="en-GB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 smtClean="0"/>
              <a:t>Definition of Role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58" y="1142984"/>
            <a:ext cx="8429684" cy="5286412"/>
          </a:xfrm>
        </p:spPr>
        <p:txBody>
          <a:bodyPr>
            <a:normAutofit/>
          </a:bodyPr>
          <a:lstStyle/>
          <a:p>
            <a:r>
              <a:rPr lang="en-GB" dirty="0" smtClean="0"/>
              <a:t>A ‘role’ is a total and self-contained pattern of behaviour typical of a person who occupies a social position</a:t>
            </a:r>
          </a:p>
          <a:p>
            <a:pPr>
              <a:buNone/>
            </a:pPr>
            <a:endParaRPr lang="en-GB" sz="2000" dirty="0"/>
          </a:p>
          <a:p>
            <a:r>
              <a:rPr lang="en-GB" dirty="0" smtClean="0"/>
              <a:t>From an organisational perspective:</a:t>
            </a:r>
          </a:p>
          <a:p>
            <a:pPr>
              <a:buNone/>
            </a:pPr>
            <a:r>
              <a:rPr lang="en-GB" dirty="0" smtClean="0"/>
              <a:t>	</a:t>
            </a:r>
            <a:r>
              <a:rPr lang="en-GB" i="1" dirty="0" smtClean="0"/>
              <a:t>‘A role is the expected pattern of behaviours associated with members occupying a particular position within the structure of the organisation. It also describes how a person perceives their own situation.’</a:t>
            </a:r>
            <a:r>
              <a:rPr lang="en-GB" dirty="0" smtClean="0"/>
              <a:t> (Mullins, 2001).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20" y="428604"/>
            <a:ext cx="8572560" cy="6143668"/>
          </a:xfrm>
        </p:spPr>
        <p:txBody>
          <a:bodyPr/>
          <a:lstStyle/>
          <a:p>
            <a:r>
              <a:rPr lang="en-GB" dirty="0" smtClean="0"/>
              <a:t>People occupy many roles during the course of their lives – as students, husbands or wives, mother or father figures, shop-floor boys or girls, supervisors, managers, etc.</a:t>
            </a:r>
          </a:p>
          <a:p>
            <a:pPr>
              <a:buNone/>
            </a:pPr>
            <a:endParaRPr lang="en-GB" sz="1600" dirty="0"/>
          </a:p>
          <a:p>
            <a:r>
              <a:rPr lang="en-GB" dirty="0" smtClean="0"/>
              <a:t>The concept of ‘role’ is important to:</a:t>
            </a:r>
          </a:p>
          <a:p>
            <a:pPr lvl="1"/>
            <a:r>
              <a:rPr lang="en-GB" dirty="0" smtClean="0"/>
              <a:t>The functioning of groups</a:t>
            </a:r>
          </a:p>
          <a:p>
            <a:pPr lvl="1"/>
            <a:r>
              <a:rPr lang="en-GB" dirty="0" smtClean="0"/>
              <a:t>The understanding of group processes and behaviour</a:t>
            </a:r>
          </a:p>
          <a:p>
            <a:pPr lvl="1"/>
            <a:r>
              <a:rPr lang="en-GB" dirty="0" smtClean="0"/>
              <a:t>Define the group structure and relationships</a:t>
            </a:r>
          </a:p>
          <a:p>
            <a:pPr lvl="1"/>
            <a:r>
              <a:rPr lang="en-GB" dirty="0" smtClean="0"/>
              <a:t>Help us to define our ‘place’ in various situations and our relationship to others.</a:t>
            </a:r>
          </a:p>
          <a:p>
            <a:pPr lvl="1"/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 smtClean="0"/>
              <a:t>Role Set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/>
          <a:lstStyle/>
          <a:p>
            <a:r>
              <a:rPr lang="en-GB" dirty="0" smtClean="0"/>
              <a:t>A person’s role set comprises all the other people with whom he or she interacts in the </a:t>
            </a:r>
            <a:r>
              <a:rPr lang="en-GB" i="1" dirty="0" smtClean="0"/>
              <a:t>context of a particular role</a:t>
            </a:r>
            <a:r>
              <a:rPr lang="en-GB" dirty="0" smtClean="0"/>
              <a:t>  </a:t>
            </a:r>
          </a:p>
          <a:p>
            <a:r>
              <a:rPr lang="en-GB" dirty="0" smtClean="0"/>
              <a:t>These others are called the ‘role partners’</a:t>
            </a:r>
          </a:p>
          <a:p>
            <a:endParaRPr lang="en-GB" dirty="0"/>
          </a:p>
          <a:p>
            <a:r>
              <a:rPr lang="en-GB" dirty="0" smtClean="0"/>
              <a:t>E.g. Manager and managed; parent and children; teacher and students.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 smtClean="0"/>
              <a:t>Activity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	</a:t>
            </a:r>
          </a:p>
          <a:p>
            <a:pPr>
              <a:buNone/>
            </a:pPr>
            <a:endParaRPr lang="en-GB" dirty="0"/>
          </a:p>
          <a:p>
            <a:pPr algn="ctr">
              <a:buNone/>
            </a:pPr>
            <a:r>
              <a:rPr lang="en-GB" dirty="0" smtClean="0"/>
              <a:t>	</a:t>
            </a:r>
            <a:r>
              <a:rPr lang="en-GB" sz="3600" dirty="0" smtClean="0"/>
              <a:t>Identify the various roles you play and list the members of your role set in each of those roles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 smtClean="0"/>
              <a:t>Roles in Organisations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/>
          <a:lstStyle/>
          <a:p>
            <a:r>
              <a:rPr lang="en-GB" dirty="0" smtClean="0"/>
              <a:t>A person’s organisational role reflects his or her position in the organisation’s hierarchy</a:t>
            </a:r>
          </a:p>
          <a:p>
            <a:r>
              <a:rPr lang="en-GB" dirty="0" smtClean="0"/>
              <a:t>Each role implies certain rights and obligations, authority, responsibility, methods of communication, etc.</a:t>
            </a:r>
          </a:p>
          <a:p>
            <a:r>
              <a:rPr lang="en-GB" dirty="0" smtClean="0"/>
              <a:t>How the person acts depends on their ‘role perceptions’ – i.e. what is expected, acceptable behaviour in a particular role.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401080" cy="654032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 smtClean="0"/>
              <a:t>Role Expectations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5720" y="1071547"/>
            <a:ext cx="4210080" cy="4286280"/>
          </a:xfrm>
        </p:spPr>
        <p:txBody>
          <a:bodyPr/>
          <a:lstStyle/>
          <a:p>
            <a:r>
              <a:rPr lang="en-GB" b="1" dirty="0" smtClean="0"/>
              <a:t>Many role expectations are prescribed formally:</a:t>
            </a:r>
          </a:p>
          <a:p>
            <a:pPr lvl="1"/>
            <a:r>
              <a:rPr lang="en-GB" sz="2800" dirty="0" smtClean="0"/>
              <a:t>Written contracts</a:t>
            </a:r>
          </a:p>
          <a:p>
            <a:pPr lvl="1"/>
            <a:r>
              <a:rPr lang="en-GB" sz="2800" dirty="0" smtClean="0"/>
              <a:t>Rules and regulations</a:t>
            </a:r>
          </a:p>
          <a:p>
            <a:pPr lvl="1"/>
            <a:r>
              <a:rPr lang="en-GB" sz="2800" dirty="0" smtClean="0"/>
              <a:t>Standards</a:t>
            </a:r>
          </a:p>
          <a:p>
            <a:pPr lvl="1"/>
            <a:r>
              <a:rPr lang="en-GB" sz="2800" dirty="0" smtClean="0"/>
              <a:t>Policies</a:t>
            </a:r>
          </a:p>
          <a:p>
            <a:pPr lvl="1"/>
            <a:r>
              <a:rPr lang="en-GB" sz="2800" dirty="0" smtClean="0"/>
              <a:t>Job descriptions</a:t>
            </a:r>
          </a:p>
          <a:p>
            <a:pPr lvl="1"/>
            <a:r>
              <a:rPr lang="en-GB" sz="2800" dirty="0" smtClean="0"/>
              <a:t>Directives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71547"/>
            <a:ext cx="4210080" cy="4429156"/>
          </a:xfrm>
        </p:spPr>
        <p:txBody>
          <a:bodyPr/>
          <a:lstStyle/>
          <a:p>
            <a:r>
              <a:rPr lang="en-GB" b="1" dirty="0" smtClean="0"/>
              <a:t>Some are not prescribed but are expected</a:t>
            </a:r>
          </a:p>
          <a:p>
            <a:pPr lvl="1"/>
            <a:r>
              <a:rPr lang="en-GB" sz="2800" dirty="0" smtClean="0"/>
              <a:t>General conduct</a:t>
            </a:r>
          </a:p>
          <a:p>
            <a:pPr lvl="1"/>
            <a:r>
              <a:rPr lang="en-GB" sz="2800" dirty="0" smtClean="0"/>
              <a:t>Mutual support</a:t>
            </a:r>
          </a:p>
          <a:p>
            <a:pPr lvl="1"/>
            <a:r>
              <a:rPr lang="en-GB" sz="2800" dirty="0" smtClean="0"/>
              <a:t>Attitudes towards superiors</a:t>
            </a:r>
          </a:p>
          <a:p>
            <a:pPr lvl="1"/>
            <a:r>
              <a:rPr lang="en-GB" sz="2800" dirty="0" smtClean="0"/>
              <a:t>Means of communicating</a:t>
            </a:r>
          </a:p>
          <a:p>
            <a:pPr lvl="1"/>
            <a:r>
              <a:rPr lang="en-GB" sz="2800" dirty="0" smtClean="0"/>
              <a:t>Dress and appearance</a:t>
            </a: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285720" y="5715016"/>
            <a:ext cx="85011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How much flexibility do you have over the expectations of your role in work?</a:t>
            </a:r>
            <a:endParaRPr lang="en-GB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85720" y="214290"/>
            <a:ext cx="8401080" cy="71438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 smtClean="0"/>
              <a:t>Role Conflict</a:t>
            </a:r>
            <a:endParaRPr lang="en-GB" b="1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14282" y="1000108"/>
            <a:ext cx="8715436" cy="5572164"/>
          </a:xfrm>
        </p:spPr>
        <p:txBody>
          <a:bodyPr>
            <a:normAutofit lnSpcReduction="10000"/>
          </a:bodyPr>
          <a:lstStyle/>
          <a:p>
            <a:r>
              <a:rPr lang="en-GB" b="1" dirty="0" smtClean="0"/>
              <a:t>Role conflict </a:t>
            </a:r>
            <a:r>
              <a:rPr lang="en-GB" dirty="0" smtClean="0"/>
              <a:t>arises from inadequate or inappropriate role definition</a:t>
            </a:r>
          </a:p>
          <a:p>
            <a:r>
              <a:rPr lang="en-GB" dirty="0" smtClean="0"/>
              <a:t>E.g. </a:t>
            </a:r>
          </a:p>
          <a:p>
            <a:pPr lvl="1"/>
            <a:r>
              <a:rPr lang="en-GB" dirty="0" smtClean="0"/>
              <a:t>Difficulties in meeting role expectations</a:t>
            </a:r>
          </a:p>
          <a:p>
            <a:pPr lvl="1"/>
            <a:r>
              <a:rPr lang="en-GB" dirty="0" smtClean="0"/>
              <a:t>Expectations which conflict</a:t>
            </a:r>
          </a:p>
          <a:p>
            <a:pPr lvl="1"/>
            <a:r>
              <a:rPr lang="en-GB" dirty="0" smtClean="0"/>
              <a:t>Role Incompatibility</a:t>
            </a:r>
          </a:p>
          <a:p>
            <a:pPr lvl="1"/>
            <a:r>
              <a:rPr lang="en-GB" dirty="0" smtClean="0"/>
              <a:t>Role Ambiguity</a:t>
            </a:r>
          </a:p>
          <a:p>
            <a:pPr lvl="1"/>
            <a:r>
              <a:rPr lang="en-GB" dirty="0" smtClean="0"/>
              <a:t>Role Overload</a:t>
            </a:r>
          </a:p>
          <a:p>
            <a:pPr lvl="1"/>
            <a:r>
              <a:rPr lang="en-GB" dirty="0" smtClean="0"/>
              <a:t>Role Under-load</a:t>
            </a:r>
          </a:p>
          <a:p>
            <a:pPr lvl="1">
              <a:buNone/>
            </a:pPr>
            <a:endParaRPr lang="en-GB" dirty="0" smtClean="0"/>
          </a:p>
          <a:p>
            <a:r>
              <a:rPr lang="en-GB" b="1" dirty="0" smtClean="0"/>
              <a:t>Role Stress</a:t>
            </a:r>
          </a:p>
          <a:p>
            <a:endParaRPr lang="en-GB" dirty="0" smtClean="0"/>
          </a:p>
          <a:p>
            <a:pPr lvl="1"/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 smtClean="0"/>
              <a:t>Activity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625989"/>
          </a:xfrm>
        </p:spPr>
        <p:txBody>
          <a:bodyPr/>
          <a:lstStyle/>
          <a:p>
            <a:pPr algn="ctr">
              <a:buNone/>
            </a:pPr>
            <a:r>
              <a:rPr lang="en-GB" dirty="0" smtClean="0"/>
              <a:t>	With reference to the roles you identified earlier, think of occasions when you experienced role conflict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pPr algn="l"/>
            <a:r>
              <a:rPr lang="en-GB" b="1" dirty="0" smtClean="0"/>
              <a:t>Activity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GB" dirty="0" smtClean="0"/>
              <a:t>	Suggest ways in which management might seek to reduce role conflict and therefore, role stress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pPr algn="l"/>
            <a:r>
              <a:rPr lang="en-GB" b="1" dirty="0" smtClean="0"/>
              <a:t>Dealing with Role Conflict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286412"/>
          </a:xfrm>
        </p:spPr>
        <p:txBody>
          <a:bodyPr>
            <a:normAutofit/>
          </a:bodyPr>
          <a:lstStyle/>
          <a:p>
            <a:r>
              <a:rPr lang="en-GB" dirty="0" smtClean="0"/>
              <a:t>Increase specification and clarity of role expectations</a:t>
            </a:r>
          </a:p>
          <a:p>
            <a:r>
              <a:rPr lang="en-GB" dirty="0" smtClean="0"/>
              <a:t>Improve recruitment and selection</a:t>
            </a:r>
          </a:p>
          <a:p>
            <a:r>
              <a:rPr lang="en-GB" dirty="0" smtClean="0"/>
              <a:t>Induction programmes</a:t>
            </a:r>
          </a:p>
          <a:p>
            <a:r>
              <a:rPr lang="en-GB" dirty="0" smtClean="0"/>
              <a:t>Creating new roles</a:t>
            </a:r>
          </a:p>
          <a:p>
            <a:r>
              <a:rPr lang="en-GB" dirty="0" smtClean="0"/>
              <a:t>Improved communications</a:t>
            </a:r>
          </a:p>
          <a:p>
            <a:r>
              <a:rPr lang="en-GB" dirty="0" smtClean="0"/>
              <a:t>Group structure and cohesiveness</a:t>
            </a:r>
          </a:p>
          <a:p>
            <a:r>
              <a:rPr lang="en-GB" dirty="0" smtClean="0"/>
              <a:t>Management style</a:t>
            </a:r>
          </a:p>
          <a:p>
            <a:r>
              <a:rPr lang="en-GB" dirty="0" smtClean="0"/>
              <a:t>Organisational structure.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337</Words>
  <Application>Microsoft Office PowerPoint</Application>
  <PresentationFormat>On-screen Show (4:3)</PresentationFormat>
  <Paragraphs>66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Roles and Behaviour</vt:lpstr>
      <vt:lpstr>Definition of Role</vt:lpstr>
      <vt:lpstr>Slide 3</vt:lpstr>
      <vt:lpstr>Role Set</vt:lpstr>
      <vt:lpstr>Activity</vt:lpstr>
      <vt:lpstr>Roles in Organisations</vt:lpstr>
      <vt:lpstr>Role Expectations</vt:lpstr>
      <vt:lpstr>Role Conflict</vt:lpstr>
      <vt:lpstr>Activity</vt:lpstr>
      <vt:lpstr>Activity</vt:lpstr>
      <vt:lpstr>Dealing with Role Conflict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Roles and Behaviour</dc:title>
  <dc:creator>Caroline Usei</dc:creator>
  <cp:lastModifiedBy>Caroline Usei</cp:lastModifiedBy>
  <cp:revision>17</cp:revision>
  <dcterms:created xsi:type="dcterms:W3CDTF">2009-02-19T23:04:13Z</dcterms:created>
  <dcterms:modified xsi:type="dcterms:W3CDTF">2009-02-20T00:09:02Z</dcterms:modified>
</cp:coreProperties>
</file>