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3"/>
  </p:notesMasterIdLst>
  <p:sldIdLst>
    <p:sldId id="256" r:id="rId2"/>
    <p:sldId id="257" r:id="rId3"/>
    <p:sldId id="261" r:id="rId4"/>
    <p:sldId id="258" r:id="rId5"/>
    <p:sldId id="262" r:id="rId6"/>
    <p:sldId id="259" r:id="rId7"/>
    <p:sldId id="260"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autoAdjust="0"/>
  </p:normalViewPr>
  <p:slideViewPr>
    <p:cSldViewPr snapToGrid="0">
      <p:cViewPr varScale="1">
        <p:scale>
          <a:sx n="69" d="100"/>
          <a:sy n="69" d="100"/>
        </p:scale>
        <p:origin x="84" y="132"/>
      </p:cViewPr>
      <p:guideLst/>
    </p:cSldViewPr>
  </p:slideViewPr>
  <p:outlineViewPr>
    <p:cViewPr>
      <p:scale>
        <a:sx n="33" d="100"/>
        <a:sy n="33" d="100"/>
      </p:scale>
      <p:origin x="0" y="-115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F54ADD-3A73-4B5A-A9CA-77436F862075}" type="doc">
      <dgm:prSet loTypeId="urn:microsoft.com/office/officeart/2011/layout/HexagonRadial" loCatId="cycle" qsTypeId="urn:microsoft.com/office/officeart/2005/8/quickstyle/3d1" qsCatId="3D" csTypeId="urn:microsoft.com/office/officeart/2005/8/colors/accent1_3" csCatId="accent1" phldr="1"/>
      <dgm:spPr/>
      <dgm:t>
        <a:bodyPr/>
        <a:lstStyle/>
        <a:p>
          <a:endParaRPr lang="en-US"/>
        </a:p>
      </dgm:t>
    </dgm:pt>
    <dgm:pt modelId="{FDEA6B7F-8BF8-4DD7-8B8C-366A19E3BE0F}">
      <dgm:prSet phldrT="[Text]"/>
      <dgm:spPr/>
      <dgm:t>
        <a:bodyPr/>
        <a:lstStyle/>
        <a:p>
          <a:r>
            <a:rPr lang="en-US" b="1" u="sng" dirty="0"/>
            <a:t>A Brief description of Chinese education and the curriculum.</a:t>
          </a:r>
        </a:p>
      </dgm:t>
    </dgm:pt>
    <dgm:pt modelId="{94A6DC5D-2368-4975-BA63-879F953BD75E}" type="parTrans" cxnId="{D1BDA076-8451-43EE-BA8E-A2CE4B35EF43}">
      <dgm:prSet/>
      <dgm:spPr/>
      <dgm:t>
        <a:bodyPr/>
        <a:lstStyle/>
        <a:p>
          <a:endParaRPr lang="en-US"/>
        </a:p>
      </dgm:t>
    </dgm:pt>
    <dgm:pt modelId="{3035C4D9-1C92-4702-8F82-96BC47E7C1D1}" type="sibTrans" cxnId="{D1BDA076-8451-43EE-BA8E-A2CE4B35EF43}">
      <dgm:prSet/>
      <dgm:spPr/>
      <dgm:t>
        <a:bodyPr/>
        <a:lstStyle/>
        <a:p>
          <a:endParaRPr lang="en-US"/>
        </a:p>
      </dgm:t>
    </dgm:pt>
    <dgm:pt modelId="{5FAE1625-A773-4690-8309-26DAB118D227}">
      <dgm:prSet phldrT="[Text]"/>
      <dgm:spPr/>
      <dgm:t>
        <a:bodyPr/>
        <a:lstStyle/>
        <a:p>
          <a:r>
            <a:rPr lang="en-US" dirty="0"/>
            <a:t>China’s education system is the largest in the world.</a:t>
          </a:r>
        </a:p>
      </dgm:t>
    </dgm:pt>
    <dgm:pt modelId="{572FE856-DAE6-4B6C-9214-A753BF4D1D16}" type="parTrans" cxnId="{4E346C40-1AD4-42ED-BC6C-D70E87BDE80A}">
      <dgm:prSet/>
      <dgm:spPr/>
      <dgm:t>
        <a:bodyPr/>
        <a:lstStyle/>
        <a:p>
          <a:endParaRPr lang="en-US"/>
        </a:p>
      </dgm:t>
    </dgm:pt>
    <dgm:pt modelId="{81A43EE6-7234-4514-AECC-E60958DABD89}" type="sibTrans" cxnId="{4E346C40-1AD4-42ED-BC6C-D70E87BDE80A}">
      <dgm:prSet/>
      <dgm:spPr/>
      <dgm:t>
        <a:bodyPr/>
        <a:lstStyle/>
        <a:p>
          <a:endParaRPr lang="en-US"/>
        </a:p>
      </dgm:t>
    </dgm:pt>
    <dgm:pt modelId="{6E8CB99D-7CC0-4A4C-B31C-0FC2752B9290}">
      <dgm:prSet phldrT="[Text]"/>
      <dgm:spPr/>
      <dgm:t>
        <a:bodyPr/>
        <a:lstStyle/>
        <a:p>
          <a:r>
            <a:rPr lang="en-US" dirty="0"/>
            <a:t>Education is highly valued in China.</a:t>
          </a:r>
        </a:p>
      </dgm:t>
    </dgm:pt>
    <dgm:pt modelId="{8B0A301A-3A52-4B3A-A92E-CBBFF7FC6A45}" type="parTrans" cxnId="{8CBD339F-C851-4134-BE0C-6C704BCC21B6}">
      <dgm:prSet/>
      <dgm:spPr/>
      <dgm:t>
        <a:bodyPr/>
        <a:lstStyle/>
        <a:p>
          <a:endParaRPr lang="en-US"/>
        </a:p>
      </dgm:t>
    </dgm:pt>
    <dgm:pt modelId="{2A5333DA-4597-453D-A29A-A213FB9DC22C}" type="sibTrans" cxnId="{8CBD339F-C851-4134-BE0C-6C704BCC21B6}">
      <dgm:prSet/>
      <dgm:spPr/>
      <dgm:t>
        <a:bodyPr/>
        <a:lstStyle/>
        <a:p>
          <a:endParaRPr lang="en-US"/>
        </a:p>
      </dgm:t>
    </dgm:pt>
    <dgm:pt modelId="{197B0437-3AE0-4FDC-9601-470E5C9F8752}">
      <dgm:prSet phldrT="[Text]"/>
      <dgm:spPr/>
      <dgm:t>
        <a:bodyPr/>
        <a:lstStyle/>
        <a:p>
          <a:r>
            <a:rPr lang="en-US" dirty="0"/>
            <a:t>Education is run by the state.</a:t>
          </a:r>
        </a:p>
      </dgm:t>
    </dgm:pt>
    <dgm:pt modelId="{9CE561E2-76C1-440D-AC35-BE1C3B7284CD}" type="parTrans" cxnId="{F89EFF90-8C2B-49DE-9F73-2EE844D24C61}">
      <dgm:prSet/>
      <dgm:spPr/>
      <dgm:t>
        <a:bodyPr/>
        <a:lstStyle/>
        <a:p>
          <a:endParaRPr lang="en-US"/>
        </a:p>
      </dgm:t>
    </dgm:pt>
    <dgm:pt modelId="{3B483570-96DB-4015-9F3C-583ABA3E93BD}" type="sibTrans" cxnId="{F89EFF90-8C2B-49DE-9F73-2EE844D24C61}">
      <dgm:prSet/>
      <dgm:spPr/>
      <dgm:t>
        <a:bodyPr/>
        <a:lstStyle/>
        <a:p>
          <a:endParaRPr lang="en-US"/>
        </a:p>
      </dgm:t>
    </dgm:pt>
    <dgm:pt modelId="{4B5C97A4-3F4E-4A66-B4A4-58602EC13D0B}">
      <dgm:prSet phldrT="[Text]"/>
      <dgm:spPr/>
      <dgm:t>
        <a:bodyPr/>
        <a:lstStyle/>
        <a:p>
          <a:r>
            <a:rPr lang="en-US" dirty="0"/>
            <a:t>Curriculum guidelines are changed and updated regularly.</a:t>
          </a:r>
        </a:p>
      </dgm:t>
    </dgm:pt>
    <dgm:pt modelId="{62A946E3-438F-4FF0-B5B3-64F63D69137A}" type="parTrans" cxnId="{48237480-7715-4DE4-90C0-31F3EE63B2FB}">
      <dgm:prSet/>
      <dgm:spPr/>
      <dgm:t>
        <a:bodyPr/>
        <a:lstStyle/>
        <a:p>
          <a:endParaRPr lang="en-US"/>
        </a:p>
      </dgm:t>
    </dgm:pt>
    <dgm:pt modelId="{6EC5BEEA-F0A6-4A1B-BD62-405212195CA1}" type="sibTrans" cxnId="{48237480-7715-4DE4-90C0-31F3EE63B2FB}">
      <dgm:prSet/>
      <dgm:spPr/>
      <dgm:t>
        <a:bodyPr/>
        <a:lstStyle/>
        <a:p>
          <a:endParaRPr lang="en-US"/>
        </a:p>
      </dgm:t>
    </dgm:pt>
    <dgm:pt modelId="{4FD3B5B4-0F57-4C8C-8ACD-9DC150E839EC}">
      <dgm:prSet phldrT="[Text]" custT="1"/>
      <dgm:spPr/>
      <dgm:t>
        <a:bodyPr/>
        <a:lstStyle/>
        <a:p>
          <a:r>
            <a:rPr lang="en-US" sz="1600" dirty="0"/>
            <a:t>The development of primary education has increased greatly since 1949</a:t>
          </a:r>
          <a:r>
            <a:rPr lang="en-US" sz="1300" dirty="0"/>
            <a:t>.</a:t>
          </a:r>
        </a:p>
      </dgm:t>
    </dgm:pt>
    <dgm:pt modelId="{FCA47747-2490-4E47-BFFE-50CAA59066ED}" type="parTrans" cxnId="{F258D9CD-0C17-47CA-9F4A-16EF8D921E52}">
      <dgm:prSet/>
      <dgm:spPr/>
      <dgm:t>
        <a:bodyPr/>
        <a:lstStyle/>
        <a:p>
          <a:endParaRPr lang="en-US"/>
        </a:p>
      </dgm:t>
    </dgm:pt>
    <dgm:pt modelId="{FBABC5AE-0606-40D8-9B1A-DB30EC70A72C}" type="sibTrans" cxnId="{F258D9CD-0C17-47CA-9F4A-16EF8D921E52}">
      <dgm:prSet/>
      <dgm:spPr/>
      <dgm:t>
        <a:bodyPr/>
        <a:lstStyle/>
        <a:p>
          <a:endParaRPr lang="en-US"/>
        </a:p>
      </dgm:t>
    </dgm:pt>
    <dgm:pt modelId="{6AEE687E-BE53-4B6D-9F47-4D522B6A8B34}">
      <dgm:prSet phldrT="[Text]"/>
      <dgm:spPr/>
      <dgm:t>
        <a:bodyPr/>
        <a:lstStyle/>
        <a:p>
          <a:r>
            <a:rPr lang="en-US" dirty="0"/>
            <a:t>Children start school at age 6.</a:t>
          </a:r>
        </a:p>
      </dgm:t>
    </dgm:pt>
    <dgm:pt modelId="{AD2B5ADD-BCED-4E2A-AD8B-F23F314888BE}" type="parTrans" cxnId="{338153C0-38E9-4B12-BEDE-149DF56DAA67}">
      <dgm:prSet/>
      <dgm:spPr/>
      <dgm:t>
        <a:bodyPr/>
        <a:lstStyle/>
        <a:p>
          <a:endParaRPr lang="en-US"/>
        </a:p>
      </dgm:t>
    </dgm:pt>
    <dgm:pt modelId="{3F3821EC-F507-42EA-8C30-06FFEBB5F526}" type="sibTrans" cxnId="{338153C0-38E9-4B12-BEDE-149DF56DAA67}">
      <dgm:prSet/>
      <dgm:spPr/>
      <dgm:t>
        <a:bodyPr/>
        <a:lstStyle/>
        <a:p>
          <a:endParaRPr lang="en-US"/>
        </a:p>
      </dgm:t>
    </dgm:pt>
    <dgm:pt modelId="{0A1CC155-7AFB-433D-ADD3-E4321AC840A4}">
      <dgm:prSet phldrT="[Text]"/>
      <dgm:spPr/>
    </dgm:pt>
    <dgm:pt modelId="{A5D1AE32-D7EB-4E15-B2AA-6A78B3D6830D}" type="parTrans" cxnId="{9C964CE8-5CC8-4BD5-BC06-2D1A907753DA}">
      <dgm:prSet/>
      <dgm:spPr/>
      <dgm:t>
        <a:bodyPr/>
        <a:lstStyle/>
        <a:p>
          <a:endParaRPr lang="en-US"/>
        </a:p>
      </dgm:t>
    </dgm:pt>
    <dgm:pt modelId="{65C52141-B958-4CE0-9D8B-FA1125C4CB59}" type="sibTrans" cxnId="{9C964CE8-5CC8-4BD5-BC06-2D1A907753DA}">
      <dgm:prSet/>
      <dgm:spPr/>
      <dgm:t>
        <a:bodyPr/>
        <a:lstStyle/>
        <a:p>
          <a:endParaRPr lang="en-US"/>
        </a:p>
      </dgm:t>
    </dgm:pt>
    <dgm:pt modelId="{FD1777D1-A668-4BAF-8CA1-E922C79387B9}" type="pres">
      <dgm:prSet presAssocID="{A6F54ADD-3A73-4B5A-A9CA-77436F862075}" presName="Name0" presStyleCnt="0">
        <dgm:presLayoutVars>
          <dgm:chMax val="1"/>
          <dgm:chPref val="1"/>
          <dgm:dir/>
          <dgm:animOne val="branch"/>
          <dgm:animLvl val="lvl"/>
        </dgm:presLayoutVars>
      </dgm:prSet>
      <dgm:spPr/>
    </dgm:pt>
    <dgm:pt modelId="{980DBC18-E0AD-442C-B7A1-645CCCD44326}" type="pres">
      <dgm:prSet presAssocID="{FDEA6B7F-8BF8-4DD7-8B8C-366A19E3BE0F}" presName="Parent" presStyleLbl="node0" presStyleIdx="0" presStyleCnt="1" custScaleX="113467" custScaleY="115573">
        <dgm:presLayoutVars>
          <dgm:chMax val="6"/>
          <dgm:chPref val="6"/>
        </dgm:presLayoutVars>
      </dgm:prSet>
      <dgm:spPr/>
    </dgm:pt>
    <dgm:pt modelId="{F8BB1FF3-895E-4A89-8C45-21FCC59D91E4}" type="pres">
      <dgm:prSet presAssocID="{5FAE1625-A773-4690-8309-26DAB118D227}" presName="Accent1" presStyleCnt="0"/>
      <dgm:spPr/>
    </dgm:pt>
    <dgm:pt modelId="{4E66B887-41E1-4B3F-96B9-D5AE6DD3B830}" type="pres">
      <dgm:prSet presAssocID="{5FAE1625-A773-4690-8309-26DAB118D227}" presName="Accent" presStyleLbl="bgShp" presStyleIdx="0" presStyleCnt="6"/>
      <dgm:spPr/>
    </dgm:pt>
    <dgm:pt modelId="{AE1B3C23-1F31-4DA4-9350-FB2BDD9A595B}" type="pres">
      <dgm:prSet presAssocID="{5FAE1625-A773-4690-8309-26DAB118D227}" presName="Child1" presStyleLbl="node1" presStyleIdx="0" presStyleCnt="6">
        <dgm:presLayoutVars>
          <dgm:chMax val="0"/>
          <dgm:chPref val="0"/>
          <dgm:bulletEnabled val="1"/>
        </dgm:presLayoutVars>
      </dgm:prSet>
      <dgm:spPr/>
    </dgm:pt>
    <dgm:pt modelId="{CDF3E480-7A0C-4D30-A36E-154DFD2585C6}" type="pres">
      <dgm:prSet presAssocID="{6E8CB99D-7CC0-4A4C-B31C-0FC2752B9290}" presName="Accent2" presStyleCnt="0"/>
      <dgm:spPr/>
    </dgm:pt>
    <dgm:pt modelId="{73C3D892-4393-4BE6-BE10-6F5894DE131F}" type="pres">
      <dgm:prSet presAssocID="{6E8CB99D-7CC0-4A4C-B31C-0FC2752B9290}" presName="Accent" presStyleLbl="bgShp" presStyleIdx="1" presStyleCnt="6"/>
      <dgm:spPr/>
    </dgm:pt>
    <dgm:pt modelId="{02CBC8E4-3D66-43CE-BE2D-A937BF6C36B3}" type="pres">
      <dgm:prSet presAssocID="{6E8CB99D-7CC0-4A4C-B31C-0FC2752B9290}" presName="Child2" presStyleLbl="node1" presStyleIdx="1" presStyleCnt="6">
        <dgm:presLayoutVars>
          <dgm:chMax val="0"/>
          <dgm:chPref val="0"/>
          <dgm:bulletEnabled val="1"/>
        </dgm:presLayoutVars>
      </dgm:prSet>
      <dgm:spPr/>
    </dgm:pt>
    <dgm:pt modelId="{783D7FA0-F45D-4321-96E7-196CE8540179}" type="pres">
      <dgm:prSet presAssocID="{197B0437-3AE0-4FDC-9601-470E5C9F8752}" presName="Accent3" presStyleCnt="0"/>
      <dgm:spPr/>
    </dgm:pt>
    <dgm:pt modelId="{5505CD79-6056-414C-AEC4-E7C675305F19}" type="pres">
      <dgm:prSet presAssocID="{197B0437-3AE0-4FDC-9601-470E5C9F8752}" presName="Accent" presStyleLbl="bgShp" presStyleIdx="2" presStyleCnt="6"/>
      <dgm:spPr/>
    </dgm:pt>
    <dgm:pt modelId="{48FDF5F2-CA92-4FC6-B8BD-269B114D7A0D}" type="pres">
      <dgm:prSet presAssocID="{197B0437-3AE0-4FDC-9601-470E5C9F8752}" presName="Child3" presStyleLbl="node1" presStyleIdx="2" presStyleCnt="6">
        <dgm:presLayoutVars>
          <dgm:chMax val="0"/>
          <dgm:chPref val="0"/>
          <dgm:bulletEnabled val="1"/>
        </dgm:presLayoutVars>
      </dgm:prSet>
      <dgm:spPr/>
    </dgm:pt>
    <dgm:pt modelId="{9EA1E502-88AD-4EB6-8864-D81ED9803FD7}" type="pres">
      <dgm:prSet presAssocID="{4B5C97A4-3F4E-4A66-B4A4-58602EC13D0B}" presName="Accent4" presStyleCnt="0"/>
      <dgm:spPr/>
    </dgm:pt>
    <dgm:pt modelId="{3BE78912-27E7-4546-9400-DAE6C68965D6}" type="pres">
      <dgm:prSet presAssocID="{4B5C97A4-3F4E-4A66-B4A4-58602EC13D0B}" presName="Accent" presStyleLbl="bgShp" presStyleIdx="3" presStyleCnt="6"/>
      <dgm:spPr/>
    </dgm:pt>
    <dgm:pt modelId="{F9DB1D45-75DF-4D27-AFF9-D63F183E89B0}" type="pres">
      <dgm:prSet presAssocID="{4B5C97A4-3F4E-4A66-B4A4-58602EC13D0B}" presName="Child4" presStyleLbl="node1" presStyleIdx="3" presStyleCnt="6">
        <dgm:presLayoutVars>
          <dgm:chMax val="0"/>
          <dgm:chPref val="0"/>
          <dgm:bulletEnabled val="1"/>
        </dgm:presLayoutVars>
      </dgm:prSet>
      <dgm:spPr/>
    </dgm:pt>
    <dgm:pt modelId="{7517AE76-F982-44E2-87E1-87809F0F7152}" type="pres">
      <dgm:prSet presAssocID="{4FD3B5B4-0F57-4C8C-8ACD-9DC150E839EC}" presName="Accent5" presStyleCnt="0"/>
      <dgm:spPr/>
    </dgm:pt>
    <dgm:pt modelId="{A8AAE85B-6261-4665-B795-56E1E18BDAEE}" type="pres">
      <dgm:prSet presAssocID="{4FD3B5B4-0F57-4C8C-8ACD-9DC150E839EC}" presName="Accent" presStyleLbl="bgShp" presStyleIdx="4" presStyleCnt="6"/>
      <dgm:spPr/>
    </dgm:pt>
    <dgm:pt modelId="{E7DBAB7B-4569-4A4C-8ED3-D8AE5DF60E97}" type="pres">
      <dgm:prSet presAssocID="{4FD3B5B4-0F57-4C8C-8ACD-9DC150E839EC}" presName="Child5" presStyleLbl="node1" presStyleIdx="4" presStyleCnt="6">
        <dgm:presLayoutVars>
          <dgm:chMax val="0"/>
          <dgm:chPref val="0"/>
          <dgm:bulletEnabled val="1"/>
        </dgm:presLayoutVars>
      </dgm:prSet>
      <dgm:spPr/>
    </dgm:pt>
    <dgm:pt modelId="{40318481-B709-42D3-8A84-26E60F825012}" type="pres">
      <dgm:prSet presAssocID="{6AEE687E-BE53-4B6D-9F47-4D522B6A8B34}" presName="Accent6" presStyleCnt="0"/>
      <dgm:spPr/>
    </dgm:pt>
    <dgm:pt modelId="{5B19279B-A1B4-4216-ADBC-4620400BC0DF}" type="pres">
      <dgm:prSet presAssocID="{6AEE687E-BE53-4B6D-9F47-4D522B6A8B34}" presName="Accent" presStyleLbl="bgShp" presStyleIdx="5" presStyleCnt="6"/>
      <dgm:spPr/>
    </dgm:pt>
    <dgm:pt modelId="{820A24A7-3271-4A81-9E50-39F079603B96}" type="pres">
      <dgm:prSet presAssocID="{6AEE687E-BE53-4B6D-9F47-4D522B6A8B34}" presName="Child6" presStyleLbl="node1" presStyleIdx="5" presStyleCnt="6">
        <dgm:presLayoutVars>
          <dgm:chMax val="0"/>
          <dgm:chPref val="0"/>
          <dgm:bulletEnabled val="1"/>
        </dgm:presLayoutVars>
      </dgm:prSet>
      <dgm:spPr/>
    </dgm:pt>
  </dgm:ptLst>
  <dgm:cxnLst>
    <dgm:cxn modelId="{B146B126-B3EC-4631-8978-E39F2D94166D}" type="presOf" srcId="{4FD3B5B4-0F57-4C8C-8ACD-9DC150E839EC}" destId="{E7DBAB7B-4569-4A4C-8ED3-D8AE5DF60E97}" srcOrd="0" destOrd="0" presId="urn:microsoft.com/office/officeart/2011/layout/HexagonRadial"/>
    <dgm:cxn modelId="{4E346C40-1AD4-42ED-BC6C-D70E87BDE80A}" srcId="{FDEA6B7F-8BF8-4DD7-8B8C-366A19E3BE0F}" destId="{5FAE1625-A773-4690-8309-26DAB118D227}" srcOrd="0" destOrd="0" parTransId="{572FE856-DAE6-4B6C-9214-A753BF4D1D16}" sibTransId="{81A43EE6-7234-4514-AECC-E60958DABD89}"/>
    <dgm:cxn modelId="{C9C1D245-12A0-4865-AFA8-7E1D010A03E5}" type="presOf" srcId="{6AEE687E-BE53-4B6D-9F47-4D522B6A8B34}" destId="{820A24A7-3271-4A81-9E50-39F079603B96}" srcOrd="0" destOrd="0" presId="urn:microsoft.com/office/officeart/2011/layout/HexagonRadial"/>
    <dgm:cxn modelId="{D1BDA076-8451-43EE-BA8E-A2CE4B35EF43}" srcId="{A6F54ADD-3A73-4B5A-A9CA-77436F862075}" destId="{FDEA6B7F-8BF8-4DD7-8B8C-366A19E3BE0F}" srcOrd="0" destOrd="0" parTransId="{94A6DC5D-2368-4975-BA63-879F953BD75E}" sibTransId="{3035C4D9-1C92-4702-8F82-96BC47E7C1D1}"/>
    <dgm:cxn modelId="{48237480-7715-4DE4-90C0-31F3EE63B2FB}" srcId="{FDEA6B7F-8BF8-4DD7-8B8C-366A19E3BE0F}" destId="{4B5C97A4-3F4E-4A66-B4A4-58602EC13D0B}" srcOrd="3" destOrd="0" parTransId="{62A946E3-438F-4FF0-B5B3-64F63D69137A}" sibTransId="{6EC5BEEA-F0A6-4A1B-BD62-405212195CA1}"/>
    <dgm:cxn modelId="{F89EFF90-8C2B-49DE-9F73-2EE844D24C61}" srcId="{FDEA6B7F-8BF8-4DD7-8B8C-366A19E3BE0F}" destId="{197B0437-3AE0-4FDC-9601-470E5C9F8752}" srcOrd="2" destOrd="0" parTransId="{9CE561E2-76C1-440D-AC35-BE1C3B7284CD}" sibTransId="{3B483570-96DB-4015-9F3C-583ABA3E93BD}"/>
    <dgm:cxn modelId="{8CBD339F-C851-4134-BE0C-6C704BCC21B6}" srcId="{FDEA6B7F-8BF8-4DD7-8B8C-366A19E3BE0F}" destId="{6E8CB99D-7CC0-4A4C-B31C-0FC2752B9290}" srcOrd="1" destOrd="0" parTransId="{8B0A301A-3A52-4B3A-A92E-CBBFF7FC6A45}" sibTransId="{2A5333DA-4597-453D-A29A-A213FB9DC22C}"/>
    <dgm:cxn modelId="{BD293CA1-63E1-4E7C-AF2C-6CD5F11269BA}" type="presOf" srcId="{197B0437-3AE0-4FDC-9601-470E5C9F8752}" destId="{48FDF5F2-CA92-4FC6-B8BD-269B114D7A0D}" srcOrd="0" destOrd="0" presId="urn:microsoft.com/office/officeart/2011/layout/HexagonRadial"/>
    <dgm:cxn modelId="{B81860A7-04EF-47F3-ADA6-4844E9C6918A}" type="presOf" srcId="{6E8CB99D-7CC0-4A4C-B31C-0FC2752B9290}" destId="{02CBC8E4-3D66-43CE-BE2D-A937BF6C36B3}" srcOrd="0" destOrd="0" presId="urn:microsoft.com/office/officeart/2011/layout/HexagonRadial"/>
    <dgm:cxn modelId="{2C0BFEBD-D4D2-4EDD-B219-FA30A0001CB2}" type="presOf" srcId="{5FAE1625-A773-4690-8309-26DAB118D227}" destId="{AE1B3C23-1F31-4DA4-9350-FB2BDD9A595B}" srcOrd="0" destOrd="0" presId="urn:microsoft.com/office/officeart/2011/layout/HexagonRadial"/>
    <dgm:cxn modelId="{338153C0-38E9-4B12-BEDE-149DF56DAA67}" srcId="{FDEA6B7F-8BF8-4DD7-8B8C-366A19E3BE0F}" destId="{6AEE687E-BE53-4B6D-9F47-4D522B6A8B34}" srcOrd="5" destOrd="0" parTransId="{AD2B5ADD-BCED-4E2A-AD8B-F23F314888BE}" sibTransId="{3F3821EC-F507-42EA-8C30-06FFEBB5F526}"/>
    <dgm:cxn modelId="{827AB9CD-F16D-4FA1-A37B-FE3CD253692F}" type="presOf" srcId="{A6F54ADD-3A73-4B5A-A9CA-77436F862075}" destId="{FD1777D1-A668-4BAF-8CA1-E922C79387B9}" srcOrd="0" destOrd="0" presId="urn:microsoft.com/office/officeart/2011/layout/HexagonRadial"/>
    <dgm:cxn modelId="{F258D9CD-0C17-47CA-9F4A-16EF8D921E52}" srcId="{FDEA6B7F-8BF8-4DD7-8B8C-366A19E3BE0F}" destId="{4FD3B5B4-0F57-4C8C-8ACD-9DC150E839EC}" srcOrd="4" destOrd="0" parTransId="{FCA47747-2490-4E47-BFFE-50CAA59066ED}" sibTransId="{FBABC5AE-0606-40D8-9B1A-DB30EC70A72C}"/>
    <dgm:cxn modelId="{ED6B0BDF-5350-49F8-87FC-DF8323CD7721}" type="presOf" srcId="{FDEA6B7F-8BF8-4DD7-8B8C-366A19E3BE0F}" destId="{980DBC18-E0AD-442C-B7A1-645CCCD44326}" srcOrd="0" destOrd="0" presId="urn:microsoft.com/office/officeart/2011/layout/HexagonRadial"/>
    <dgm:cxn modelId="{9C964CE8-5CC8-4BD5-BC06-2D1A907753DA}" srcId="{A6F54ADD-3A73-4B5A-A9CA-77436F862075}" destId="{0A1CC155-7AFB-433D-ADD3-E4321AC840A4}" srcOrd="1" destOrd="0" parTransId="{A5D1AE32-D7EB-4E15-B2AA-6A78B3D6830D}" sibTransId="{65C52141-B958-4CE0-9D8B-FA1125C4CB59}"/>
    <dgm:cxn modelId="{B6107CF0-206B-4FA9-B549-E3A505D754AB}" type="presOf" srcId="{4B5C97A4-3F4E-4A66-B4A4-58602EC13D0B}" destId="{F9DB1D45-75DF-4D27-AFF9-D63F183E89B0}" srcOrd="0" destOrd="0" presId="urn:microsoft.com/office/officeart/2011/layout/HexagonRadial"/>
    <dgm:cxn modelId="{5500CFCE-0904-441A-80FD-64C9EACC80A0}" type="presParOf" srcId="{FD1777D1-A668-4BAF-8CA1-E922C79387B9}" destId="{980DBC18-E0AD-442C-B7A1-645CCCD44326}" srcOrd="0" destOrd="0" presId="urn:microsoft.com/office/officeart/2011/layout/HexagonRadial"/>
    <dgm:cxn modelId="{C9910DD1-43DA-4B34-A36A-22318EFFFCC2}" type="presParOf" srcId="{FD1777D1-A668-4BAF-8CA1-E922C79387B9}" destId="{F8BB1FF3-895E-4A89-8C45-21FCC59D91E4}" srcOrd="1" destOrd="0" presId="urn:microsoft.com/office/officeart/2011/layout/HexagonRadial"/>
    <dgm:cxn modelId="{FB7BB419-F07C-49DE-991C-3D08566DB4F3}" type="presParOf" srcId="{F8BB1FF3-895E-4A89-8C45-21FCC59D91E4}" destId="{4E66B887-41E1-4B3F-96B9-D5AE6DD3B830}" srcOrd="0" destOrd="0" presId="urn:microsoft.com/office/officeart/2011/layout/HexagonRadial"/>
    <dgm:cxn modelId="{39A00821-7313-4895-B4F4-4BBA6EE8F111}" type="presParOf" srcId="{FD1777D1-A668-4BAF-8CA1-E922C79387B9}" destId="{AE1B3C23-1F31-4DA4-9350-FB2BDD9A595B}" srcOrd="2" destOrd="0" presId="urn:microsoft.com/office/officeart/2011/layout/HexagonRadial"/>
    <dgm:cxn modelId="{AD85CF64-7B5C-4F9C-84BA-01446199C549}" type="presParOf" srcId="{FD1777D1-A668-4BAF-8CA1-E922C79387B9}" destId="{CDF3E480-7A0C-4D30-A36E-154DFD2585C6}" srcOrd="3" destOrd="0" presId="urn:microsoft.com/office/officeart/2011/layout/HexagonRadial"/>
    <dgm:cxn modelId="{49CB76FC-51F0-4F53-8A3E-CBDDDBC38437}" type="presParOf" srcId="{CDF3E480-7A0C-4D30-A36E-154DFD2585C6}" destId="{73C3D892-4393-4BE6-BE10-6F5894DE131F}" srcOrd="0" destOrd="0" presId="urn:microsoft.com/office/officeart/2011/layout/HexagonRadial"/>
    <dgm:cxn modelId="{343C82DA-8798-4ED4-BE8D-56E719523835}" type="presParOf" srcId="{FD1777D1-A668-4BAF-8CA1-E922C79387B9}" destId="{02CBC8E4-3D66-43CE-BE2D-A937BF6C36B3}" srcOrd="4" destOrd="0" presId="urn:microsoft.com/office/officeart/2011/layout/HexagonRadial"/>
    <dgm:cxn modelId="{7571C897-E1F5-4B5F-AB2D-C02DD78C082D}" type="presParOf" srcId="{FD1777D1-A668-4BAF-8CA1-E922C79387B9}" destId="{783D7FA0-F45D-4321-96E7-196CE8540179}" srcOrd="5" destOrd="0" presId="urn:microsoft.com/office/officeart/2011/layout/HexagonRadial"/>
    <dgm:cxn modelId="{2FF57C50-BE75-4D2D-9130-17399A373730}" type="presParOf" srcId="{783D7FA0-F45D-4321-96E7-196CE8540179}" destId="{5505CD79-6056-414C-AEC4-E7C675305F19}" srcOrd="0" destOrd="0" presId="urn:microsoft.com/office/officeart/2011/layout/HexagonRadial"/>
    <dgm:cxn modelId="{BC84BD44-CCD8-4DED-BDC2-4C7DE6E14233}" type="presParOf" srcId="{FD1777D1-A668-4BAF-8CA1-E922C79387B9}" destId="{48FDF5F2-CA92-4FC6-B8BD-269B114D7A0D}" srcOrd="6" destOrd="0" presId="urn:microsoft.com/office/officeart/2011/layout/HexagonRadial"/>
    <dgm:cxn modelId="{D63A3DC6-646F-474A-898E-18701BBF307C}" type="presParOf" srcId="{FD1777D1-A668-4BAF-8CA1-E922C79387B9}" destId="{9EA1E502-88AD-4EB6-8864-D81ED9803FD7}" srcOrd="7" destOrd="0" presId="urn:microsoft.com/office/officeart/2011/layout/HexagonRadial"/>
    <dgm:cxn modelId="{2946EE31-3DFF-497A-8DE6-C5B71689E0A7}" type="presParOf" srcId="{9EA1E502-88AD-4EB6-8864-D81ED9803FD7}" destId="{3BE78912-27E7-4546-9400-DAE6C68965D6}" srcOrd="0" destOrd="0" presId="urn:microsoft.com/office/officeart/2011/layout/HexagonRadial"/>
    <dgm:cxn modelId="{1C39CABA-6216-48CD-BEDD-08FDF531D97E}" type="presParOf" srcId="{FD1777D1-A668-4BAF-8CA1-E922C79387B9}" destId="{F9DB1D45-75DF-4D27-AFF9-D63F183E89B0}" srcOrd="8" destOrd="0" presId="urn:microsoft.com/office/officeart/2011/layout/HexagonRadial"/>
    <dgm:cxn modelId="{374B4C61-2610-4733-97C8-82E3AE466DBB}" type="presParOf" srcId="{FD1777D1-A668-4BAF-8CA1-E922C79387B9}" destId="{7517AE76-F982-44E2-87E1-87809F0F7152}" srcOrd="9" destOrd="0" presId="urn:microsoft.com/office/officeart/2011/layout/HexagonRadial"/>
    <dgm:cxn modelId="{BE5D9B3D-0F10-429E-A4A0-2A4782FFD907}" type="presParOf" srcId="{7517AE76-F982-44E2-87E1-87809F0F7152}" destId="{A8AAE85B-6261-4665-B795-56E1E18BDAEE}" srcOrd="0" destOrd="0" presId="urn:microsoft.com/office/officeart/2011/layout/HexagonRadial"/>
    <dgm:cxn modelId="{0BE8127B-2418-4D80-9889-8FDA5B3EB3CA}" type="presParOf" srcId="{FD1777D1-A668-4BAF-8CA1-E922C79387B9}" destId="{E7DBAB7B-4569-4A4C-8ED3-D8AE5DF60E97}" srcOrd="10" destOrd="0" presId="urn:microsoft.com/office/officeart/2011/layout/HexagonRadial"/>
    <dgm:cxn modelId="{61AE7015-3333-4E13-9F35-4A831CB4BD58}" type="presParOf" srcId="{FD1777D1-A668-4BAF-8CA1-E922C79387B9}" destId="{40318481-B709-42D3-8A84-26E60F825012}" srcOrd="11" destOrd="0" presId="urn:microsoft.com/office/officeart/2011/layout/HexagonRadial"/>
    <dgm:cxn modelId="{F605A685-CFE4-40EC-BDB8-926A6B3D18F4}" type="presParOf" srcId="{40318481-B709-42D3-8A84-26E60F825012}" destId="{5B19279B-A1B4-4216-ADBC-4620400BC0DF}" srcOrd="0" destOrd="0" presId="urn:microsoft.com/office/officeart/2011/layout/HexagonRadial"/>
    <dgm:cxn modelId="{781C956A-8B91-453B-A8FA-A348C0FF0CBB}" type="presParOf" srcId="{FD1777D1-A668-4BAF-8CA1-E922C79387B9}" destId="{820A24A7-3271-4A81-9E50-39F079603B96}"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DBC18-E0AD-442C-B7A1-645CCCD44326}">
      <dsp:nvSpPr>
        <dsp:cNvPr id="0" name=""/>
        <dsp:cNvSpPr/>
      </dsp:nvSpPr>
      <dsp:spPr>
        <a:xfrm>
          <a:off x="2172738" y="2022981"/>
          <a:ext cx="3190742" cy="2811350"/>
        </a:xfrm>
        <a:prstGeom prst="hexagon">
          <a:avLst>
            <a:gd name="adj" fmla="val 28570"/>
            <a:gd name="vf" fmla="val 115470"/>
          </a:avLst>
        </a:prstGeom>
        <a:gradFill rotWithShape="0">
          <a:gsLst>
            <a:gs pos="0">
              <a:schemeClr val="accent1">
                <a:shade val="80000"/>
                <a:hueOff val="0"/>
                <a:satOff val="0"/>
                <a:lumOff val="0"/>
                <a:alphaOff val="0"/>
                <a:satMod val="100000"/>
                <a:lumMod val="100000"/>
              </a:schemeClr>
            </a:gs>
            <a:gs pos="50000">
              <a:schemeClr val="accent1">
                <a:shade val="80000"/>
                <a:hueOff val="0"/>
                <a:satOff val="0"/>
                <a:lumOff val="0"/>
                <a:alphaOff val="0"/>
                <a:shade val="99000"/>
                <a:satMod val="105000"/>
                <a:lumMod val="100000"/>
              </a:schemeClr>
            </a:gs>
            <a:gs pos="100000">
              <a:schemeClr val="accent1">
                <a:shade val="80000"/>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u="sng" kern="1200" dirty="0"/>
            <a:t>A Brief description of Chinese education and the curriculum.</a:t>
          </a:r>
        </a:p>
      </dsp:txBody>
      <dsp:txXfrm>
        <a:off x="2707287" y="2493970"/>
        <a:ext cx="2121644" cy="1869372"/>
      </dsp:txXfrm>
    </dsp:sp>
    <dsp:sp modelId="{73C3D892-4393-4BE6-BE10-6F5894DE131F}">
      <dsp:nvSpPr>
        <dsp:cNvPr id="0" name=""/>
        <dsp:cNvSpPr/>
      </dsp:nvSpPr>
      <dsp:spPr>
        <a:xfrm>
          <a:off x="4122967" y="1048588"/>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AE1B3C23-1F31-4DA4-9350-FB2BDD9A595B}">
      <dsp:nvSpPr>
        <dsp:cNvPr id="0" name=""/>
        <dsp:cNvSpPr/>
      </dsp:nvSpPr>
      <dsp:spPr>
        <a:xfrm>
          <a:off x="2621117" y="0"/>
          <a:ext cx="2304450" cy="1993620"/>
        </a:xfrm>
        <a:prstGeom prst="hexagon">
          <a:avLst>
            <a:gd name="adj" fmla="val 28570"/>
            <a:gd name="vf" fmla="val 115470"/>
          </a:avLst>
        </a:prstGeom>
        <a:gradFill rotWithShape="0">
          <a:gsLst>
            <a:gs pos="0">
              <a:schemeClr val="accent1">
                <a:shade val="80000"/>
                <a:hueOff val="0"/>
                <a:satOff val="0"/>
                <a:lumOff val="0"/>
                <a:alphaOff val="0"/>
                <a:satMod val="100000"/>
                <a:lumMod val="100000"/>
              </a:schemeClr>
            </a:gs>
            <a:gs pos="50000">
              <a:schemeClr val="accent1">
                <a:shade val="80000"/>
                <a:hueOff val="0"/>
                <a:satOff val="0"/>
                <a:lumOff val="0"/>
                <a:alphaOff val="0"/>
                <a:shade val="99000"/>
                <a:satMod val="105000"/>
                <a:lumMod val="100000"/>
              </a:schemeClr>
            </a:gs>
            <a:gs pos="100000">
              <a:schemeClr val="accent1">
                <a:shade val="80000"/>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China’s education system is the largest in the world.</a:t>
          </a:r>
        </a:p>
      </dsp:txBody>
      <dsp:txXfrm>
        <a:off x="3003014" y="330385"/>
        <a:ext cx="1540656" cy="1332850"/>
      </dsp:txXfrm>
    </dsp:sp>
    <dsp:sp modelId="{5505CD79-6056-414C-AEC4-E7C675305F19}">
      <dsp:nvSpPr>
        <dsp:cNvPr id="0" name=""/>
        <dsp:cNvSpPr/>
      </dsp:nvSpPr>
      <dsp:spPr>
        <a:xfrm>
          <a:off x="5361209" y="2757601"/>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2CBC8E4-3D66-43CE-BE2D-A937BF6C36B3}">
      <dsp:nvSpPr>
        <dsp:cNvPr id="0" name=""/>
        <dsp:cNvSpPr/>
      </dsp:nvSpPr>
      <dsp:spPr>
        <a:xfrm>
          <a:off x="4734566" y="1226210"/>
          <a:ext cx="2304450" cy="1993620"/>
        </a:xfrm>
        <a:prstGeom prst="hexagon">
          <a:avLst>
            <a:gd name="adj" fmla="val 28570"/>
            <a:gd name="vf" fmla="val 115470"/>
          </a:avLst>
        </a:prstGeom>
        <a:gradFill rotWithShape="0">
          <a:gsLst>
            <a:gs pos="0">
              <a:schemeClr val="accent1">
                <a:shade val="80000"/>
                <a:hueOff val="138349"/>
                <a:satOff val="-18233"/>
                <a:lumOff val="8971"/>
                <a:alphaOff val="0"/>
                <a:satMod val="100000"/>
                <a:lumMod val="100000"/>
              </a:schemeClr>
            </a:gs>
            <a:gs pos="50000">
              <a:schemeClr val="accent1">
                <a:shade val="80000"/>
                <a:hueOff val="138349"/>
                <a:satOff val="-18233"/>
                <a:lumOff val="8971"/>
                <a:alphaOff val="0"/>
                <a:shade val="99000"/>
                <a:satMod val="105000"/>
                <a:lumMod val="100000"/>
              </a:schemeClr>
            </a:gs>
            <a:gs pos="100000">
              <a:schemeClr val="accent1">
                <a:shade val="80000"/>
                <a:hueOff val="138349"/>
                <a:satOff val="-18233"/>
                <a:lumOff val="8971"/>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Education is highly valued in China.</a:t>
          </a:r>
        </a:p>
      </dsp:txBody>
      <dsp:txXfrm>
        <a:off x="5116463" y="1556595"/>
        <a:ext cx="1540656" cy="1332850"/>
      </dsp:txXfrm>
    </dsp:sp>
    <dsp:sp modelId="{3BE78912-27E7-4546-9400-DAE6C68965D6}">
      <dsp:nvSpPr>
        <dsp:cNvPr id="0" name=""/>
        <dsp:cNvSpPr/>
      </dsp:nvSpPr>
      <dsp:spPr>
        <a:xfrm>
          <a:off x="4501046" y="4686757"/>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8FDF5F2-CA92-4FC6-B8BD-269B114D7A0D}">
      <dsp:nvSpPr>
        <dsp:cNvPr id="0" name=""/>
        <dsp:cNvSpPr/>
      </dsp:nvSpPr>
      <dsp:spPr>
        <a:xfrm>
          <a:off x="4734566" y="3636797"/>
          <a:ext cx="2304450" cy="1993620"/>
        </a:xfrm>
        <a:prstGeom prst="hexagon">
          <a:avLst>
            <a:gd name="adj" fmla="val 28570"/>
            <a:gd name="vf" fmla="val 115470"/>
          </a:avLst>
        </a:prstGeom>
        <a:gradFill rotWithShape="0">
          <a:gsLst>
            <a:gs pos="0">
              <a:schemeClr val="accent1">
                <a:shade val="80000"/>
                <a:hueOff val="276698"/>
                <a:satOff val="-36466"/>
                <a:lumOff val="17942"/>
                <a:alphaOff val="0"/>
                <a:satMod val="100000"/>
                <a:lumMod val="100000"/>
              </a:schemeClr>
            </a:gs>
            <a:gs pos="50000">
              <a:schemeClr val="accent1">
                <a:shade val="80000"/>
                <a:hueOff val="276698"/>
                <a:satOff val="-36466"/>
                <a:lumOff val="17942"/>
                <a:alphaOff val="0"/>
                <a:shade val="99000"/>
                <a:satMod val="105000"/>
                <a:lumMod val="100000"/>
              </a:schemeClr>
            </a:gs>
            <a:gs pos="100000">
              <a:schemeClr val="accent1">
                <a:shade val="80000"/>
                <a:hueOff val="276698"/>
                <a:satOff val="-36466"/>
                <a:lumOff val="17942"/>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Education is run by the state.</a:t>
          </a:r>
        </a:p>
      </dsp:txBody>
      <dsp:txXfrm>
        <a:off x="5116463" y="3967182"/>
        <a:ext cx="1540656" cy="1332850"/>
      </dsp:txXfrm>
    </dsp:sp>
    <dsp:sp modelId="{A8AAE85B-6261-4665-B795-56E1E18BDAEE}">
      <dsp:nvSpPr>
        <dsp:cNvPr id="0" name=""/>
        <dsp:cNvSpPr/>
      </dsp:nvSpPr>
      <dsp:spPr>
        <a:xfrm>
          <a:off x="2367320" y="4887010"/>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F9DB1D45-75DF-4D27-AFF9-D63F183E89B0}">
      <dsp:nvSpPr>
        <dsp:cNvPr id="0" name=""/>
        <dsp:cNvSpPr/>
      </dsp:nvSpPr>
      <dsp:spPr>
        <a:xfrm>
          <a:off x="2621117" y="4864379"/>
          <a:ext cx="2304450" cy="1993620"/>
        </a:xfrm>
        <a:prstGeom prst="hexagon">
          <a:avLst>
            <a:gd name="adj" fmla="val 28570"/>
            <a:gd name="vf" fmla="val 115470"/>
          </a:avLst>
        </a:prstGeom>
        <a:gradFill rotWithShape="0">
          <a:gsLst>
            <a:gs pos="0">
              <a:schemeClr val="accent1">
                <a:shade val="80000"/>
                <a:hueOff val="415046"/>
                <a:satOff val="-54698"/>
                <a:lumOff val="26912"/>
                <a:alphaOff val="0"/>
                <a:satMod val="100000"/>
                <a:lumMod val="100000"/>
              </a:schemeClr>
            </a:gs>
            <a:gs pos="50000">
              <a:schemeClr val="accent1">
                <a:shade val="80000"/>
                <a:hueOff val="415046"/>
                <a:satOff val="-54698"/>
                <a:lumOff val="26912"/>
                <a:alphaOff val="0"/>
                <a:shade val="99000"/>
                <a:satMod val="105000"/>
                <a:lumMod val="100000"/>
              </a:schemeClr>
            </a:gs>
            <a:gs pos="100000">
              <a:schemeClr val="accent1">
                <a:shade val="80000"/>
                <a:hueOff val="415046"/>
                <a:satOff val="-54698"/>
                <a:lumOff val="26912"/>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Curriculum guidelines are changed and updated regularly.</a:t>
          </a:r>
        </a:p>
      </dsp:txBody>
      <dsp:txXfrm>
        <a:off x="3003014" y="5194764"/>
        <a:ext cx="1540656" cy="1332850"/>
      </dsp:txXfrm>
    </dsp:sp>
    <dsp:sp modelId="{5B19279B-A1B4-4216-ADBC-4620400BC0DF}">
      <dsp:nvSpPr>
        <dsp:cNvPr id="0" name=""/>
        <dsp:cNvSpPr/>
      </dsp:nvSpPr>
      <dsp:spPr>
        <a:xfrm>
          <a:off x="1108801" y="3178682"/>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7DBAB7B-4569-4A4C-8ED3-D8AE5DF60E97}">
      <dsp:nvSpPr>
        <dsp:cNvPr id="0" name=""/>
        <dsp:cNvSpPr/>
      </dsp:nvSpPr>
      <dsp:spPr>
        <a:xfrm>
          <a:off x="497856" y="3638168"/>
          <a:ext cx="2304450" cy="1993620"/>
        </a:xfrm>
        <a:prstGeom prst="hexagon">
          <a:avLst>
            <a:gd name="adj" fmla="val 28570"/>
            <a:gd name="vf" fmla="val 115470"/>
          </a:avLst>
        </a:prstGeom>
        <a:gradFill rotWithShape="0">
          <a:gsLst>
            <a:gs pos="0">
              <a:schemeClr val="accent1">
                <a:shade val="80000"/>
                <a:hueOff val="553395"/>
                <a:satOff val="-72931"/>
                <a:lumOff val="35883"/>
                <a:alphaOff val="0"/>
                <a:satMod val="100000"/>
                <a:lumMod val="100000"/>
              </a:schemeClr>
            </a:gs>
            <a:gs pos="50000">
              <a:schemeClr val="accent1">
                <a:shade val="80000"/>
                <a:hueOff val="553395"/>
                <a:satOff val="-72931"/>
                <a:lumOff val="35883"/>
                <a:alphaOff val="0"/>
                <a:shade val="99000"/>
                <a:satMod val="105000"/>
                <a:lumMod val="100000"/>
              </a:schemeClr>
            </a:gs>
            <a:gs pos="100000">
              <a:schemeClr val="accent1">
                <a:shade val="80000"/>
                <a:hueOff val="553395"/>
                <a:satOff val="-72931"/>
                <a:lumOff val="35883"/>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The development of primary education has increased greatly since 1949</a:t>
          </a:r>
          <a:r>
            <a:rPr lang="en-US" sz="1300" kern="1200" dirty="0"/>
            <a:t>.</a:t>
          </a:r>
        </a:p>
      </dsp:txBody>
      <dsp:txXfrm>
        <a:off x="879753" y="3968553"/>
        <a:ext cx="1540656" cy="1332850"/>
      </dsp:txXfrm>
    </dsp:sp>
    <dsp:sp modelId="{820A24A7-3271-4A81-9E50-39F079603B96}">
      <dsp:nvSpPr>
        <dsp:cNvPr id="0" name=""/>
        <dsp:cNvSpPr/>
      </dsp:nvSpPr>
      <dsp:spPr>
        <a:xfrm>
          <a:off x="497856" y="1223467"/>
          <a:ext cx="2304450" cy="1993620"/>
        </a:xfrm>
        <a:prstGeom prst="hexagon">
          <a:avLst>
            <a:gd name="adj" fmla="val 28570"/>
            <a:gd name="vf" fmla="val 115470"/>
          </a:avLst>
        </a:prstGeom>
        <a:gradFill rotWithShape="0">
          <a:gsLst>
            <a:gs pos="0">
              <a:schemeClr val="accent1">
                <a:shade val="80000"/>
                <a:hueOff val="691744"/>
                <a:satOff val="-91164"/>
                <a:lumOff val="44854"/>
                <a:alphaOff val="0"/>
                <a:satMod val="100000"/>
                <a:lumMod val="100000"/>
              </a:schemeClr>
            </a:gs>
            <a:gs pos="50000">
              <a:schemeClr val="accent1">
                <a:shade val="80000"/>
                <a:hueOff val="691744"/>
                <a:satOff val="-91164"/>
                <a:lumOff val="44854"/>
                <a:alphaOff val="0"/>
                <a:shade val="99000"/>
                <a:satMod val="105000"/>
                <a:lumMod val="100000"/>
              </a:schemeClr>
            </a:gs>
            <a:gs pos="100000">
              <a:schemeClr val="accent1">
                <a:shade val="80000"/>
                <a:hueOff val="691744"/>
                <a:satOff val="-91164"/>
                <a:lumOff val="44854"/>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Children start school at age 6.</a:t>
          </a:r>
        </a:p>
      </dsp:txBody>
      <dsp:txXfrm>
        <a:off x="879753" y="1553852"/>
        <a:ext cx="1540656" cy="1332850"/>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BAE76-CAE1-45BD-B301-E2F224FDA3AF}" type="datetimeFigureOut">
              <a:rPr lang="en-GB" smtClean="0"/>
              <a:t>23/11/2017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543CB8-57C1-4BAA-9A92-B92B4F644F54}" type="slidenum">
              <a:rPr lang="en-GB" smtClean="0"/>
              <a:t>‹#›</a:t>
            </a:fld>
            <a:endParaRPr lang="en-GB"/>
          </a:p>
        </p:txBody>
      </p:sp>
    </p:spTree>
    <p:extLst>
      <p:ext uri="{BB962C8B-B14F-4D97-AF65-F5344CB8AC3E}">
        <p14:creationId xmlns:p14="http://schemas.microsoft.com/office/powerpoint/2010/main" val="2036456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B543CB8-57C1-4BAA-9A92-B92B4F644F54}" type="slidenum">
              <a:rPr lang="en-GB" smtClean="0"/>
              <a:t>5</a:t>
            </a:fld>
            <a:endParaRPr lang="en-GB"/>
          </a:p>
        </p:txBody>
      </p:sp>
    </p:spTree>
    <p:extLst>
      <p:ext uri="{BB962C8B-B14F-4D97-AF65-F5344CB8AC3E}">
        <p14:creationId xmlns:p14="http://schemas.microsoft.com/office/powerpoint/2010/main" val="42361449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11/23/2017</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11/23/2017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11/23/2017</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11/23/2017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11/23/2017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11/23/2017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11/23/2017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11/23/2017</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11/23/2017</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11/23/2017</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cholastic.com/teachers/articles/teaching-content/teaching-children-love-learning/" TargetMode="External"/><Relationship Id="rId3" Type="http://schemas.openxmlformats.org/officeDocument/2006/relationships/hyperlink" Target="https://www.atl.org.uk/Images/national-curriculum-consultation-april-13.pdf" TargetMode="External"/><Relationship Id="rId7" Type="http://schemas.openxmlformats.org/officeDocument/2006/relationships/hyperlink" Target="https://www.chinaeducenter.com/en/cedu/psedu.php" TargetMode="External"/><Relationship Id="rId12" Type="http://schemas.openxmlformats.org/officeDocument/2006/relationships/hyperlink" Target="https://www.strath.ac.uk/media/faculties/hass/scilt/ciss/htvisit/The_Comparison_of_Basic_Education_Systems_in_China_and_UK.pdf" TargetMode="External"/><Relationship Id="rId2" Type="http://schemas.openxmlformats.org/officeDocument/2006/relationships/hyperlink" Target="https://www.theguardian.com/education/2016/dec/06/english-schools-core-subject-test-results-international-oecd-pisa" TargetMode="External"/><Relationship Id="rId1" Type="http://schemas.openxmlformats.org/officeDocument/2006/relationships/slideLayout" Target="../slideLayouts/slideLayout2.xml"/><Relationship Id="rId6" Type="http://schemas.openxmlformats.org/officeDocument/2006/relationships/hyperlink" Target="https://surface.syr.edu/cgi/viewcontent.cgi?article=1189&amp;context=architecture_theses" TargetMode="External"/><Relationship Id="rId11" Type="http://schemas.openxmlformats.org/officeDocument/2006/relationships/hyperlink" Target="file:///C:\Users\Owner\AppData\Local\Packages\Microsoft.MicrosoftEdge_8wekyb3d8bbwe\TempState\Downloads\Donaldson%20Report%20-%20Successful%20Futures%20-%20Independent%20Review%20of%20Curriculum%20and%20Assessment%20Arrangements%20in%20Wales%20(1).pdf" TargetMode="External"/><Relationship Id="rId5" Type="http://schemas.openxmlformats.org/officeDocument/2006/relationships/hyperlink" Target="https://creativesystemsthinking.wordpress.com/2016/06/26/the-joy-of-learning/" TargetMode="External"/><Relationship Id="rId10" Type="http://schemas.openxmlformats.org/officeDocument/2006/relationships/hyperlink" Target="https://www.theguardian.com/education/2003/sep/26/schools.uk" TargetMode="External"/><Relationship Id="rId4" Type="http://schemas.openxmlformats.org/officeDocument/2006/relationships/hyperlink" Target="http://www.cardiffmet.ac.uk/news/Pages/Prof.-Graham-Donaldson-talks-%E2%80%98Successful-Futures%E2%80%99-at-Cardiff-Met.aspx" TargetMode="External"/><Relationship Id="rId9" Type="http://schemas.openxmlformats.org/officeDocument/2006/relationships/hyperlink" Target="https://www.collinsdictionary.com/dictionary/english/curriculum"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www.telegraph.co.uk/news/worldnews/asia/china/10494678/PISA-education-tests-Why-Shanghai-pupils-are-so-special.html" TargetMode="External"/><Relationship Id="rId13" Type="http://schemas.openxmlformats.org/officeDocument/2006/relationships/hyperlink" Target="http://www.unesco.org/new/en/education/themes/strengthening-education-systems/quality-framework/technical-notes/different-meaning-of-curriculum/" TargetMode="External"/><Relationship Id="rId3" Type="http://schemas.openxmlformats.org/officeDocument/2006/relationships/hyperlink" Target="http://www.independent.co.uk/news/education/education-news/inspiring-teachers-say-they-lack-the-freedom-to-excel-9716589.html" TargetMode="External"/><Relationship Id="rId7" Type="http://schemas.openxmlformats.org/officeDocument/2006/relationships/hyperlink" Target="https://www.oecd.org/china/Education-in-China-a-snapshot.pdf" TargetMode="External"/><Relationship Id="rId12" Type="http://schemas.openxmlformats.org/officeDocument/2006/relationships/hyperlink" Target="https://www.internations.org/china-expats/guide/17854-family-children-education/the-chinese-education-system-17856" TargetMode="External"/><Relationship Id="rId2" Type="http://schemas.openxmlformats.org/officeDocument/2006/relationships/hyperlink" Target="https://www.edubloxtutor.com/rote-learning/" TargetMode="External"/><Relationship Id="rId1" Type="http://schemas.openxmlformats.org/officeDocument/2006/relationships/slideLayout" Target="../slideLayouts/slideLayout2.xml"/><Relationship Id="rId6" Type="http://schemas.openxmlformats.org/officeDocument/2006/relationships/hyperlink" Target="https://www.oecd.org/countries/hongkongchina/46581016.pdf" TargetMode="External"/><Relationship Id="rId11" Type="http://schemas.openxmlformats.org/officeDocument/2006/relationships/hyperlink" Target="http://www.open.edu/openlearn/society/international-development/international-studies/chinese-education-how-do-things-work" TargetMode="External"/><Relationship Id="rId5" Type="http://schemas.openxmlformats.org/officeDocument/2006/relationships/hyperlink" Target="https://www.data.org.uk/blog/2015/january/12/chinese-schools-get-a-lesson-from-britain/" TargetMode="External"/><Relationship Id="rId10" Type="http://schemas.openxmlformats.org/officeDocument/2006/relationships/hyperlink" Target="https://asiasociety.org/global-cities-education-network/shanghai-worlds-best-school-system" TargetMode="External"/><Relationship Id="rId4" Type="http://schemas.openxmlformats.org/officeDocument/2006/relationships/hyperlink" Target="http://www.educationengland.org.uk/articles/15needs.html" TargetMode="External"/><Relationship Id="rId9" Type="http://schemas.openxmlformats.org/officeDocument/2006/relationships/hyperlink" Target="https://www.brainpickings.org/2014/09/19/john-dewey-purpose-of-education/" TargetMode="External"/><Relationship Id="rId14" Type="http://schemas.openxmlformats.org/officeDocument/2006/relationships/hyperlink" Target="https://ries.revues.org/38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C7E30-E18A-4F93-A99E-A256C9B94B21}"/>
              </a:ext>
            </a:extLst>
          </p:cNvPr>
          <p:cNvSpPr>
            <a:spLocks noGrp="1"/>
          </p:cNvSpPr>
          <p:nvPr>
            <p:ph type="ctrTitle"/>
          </p:nvPr>
        </p:nvSpPr>
        <p:spPr/>
        <p:txBody>
          <a:bodyPr/>
          <a:lstStyle/>
          <a:p>
            <a:r>
              <a:rPr lang="en-GB" sz="5400" dirty="0"/>
              <a:t>Curriculum studies: Assignment 1</a:t>
            </a:r>
          </a:p>
        </p:txBody>
      </p:sp>
      <p:sp>
        <p:nvSpPr>
          <p:cNvPr id="3" name="Subtitle 2">
            <a:extLst>
              <a:ext uri="{FF2B5EF4-FFF2-40B4-BE49-F238E27FC236}">
                <a16:creationId xmlns:a16="http://schemas.microsoft.com/office/drawing/2014/main" id="{A628DAEB-A81F-44E3-A709-8D6798C65359}"/>
              </a:ext>
            </a:extLst>
          </p:cNvPr>
          <p:cNvSpPr>
            <a:spLocks noGrp="1"/>
          </p:cNvSpPr>
          <p:nvPr>
            <p:ph type="subTitle" idx="1"/>
          </p:nvPr>
        </p:nvSpPr>
        <p:spPr>
          <a:xfrm>
            <a:off x="1561708" y="4244454"/>
            <a:ext cx="9070848" cy="1173707"/>
          </a:xfrm>
        </p:spPr>
        <p:txBody>
          <a:bodyPr>
            <a:normAutofit/>
          </a:bodyPr>
          <a:lstStyle/>
          <a:p>
            <a:r>
              <a:rPr lang="en-GB" sz="2000" dirty="0"/>
              <a:t>Create a presentation which outlines the benefits and draw backs of the </a:t>
            </a:r>
            <a:r>
              <a:rPr lang="en-GB" sz="2000" u="sng" dirty="0"/>
              <a:t>Chinese </a:t>
            </a:r>
            <a:r>
              <a:rPr lang="en-GB" sz="2000" dirty="0"/>
              <a:t>curriculum, compare this with the current curriculum in place in the UK.</a:t>
            </a:r>
          </a:p>
        </p:txBody>
      </p:sp>
    </p:spTree>
    <p:extLst>
      <p:ext uri="{BB962C8B-B14F-4D97-AF65-F5344CB8AC3E}">
        <p14:creationId xmlns:p14="http://schemas.microsoft.com/office/powerpoint/2010/main" val="3049664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AE4808-44A6-4D27-A821-FD528FC7D80E}"/>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In this presentation...</a:t>
            </a:r>
          </a:p>
        </p:txBody>
      </p:sp>
      <p:sp>
        <p:nvSpPr>
          <p:cNvPr id="3" name="Content Placeholder 2">
            <a:extLst>
              <a:ext uri="{FF2B5EF4-FFF2-40B4-BE49-F238E27FC236}">
                <a16:creationId xmlns:a16="http://schemas.microsoft.com/office/drawing/2014/main" id="{BCECF2B5-C552-4C56-907C-30A5C754F014}"/>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rPr>
              <a:t>The Chinese Curriculum will be focussed upon, in particular the primary school section.</a:t>
            </a:r>
          </a:p>
          <a:p>
            <a:r>
              <a:rPr lang="en-GB" dirty="0">
                <a:solidFill>
                  <a:schemeClr val="tx1">
                    <a:lumMod val="75000"/>
                    <a:lumOff val="25000"/>
                  </a:schemeClr>
                </a:solidFill>
              </a:rPr>
              <a:t>A brief summary of Chinese education will be given.</a:t>
            </a:r>
          </a:p>
          <a:p>
            <a:r>
              <a:rPr lang="en-GB" dirty="0">
                <a:solidFill>
                  <a:schemeClr val="tx1">
                    <a:lumMod val="75000"/>
                    <a:lumOff val="25000"/>
                  </a:schemeClr>
                </a:solidFill>
              </a:rPr>
              <a:t>The benefits and drawbacks I have focussed upon will be discussed, along with evidence to support the points mentioned.</a:t>
            </a:r>
          </a:p>
          <a:p>
            <a:r>
              <a:rPr lang="en-GB" dirty="0">
                <a:solidFill>
                  <a:schemeClr val="tx1">
                    <a:lumMod val="75000"/>
                    <a:lumOff val="25000"/>
                  </a:schemeClr>
                </a:solidFill>
              </a:rPr>
              <a:t>This area of the Chinese curriculum will be compared to the National Curriculum which is currently in place in the UK. </a:t>
            </a:r>
          </a:p>
        </p:txBody>
      </p:sp>
    </p:spTree>
    <p:extLst>
      <p:ext uri="{BB962C8B-B14F-4D97-AF65-F5344CB8AC3E}">
        <p14:creationId xmlns:p14="http://schemas.microsoft.com/office/powerpoint/2010/main" val="1882631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013577A1-22C3-404F-AEB9-5FBB191F07AD}"/>
              </a:ext>
            </a:extLst>
          </p:cNvPr>
          <p:cNvSpPr>
            <a:spLocks noGrp="1"/>
          </p:cNvSpPr>
          <p:nvPr>
            <p:ph type="title"/>
          </p:nvPr>
        </p:nvSpPr>
        <p:spPr>
          <a:xfrm>
            <a:off x="573409" y="559477"/>
            <a:ext cx="3765200" cy="5709931"/>
          </a:xfrm>
        </p:spPr>
        <p:txBody>
          <a:bodyPr>
            <a:normAutofit/>
          </a:bodyPr>
          <a:lstStyle/>
          <a:p>
            <a:pPr algn="ctr"/>
            <a:r>
              <a:rPr lang="en-GB" sz="4400"/>
              <a:t>What is a Curriculum?</a:t>
            </a:r>
          </a:p>
        </p:txBody>
      </p:sp>
      <p:sp>
        <p:nvSpPr>
          <p:cNvPr id="3" name="Content Placeholder 2">
            <a:extLst>
              <a:ext uri="{FF2B5EF4-FFF2-40B4-BE49-F238E27FC236}">
                <a16:creationId xmlns:a16="http://schemas.microsoft.com/office/drawing/2014/main" id="{C9962E69-1233-417F-8A65-81A8B205FA3E}"/>
              </a:ext>
            </a:extLst>
          </p:cNvPr>
          <p:cNvSpPr>
            <a:spLocks noGrp="1"/>
          </p:cNvSpPr>
          <p:nvPr>
            <p:ph idx="1"/>
          </p:nvPr>
        </p:nvSpPr>
        <p:spPr>
          <a:xfrm>
            <a:off x="5478124" y="559477"/>
            <a:ext cx="5647076" cy="5475563"/>
          </a:xfrm>
        </p:spPr>
        <p:txBody>
          <a:bodyPr anchor="ctr">
            <a:normAutofit/>
          </a:bodyPr>
          <a:lstStyle/>
          <a:p>
            <a:r>
              <a:rPr lang="en-GB" sz="2000" dirty="0"/>
              <a:t>‘</a:t>
            </a:r>
            <a:r>
              <a:rPr lang="en-GB" sz="2000" i="1" dirty="0"/>
              <a:t>A curriculum is all the different courses of study that are taught in a school, college, or university’. </a:t>
            </a:r>
            <a:r>
              <a:rPr lang="en-GB" sz="2000" dirty="0"/>
              <a:t>(Collins English Dictionary, 2010)</a:t>
            </a:r>
          </a:p>
          <a:p>
            <a:r>
              <a:rPr lang="en-GB" sz="2000" dirty="0"/>
              <a:t>UNESCO (2017) suggest that a definition for Curriculum depends on personal perspective, and that types of curriculum can be seen. These are;</a:t>
            </a:r>
          </a:p>
          <a:p>
            <a:pPr marL="0" indent="0">
              <a:buNone/>
            </a:pPr>
            <a:r>
              <a:rPr lang="en-GB" sz="2000" dirty="0"/>
              <a:t>				-Intended </a:t>
            </a:r>
          </a:p>
          <a:p>
            <a:pPr marL="0" indent="0">
              <a:buNone/>
            </a:pPr>
            <a:r>
              <a:rPr lang="en-GB" sz="2000" dirty="0"/>
              <a:t>				-Implemented</a:t>
            </a:r>
          </a:p>
          <a:p>
            <a:pPr marL="0" indent="0">
              <a:buNone/>
            </a:pPr>
            <a:r>
              <a:rPr lang="en-GB" sz="2000" dirty="0"/>
              <a:t>				-Hidden</a:t>
            </a:r>
          </a:p>
          <a:p>
            <a:r>
              <a:rPr lang="en-GB" sz="2000" dirty="0"/>
              <a:t>Personal development and wider views should encompass the Curriculum (</a:t>
            </a:r>
            <a:r>
              <a:rPr lang="en-GB" sz="2000" dirty="0" err="1"/>
              <a:t>Unesco</a:t>
            </a:r>
            <a:r>
              <a:rPr lang="en-GB" sz="2000" dirty="0"/>
              <a:t>, 2017).</a:t>
            </a:r>
          </a:p>
        </p:txBody>
      </p:sp>
    </p:spTree>
    <p:extLst>
      <p:ext uri="{BB962C8B-B14F-4D97-AF65-F5344CB8AC3E}">
        <p14:creationId xmlns:p14="http://schemas.microsoft.com/office/powerpoint/2010/main" val="1509985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486AD3AD-7D23-49F3-A3B8-A1CCC2CEB1E6}"/>
              </a:ext>
            </a:extLst>
          </p:cNvPr>
          <p:cNvGraphicFramePr>
            <a:graphicFrameLocks noGrp="1"/>
          </p:cNvGraphicFramePr>
          <p:nvPr>
            <p:ph idx="1"/>
            <p:extLst>
              <p:ext uri="{D42A27DB-BD31-4B8C-83A1-F6EECF244321}">
                <p14:modId xmlns:p14="http://schemas.microsoft.com/office/powerpoint/2010/main" val="1569322649"/>
              </p:ext>
            </p:extLst>
          </p:nvPr>
        </p:nvGraphicFramePr>
        <p:xfrm>
          <a:off x="2327563" y="0"/>
          <a:ext cx="7536874"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Hexagon 9">
            <a:extLst>
              <a:ext uri="{FF2B5EF4-FFF2-40B4-BE49-F238E27FC236}">
                <a16:creationId xmlns:a16="http://schemas.microsoft.com/office/drawing/2014/main" id="{3BA74A60-0487-46FB-BC9A-87018CEE7202}"/>
              </a:ext>
            </a:extLst>
          </p:cNvPr>
          <p:cNvSpPr/>
          <p:nvPr/>
        </p:nvSpPr>
        <p:spPr>
          <a:xfrm>
            <a:off x="8839342" y="215704"/>
            <a:ext cx="2271862" cy="1965427"/>
          </a:xfrm>
          <a:prstGeom prst="hexagon">
            <a:avLst>
              <a:gd name="adj" fmla="val 28570"/>
              <a:gd name="vf" fmla="val 115470"/>
            </a:avLst>
          </a:pr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1">
              <a:shade val="80000"/>
              <a:hueOff val="138349"/>
              <a:satOff val="-18233"/>
              <a:lumOff val="8971"/>
              <a:alphaOff val="0"/>
            </a:schemeClr>
          </a:fillRef>
          <a:effectRef idx="2">
            <a:schemeClr val="accent1">
              <a:shade val="80000"/>
              <a:hueOff val="138349"/>
              <a:satOff val="-18233"/>
              <a:lumOff val="8971"/>
              <a:alphaOff val="0"/>
            </a:schemeClr>
          </a:effectRef>
          <a:fontRef idx="minor">
            <a:schemeClr val="lt1"/>
          </a:fontRef>
        </p:style>
      </p:sp>
      <p:sp>
        <p:nvSpPr>
          <p:cNvPr id="11" name="TextBox 10">
            <a:extLst>
              <a:ext uri="{FF2B5EF4-FFF2-40B4-BE49-F238E27FC236}">
                <a16:creationId xmlns:a16="http://schemas.microsoft.com/office/drawing/2014/main" id="{45000BC1-FB7D-4A9D-9B0A-316758CB0E7E}"/>
              </a:ext>
            </a:extLst>
          </p:cNvPr>
          <p:cNvSpPr txBox="1"/>
          <p:nvPr/>
        </p:nvSpPr>
        <p:spPr>
          <a:xfrm>
            <a:off x="9047019" y="457199"/>
            <a:ext cx="1870364" cy="1384995"/>
          </a:xfrm>
          <a:prstGeom prst="rect">
            <a:avLst/>
          </a:prstGeom>
          <a:noFill/>
        </p:spPr>
        <p:txBody>
          <a:bodyPr wrap="square" rtlCol="0">
            <a:spAutoFit/>
          </a:bodyPr>
          <a:lstStyle/>
          <a:p>
            <a:pPr algn="ctr"/>
            <a:r>
              <a:rPr lang="en-GB" sz="1400" dirty="0">
                <a:solidFill>
                  <a:schemeClr val="bg1"/>
                </a:solidFill>
              </a:rPr>
              <a:t>The 1986 compulsory education law of the people’s republic of China was introduced. </a:t>
            </a:r>
          </a:p>
        </p:txBody>
      </p:sp>
      <p:grpSp>
        <p:nvGrpSpPr>
          <p:cNvPr id="12" name="Group 11">
            <a:extLst>
              <a:ext uri="{FF2B5EF4-FFF2-40B4-BE49-F238E27FC236}">
                <a16:creationId xmlns:a16="http://schemas.microsoft.com/office/drawing/2014/main" id="{027A4454-D6BD-4438-B859-8A3B02D060FC}"/>
              </a:ext>
            </a:extLst>
          </p:cNvPr>
          <p:cNvGrpSpPr/>
          <p:nvPr/>
        </p:nvGrpSpPr>
        <p:grpSpPr>
          <a:xfrm>
            <a:off x="8839342" y="4676870"/>
            <a:ext cx="2304450" cy="1993620"/>
            <a:chOff x="4767154" y="3636797"/>
            <a:chExt cx="2304450" cy="1993620"/>
          </a:xfrm>
          <a:scene3d>
            <a:camera prst="orthographicFront"/>
            <a:lightRig rig="flat" dir="t"/>
          </a:scene3d>
        </p:grpSpPr>
        <p:sp>
          <p:nvSpPr>
            <p:cNvPr id="13" name="Hexagon 12">
              <a:extLst>
                <a:ext uri="{FF2B5EF4-FFF2-40B4-BE49-F238E27FC236}">
                  <a16:creationId xmlns:a16="http://schemas.microsoft.com/office/drawing/2014/main" id="{CDEB4EEF-6805-46FC-9FDC-DA812086E4B6}"/>
                </a:ext>
              </a:extLst>
            </p:cNvPr>
            <p:cNvSpPr/>
            <p:nvPr/>
          </p:nvSpPr>
          <p:spPr>
            <a:xfrm>
              <a:off x="4767154" y="3636797"/>
              <a:ext cx="2304450" cy="1993620"/>
            </a:xfrm>
            <a:prstGeom prst="hexagon">
              <a:avLst>
                <a:gd name="adj" fmla="val 2857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shade val="80000"/>
                <a:hueOff val="276698"/>
                <a:satOff val="-36466"/>
                <a:lumOff val="17942"/>
                <a:alphaOff val="0"/>
              </a:schemeClr>
            </a:fillRef>
            <a:effectRef idx="2">
              <a:schemeClr val="accent1">
                <a:shade val="80000"/>
                <a:hueOff val="276698"/>
                <a:satOff val="-36466"/>
                <a:lumOff val="17942"/>
                <a:alphaOff val="0"/>
              </a:schemeClr>
            </a:effectRef>
            <a:fontRef idx="minor">
              <a:schemeClr val="lt1"/>
            </a:fontRef>
          </p:style>
        </p:sp>
        <p:sp>
          <p:nvSpPr>
            <p:cNvPr id="14" name="Hexagon 4">
              <a:extLst>
                <a:ext uri="{FF2B5EF4-FFF2-40B4-BE49-F238E27FC236}">
                  <a16:creationId xmlns:a16="http://schemas.microsoft.com/office/drawing/2014/main" id="{A6FDEFF4-6B2F-4480-839B-E66118E7323F}"/>
                </a:ext>
              </a:extLst>
            </p:cNvPr>
            <p:cNvSpPr txBox="1"/>
            <p:nvPr/>
          </p:nvSpPr>
          <p:spPr>
            <a:xfrm>
              <a:off x="5116463" y="3988121"/>
              <a:ext cx="1728732" cy="13328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Governments of county level have main responsibility.</a:t>
              </a:r>
            </a:p>
          </p:txBody>
        </p:sp>
      </p:grpSp>
      <p:sp>
        <p:nvSpPr>
          <p:cNvPr id="15" name="TextBox 14">
            <a:extLst>
              <a:ext uri="{FF2B5EF4-FFF2-40B4-BE49-F238E27FC236}">
                <a16:creationId xmlns:a16="http://schemas.microsoft.com/office/drawing/2014/main" id="{15B23973-4E08-48A4-86E7-F3E052FD7B5E}"/>
              </a:ext>
            </a:extLst>
          </p:cNvPr>
          <p:cNvSpPr txBox="1"/>
          <p:nvPr/>
        </p:nvSpPr>
        <p:spPr>
          <a:xfrm>
            <a:off x="6763350" y="6522831"/>
            <a:ext cx="1593273" cy="369332"/>
          </a:xfrm>
          <a:prstGeom prst="rect">
            <a:avLst/>
          </a:prstGeom>
          <a:noFill/>
        </p:spPr>
        <p:txBody>
          <a:bodyPr wrap="square" rtlCol="0">
            <a:spAutoFit/>
          </a:bodyPr>
          <a:lstStyle/>
          <a:p>
            <a:r>
              <a:rPr lang="en-GB" dirty="0"/>
              <a:t>(Zhu, 2014)</a:t>
            </a:r>
          </a:p>
        </p:txBody>
      </p:sp>
      <p:grpSp>
        <p:nvGrpSpPr>
          <p:cNvPr id="16" name="Group 15">
            <a:extLst>
              <a:ext uri="{FF2B5EF4-FFF2-40B4-BE49-F238E27FC236}">
                <a16:creationId xmlns:a16="http://schemas.microsoft.com/office/drawing/2014/main" id="{EA396B8B-BB7F-4199-841B-9199C7AEC455}"/>
              </a:ext>
            </a:extLst>
          </p:cNvPr>
          <p:cNvGrpSpPr/>
          <p:nvPr/>
        </p:nvGrpSpPr>
        <p:grpSpPr>
          <a:xfrm>
            <a:off x="1048208" y="187511"/>
            <a:ext cx="2304450" cy="1993620"/>
            <a:chOff x="497856" y="1223467"/>
            <a:chExt cx="2304450" cy="1993620"/>
          </a:xfrm>
          <a:scene3d>
            <a:camera prst="orthographicFront"/>
            <a:lightRig rig="flat" dir="t"/>
          </a:scene3d>
        </p:grpSpPr>
        <p:sp>
          <p:nvSpPr>
            <p:cNvPr id="17" name="Hexagon 16">
              <a:extLst>
                <a:ext uri="{FF2B5EF4-FFF2-40B4-BE49-F238E27FC236}">
                  <a16:creationId xmlns:a16="http://schemas.microsoft.com/office/drawing/2014/main" id="{B2D87227-2DEC-4F16-8927-1ED8700FD1FE}"/>
                </a:ext>
              </a:extLst>
            </p:cNvPr>
            <p:cNvSpPr/>
            <p:nvPr/>
          </p:nvSpPr>
          <p:spPr>
            <a:xfrm>
              <a:off x="497856" y="1223467"/>
              <a:ext cx="2304450" cy="1993620"/>
            </a:xfrm>
            <a:prstGeom prst="hexagon">
              <a:avLst>
                <a:gd name="adj" fmla="val 2857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shade val="80000"/>
                <a:hueOff val="691744"/>
                <a:satOff val="-91164"/>
                <a:lumOff val="44854"/>
                <a:alphaOff val="0"/>
              </a:schemeClr>
            </a:fillRef>
            <a:effectRef idx="2">
              <a:schemeClr val="accent1">
                <a:shade val="80000"/>
                <a:hueOff val="691744"/>
                <a:satOff val="-91164"/>
                <a:lumOff val="44854"/>
                <a:alphaOff val="0"/>
              </a:schemeClr>
            </a:effectRef>
            <a:fontRef idx="minor">
              <a:schemeClr val="lt1"/>
            </a:fontRef>
          </p:style>
        </p:sp>
        <p:sp>
          <p:nvSpPr>
            <p:cNvPr id="18" name="Hexagon 4">
              <a:extLst>
                <a:ext uri="{FF2B5EF4-FFF2-40B4-BE49-F238E27FC236}">
                  <a16:creationId xmlns:a16="http://schemas.microsoft.com/office/drawing/2014/main" id="{36B585BE-43B9-42CF-B014-E493EDF3ADD0}"/>
                </a:ext>
              </a:extLst>
            </p:cNvPr>
            <p:cNvSpPr txBox="1"/>
            <p:nvPr/>
          </p:nvSpPr>
          <p:spPr>
            <a:xfrm>
              <a:off x="879753" y="1553852"/>
              <a:ext cx="1540656" cy="13328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dirty="0"/>
                <a:t>Children will attend Primary school for six years.</a:t>
              </a:r>
              <a:endParaRPr lang="en-US" sz="1700" kern="1200" dirty="0"/>
            </a:p>
          </p:txBody>
        </p:sp>
      </p:grpSp>
      <p:sp>
        <p:nvSpPr>
          <p:cNvPr id="19" name="TextBox 18">
            <a:extLst>
              <a:ext uri="{FF2B5EF4-FFF2-40B4-BE49-F238E27FC236}">
                <a16:creationId xmlns:a16="http://schemas.microsoft.com/office/drawing/2014/main" id="{040216AF-C1C5-4F36-8524-53EDA04847CF}"/>
              </a:ext>
            </a:extLst>
          </p:cNvPr>
          <p:cNvSpPr txBox="1"/>
          <p:nvPr/>
        </p:nvSpPr>
        <p:spPr>
          <a:xfrm>
            <a:off x="6899564" y="215704"/>
            <a:ext cx="1939778" cy="307777"/>
          </a:xfrm>
          <a:prstGeom prst="rect">
            <a:avLst/>
          </a:prstGeom>
          <a:noFill/>
        </p:spPr>
        <p:txBody>
          <a:bodyPr wrap="square" rtlCol="0">
            <a:spAutoFit/>
          </a:bodyPr>
          <a:lstStyle/>
          <a:p>
            <a:r>
              <a:rPr lang="en-GB" sz="1400" dirty="0"/>
              <a:t>(OECD, 2016)</a:t>
            </a:r>
          </a:p>
        </p:txBody>
      </p:sp>
      <p:sp>
        <p:nvSpPr>
          <p:cNvPr id="20" name="TextBox 19">
            <a:extLst>
              <a:ext uri="{FF2B5EF4-FFF2-40B4-BE49-F238E27FC236}">
                <a16:creationId xmlns:a16="http://schemas.microsoft.com/office/drawing/2014/main" id="{1E298D96-2BB5-43B3-8FFB-6099F38822B4}"/>
              </a:ext>
            </a:extLst>
          </p:cNvPr>
          <p:cNvSpPr txBox="1"/>
          <p:nvPr/>
        </p:nvSpPr>
        <p:spPr>
          <a:xfrm>
            <a:off x="9259574" y="4213535"/>
            <a:ext cx="1939778" cy="307777"/>
          </a:xfrm>
          <a:prstGeom prst="rect">
            <a:avLst/>
          </a:prstGeom>
          <a:noFill/>
        </p:spPr>
        <p:txBody>
          <a:bodyPr wrap="square" rtlCol="0">
            <a:spAutoFit/>
          </a:bodyPr>
          <a:lstStyle/>
          <a:p>
            <a:r>
              <a:rPr lang="en-GB" sz="1400" dirty="0"/>
              <a:t>(OECD, 2016)</a:t>
            </a:r>
          </a:p>
        </p:txBody>
      </p:sp>
      <p:sp>
        <p:nvSpPr>
          <p:cNvPr id="21" name="TextBox 20">
            <a:extLst>
              <a:ext uri="{FF2B5EF4-FFF2-40B4-BE49-F238E27FC236}">
                <a16:creationId xmlns:a16="http://schemas.microsoft.com/office/drawing/2014/main" id="{1EDBEF87-CEBC-4167-8688-B48C10F21954}"/>
              </a:ext>
            </a:extLst>
          </p:cNvPr>
          <p:cNvSpPr txBox="1"/>
          <p:nvPr/>
        </p:nvSpPr>
        <p:spPr>
          <a:xfrm>
            <a:off x="1607128" y="2199258"/>
            <a:ext cx="1939778" cy="307777"/>
          </a:xfrm>
          <a:prstGeom prst="rect">
            <a:avLst/>
          </a:prstGeom>
          <a:noFill/>
        </p:spPr>
        <p:txBody>
          <a:bodyPr wrap="square" rtlCol="0">
            <a:spAutoFit/>
          </a:bodyPr>
          <a:lstStyle/>
          <a:p>
            <a:r>
              <a:rPr lang="en-GB" sz="1400" dirty="0"/>
              <a:t>(CEC, 2004)</a:t>
            </a:r>
          </a:p>
        </p:txBody>
      </p:sp>
      <p:sp>
        <p:nvSpPr>
          <p:cNvPr id="22" name="TextBox 21">
            <a:extLst>
              <a:ext uri="{FF2B5EF4-FFF2-40B4-BE49-F238E27FC236}">
                <a16:creationId xmlns:a16="http://schemas.microsoft.com/office/drawing/2014/main" id="{FC29B9CE-5570-4AE7-AF9B-BABBA1A2618A}"/>
              </a:ext>
            </a:extLst>
          </p:cNvPr>
          <p:cNvSpPr txBox="1"/>
          <p:nvPr/>
        </p:nvSpPr>
        <p:spPr>
          <a:xfrm>
            <a:off x="9259574" y="2168564"/>
            <a:ext cx="1939778" cy="307777"/>
          </a:xfrm>
          <a:prstGeom prst="rect">
            <a:avLst/>
          </a:prstGeom>
          <a:noFill/>
        </p:spPr>
        <p:txBody>
          <a:bodyPr wrap="square" rtlCol="0">
            <a:spAutoFit/>
          </a:bodyPr>
          <a:lstStyle/>
          <a:p>
            <a:r>
              <a:rPr lang="en-GB" sz="1400" dirty="0"/>
              <a:t>(OECD, 2016)</a:t>
            </a:r>
          </a:p>
        </p:txBody>
      </p:sp>
      <p:sp>
        <p:nvSpPr>
          <p:cNvPr id="23" name="TextBox 22">
            <a:extLst>
              <a:ext uri="{FF2B5EF4-FFF2-40B4-BE49-F238E27FC236}">
                <a16:creationId xmlns:a16="http://schemas.microsoft.com/office/drawing/2014/main" id="{C7B220C9-0BB0-474C-8754-5D574378C46C}"/>
              </a:ext>
            </a:extLst>
          </p:cNvPr>
          <p:cNvSpPr txBox="1"/>
          <p:nvPr/>
        </p:nvSpPr>
        <p:spPr>
          <a:xfrm>
            <a:off x="2327563" y="5656809"/>
            <a:ext cx="2516931" cy="307777"/>
          </a:xfrm>
          <a:prstGeom prst="rect">
            <a:avLst/>
          </a:prstGeom>
          <a:noFill/>
        </p:spPr>
        <p:txBody>
          <a:bodyPr wrap="square" rtlCol="0">
            <a:spAutoFit/>
          </a:bodyPr>
          <a:lstStyle/>
          <a:p>
            <a:r>
              <a:rPr lang="en-GB" sz="1400" dirty="0"/>
              <a:t>(The Open University, 2008)</a:t>
            </a:r>
          </a:p>
        </p:txBody>
      </p:sp>
    </p:spTree>
    <p:extLst>
      <p:ext uri="{BB962C8B-B14F-4D97-AF65-F5344CB8AC3E}">
        <p14:creationId xmlns:p14="http://schemas.microsoft.com/office/powerpoint/2010/main" val="2464080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07D2-0A37-4663-9A1A-F705365BC4FB}"/>
              </a:ext>
            </a:extLst>
          </p:cNvPr>
          <p:cNvSpPr>
            <a:spLocks noGrp="1"/>
          </p:cNvSpPr>
          <p:nvPr>
            <p:ph type="title"/>
          </p:nvPr>
        </p:nvSpPr>
        <p:spPr>
          <a:xfrm>
            <a:off x="616225" y="576333"/>
            <a:ext cx="10449339" cy="1318728"/>
          </a:xfrm>
        </p:spPr>
        <p:txBody>
          <a:bodyPr>
            <a:normAutofit/>
          </a:bodyPr>
          <a:lstStyle/>
          <a:p>
            <a:r>
              <a:rPr lang="en-GB" sz="2000" i="1" dirty="0"/>
              <a:t>Drawback- Lack of enjoyment.</a:t>
            </a:r>
            <a:br>
              <a:rPr lang="en-GB" sz="3200" i="1" dirty="0"/>
            </a:br>
            <a:r>
              <a:rPr lang="en-GB" sz="3200" b="1" i="1" dirty="0"/>
              <a:t>‘Educating the mind without educating the heart, is no education at all’. </a:t>
            </a:r>
            <a:r>
              <a:rPr lang="en-GB" sz="3200" i="1" dirty="0"/>
              <a:t>–</a:t>
            </a:r>
            <a:r>
              <a:rPr lang="en-GB" sz="2000" i="1" dirty="0"/>
              <a:t>Aristotle (cited in Chase, 2016)</a:t>
            </a:r>
          </a:p>
        </p:txBody>
      </p:sp>
      <p:sp>
        <p:nvSpPr>
          <p:cNvPr id="9" name="Content Placeholder 8">
            <a:extLst>
              <a:ext uri="{FF2B5EF4-FFF2-40B4-BE49-F238E27FC236}">
                <a16:creationId xmlns:a16="http://schemas.microsoft.com/office/drawing/2014/main" id="{0401B3B4-0F0E-4026-BE01-CCE217532DE5}"/>
              </a:ext>
            </a:extLst>
          </p:cNvPr>
          <p:cNvSpPr>
            <a:spLocks noGrp="1"/>
          </p:cNvSpPr>
          <p:nvPr>
            <p:ph idx="1"/>
          </p:nvPr>
        </p:nvSpPr>
        <p:spPr>
          <a:xfrm>
            <a:off x="424070" y="2305878"/>
            <a:ext cx="5353878" cy="4134678"/>
          </a:xfrm>
        </p:spPr>
        <p:txBody>
          <a:bodyPr>
            <a:normAutofit/>
          </a:bodyPr>
          <a:lstStyle/>
          <a:p>
            <a:r>
              <a:rPr lang="en-GB" dirty="0"/>
              <a:t>Chen (2014) believes that China’s curriculum focusses on the extrinsic values, and not on the intrinsic values.</a:t>
            </a:r>
          </a:p>
          <a:p>
            <a:r>
              <a:rPr lang="en-GB" dirty="0"/>
              <a:t>Losing the enjoyment in learning (Chen, 2014).</a:t>
            </a:r>
          </a:p>
          <a:p>
            <a:r>
              <a:rPr lang="en-GB" i="1" dirty="0"/>
              <a:t>‘Learning is not simply teaching children to a certain standard or level, but a process or a series of experiences that lead to memorable, life changing moments’ (Church, 2017).</a:t>
            </a:r>
          </a:p>
          <a:p>
            <a:r>
              <a:rPr lang="en-GB" dirty="0"/>
              <a:t>John Dewey (cited in Popova, no date) believed that joy in learning is vital in order to be fully educated.</a:t>
            </a:r>
          </a:p>
        </p:txBody>
      </p:sp>
      <p:sp>
        <p:nvSpPr>
          <p:cNvPr id="7" name="Rectangle: Rounded Corners 6">
            <a:extLst>
              <a:ext uri="{FF2B5EF4-FFF2-40B4-BE49-F238E27FC236}">
                <a16:creationId xmlns:a16="http://schemas.microsoft.com/office/drawing/2014/main" id="{EA024CF3-D997-46F5-84C1-6C3871992DC9}"/>
              </a:ext>
            </a:extLst>
          </p:cNvPr>
          <p:cNvSpPr/>
          <p:nvPr/>
        </p:nvSpPr>
        <p:spPr>
          <a:xfrm>
            <a:off x="5883965" y="2173357"/>
            <a:ext cx="5897217" cy="4267199"/>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190C96A2-926E-4F77-A2AE-E006CFA12252}"/>
              </a:ext>
            </a:extLst>
          </p:cNvPr>
          <p:cNvSpPr txBox="1"/>
          <p:nvPr/>
        </p:nvSpPr>
        <p:spPr>
          <a:xfrm>
            <a:off x="6096000" y="2373041"/>
            <a:ext cx="5473148" cy="430887"/>
          </a:xfrm>
          <a:prstGeom prst="rect">
            <a:avLst/>
          </a:prstGeom>
          <a:noFill/>
        </p:spPr>
        <p:txBody>
          <a:bodyPr wrap="square" rtlCol="0">
            <a:spAutoFit/>
          </a:bodyPr>
          <a:lstStyle/>
          <a:p>
            <a:pPr algn="ctr"/>
            <a:r>
              <a:rPr lang="en-GB" sz="2200" u="sng" dirty="0">
                <a:solidFill>
                  <a:schemeClr val="accent2"/>
                </a:solidFill>
              </a:rPr>
              <a:t>Comparison to U.K National Curriculum</a:t>
            </a:r>
          </a:p>
        </p:txBody>
      </p:sp>
      <p:sp>
        <p:nvSpPr>
          <p:cNvPr id="11" name="TextBox 10">
            <a:extLst>
              <a:ext uri="{FF2B5EF4-FFF2-40B4-BE49-F238E27FC236}">
                <a16:creationId xmlns:a16="http://schemas.microsoft.com/office/drawing/2014/main" id="{524E5A9C-DF04-4D4F-BD2F-DD98FF4AB549}"/>
              </a:ext>
            </a:extLst>
          </p:cNvPr>
          <p:cNvSpPr txBox="1"/>
          <p:nvPr/>
        </p:nvSpPr>
        <p:spPr>
          <a:xfrm>
            <a:off x="6096000" y="3095944"/>
            <a:ext cx="5605670" cy="2554545"/>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2"/>
                </a:solidFill>
              </a:rPr>
              <a:t>Garner (2016) believes teachers in the U.K are being put under enormous pressure to ensure students are achieving targets.</a:t>
            </a:r>
          </a:p>
          <a:p>
            <a:endParaRPr lang="en-GB" sz="2000" dirty="0">
              <a:solidFill>
                <a:schemeClr val="accent2"/>
              </a:solidFill>
            </a:endParaRPr>
          </a:p>
          <a:p>
            <a:pPr marL="285750" indent="-285750">
              <a:buFont typeface="Arial" panose="020B0604020202020204" pitchFamily="34" charset="0"/>
              <a:buChar char="•"/>
            </a:pPr>
            <a:r>
              <a:rPr lang="en-GB" sz="2000" dirty="0">
                <a:solidFill>
                  <a:schemeClr val="accent2"/>
                </a:solidFill>
              </a:rPr>
              <a:t>Political figures are steering the curriculum, which as a result means Primary School Education is getting harder (Garner, 2016).</a:t>
            </a:r>
          </a:p>
        </p:txBody>
      </p:sp>
    </p:spTree>
    <p:extLst>
      <p:ext uri="{BB962C8B-B14F-4D97-AF65-F5344CB8AC3E}">
        <p14:creationId xmlns:p14="http://schemas.microsoft.com/office/powerpoint/2010/main" val="1787402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B2FCE-B05E-4B28-B8AA-FECC785F4831}"/>
              </a:ext>
            </a:extLst>
          </p:cNvPr>
          <p:cNvSpPr>
            <a:spLocks noGrp="1"/>
          </p:cNvSpPr>
          <p:nvPr>
            <p:ph type="title"/>
          </p:nvPr>
        </p:nvSpPr>
        <p:spPr>
          <a:xfrm>
            <a:off x="290946" y="-83923"/>
            <a:ext cx="10058400" cy="1371600"/>
          </a:xfrm>
        </p:spPr>
        <p:txBody>
          <a:bodyPr>
            <a:noAutofit/>
          </a:bodyPr>
          <a:lstStyle/>
          <a:p>
            <a:r>
              <a:rPr lang="en-GB" sz="3200" dirty="0"/>
              <a:t>Drawback- Pedagogy style</a:t>
            </a:r>
          </a:p>
        </p:txBody>
      </p:sp>
      <p:sp>
        <p:nvSpPr>
          <p:cNvPr id="6" name="Content Placeholder 5">
            <a:extLst>
              <a:ext uri="{FF2B5EF4-FFF2-40B4-BE49-F238E27FC236}">
                <a16:creationId xmlns:a16="http://schemas.microsoft.com/office/drawing/2014/main" id="{8031E6EF-8179-47DF-BF90-321975056D00}"/>
              </a:ext>
            </a:extLst>
          </p:cNvPr>
          <p:cNvSpPr>
            <a:spLocks noGrp="1"/>
          </p:cNvSpPr>
          <p:nvPr>
            <p:ph idx="1"/>
          </p:nvPr>
        </p:nvSpPr>
        <p:spPr>
          <a:xfrm>
            <a:off x="509154" y="927316"/>
            <a:ext cx="6567056" cy="3601643"/>
          </a:xfrm>
        </p:spPr>
        <p:txBody>
          <a:bodyPr>
            <a:normAutofit/>
          </a:bodyPr>
          <a:lstStyle/>
          <a:p>
            <a:r>
              <a:rPr lang="en-GB" sz="2000" dirty="0"/>
              <a:t>Children are expected to sit in rows, facing the teacher- so that they can see what she is writing on the black board, and copy it. This is known as a factory model, or assembly line seating (OECD, 2010).</a:t>
            </a:r>
          </a:p>
          <a:p>
            <a:r>
              <a:rPr lang="en-GB" sz="2000" dirty="0"/>
              <a:t>Chen (2014) suggests that this type of learning allows ‘Drill and Kill’.</a:t>
            </a:r>
          </a:p>
          <a:p>
            <a:r>
              <a:rPr lang="en-GB" sz="2000" dirty="0"/>
              <a:t>Theories and Practitioners have indicated there are more beneficial techniques for children to learn best (Faller, 2014).</a:t>
            </a:r>
          </a:p>
        </p:txBody>
      </p:sp>
      <p:sp>
        <p:nvSpPr>
          <p:cNvPr id="3" name="Cloud 2">
            <a:extLst>
              <a:ext uri="{FF2B5EF4-FFF2-40B4-BE49-F238E27FC236}">
                <a16:creationId xmlns:a16="http://schemas.microsoft.com/office/drawing/2014/main" id="{3D54F2C8-92E4-4DC9-BBAF-EF2C16A1BFFB}"/>
              </a:ext>
            </a:extLst>
          </p:cNvPr>
          <p:cNvSpPr/>
          <p:nvPr/>
        </p:nvSpPr>
        <p:spPr>
          <a:xfrm>
            <a:off x="7266709" y="927316"/>
            <a:ext cx="4862943" cy="294261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EE4E812-6CF8-4E7A-B89F-61998043E84F}"/>
              </a:ext>
            </a:extLst>
          </p:cNvPr>
          <p:cNvSpPr txBox="1"/>
          <p:nvPr/>
        </p:nvSpPr>
        <p:spPr>
          <a:xfrm>
            <a:off x="7647709" y="1475293"/>
            <a:ext cx="4100945" cy="1846659"/>
          </a:xfrm>
          <a:prstGeom prst="rect">
            <a:avLst/>
          </a:prstGeom>
          <a:noFill/>
        </p:spPr>
        <p:txBody>
          <a:bodyPr wrap="square" rtlCol="0">
            <a:spAutoFit/>
          </a:bodyPr>
          <a:lstStyle/>
          <a:p>
            <a:pPr algn="ctr"/>
            <a:r>
              <a:rPr lang="en-GB" sz="1600" i="1" dirty="0"/>
              <a:t>‘</a:t>
            </a:r>
            <a:r>
              <a:rPr lang="en-GB" sz="1600" b="1" i="1" dirty="0"/>
              <a:t>We need a pedagogy free from fear and focused on the magic of children’s innate quest for information and understanding. In the networked age, we need schools, not structured like factories, but like clouds.’</a:t>
            </a:r>
          </a:p>
          <a:p>
            <a:pPr algn="ctr"/>
            <a:r>
              <a:rPr lang="en-GB" sz="1600" dirty="0"/>
              <a:t>- </a:t>
            </a:r>
            <a:r>
              <a:rPr lang="en-GB" sz="1600" dirty="0" err="1"/>
              <a:t>Sugata</a:t>
            </a:r>
            <a:r>
              <a:rPr lang="en-GB" sz="1600" dirty="0"/>
              <a:t> </a:t>
            </a:r>
            <a:r>
              <a:rPr lang="en-GB" sz="1600" dirty="0" err="1"/>
              <a:t>Mitra</a:t>
            </a:r>
            <a:r>
              <a:rPr lang="en-GB" sz="1600" dirty="0"/>
              <a:t> (cited in Chase, 2016</a:t>
            </a:r>
          </a:p>
        </p:txBody>
      </p:sp>
      <p:sp>
        <p:nvSpPr>
          <p:cNvPr id="5" name="Rectangle: Rounded Corners 4">
            <a:extLst>
              <a:ext uri="{FF2B5EF4-FFF2-40B4-BE49-F238E27FC236}">
                <a16:creationId xmlns:a16="http://schemas.microsoft.com/office/drawing/2014/main" id="{64E85DC9-F497-476E-AC35-582DFB2858BE}"/>
              </a:ext>
            </a:extLst>
          </p:cNvPr>
          <p:cNvSpPr/>
          <p:nvPr/>
        </p:nvSpPr>
        <p:spPr>
          <a:xfrm>
            <a:off x="654628" y="4327851"/>
            <a:ext cx="11028218" cy="246611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423C38C0-A612-4A81-895B-4FDDFC4BC20C}"/>
              </a:ext>
            </a:extLst>
          </p:cNvPr>
          <p:cNvSpPr txBox="1"/>
          <p:nvPr/>
        </p:nvSpPr>
        <p:spPr>
          <a:xfrm>
            <a:off x="1011382" y="4245161"/>
            <a:ext cx="10737272" cy="2631490"/>
          </a:xfrm>
          <a:prstGeom prst="rect">
            <a:avLst/>
          </a:prstGeom>
          <a:noFill/>
        </p:spPr>
        <p:txBody>
          <a:bodyPr wrap="square" rtlCol="0">
            <a:spAutoFit/>
          </a:bodyPr>
          <a:lstStyle/>
          <a:p>
            <a:pPr algn="ctr"/>
            <a:r>
              <a:rPr lang="en-GB" u="sng" dirty="0">
                <a:solidFill>
                  <a:schemeClr val="accent1"/>
                </a:solidFill>
              </a:rPr>
              <a:t>Comparison to U.K National Curriculum</a:t>
            </a:r>
            <a:endParaRPr lang="en-GB" dirty="0">
              <a:solidFill>
                <a:schemeClr val="accent1"/>
              </a:solidFill>
            </a:endParaRPr>
          </a:p>
          <a:p>
            <a:pPr marL="285750" indent="-285750">
              <a:lnSpc>
                <a:spcPct val="150000"/>
              </a:lnSpc>
              <a:buFont typeface="Arial" panose="020B0604020202020204" pitchFamily="34" charset="0"/>
              <a:buChar char="•"/>
            </a:pPr>
            <a:r>
              <a:rPr lang="en-GB" dirty="0">
                <a:solidFill>
                  <a:schemeClr val="accent1"/>
                </a:solidFill>
              </a:rPr>
              <a:t> </a:t>
            </a:r>
            <a:r>
              <a:rPr lang="en-GB" sz="1600" dirty="0">
                <a:solidFill>
                  <a:schemeClr val="accent1"/>
                </a:solidFill>
              </a:rPr>
              <a:t>The U.K National Curriculum is largely content based, which raises concerns in students having a voice in what is taught and how (Gillard, 1995).</a:t>
            </a:r>
          </a:p>
          <a:p>
            <a:pPr marL="285750" indent="-285750">
              <a:lnSpc>
                <a:spcPct val="150000"/>
              </a:lnSpc>
              <a:buFont typeface="Arial" panose="020B0604020202020204" pitchFamily="34" charset="0"/>
              <a:buChar char="•"/>
            </a:pPr>
            <a:r>
              <a:rPr lang="en-GB" sz="1600" dirty="0">
                <a:solidFill>
                  <a:schemeClr val="accent1"/>
                </a:solidFill>
              </a:rPr>
              <a:t>The difference between U.K and Chinese curriculum is that the U.K framework claims to allow flexibility in learning styles through out key stages.</a:t>
            </a:r>
          </a:p>
          <a:p>
            <a:pPr marL="285750" indent="-285750">
              <a:lnSpc>
                <a:spcPct val="150000"/>
              </a:lnSpc>
              <a:buFont typeface="Arial" panose="020B0604020202020204" pitchFamily="34" charset="0"/>
              <a:buChar char="•"/>
            </a:pPr>
            <a:r>
              <a:rPr lang="en-GB" sz="1600" dirty="0" err="1">
                <a:solidFill>
                  <a:schemeClr val="accent1"/>
                </a:solidFill>
              </a:rPr>
              <a:t>Bousted</a:t>
            </a:r>
            <a:r>
              <a:rPr lang="en-GB" sz="1600" dirty="0">
                <a:solidFill>
                  <a:schemeClr val="accent1"/>
                </a:solidFill>
              </a:rPr>
              <a:t> (2013) believes that children do not learn in a linear fashion, this is why a range of styles are used in the U.K National Curriculum.</a:t>
            </a:r>
          </a:p>
        </p:txBody>
      </p:sp>
    </p:spTree>
    <p:extLst>
      <p:ext uri="{BB962C8B-B14F-4D97-AF65-F5344CB8AC3E}">
        <p14:creationId xmlns:p14="http://schemas.microsoft.com/office/powerpoint/2010/main" val="477712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4459D-2C80-47A5-BBFD-5A70407FEC06}"/>
              </a:ext>
            </a:extLst>
          </p:cNvPr>
          <p:cNvSpPr>
            <a:spLocks noGrp="1"/>
          </p:cNvSpPr>
          <p:nvPr>
            <p:ph type="title"/>
          </p:nvPr>
        </p:nvSpPr>
        <p:spPr>
          <a:xfrm>
            <a:off x="1066800" y="207818"/>
            <a:ext cx="10058400" cy="1371600"/>
          </a:xfrm>
        </p:spPr>
        <p:txBody>
          <a:bodyPr>
            <a:normAutofit fontScale="90000"/>
          </a:bodyPr>
          <a:lstStyle/>
          <a:p>
            <a:r>
              <a:rPr lang="en-GB" sz="2700" dirty="0"/>
              <a:t>Benefit- </a:t>
            </a:r>
            <a:br>
              <a:rPr lang="en-GB" sz="2700" dirty="0"/>
            </a:br>
            <a:r>
              <a:rPr lang="en-GB" dirty="0"/>
              <a:t>Willingness for adaptions to be made</a:t>
            </a:r>
          </a:p>
        </p:txBody>
      </p:sp>
      <p:sp>
        <p:nvSpPr>
          <p:cNvPr id="3" name="Content Placeholder 2">
            <a:extLst>
              <a:ext uri="{FF2B5EF4-FFF2-40B4-BE49-F238E27FC236}">
                <a16:creationId xmlns:a16="http://schemas.microsoft.com/office/drawing/2014/main" id="{7C23BC45-1090-4800-A4BE-81CB3C72E932}"/>
              </a:ext>
            </a:extLst>
          </p:cNvPr>
          <p:cNvSpPr>
            <a:spLocks noGrp="1"/>
          </p:cNvSpPr>
          <p:nvPr>
            <p:ph idx="1"/>
          </p:nvPr>
        </p:nvSpPr>
        <p:spPr>
          <a:xfrm>
            <a:off x="1066800" y="1579418"/>
            <a:ext cx="5029200" cy="5070764"/>
          </a:xfrm>
        </p:spPr>
        <p:txBody>
          <a:bodyPr>
            <a:normAutofit fontScale="92500" lnSpcReduction="10000"/>
          </a:bodyPr>
          <a:lstStyle/>
          <a:p>
            <a:r>
              <a:rPr lang="en-GB" dirty="0"/>
              <a:t>China’s education has previously been criticized for their intense exam-based system. Despite of this, Singmaster (2012) believes China has accepted these criticisms and attempted to make changes to their curriculum in order to enhance student’s experiences. </a:t>
            </a:r>
          </a:p>
          <a:p>
            <a:endParaRPr lang="en-GB" dirty="0"/>
          </a:p>
          <a:p>
            <a:r>
              <a:rPr lang="en-GB" dirty="0"/>
              <a:t>The Chinese government is aware that education is overwhelming for children in China, and is listening to opinions, and planning for adjustments to be made in the new 2020 reform of China’s curriculum (Singmaster, 2012).</a:t>
            </a:r>
          </a:p>
          <a:p>
            <a:endParaRPr lang="en-GB" dirty="0"/>
          </a:p>
          <a:p>
            <a:r>
              <a:rPr lang="en-GB" dirty="0"/>
              <a:t>China’s curriculum has seen major reforms in education since the first curriculum was introduced, this is to ensure that it is in tune with the world around them (Zhu, 2014).</a:t>
            </a:r>
          </a:p>
        </p:txBody>
      </p:sp>
      <p:sp>
        <p:nvSpPr>
          <p:cNvPr id="4" name="Rectangle: Rounded Corners 3">
            <a:extLst>
              <a:ext uri="{FF2B5EF4-FFF2-40B4-BE49-F238E27FC236}">
                <a16:creationId xmlns:a16="http://schemas.microsoft.com/office/drawing/2014/main" id="{9AD20C42-E1EC-45BF-A7C9-43AFAD26EAD7}"/>
              </a:ext>
            </a:extLst>
          </p:cNvPr>
          <p:cNvSpPr/>
          <p:nvPr/>
        </p:nvSpPr>
        <p:spPr>
          <a:xfrm>
            <a:off x="6373091" y="1454728"/>
            <a:ext cx="5029200" cy="507076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6" name="TextBox 5">
            <a:extLst>
              <a:ext uri="{FF2B5EF4-FFF2-40B4-BE49-F238E27FC236}">
                <a16:creationId xmlns:a16="http://schemas.microsoft.com/office/drawing/2014/main" id="{DA9535DB-6CF0-4570-AEAB-C3BB3FABFCCB}"/>
              </a:ext>
            </a:extLst>
          </p:cNvPr>
          <p:cNvSpPr txBox="1"/>
          <p:nvPr/>
        </p:nvSpPr>
        <p:spPr>
          <a:xfrm>
            <a:off x="6567055" y="1745673"/>
            <a:ext cx="4558145" cy="4801314"/>
          </a:xfrm>
          <a:prstGeom prst="rect">
            <a:avLst/>
          </a:prstGeom>
          <a:noFill/>
        </p:spPr>
        <p:txBody>
          <a:bodyPr wrap="square" rtlCol="0">
            <a:spAutoFit/>
          </a:bodyPr>
          <a:lstStyle/>
          <a:p>
            <a:r>
              <a:rPr lang="en-GB" u="sng" dirty="0">
                <a:solidFill>
                  <a:schemeClr val="accent1"/>
                </a:solidFill>
              </a:rPr>
              <a:t>Comparison to U.K National Curriculum</a:t>
            </a:r>
          </a:p>
          <a:p>
            <a:endParaRPr lang="en-GB" u="sng" dirty="0"/>
          </a:p>
          <a:p>
            <a:pPr marL="285750" indent="-285750">
              <a:buFont typeface="Arial" panose="020B0604020202020204" pitchFamily="34" charset="0"/>
              <a:buChar char="•"/>
            </a:pPr>
            <a:r>
              <a:rPr lang="en-GB" dirty="0">
                <a:solidFill>
                  <a:schemeClr val="accent1"/>
                </a:solidFill>
              </a:rPr>
              <a:t>The current curriculum dates back to 1988. Its aim was to prepare children to become future citizens in society (Curtis, 2003).</a:t>
            </a:r>
          </a:p>
          <a:p>
            <a:pPr marL="285750" indent="-285750">
              <a:buFont typeface="Arial" panose="020B0604020202020204" pitchFamily="34" charset="0"/>
              <a:buChar char="•"/>
            </a:pPr>
            <a:r>
              <a:rPr lang="en-GB" dirty="0">
                <a:solidFill>
                  <a:schemeClr val="accent1"/>
                </a:solidFill>
              </a:rPr>
              <a:t>Change is happening, a radical overhaul of the current curriculum will be seen in schools by 2022 (Donaldson, 2015).</a:t>
            </a:r>
          </a:p>
          <a:p>
            <a:pPr marL="285750" indent="-285750">
              <a:buFont typeface="Arial" panose="020B0604020202020204" pitchFamily="34" charset="0"/>
              <a:buChar char="•"/>
            </a:pPr>
            <a:r>
              <a:rPr lang="en-GB" dirty="0">
                <a:solidFill>
                  <a:schemeClr val="accent1"/>
                </a:solidFill>
              </a:rPr>
              <a:t>Just like China, changes made by the government are being made in order to improve education standard and learning (Cardiff Metropolitan University, 2016).</a:t>
            </a:r>
          </a:p>
          <a:p>
            <a:pPr marL="285750" indent="-285750">
              <a:buFont typeface="Arial" panose="020B0604020202020204" pitchFamily="34" charset="0"/>
              <a:buChar char="•"/>
            </a:pPr>
            <a:endParaRPr lang="en-GB" dirty="0">
              <a:solidFill>
                <a:schemeClr val="accent1"/>
              </a:solidFill>
            </a:endParaRPr>
          </a:p>
          <a:p>
            <a:endParaRPr lang="en-GB" u="sng" dirty="0"/>
          </a:p>
        </p:txBody>
      </p:sp>
    </p:spTree>
    <p:extLst>
      <p:ext uri="{BB962C8B-B14F-4D97-AF65-F5344CB8AC3E}">
        <p14:creationId xmlns:p14="http://schemas.microsoft.com/office/powerpoint/2010/main" val="682713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5003E-1335-40EB-BB94-DF02DA055E6F}"/>
              </a:ext>
            </a:extLst>
          </p:cNvPr>
          <p:cNvSpPr>
            <a:spLocks noGrp="1"/>
          </p:cNvSpPr>
          <p:nvPr>
            <p:ph type="title"/>
          </p:nvPr>
        </p:nvSpPr>
        <p:spPr>
          <a:xfrm>
            <a:off x="1066799" y="157686"/>
            <a:ext cx="10058400" cy="1371600"/>
          </a:xfrm>
        </p:spPr>
        <p:txBody>
          <a:bodyPr>
            <a:normAutofit/>
          </a:bodyPr>
          <a:lstStyle/>
          <a:p>
            <a:r>
              <a:rPr lang="en-GB" sz="2800" dirty="0"/>
              <a:t>Benefit-</a:t>
            </a:r>
            <a:br>
              <a:rPr lang="en-GB" dirty="0"/>
            </a:br>
            <a:r>
              <a:rPr lang="en-GB" dirty="0"/>
              <a:t>Outstanding results</a:t>
            </a:r>
          </a:p>
        </p:txBody>
      </p:sp>
      <p:sp>
        <p:nvSpPr>
          <p:cNvPr id="3" name="Content Placeholder 2">
            <a:extLst>
              <a:ext uri="{FF2B5EF4-FFF2-40B4-BE49-F238E27FC236}">
                <a16:creationId xmlns:a16="http://schemas.microsoft.com/office/drawing/2014/main" id="{7CF100C3-8F25-438E-974B-F14B5F9D59C7}"/>
              </a:ext>
            </a:extLst>
          </p:cNvPr>
          <p:cNvSpPr>
            <a:spLocks noGrp="1"/>
          </p:cNvSpPr>
          <p:nvPr>
            <p:ph idx="1"/>
          </p:nvPr>
        </p:nvSpPr>
        <p:spPr>
          <a:xfrm>
            <a:off x="1066799" y="1598557"/>
            <a:ext cx="10058400" cy="2530097"/>
          </a:xfrm>
        </p:spPr>
        <p:txBody>
          <a:bodyPr>
            <a:normAutofit/>
          </a:bodyPr>
          <a:lstStyle/>
          <a:p>
            <a:r>
              <a:rPr lang="en-GB" sz="2000" dirty="0"/>
              <a:t>Despite of the criticisms towards China’s curriculum, it is still recognised as one of the best in the world. This is due to China repeatedly being seen with some of the best marks in the world, on tests such as PISA (Phillips, 2013).</a:t>
            </a:r>
            <a:endParaRPr lang="en-GB" sz="2000" i="1" dirty="0"/>
          </a:p>
          <a:p>
            <a:pPr marL="0" indent="0">
              <a:buNone/>
            </a:pPr>
            <a:endParaRPr lang="en-GB" sz="2000" dirty="0"/>
          </a:p>
          <a:p>
            <a:r>
              <a:rPr lang="en-GB" sz="2000" dirty="0"/>
              <a:t>‘</a:t>
            </a:r>
            <a:r>
              <a:rPr lang="en-GB" sz="2000" i="1" dirty="0"/>
              <a:t>Chinese schools are a breeding ground for highly educated future professionals</a:t>
            </a:r>
            <a:r>
              <a:rPr lang="en-GB" sz="2000" dirty="0"/>
              <a:t>’ (</a:t>
            </a:r>
            <a:r>
              <a:rPr lang="en-GB" sz="2000" dirty="0" err="1"/>
              <a:t>Thyne</a:t>
            </a:r>
            <a:r>
              <a:rPr lang="en-GB" sz="2000" dirty="0"/>
              <a:t>, 2016)</a:t>
            </a:r>
          </a:p>
        </p:txBody>
      </p:sp>
      <p:sp>
        <p:nvSpPr>
          <p:cNvPr id="10" name="Rectangle: Rounded Corners 9">
            <a:extLst>
              <a:ext uri="{FF2B5EF4-FFF2-40B4-BE49-F238E27FC236}">
                <a16:creationId xmlns:a16="http://schemas.microsoft.com/office/drawing/2014/main" id="{DA62A860-7D8B-4C21-A7AA-D28EBD2357BE}"/>
              </a:ext>
            </a:extLst>
          </p:cNvPr>
          <p:cNvSpPr/>
          <p:nvPr/>
        </p:nvSpPr>
        <p:spPr>
          <a:xfrm>
            <a:off x="1226127" y="3990111"/>
            <a:ext cx="9739745" cy="2530096"/>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1" name="TextBox 10">
            <a:extLst>
              <a:ext uri="{FF2B5EF4-FFF2-40B4-BE49-F238E27FC236}">
                <a16:creationId xmlns:a16="http://schemas.microsoft.com/office/drawing/2014/main" id="{F0C17393-76E2-41A5-8C82-AB1CF4A2CC99}"/>
              </a:ext>
            </a:extLst>
          </p:cNvPr>
          <p:cNvSpPr txBox="1"/>
          <p:nvPr/>
        </p:nvSpPr>
        <p:spPr>
          <a:xfrm>
            <a:off x="1427017" y="4128654"/>
            <a:ext cx="9337964" cy="2862322"/>
          </a:xfrm>
          <a:prstGeom prst="rect">
            <a:avLst/>
          </a:prstGeom>
          <a:noFill/>
        </p:spPr>
        <p:txBody>
          <a:bodyPr wrap="square" rtlCol="0">
            <a:spAutoFit/>
          </a:bodyPr>
          <a:lstStyle/>
          <a:p>
            <a:pPr algn="ctr"/>
            <a:r>
              <a:rPr lang="en-GB" u="sng" dirty="0">
                <a:solidFill>
                  <a:schemeClr val="accent2"/>
                </a:solidFill>
              </a:rPr>
              <a:t>Comparison to U.K National Curriculum</a:t>
            </a:r>
          </a:p>
          <a:p>
            <a:pPr marL="285750" indent="-285750">
              <a:buFont typeface="Arial" panose="020B0604020202020204" pitchFamily="34" charset="0"/>
              <a:buChar char="•"/>
            </a:pPr>
            <a:r>
              <a:rPr lang="en-GB" dirty="0">
                <a:solidFill>
                  <a:schemeClr val="accent2"/>
                </a:solidFill>
              </a:rPr>
              <a:t>The British Governments aims to ensure that schools are seen among the top in the world have face issues, a main one being lack of improvement in PISA tests.</a:t>
            </a:r>
          </a:p>
          <a:p>
            <a:pPr marL="285750" indent="-285750">
              <a:buFont typeface="Arial" panose="020B0604020202020204" pitchFamily="34" charset="0"/>
              <a:buChar char="•"/>
            </a:pPr>
            <a:r>
              <a:rPr lang="en-GB" dirty="0">
                <a:solidFill>
                  <a:schemeClr val="accent2"/>
                </a:solidFill>
              </a:rPr>
              <a:t>Although rankings in maths fell by one place, in science and reading the ranking was higher. But when the scores are looked at there is almost no change (Adams, 2016).</a:t>
            </a:r>
          </a:p>
          <a:p>
            <a:pPr marL="285750" indent="-285750">
              <a:buFont typeface="Arial" panose="020B0604020202020204" pitchFamily="34" charset="0"/>
              <a:buChar char="•"/>
            </a:pPr>
            <a:r>
              <a:rPr lang="en-GB" dirty="0">
                <a:solidFill>
                  <a:schemeClr val="accent2"/>
                </a:solidFill>
              </a:rPr>
              <a:t>Despite of this, Green (2015) suggests that there are many things that China can learn from the UK national curriculum, and vice versa.</a:t>
            </a:r>
          </a:p>
          <a:p>
            <a:pPr marL="285750" indent="-285750">
              <a:buFont typeface="Arial" panose="020B0604020202020204" pitchFamily="34" charset="0"/>
              <a:buChar char="•"/>
            </a:pPr>
            <a:endParaRPr lang="en-GB" u="sng" dirty="0">
              <a:solidFill>
                <a:schemeClr val="accent1"/>
              </a:solidFill>
            </a:endParaRPr>
          </a:p>
          <a:p>
            <a:pPr marL="285750" indent="-285750">
              <a:buFont typeface="Arial" panose="020B0604020202020204" pitchFamily="34" charset="0"/>
              <a:buChar char="•"/>
            </a:pPr>
            <a:endParaRPr lang="en-GB" u="sng" dirty="0">
              <a:solidFill>
                <a:schemeClr val="accent1"/>
              </a:solidFill>
            </a:endParaRPr>
          </a:p>
        </p:txBody>
      </p:sp>
    </p:spTree>
    <p:extLst>
      <p:ext uri="{BB962C8B-B14F-4D97-AF65-F5344CB8AC3E}">
        <p14:creationId xmlns:p14="http://schemas.microsoft.com/office/powerpoint/2010/main" val="1738286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86312-21BB-44D7-9058-0A1FBA637753}"/>
              </a:ext>
            </a:extLst>
          </p:cNvPr>
          <p:cNvSpPr>
            <a:spLocks noGrp="1"/>
          </p:cNvSpPr>
          <p:nvPr>
            <p:ph type="title"/>
          </p:nvPr>
        </p:nvSpPr>
        <p:spPr/>
        <p:txBody>
          <a:bodyPr/>
          <a:lstStyle/>
          <a:p>
            <a:r>
              <a:rPr lang="en-GB" dirty="0"/>
              <a:t>In Conclusion.. </a:t>
            </a:r>
          </a:p>
        </p:txBody>
      </p:sp>
      <p:sp>
        <p:nvSpPr>
          <p:cNvPr id="3" name="Content Placeholder 2">
            <a:extLst>
              <a:ext uri="{FF2B5EF4-FFF2-40B4-BE49-F238E27FC236}">
                <a16:creationId xmlns:a16="http://schemas.microsoft.com/office/drawing/2014/main" id="{ACD0E110-ED62-4030-BD89-A029E044DB1E}"/>
              </a:ext>
            </a:extLst>
          </p:cNvPr>
          <p:cNvSpPr>
            <a:spLocks noGrp="1"/>
          </p:cNvSpPr>
          <p:nvPr>
            <p:ph idx="1"/>
          </p:nvPr>
        </p:nvSpPr>
        <p:spPr/>
        <p:txBody>
          <a:bodyPr/>
          <a:lstStyle/>
          <a:p>
            <a:r>
              <a:rPr lang="en-GB" dirty="0"/>
              <a:t>This presentation aimed to give viewers a guide to the benefits and drawbacks of the Chinese curriculum, as well as comparing points mentioned to the U.K national curriculum. A brief description of the education system and curriculum in place in China was given, in order to give viewers some background information. </a:t>
            </a:r>
          </a:p>
          <a:p>
            <a:pPr marL="0" indent="0">
              <a:buNone/>
            </a:pPr>
            <a:endParaRPr lang="en-GB" dirty="0"/>
          </a:p>
          <a:p>
            <a:r>
              <a:rPr lang="en-GB" dirty="0"/>
              <a:t>Drawbacks:		-Lack of enjoyment</a:t>
            </a:r>
          </a:p>
          <a:p>
            <a:pPr marL="0" indent="0">
              <a:buNone/>
            </a:pPr>
            <a:r>
              <a:rPr lang="en-GB" dirty="0"/>
              <a:t>			-Pedagogy style</a:t>
            </a:r>
          </a:p>
          <a:p>
            <a:r>
              <a:rPr lang="en-GB" dirty="0"/>
              <a:t>Benefits:		-Willingness to adapt</a:t>
            </a:r>
          </a:p>
          <a:p>
            <a:pPr marL="0" indent="0">
              <a:buNone/>
            </a:pPr>
            <a:r>
              <a:rPr lang="en-GB" dirty="0"/>
              <a:t>			-Outstanding results</a:t>
            </a:r>
          </a:p>
          <a:p>
            <a:endParaRPr lang="en-GB" dirty="0"/>
          </a:p>
        </p:txBody>
      </p:sp>
      <p:sp>
        <p:nvSpPr>
          <p:cNvPr id="4" name="Rectangle: Rounded Corners 3">
            <a:extLst>
              <a:ext uri="{FF2B5EF4-FFF2-40B4-BE49-F238E27FC236}">
                <a16:creationId xmlns:a16="http://schemas.microsoft.com/office/drawing/2014/main" id="{6443581A-B8B5-4156-9295-A896C7975406}"/>
              </a:ext>
            </a:extLst>
          </p:cNvPr>
          <p:cNvSpPr/>
          <p:nvPr/>
        </p:nvSpPr>
        <p:spPr>
          <a:xfrm>
            <a:off x="831273" y="5818909"/>
            <a:ext cx="10764982" cy="637309"/>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8E8D01E5-BBB4-4D2D-B588-6C29DD990307}"/>
              </a:ext>
            </a:extLst>
          </p:cNvPr>
          <p:cNvSpPr txBox="1"/>
          <p:nvPr/>
        </p:nvSpPr>
        <p:spPr>
          <a:xfrm>
            <a:off x="1378527" y="5845175"/>
            <a:ext cx="9434945" cy="584775"/>
          </a:xfrm>
          <a:prstGeom prst="rect">
            <a:avLst/>
          </a:prstGeom>
          <a:noFill/>
        </p:spPr>
        <p:txBody>
          <a:bodyPr wrap="square" rtlCol="0">
            <a:spAutoFit/>
          </a:bodyPr>
          <a:lstStyle/>
          <a:p>
            <a:pPr algn="ctr"/>
            <a:r>
              <a:rPr lang="en-GB" sz="3200" dirty="0">
                <a:solidFill>
                  <a:schemeClr val="accent2"/>
                </a:solidFill>
              </a:rPr>
              <a:t>Any questions?</a:t>
            </a:r>
          </a:p>
        </p:txBody>
      </p:sp>
    </p:spTree>
    <p:extLst>
      <p:ext uri="{BB962C8B-B14F-4D97-AF65-F5344CB8AC3E}">
        <p14:creationId xmlns:p14="http://schemas.microsoft.com/office/powerpoint/2010/main" val="3474909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F7885-50AF-4858-8D2A-CBFC785E069D}"/>
              </a:ext>
            </a:extLst>
          </p:cNvPr>
          <p:cNvSpPr>
            <a:spLocks noGrp="1"/>
          </p:cNvSpPr>
          <p:nvPr>
            <p:ph type="title"/>
          </p:nvPr>
        </p:nvSpPr>
        <p:spPr>
          <a:xfrm>
            <a:off x="1066800" y="254667"/>
            <a:ext cx="10058400" cy="1371600"/>
          </a:xfrm>
        </p:spPr>
        <p:txBody>
          <a:bodyPr/>
          <a:lstStyle/>
          <a:p>
            <a:r>
              <a:rPr lang="en-GB" dirty="0"/>
              <a:t>Reference list</a:t>
            </a:r>
          </a:p>
        </p:txBody>
      </p:sp>
      <p:sp>
        <p:nvSpPr>
          <p:cNvPr id="3" name="Content Placeholder 2">
            <a:extLst>
              <a:ext uri="{FF2B5EF4-FFF2-40B4-BE49-F238E27FC236}">
                <a16:creationId xmlns:a16="http://schemas.microsoft.com/office/drawing/2014/main" id="{CB163497-0B95-4AF7-B962-DC105BFA5C84}"/>
              </a:ext>
            </a:extLst>
          </p:cNvPr>
          <p:cNvSpPr>
            <a:spLocks noGrp="1"/>
          </p:cNvSpPr>
          <p:nvPr>
            <p:ph idx="1"/>
          </p:nvPr>
        </p:nvSpPr>
        <p:spPr>
          <a:xfrm>
            <a:off x="1066800" y="1427018"/>
            <a:ext cx="10058400" cy="4973782"/>
          </a:xfrm>
        </p:spPr>
        <p:txBody>
          <a:bodyPr>
            <a:normAutofit fontScale="47500" lnSpcReduction="20000"/>
          </a:bodyPr>
          <a:lstStyle/>
          <a:p>
            <a:r>
              <a:rPr lang="en-GB" sz="2300" dirty="0"/>
              <a:t>Adams, R. (2016) </a:t>
            </a:r>
            <a:r>
              <a:rPr lang="en-GB" sz="2300" i="1" dirty="0"/>
              <a:t>UK schools fail to climb the international league table</a:t>
            </a:r>
            <a:r>
              <a:rPr lang="en-GB" sz="2300" dirty="0"/>
              <a:t>. </a:t>
            </a:r>
            <a:r>
              <a:rPr lang="en-GB" sz="2300" u="sng" dirty="0">
                <a:hlinkClick r:id="rId2"/>
              </a:rPr>
              <a:t>https://www.theguardian.com/education/2016/dec/06/english-schools-core-subject-test-results-international-oecd-pisa</a:t>
            </a:r>
            <a:r>
              <a:rPr lang="en-GB" sz="2300" dirty="0"/>
              <a:t> Date Accessed: 20</a:t>
            </a:r>
            <a:r>
              <a:rPr lang="en-GB" sz="2300" baseline="30000" dirty="0"/>
              <a:t>th</a:t>
            </a:r>
            <a:r>
              <a:rPr lang="en-GB" sz="2300" dirty="0"/>
              <a:t> November 2017</a:t>
            </a:r>
          </a:p>
          <a:p>
            <a:r>
              <a:rPr lang="en-GB" sz="2300" dirty="0" err="1"/>
              <a:t>Bousted</a:t>
            </a:r>
            <a:r>
              <a:rPr lang="en-GB" sz="2300" dirty="0"/>
              <a:t>, M. (2013) </a:t>
            </a:r>
            <a:r>
              <a:rPr lang="en-GB" sz="2300" i="1" dirty="0"/>
              <a:t>Reform of the national curriculum in England. </a:t>
            </a:r>
            <a:r>
              <a:rPr lang="en-GB" sz="2300" u="sng" dirty="0">
                <a:hlinkClick r:id="rId3"/>
              </a:rPr>
              <a:t>https://www.atl.org.uk/Images/national-curriculum-consultation-april-13.pdf</a:t>
            </a:r>
            <a:r>
              <a:rPr lang="en-GB" sz="2300" dirty="0"/>
              <a:t> Date Accessed: 19</a:t>
            </a:r>
            <a:r>
              <a:rPr lang="en-GB" sz="2300" baseline="30000" dirty="0"/>
              <a:t>th</a:t>
            </a:r>
            <a:r>
              <a:rPr lang="en-GB" sz="2300" dirty="0"/>
              <a:t> November 2017</a:t>
            </a:r>
          </a:p>
          <a:p>
            <a:r>
              <a:rPr lang="en-GB" sz="2300" dirty="0"/>
              <a:t>Cardiff Metropolitan University (2016</a:t>
            </a:r>
            <a:r>
              <a:rPr lang="en-GB" sz="2300" i="1" dirty="0"/>
              <a:t>) Graham Donaldson talks Successful Futures at Cardiff Met</a:t>
            </a:r>
            <a:r>
              <a:rPr lang="en-GB" sz="2300" dirty="0"/>
              <a:t>. </a:t>
            </a:r>
            <a:r>
              <a:rPr lang="en-GB" sz="2300" u="sng" dirty="0">
                <a:hlinkClick r:id="rId4"/>
              </a:rPr>
              <a:t>http://www.cardiffmet.ac.uk/news/Pages/Prof.-Graham-Donaldson-talks-%E2%80%98Successful-Futures%E2%80%99-at-Cardiff-Met.aspx</a:t>
            </a:r>
            <a:r>
              <a:rPr lang="en-GB" sz="2300" dirty="0"/>
              <a:t> Date Accessed: 20</a:t>
            </a:r>
            <a:r>
              <a:rPr lang="en-GB" sz="2300" baseline="30000" dirty="0"/>
              <a:t>th</a:t>
            </a:r>
            <a:r>
              <a:rPr lang="en-GB" sz="2300" dirty="0"/>
              <a:t> November 2017</a:t>
            </a:r>
          </a:p>
          <a:p>
            <a:r>
              <a:rPr lang="en-GB" sz="2300" dirty="0"/>
              <a:t>Chase, C. (2016) </a:t>
            </a:r>
            <a:r>
              <a:rPr lang="en-GB" sz="2300" i="1" dirty="0"/>
              <a:t>Creative by nature.</a:t>
            </a:r>
            <a:r>
              <a:rPr lang="en-GB" sz="2300" dirty="0"/>
              <a:t> </a:t>
            </a:r>
            <a:r>
              <a:rPr lang="en-GB" sz="2300" u="sng" dirty="0">
                <a:hlinkClick r:id="rId5"/>
              </a:rPr>
              <a:t>https://creativesystemsthinking.wordpress.com/2016/06/26/the-joy-of-learning/</a:t>
            </a:r>
            <a:r>
              <a:rPr lang="en-GB" sz="2300" dirty="0"/>
              <a:t> Date Accessed: 18</a:t>
            </a:r>
            <a:r>
              <a:rPr lang="en-GB" sz="2300" baseline="30000" dirty="0"/>
              <a:t>th</a:t>
            </a:r>
            <a:r>
              <a:rPr lang="en-GB" sz="2300" dirty="0"/>
              <a:t> November 2017</a:t>
            </a:r>
          </a:p>
          <a:p>
            <a:r>
              <a:rPr lang="en-GB" sz="2300" dirty="0"/>
              <a:t>Chen, Y. (2014) </a:t>
            </a:r>
            <a:r>
              <a:rPr lang="en-GB" sz="2300" i="1" dirty="0"/>
              <a:t>A Critique of Chinese Education. </a:t>
            </a:r>
            <a:r>
              <a:rPr lang="en-GB" sz="2300" u="sng" dirty="0">
                <a:hlinkClick r:id="rId6"/>
              </a:rPr>
              <a:t>https://surface.syr.edu/cgi/viewcontent.cgi?article=1189&amp;context=architecture_theses</a:t>
            </a:r>
            <a:r>
              <a:rPr lang="en-GB" sz="2300" dirty="0"/>
              <a:t> Date Accessed: 18</a:t>
            </a:r>
            <a:r>
              <a:rPr lang="en-GB" sz="2300" baseline="30000" dirty="0"/>
              <a:t>th</a:t>
            </a:r>
            <a:r>
              <a:rPr lang="en-GB" sz="2300" dirty="0"/>
              <a:t> November 2017 </a:t>
            </a:r>
          </a:p>
          <a:p>
            <a:r>
              <a:rPr lang="en-GB" sz="2300" dirty="0"/>
              <a:t>Chinese Education Centre (2004) </a:t>
            </a:r>
            <a:r>
              <a:rPr lang="en-GB" sz="2300" i="1" dirty="0"/>
              <a:t>Primary and Secondary Education in China</a:t>
            </a:r>
            <a:r>
              <a:rPr lang="en-GB" sz="2300" dirty="0"/>
              <a:t>. </a:t>
            </a:r>
            <a:r>
              <a:rPr lang="en-GB" sz="2300" u="sng" dirty="0">
                <a:hlinkClick r:id="rId7"/>
              </a:rPr>
              <a:t>https://www.chinaeducenter.com/en/cedu/psedu.php</a:t>
            </a:r>
            <a:r>
              <a:rPr lang="en-GB" sz="2300" dirty="0"/>
              <a:t> Date Accessed: 18</a:t>
            </a:r>
            <a:r>
              <a:rPr lang="en-GB" sz="2300" baseline="30000" dirty="0"/>
              <a:t>th</a:t>
            </a:r>
            <a:r>
              <a:rPr lang="en-GB" sz="2300" dirty="0"/>
              <a:t> November 2017</a:t>
            </a:r>
          </a:p>
          <a:p>
            <a:r>
              <a:rPr lang="en-GB" sz="2300" dirty="0"/>
              <a:t>Church, E. (2017) </a:t>
            </a:r>
            <a:r>
              <a:rPr lang="en-GB" sz="2300" i="1" dirty="0"/>
              <a:t>Teaching children to love learning.</a:t>
            </a:r>
            <a:r>
              <a:rPr lang="en-GB" sz="2300" dirty="0"/>
              <a:t> </a:t>
            </a:r>
            <a:r>
              <a:rPr lang="en-GB" sz="2300" u="sng" dirty="0">
                <a:hlinkClick r:id="rId8"/>
              </a:rPr>
              <a:t>https://www.scholastic.com/teachers/articles/teaching-content/teaching-children-love-learning/</a:t>
            </a:r>
            <a:r>
              <a:rPr lang="en-GB" sz="2300" dirty="0"/>
              <a:t> Date Accessed: 18</a:t>
            </a:r>
            <a:r>
              <a:rPr lang="en-GB" sz="2300" baseline="30000" dirty="0"/>
              <a:t>th</a:t>
            </a:r>
            <a:r>
              <a:rPr lang="en-GB" sz="2300" dirty="0"/>
              <a:t> November 2017</a:t>
            </a:r>
          </a:p>
          <a:p>
            <a:r>
              <a:rPr lang="en-GB" sz="2300" dirty="0"/>
              <a:t>Collins English Dictionary (2010) </a:t>
            </a:r>
            <a:r>
              <a:rPr lang="en-GB" sz="2300" i="1" dirty="0"/>
              <a:t>Curriculum. </a:t>
            </a:r>
            <a:r>
              <a:rPr lang="en-GB" sz="2300" u="sng" dirty="0">
                <a:hlinkClick r:id="rId9"/>
              </a:rPr>
              <a:t>https://www.collinsdictionary.com/dictionary/english/curriculum</a:t>
            </a:r>
            <a:r>
              <a:rPr lang="en-GB" sz="2300" dirty="0"/>
              <a:t> Date Accessed: 18</a:t>
            </a:r>
            <a:r>
              <a:rPr lang="en-GB" sz="2300" baseline="30000" dirty="0"/>
              <a:t>th</a:t>
            </a:r>
            <a:r>
              <a:rPr lang="en-GB" sz="2300" dirty="0"/>
              <a:t> November 2017</a:t>
            </a:r>
          </a:p>
          <a:p>
            <a:r>
              <a:rPr lang="en-GB" sz="2300" dirty="0"/>
              <a:t>Curtis, P. (2003) </a:t>
            </a:r>
            <a:r>
              <a:rPr lang="en-GB" sz="2300" i="1" dirty="0"/>
              <a:t>Outdated Curriculum failing to interest young people.</a:t>
            </a:r>
            <a:r>
              <a:rPr lang="en-GB" sz="2300" dirty="0"/>
              <a:t> </a:t>
            </a:r>
            <a:r>
              <a:rPr lang="en-GB" sz="2300" u="sng" dirty="0">
                <a:hlinkClick r:id="rId10"/>
              </a:rPr>
              <a:t>https://www.theguardian.com/education/2003/sep/26/schools.uk</a:t>
            </a:r>
            <a:r>
              <a:rPr lang="en-GB" sz="2300" dirty="0"/>
              <a:t> Date Accessed: 20</a:t>
            </a:r>
            <a:r>
              <a:rPr lang="en-GB" sz="2300" baseline="30000" dirty="0"/>
              <a:t>th</a:t>
            </a:r>
            <a:r>
              <a:rPr lang="en-GB" sz="2300" dirty="0"/>
              <a:t> November 2017</a:t>
            </a:r>
          </a:p>
          <a:p>
            <a:r>
              <a:rPr lang="en-GB" sz="2300" dirty="0"/>
              <a:t>Donaldson, G (2016) </a:t>
            </a:r>
            <a:r>
              <a:rPr lang="en-GB" sz="2300" i="1" dirty="0"/>
              <a:t>Successful Futures. </a:t>
            </a:r>
            <a:r>
              <a:rPr lang="en-GB" sz="2300" u="sng" dirty="0">
                <a:hlinkClick r:id="rId11"/>
              </a:rPr>
              <a:t>file:///C:/Users/Owner/AppData/Local/Packages/Microsoft.MicrosoftEdge_8wekyb3d8bbwe/TempState/Downloads/Donaldson%20Report%20-%20Successful%20Futures%20-%20Independent%20Review%20of%20Curriculum%20and%20Assessment%20Arrangements%20in%20Wales%20(1).pdf</a:t>
            </a:r>
            <a:r>
              <a:rPr lang="en-GB" sz="2300" dirty="0"/>
              <a:t> Date Accessed: 20</a:t>
            </a:r>
            <a:r>
              <a:rPr lang="en-GB" sz="2300" baseline="30000" dirty="0"/>
              <a:t>th</a:t>
            </a:r>
            <a:r>
              <a:rPr lang="en-GB" sz="2300" dirty="0"/>
              <a:t> November 2017</a:t>
            </a:r>
          </a:p>
          <a:p>
            <a:r>
              <a:rPr lang="en-GB" sz="2300" dirty="0"/>
              <a:t>Dr </a:t>
            </a:r>
            <a:r>
              <a:rPr lang="en-GB" sz="2300" dirty="0" err="1"/>
              <a:t>Kan</a:t>
            </a:r>
            <a:r>
              <a:rPr lang="en-GB" sz="2300" dirty="0"/>
              <a:t> Wei (no date) </a:t>
            </a:r>
            <a:r>
              <a:rPr lang="en-GB" sz="2300" i="1" dirty="0"/>
              <a:t>The comparison of basic education systems in China and UK.</a:t>
            </a:r>
            <a:r>
              <a:rPr lang="en-GB" sz="2300" dirty="0"/>
              <a:t> </a:t>
            </a:r>
            <a:r>
              <a:rPr lang="en-GB" sz="2300" u="sng" dirty="0">
                <a:hlinkClick r:id="rId12"/>
              </a:rPr>
              <a:t>https://www.strath.ac.uk/media/faculties/hass/scilt/ciss/htvisit/The_Comparison_of_Basic_Education_Systems_in_China_and_UK.pdf</a:t>
            </a:r>
            <a:r>
              <a:rPr lang="en-GB" sz="2300" dirty="0"/>
              <a:t> Date Accessed: 18</a:t>
            </a:r>
            <a:r>
              <a:rPr lang="en-GB" sz="2300" baseline="30000" dirty="0"/>
              <a:t>th</a:t>
            </a:r>
            <a:r>
              <a:rPr lang="en-GB" sz="2300" dirty="0"/>
              <a:t> November 2017</a:t>
            </a:r>
          </a:p>
          <a:p>
            <a:endParaRPr lang="en-GB" dirty="0"/>
          </a:p>
        </p:txBody>
      </p:sp>
    </p:spTree>
    <p:extLst>
      <p:ext uri="{BB962C8B-B14F-4D97-AF65-F5344CB8AC3E}">
        <p14:creationId xmlns:p14="http://schemas.microsoft.com/office/powerpoint/2010/main" val="1025412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9E6B7-2A89-45CF-A11D-B60A67E2B1F0}"/>
              </a:ext>
            </a:extLst>
          </p:cNvPr>
          <p:cNvSpPr>
            <a:spLocks noGrp="1"/>
          </p:cNvSpPr>
          <p:nvPr>
            <p:ph type="title"/>
          </p:nvPr>
        </p:nvSpPr>
        <p:spPr>
          <a:xfrm>
            <a:off x="1066800" y="102267"/>
            <a:ext cx="10058400" cy="1371600"/>
          </a:xfrm>
        </p:spPr>
        <p:txBody>
          <a:bodyPr/>
          <a:lstStyle/>
          <a:p>
            <a:r>
              <a:rPr lang="en-GB" dirty="0"/>
              <a:t>Reference list (</a:t>
            </a:r>
            <a:r>
              <a:rPr lang="en-GB" dirty="0" err="1"/>
              <a:t>Cont</a:t>
            </a:r>
            <a:r>
              <a:rPr lang="en-GB" dirty="0"/>
              <a:t>)</a:t>
            </a:r>
          </a:p>
        </p:txBody>
      </p:sp>
      <p:sp>
        <p:nvSpPr>
          <p:cNvPr id="3" name="Content Placeholder 2">
            <a:extLst>
              <a:ext uri="{FF2B5EF4-FFF2-40B4-BE49-F238E27FC236}">
                <a16:creationId xmlns:a16="http://schemas.microsoft.com/office/drawing/2014/main" id="{59684FC7-3858-4538-A94B-23CD91A9AE52}"/>
              </a:ext>
            </a:extLst>
          </p:cNvPr>
          <p:cNvSpPr>
            <a:spLocks noGrp="1"/>
          </p:cNvSpPr>
          <p:nvPr>
            <p:ph idx="1"/>
          </p:nvPr>
        </p:nvSpPr>
        <p:spPr>
          <a:xfrm>
            <a:off x="1066800" y="1233054"/>
            <a:ext cx="10058400" cy="4904509"/>
          </a:xfrm>
        </p:spPr>
        <p:txBody>
          <a:bodyPr>
            <a:noAutofit/>
          </a:bodyPr>
          <a:lstStyle/>
          <a:p>
            <a:r>
              <a:rPr lang="en-GB" sz="1000" dirty="0"/>
              <a:t>Faller, G. (2014) </a:t>
            </a:r>
            <a:r>
              <a:rPr lang="en-GB" sz="1000" i="1" dirty="0"/>
              <a:t>Drill and Kill.</a:t>
            </a:r>
            <a:r>
              <a:rPr lang="en-GB" sz="1000" dirty="0"/>
              <a:t> </a:t>
            </a:r>
            <a:r>
              <a:rPr lang="en-GB" sz="1000" u="sng" dirty="0">
                <a:hlinkClick r:id="rId2"/>
              </a:rPr>
              <a:t>https://www.edubloxtutor.com/rote-learning/</a:t>
            </a:r>
            <a:r>
              <a:rPr lang="en-GB" sz="1000" dirty="0"/>
              <a:t> Date Accessed: 19</a:t>
            </a:r>
            <a:r>
              <a:rPr lang="en-GB" sz="1000" baseline="30000" dirty="0"/>
              <a:t>th</a:t>
            </a:r>
            <a:r>
              <a:rPr lang="en-GB" sz="1000" dirty="0"/>
              <a:t> November 2017</a:t>
            </a:r>
          </a:p>
          <a:p>
            <a:r>
              <a:rPr lang="en-GB" sz="1000" dirty="0"/>
              <a:t>Garner, R. (2014) </a:t>
            </a:r>
            <a:r>
              <a:rPr lang="en-GB" sz="1000" i="1" dirty="0"/>
              <a:t>Inspiring teachers say they lack the freedom to excel.</a:t>
            </a:r>
            <a:r>
              <a:rPr lang="en-GB" sz="1000" dirty="0"/>
              <a:t> </a:t>
            </a:r>
            <a:r>
              <a:rPr lang="en-GB" sz="1000" u="sng" dirty="0">
                <a:hlinkClick r:id="rId3"/>
              </a:rPr>
              <a:t>http://www.independent.co.uk/news/education/education-news/inspiring-teachers-say-they-lack-the-freedom-to-excel-9716589.html</a:t>
            </a:r>
            <a:r>
              <a:rPr lang="en-GB" sz="1000" dirty="0"/>
              <a:t> Date Accessed: 18</a:t>
            </a:r>
            <a:r>
              <a:rPr lang="en-GB" sz="1000" baseline="30000" dirty="0"/>
              <a:t>th</a:t>
            </a:r>
            <a:r>
              <a:rPr lang="en-GB" sz="1000" dirty="0"/>
              <a:t> November 2017</a:t>
            </a:r>
          </a:p>
          <a:p>
            <a:r>
              <a:rPr lang="en-GB" sz="1000" dirty="0"/>
              <a:t>Gillard, D. (2005) </a:t>
            </a:r>
            <a:r>
              <a:rPr lang="en-GB" sz="1000" i="1" dirty="0"/>
              <a:t>Children's needs and interests and the National Curriculum</a:t>
            </a:r>
            <a:r>
              <a:rPr lang="en-GB" sz="1000" dirty="0"/>
              <a:t> </a:t>
            </a:r>
            <a:r>
              <a:rPr lang="en-GB" sz="1000" u="sng" dirty="0">
                <a:hlinkClick r:id="rId4"/>
              </a:rPr>
              <a:t>www.educationengland.org.uk/articles/15needs.html</a:t>
            </a:r>
            <a:r>
              <a:rPr lang="en-GB" sz="1000" dirty="0"/>
              <a:t> Date Accessed: 19</a:t>
            </a:r>
            <a:r>
              <a:rPr lang="en-GB" sz="1000" baseline="30000" dirty="0"/>
              <a:t>th</a:t>
            </a:r>
            <a:r>
              <a:rPr lang="en-GB" sz="1000" dirty="0"/>
              <a:t> November 2017</a:t>
            </a:r>
          </a:p>
          <a:p>
            <a:r>
              <a:rPr lang="en-GB" sz="1000" dirty="0"/>
              <a:t>Green, R. (2015)</a:t>
            </a:r>
            <a:r>
              <a:rPr lang="en-GB" sz="1000" i="1" dirty="0"/>
              <a:t> Chinese schools get a lesson from Britain. </a:t>
            </a:r>
            <a:r>
              <a:rPr lang="en-GB" sz="1000" u="sng" dirty="0">
                <a:hlinkClick r:id="rId5"/>
              </a:rPr>
              <a:t>https://www.data.org.uk/blog/2015/january/12/chinese-schools-get-a-lesson-from-britain/</a:t>
            </a:r>
            <a:r>
              <a:rPr lang="en-GB" sz="1000" dirty="0"/>
              <a:t> Date Accessed: 20</a:t>
            </a:r>
            <a:r>
              <a:rPr lang="en-GB" sz="1000" baseline="30000" dirty="0"/>
              <a:t>th</a:t>
            </a:r>
            <a:r>
              <a:rPr lang="en-GB" sz="1000" dirty="0"/>
              <a:t> November 2017</a:t>
            </a:r>
          </a:p>
          <a:p>
            <a:br>
              <a:rPr lang="en-GB" sz="1000" dirty="0"/>
            </a:br>
            <a:r>
              <a:rPr lang="en-GB" sz="1000" dirty="0"/>
              <a:t>OECD (2010) </a:t>
            </a:r>
            <a:r>
              <a:rPr lang="en-GB" sz="1000" i="1" dirty="0"/>
              <a:t>Shanghai and Hong Kong: Two Distinct Examples of Education Reform in China.</a:t>
            </a:r>
            <a:r>
              <a:rPr lang="en-GB" sz="1000" dirty="0"/>
              <a:t> </a:t>
            </a:r>
            <a:r>
              <a:rPr lang="en-GB" sz="1000" u="sng" dirty="0">
                <a:hlinkClick r:id="rId6"/>
              </a:rPr>
              <a:t>https://www.oecd.org/countries/hongkongchina/46581016.pdf</a:t>
            </a:r>
            <a:r>
              <a:rPr lang="en-GB" sz="1000" dirty="0"/>
              <a:t> Date Accessed: 19</a:t>
            </a:r>
            <a:r>
              <a:rPr lang="en-GB" sz="1000" baseline="30000" dirty="0"/>
              <a:t>th</a:t>
            </a:r>
            <a:r>
              <a:rPr lang="en-GB" sz="1000" dirty="0"/>
              <a:t> November 2017</a:t>
            </a:r>
          </a:p>
          <a:p>
            <a:r>
              <a:rPr lang="en-GB" sz="1000" dirty="0"/>
              <a:t>OECD (2016) </a:t>
            </a:r>
            <a:r>
              <a:rPr lang="en-GB" sz="1000" i="1" dirty="0"/>
              <a:t>Education in China.</a:t>
            </a:r>
            <a:r>
              <a:rPr lang="en-GB" sz="1000" dirty="0"/>
              <a:t> </a:t>
            </a:r>
            <a:r>
              <a:rPr lang="en-GB" sz="1000" u="sng" dirty="0">
                <a:hlinkClick r:id="rId7"/>
              </a:rPr>
              <a:t>https://www.oecd.org/china/Education-in-China-a-snapshot.pdf</a:t>
            </a:r>
            <a:r>
              <a:rPr lang="en-GB" sz="1000" dirty="0"/>
              <a:t> Date Accessed: 18</a:t>
            </a:r>
            <a:r>
              <a:rPr lang="en-GB" sz="1000" baseline="30000" dirty="0"/>
              <a:t>th</a:t>
            </a:r>
            <a:r>
              <a:rPr lang="en-GB" sz="1000" dirty="0"/>
              <a:t> November 2017</a:t>
            </a:r>
          </a:p>
          <a:p>
            <a:r>
              <a:rPr lang="en-GB" sz="1000" dirty="0"/>
              <a:t>Phillips, T. (2013) </a:t>
            </a:r>
            <a:r>
              <a:rPr lang="en-GB" sz="1000" i="1" dirty="0"/>
              <a:t>PISA education tests: Why Shanghai pupils are so special. </a:t>
            </a:r>
            <a:r>
              <a:rPr lang="en-GB" sz="1000" u="sng" dirty="0">
                <a:hlinkClick r:id="rId8"/>
              </a:rPr>
              <a:t>http://www.telegraph.co.uk/news/worldnews/asia/china/10494678/PISA-education-tests-Why-Shanghai-pupils-are-so-special.html</a:t>
            </a:r>
            <a:r>
              <a:rPr lang="en-GB" sz="1000" dirty="0"/>
              <a:t> Date Accessed: 20</a:t>
            </a:r>
            <a:r>
              <a:rPr lang="en-GB" sz="1000" baseline="30000" dirty="0"/>
              <a:t>th</a:t>
            </a:r>
            <a:r>
              <a:rPr lang="en-GB" sz="1000" dirty="0"/>
              <a:t> November 2017</a:t>
            </a:r>
          </a:p>
          <a:p>
            <a:r>
              <a:rPr lang="en-GB" sz="1000" dirty="0"/>
              <a:t>Popova, M. (No date) </a:t>
            </a:r>
            <a:r>
              <a:rPr lang="en-GB" sz="1000" i="1" dirty="0"/>
              <a:t>John Dewey on the true purpose of education. </a:t>
            </a:r>
            <a:r>
              <a:rPr lang="en-GB" sz="1000" u="sng" dirty="0">
                <a:hlinkClick r:id="rId9"/>
              </a:rPr>
              <a:t>https://www.brainpickings.org/2014/09/19/john-dewey-purpose-of-education/</a:t>
            </a:r>
            <a:r>
              <a:rPr lang="en-GB" sz="1000" dirty="0"/>
              <a:t> Date Accessed: 18</a:t>
            </a:r>
            <a:r>
              <a:rPr lang="en-GB" sz="1000" baseline="30000" dirty="0"/>
              <a:t>th</a:t>
            </a:r>
            <a:r>
              <a:rPr lang="en-GB" sz="1000" dirty="0"/>
              <a:t> November 2017</a:t>
            </a:r>
          </a:p>
          <a:p>
            <a:r>
              <a:rPr lang="en-GB" sz="1000" dirty="0" err="1"/>
              <a:t>Signmaster</a:t>
            </a:r>
            <a:r>
              <a:rPr lang="en-GB" sz="1000" dirty="0"/>
              <a:t>, H. (2012) </a:t>
            </a:r>
            <a:r>
              <a:rPr lang="en-GB" sz="1000" i="1" dirty="0"/>
              <a:t>Shanghai: The World’s Best School System</a:t>
            </a:r>
            <a:r>
              <a:rPr lang="en-GB" sz="1000" dirty="0"/>
              <a:t> </a:t>
            </a:r>
            <a:r>
              <a:rPr lang="en-GB" sz="1000" u="sng" dirty="0">
                <a:hlinkClick r:id="rId10"/>
              </a:rPr>
              <a:t>https://asiasociety.org/global-cities-education-network/shanghai-worlds-best-school-system</a:t>
            </a:r>
            <a:r>
              <a:rPr lang="en-GB" sz="1000" dirty="0"/>
              <a:t> Date Accessed: 20</a:t>
            </a:r>
            <a:r>
              <a:rPr lang="en-GB" sz="1000" baseline="30000" dirty="0"/>
              <a:t>th</a:t>
            </a:r>
            <a:r>
              <a:rPr lang="en-GB" sz="1000" dirty="0"/>
              <a:t> November 2017</a:t>
            </a:r>
          </a:p>
          <a:p>
            <a:r>
              <a:rPr lang="en-GB" sz="1000" dirty="0"/>
              <a:t>The Open University (2008) </a:t>
            </a:r>
            <a:r>
              <a:rPr lang="en-GB" sz="1000" i="1" dirty="0"/>
              <a:t>Chinese Education: How do things work?</a:t>
            </a:r>
            <a:r>
              <a:rPr lang="en-GB" sz="1000" dirty="0"/>
              <a:t> </a:t>
            </a:r>
            <a:r>
              <a:rPr lang="en-GB" sz="1000" u="sng" dirty="0">
                <a:hlinkClick r:id="rId11"/>
              </a:rPr>
              <a:t>http://www.open.edu/openlearn/society/international-development/international-studies/chinese-education-how-do-things-work</a:t>
            </a:r>
            <a:r>
              <a:rPr lang="en-GB" sz="1000" dirty="0"/>
              <a:t> Date Accessed: 18</a:t>
            </a:r>
            <a:r>
              <a:rPr lang="en-GB" sz="1000" baseline="30000" dirty="0"/>
              <a:t>th</a:t>
            </a:r>
            <a:r>
              <a:rPr lang="en-GB" sz="1000" dirty="0"/>
              <a:t> November 2017</a:t>
            </a:r>
          </a:p>
          <a:p>
            <a:r>
              <a:rPr lang="en-GB" sz="1000" dirty="0" err="1"/>
              <a:t>Thyne</a:t>
            </a:r>
            <a:r>
              <a:rPr lang="en-GB" sz="1000" dirty="0"/>
              <a:t>, D. (2016) </a:t>
            </a:r>
            <a:r>
              <a:rPr lang="en-GB" sz="1000" i="1" dirty="0"/>
              <a:t>The Chinese Education System</a:t>
            </a:r>
            <a:r>
              <a:rPr lang="en-GB" sz="1000" dirty="0"/>
              <a:t>. </a:t>
            </a:r>
            <a:r>
              <a:rPr lang="en-GB" sz="1000" u="sng" dirty="0">
                <a:hlinkClick r:id="rId12"/>
              </a:rPr>
              <a:t>https://www.internations.org/china-expats/guide/17854-family-children-education/the-chinese-education-system-17856</a:t>
            </a:r>
            <a:r>
              <a:rPr lang="en-GB" sz="1000" dirty="0"/>
              <a:t> Date Accessed: 20</a:t>
            </a:r>
            <a:r>
              <a:rPr lang="en-GB" sz="1000" baseline="30000" dirty="0"/>
              <a:t>th</a:t>
            </a:r>
            <a:r>
              <a:rPr lang="en-GB" sz="1000" dirty="0"/>
              <a:t> November 2017</a:t>
            </a:r>
          </a:p>
          <a:p>
            <a:r>
              <a:rPr lang="en-GB" sz="1000" dirty="0"/>
              <a:t>UNESCO (2017) </a:t>
            </a:r>
            <a:r>
              <a:rPr lang="en-GB" sz="1000" i="1" dirty="0"/>
              <a:t>Different meanings of </a:t>
            </a:r>
            <a:r>
              <a:rPr lang="en-GB" sz="1000" i="1" dirty="0" err="1"/>
              <a:t>Currciulum</a:t>
            </a:r>
            <a:r>
              <a:rPr lang="en-GB" sz="1000" dirty="0"/>
              <a:t>. </a:t>
            </a:r>
            <a:r>
              <a:rPr lang="en-GB" sz="1000" u="sng" dirty="0">
                <a:hlinkClick r:id="rId13"/>
              </a:rPr>
              <a:t>http://www.unesco.org/new/en/education/themes/strengthening-education-systems/quality-framework/technical-notes/different-meaning-of-curriculum/</a:t>
            </a:r>
            <a:r>
              <a:rPr lang="en-GB" sz="1000" dirty="0"/>
              <a:t> Date Accessed: 18</a:t>
            </a:r>
            <a:r>
              <a:rPr lang="en-GB" sz="1000" baseline="30000" dirty="0"/>
              <a:t>th</a:t>
            </a:r>
            <a:r>
              <a:rPr lang="en-GB" sz="1000" dirty="0"/>
              <a:t> November 2017</a:t>
            </a:r>
          </a:p>
          <a:p>
            <a:r>
              <a:rPr lang="en-GB" sz="1000" dirty="0"/>
              <a:t>Zhu, Y. (2014) </a:t>
            </a:r>
            <a:r>
              <a:rPr lang="en-GB" sz="1000" i="1" dirty="0"/>
              <a:t>Curriculum reforms in China: History and Present day.</a:t>
            </a:r>
            <a:r>
              <a:rPr lang="en-GB" sz="1000" dirty="0"/>
              <a:t> </a:t>
            </a:r>
            <a:r>
              <a:rPr lang="en-GB" sz="1000" u="sng" dirty="0">
                <a:hlinkClick r:id="rId14"/>
              </a:rPr>
              <a:t>https://ries.revues.org/3846</a:t>
            </a:r>
            <a:r>
              <a:rPr lang="en-GB" sz="1000" dirty="0"/>
              <a:t> Date Accessed: 18</a:t>
            </a:r>
            <a:r>
              <a:rPr lang="en-GB" sz="1000" baseline="30000" dirty="0"/>
              <a:t>th</a:t>
            </a:r>
            <a:r>
              <a:rPr lang="en-GB" sz="1000" dirty="0"/>
              <a:t> November 2017</a:t>
            </a:r>
          </a:p>
          <a:p>
            <a:endParaRPr lang="en-GB" sz="1000" dirty="0"/>
          </a:p>
        </p:txBody>
      </p:sp>
    </p:spTree>
    <p:extLst>
      <p:ext uri="{BB962C8B-B14F-4D97-AF65-F5344CB8AC3E}">
        <p14:creationId xmlns:p14="http://schemas.microsoft.com/office/powerpoint/2010/main" val="34314419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Custom 3">
      <a:dk1>
        <a:srgbClr val="7C7C7C"/>
      </a:dk1>
      <a:lt1>
        <a:sysClr val="window" lastClr="FFFFFF"/>
      </a:lt1>
      <a:dk2>
        <a:srgbClr val="7C7C7C"/>
      </a:dk2>
      <a:lt2>
        <a:srgbClr val="F8F8F8"/>
      </a:lt2>
      <a:accent1>
        <a:srgbClr val="002060"/>
      </a:accent1>
      <a:accent2>
        <a:srgbClr val="002060"/>
      </a:accent2>
      <a:accent3>
        <a:srgbClr val="002060"/>
      </a:accent3>
      <a:accent4>
        <a:srgbClr val="002060"/>
      </a:accent4>
      <a:accent5>
        <a:srgbClr val="002060"/>
      </a:accent5>
      <a:accent6>
        <a:srgbClr val="002060"/>
      </a:accent6>
      <a:hlink>
        <a:srgbClr val="002060"/>
      </a:hlink>
      <a:folHlink>
        <a:srgbClr val="002060"/>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860</TotalTime>
  <Words>1720</Words>
  <Application>Microsoft Office PowerPoint</Application>
  <PresentationFormat>Widescreen</PresentationFormat>
  <Paragraphs>103</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Garamond</vt:lpstr>
      <vt:lpstr>Savon</vt:lpstr>
      <vt:lpstr>Curriculum studies: Assignment 1</vt:lpstr>
      <vt:lpstr>In this presentation...</vt:lpstr>
      <vt:lpstr>What is a Curriculum?</vt:lpstr>
      <vt:lpstr>PowerPoint Presentation</vt:lpstr>
      <vt:lpstr>Drawback- Lack of enjoyment. ‘Educating the mind without educating the heart, is no education at all’. –Aristotle (cited in Chase, 2016)</vt:lpstr>
      <vt:lpstr>Drawback- Pedagogy style</vt:lpstr>
      <vt:lpstr>Benefit-  Willingness for adaptions to be made</vt:lpstr>
      <vt:lpstr>Benefit- Outstanding results</vt:lpstr>
      <vt:lpstr>In Conclusion.. </vt:lpstr>
      <vt:lpstr>Reference list</vt:lpstr>
      <vt:lpstr>Reference list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 Assignment 1</dc:title>
  <dc:creator>Amy Webb-Erwin (P141917)</dc:creator>
  <cp:lastModifiedBy>Amy Webb-Erwin (P141917)</cp:lastModifiedBy>
  <cp:revision>31</cp:revision>
  <dcterms:created xsi:type="dcterms:W3CDTF">2017-11-20T13:05:47Z</dcterms:created>
  <dcterms:modified xsi:type="dcterms:W3CDTF">2017-11-23T18:11:29Z</dcterms:modified>
</cp:coreProperties>
</file>