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9" r:id="rId5"/>
    <p:sldId id="256" r:id="rId6"/>
    <p:sldId id="258" r:id="rId7"/>
    <p:sldId id="25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60FF7-11C5-4D1A-8AB4-6699D92B06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D6814F-F131-4764-A90C-F2B36C8B5E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67EE96-EE84-4816-BC3C-1BCB882B8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0C6F72-39E0-4701-94A4-45CB368CA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CF1403-C785-4E1F-AD56-A03E15898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06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3BBEF-DFFE-478F-BA86-472AB0553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17A05-2465-4EB1-8158-D2AF7B94CA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8D7EF-09B5-4464-8125-EE40ABD32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40C1D8-106F-49AD-A64C-D37240C32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7E8F81-882F-4C86-89FB-E72FF6A4F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210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3066E-FE64-40A7-B1C5-DD74B41B4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401B66-2BBB-4AC6-BC56-C3B7931147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17B770-D5A3-44DE-A633-A33ADD774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09665-A938-4A73-9BD1-270663B6F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B57BA-8187-4CA1-BA78-AEC2A29B6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495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BAE22-6A3B-41BD-9A6A-3595F5CC9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79AF1-C2C9-4C4B-A070-86F6E7289E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540D03-33EC-49F9-BFAB-38F9EF54E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B6ED4D-432E-4D60-A081-08CEEA8F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F9930B-CE64-491D-BF55-3B443C375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E4F82C-5FBE-4B8E-9CC2-EF1638227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664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1441E-3DBF-4461-B2EC-3561F99E5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3BFE2F-9A7A-4049-B095-4CFF53C49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CAB1C1-22F5-4789-AC4D-A2B2B21506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36BC37-2F2C-4498-88D3-6ECED83661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433BB8-96A0-463C-B15B-F160A84C5C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A89054-6330-4DED-9E11-735AA999D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F4C923-2270-42C1-91B0-FD65B77A3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2357CB-E8E3-448D-B840-11860072E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626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9B49E4-F2D1-4A72-8BE6-7E52F35EC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FE8B3F-D9AF-446E-BE64-3B716FB0A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5F6F2B-42FA-4F58-BEC5-4D69884F3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799EB6-7F98-4A5C-AFD3-225D14B7D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078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630F90-0CC9-4C3F-A4FF-8E75AE904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8C9448-1790-45E4-97FA-9C347C07F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4FED80-8BB6-426B-9B4D-AAF24A362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581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27ED0-B101-4665-948A-5EF1612D2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7157C5-4C86-4C1D-A518-2BF5064F0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C5DAD0-9FF4-4FC0-9F4C-697421CF97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19DCC0-95D4-4B79-9BD1-7A83C92DC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FB36C4-544C-49FB-A0FF-0F7FFA3AB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A8F79C-8945-4F17-A360-41C75E637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776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EDF31-8D82-4C91-935A-E2B2405C1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72D118-6927-412B-ABE7-05E8D57574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565F20-EB5D-42E2-8400-B57313B9F7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48D5CC-7D2F-46AC-8D6E-FC152F51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78379-E3A8-4597-AD6F-FB33A306F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353A36-E699-4125-82DC-CDF55CDF6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819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A6709-B1E3-4E40-8483-19848E830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F179BD-0661-4BB8-AC4A-D856C1A8C9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0D0895-E68D-423E-8A12-0B1C0B891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6588B-5ACE-436E-8DA8-98D854FB7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524AB4-A784-4547-B14A-CDCAC0EAC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68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A1F88F3-3C06-433D-8869-05D1FA2672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73A372-A18D-4FCD-AD53-8364E0DD11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245D6B-E719-4114-B53B-38EB20B53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72B90E-EC41-49C9-8E06-E7B7A4233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173E0E-60EF-43D0-BE88-A9A905643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337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0B54CE-87A1-4495-85CE-3E420D464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9E397E-5ED2-428C-A1CD-1D8029CC3C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AD670-04F3-47C6-809D-4CA9468D98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ECE24-FC70-4AB6-9797-DD723E7A6728}" type="datetimeFigureOut">
              <a:rPr lang="en-GB" smtClean="0"/>
              <a:t>12/02/2020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A9B34-9589-4C5A-ABE2-152520C89D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39069-A9E3-40A2-9AC0-22A0EF55B5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8AAAB-C196-4DD5-B006-A75FA65C54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874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hoto/ground-material-natural-pattern-509959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637778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le of rocks&#10;&#10;Description automatically generated">
            <a:extLst>
              <a:ext uri="{FF2B5EF4-FFF2-40B4-BE49-F238E27FC236}">
                <a16:creationId xmlns:a16="http://schemas.microsoft.com/office/drawing/2014/main" id="{1214DDF5-C5A1-4445-AE7F-91BA96849A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3388" b="1234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3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169773-47F4-4916-A13E-5680053B78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GB" sz="4000">
                <a:latin typeface="Segoe Script" panose="030B0504020000000003" pitchFamily="66" charset="0"/>
              </a:rPr>
              <a:t>Defnyddiau wahanol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8381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wooden fence&#10;&#10;Description automatically generated">
            <a:extLst>
              <a:ext uri="{FF2B5EF4-FFF2-40B4-BE49-F238E27FC236}">
                <a16:creationId xmlns:a16="http://schemas.microsoft.com/office/drawing/2014/main" id="{9988E5AC-5656-4D6E-B704-9F5A9CF5D2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81000" y="214312"/>
            <a:ext cx="11430000" cy="6429375"/>
          </a:xfrm>
          <a:prstGeom prst="rect">
            <a:avLst/>
          </a:prstGeom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2CB8C60-B203-4643-AF37-35448AFE20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937622"/>
              </p:ext>
            </p:extLst>
          </p:nvPr>
        </p:nvGraphicFramePr>
        <p:xfrm>
          <a:off x="1959428" y="0"/>
          <a:ext cx="8425544" cy="6767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772">
                  <a:extLst>
                    <a:ext uri="{9D8B030D-6E8A-4147-A177-3AD203B41FA5}">
                      <a16:colId xmlns:a16="http://schemas.microsoft.com/office/drawing/2014/main" val="1864584347"/>
                    </a:ext>
                  </a:extLst>
                </a:gridCol>
                <a:gridCol w="4212772">
                  <a:extLst>
                    <a:ext uri="{9D8B030D-6E8A-4147-A177-3AD203B41FA5}">
                      <a16:colId xmlns:a16="http://schemas.microsoft.com/office/drawing/2014/main" val="2878435984"/>
                    </a:ext>
                  </a:extLst>
                </a:gridCol>
              </a:tblGrid>
              <a:tr h="66101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dirty="0" err="1">
                          <a:latin typeface="Segoe Script" panose="030B0504020000000003" pitchFamily="66" charset="0"/>
                        </a:rPr>
                        <a:t>Defynyddiau</a:t>
                      </a:r>
                      <a:r>
                        <a:rPr lang="en-GB" dirty="0">
                          <a:latin typeface="Segoe Script" panose="030B0504020000000003" pitchFamily="66" charset="0"/>
                        </a:rPr>
                        <a:t> </a:t>
                      </a:r>
                      <a:r>
                        <a:rPr lang="en-GB" dirty="0" err="1">
                          <a:latin typeface="Segoe Script" panose="030B0504020000000003" pitchFamily="66" charset="0"/>
                        </a:rPr>
                        <a:t>Naturiol</a:t>
                      </a:r>
                      <a:endParaRPr lang="en-GB" dirty="0">
                        <a:latin typeface="Segoe Script" panose="030B0504020000000003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Segoe Script" panose="030B0504020000000003" pitchFamily="66" charset="0"/>
                        </a:rPr>
                        <a:t>     </a:t>
                      </a:r>
                    </a:p>
                    <a:p>
                      <a:r>
                        <a:rPr lang="en-GB" dirty="0" err="1">
                          <a:latin typeface="Segoe Script" panose="030B0504020000000003" pitchFamily="66" charset="0"/>
                        </a:rPr>
                        <a:t>Defnyddiau</a:t>
                      </a:r>
                      <a:r>
                        <a:rPr lang="en-GB" dirty="0">
                          <a:latin typeface="Segoe Script" panose="030B0504020000000003" pitchFamily="66" charset="0"/>
                        </a:rPr>
                        <a:t> Gan </a:t>
                      </a:r>
                      <a:r>
                        <a:rPr lang="en-GB" dirty="0" err="1">
                          <a:latin typeface="Segoe Script" panose="030B0504020000000003" pitchFamily="66" charset="0"/>
                        </a:rPr>
                        <a:t>Dyn</a:t>
                      </a:r>
                      <a:endParaRPr lang="en-GB" dirty="0">
                        <a:latin typeface="Segoe Script" panose="030B0504020000000003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2913346"/>
                  </a:ext>
                </a:extLst>
              </a:tr>
              <a:tr h="6106499"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err="1">
                          <a:latin typeface="Segoe Script" panose="030B0504020000000003" pitchFamily="66" charset="0"/>
                        </a:rPr>
                        <a:t>Defnyddiau</a:t>
                      </a:r>
                      <a:r>
                        <a:rPr lang="en-GB" sz="1600" dirty="0">
                          <a:latin typeface="Segoe Script" panose="030B0504020000000003" pitchFamily="66" charset="0"/>
                        </a:rPr>
                        <a:t> </a:t>
                      </a:r>
                      <a:r>
                        <a:rPr lang="en-GB" sz="1600" dirty="0" err="1">
                          <a:latin typeface="Segoe Script" panose="030B0504020000000003" pitchFamily="66" charset="0"/>
                        </a:rPr>
                        <a:t>naturiol</a:t>
                      </a:r>
                      <a:r>
                        <a:rPr lang="en-GB" sz="1600" dirty="0">
                          <a:latin typeface="Segoe Script" panose="030B0504020000000003" pitchFamily="66" charset="0"/>
                        </a:rPr>
                        <a:t> </a:t>
                      </a:r>
                      <a:r>
                        <a:rPr lang="en-GB" sz="1600" dirty="0" err="1">
                          <a:latin typeface="Segoe Script" panose="030B0504020000000003" pitchFamily="66" charset="0"/>
                        </a:rPr>
                        <a:t>yn</a:t>
                      </a:r>
                      <a:r>
                        <a:rPr lang="en-GB" sz="1600" dirty="0">
                          <a:latin typeface="Segoe Script" panose="030B0504020000000003" pitchFamily="66" charset="0"/>
                        </a:rPr>
                        <a:t> </a:t>
                      </a:r>
                      <a:r>
                        <a:rPr lang="en-GB" sz="1600" dirty="0" err="1">
                          <a:latin typeface="Segoe Script" panose="030B0504020000000003" pitchFamily="66" charset="0"/>
                        </a:rPr>
                        <a:t>gallu</a:t>
                      </a:r>
                      <a:r>
                        <a:rPr lang="en-GB" sz="1600" dirty="0">
                          <a:latin typeface="Segoe Script" panose="030B0504020000000003" pitchFamily="66" charset="0"/>
                        </a:rPr>
                        <a:t> </a:t>
                      </a:r>
                      <a:r>
                        <a:rPr lang="en-GB" sz="1600" dirty="0" err="1">
                          <a:latin typeface="Segoe Script" panose="030B0504020000000003" pitchFamily="66" charset="0"/>
                        </a:rPr>
                        <a:t>dod</a:t>
                      </a:r>
                      <a:r>
                        <a:rPr lang="en-GB" sz="1600" dirty="0">
                          <a:latin typeface="Segoe Script" panose="030B0504020000000003" pitchFamily="66" charset="0"/>
                        </a:rPr>
                        <a:t> </a:t>
                      </a:r>
                      <a:r>
                        <a:rPr lang="en-GB" sz="1600" dirty="0" err="1">
                          <a:latin typeface="Segoe Script" panose="030B0504020000000003" pitchFamily="66" charset="0"/>
                        </a:rPr>
                        <a:t>o’r</a:t>
                      </a:r>
                      <a:r>
                        <a:rPr lang="en-GB" sz="1600" dirty="0">
                          <a:latin typeface="Segoe Script" panose="030B0504020000000003" pitchFamily="66" charset="0"/>
                        </a:rPr>
                        <a:t> </a:t>
                      </a:r>
                      <a:r>
                        <a:rPr lang="en-GB" sz="1600" dirty="0" err="1">
                          <a:latin typeface="Segoe Script" panose="030B0504020000000003" pitchFamily="66" charset="0"/>
                        </a:rPr>
                        <a:t>ddaear</a:t>
                      </a:r>
                      <a:r>
                        <a:rPr lang="en-GB" sz="1600" dirty="0">
                          <a:latin typeface="Segoe Script" panose="030B0504020000000003" pitchFamily="66" charset="0"/>
                        </a:rPr>
                        <a:t> neu </a:t>
                      </a:r>
                      <a:r>
                        <a:rPr lang="en-GB" sz="1600" dirty="0" err="1">
                          <a:latin typeface="Segoe Script" panose="030B0504020000000003" pitchFamily="66" charset="0"/>
                        </a:rPr>
                        <a:t>pethau</a:t>
                      </a:r>
                      <a:r>
                        <a:rPr lang="en-GB" sz="1600" dirty="0">
                          <a:latin typeface="Segoe Script" panose="030B0504020000000003" pitchFamily="66" charset="0"/>
                        </a:rPr>
                        <a:t> </a:t>
                      </a:r>
                      <a:r>
                        <a:rPr lang="en-GB" sz="1600" dirty="0" err="1">
                          <a:latin typeface="Segoe Script" panose="030B0504020000000003" pitchFamily="66" charset="0"/>
                        </a:rPr>
                        <a:t>byw</a:t>
                      </a:r>
                      <a:r>
                        <a:rPr lang="en-GB" sz="1600" dirty="0">
                          <a:latin typeface="Segoe Script" panose="030B0504020000000003" pitchFamily="66" charset="0"/>
                        </a:rPr>
                        <a:t>.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Glo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Cerrig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Olew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Tywod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Rock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Clai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Metelau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Gwlân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Rwber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Lledr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Cotwm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Pren meddal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Pren caled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Silc</a:t>
                      </a:r>
                      <a:endParaRPr lang="en-GB" sz="1600" dirty="0">
                        <a:latin typeface="Segoe Script" panose="030B0504020000000003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Plastig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Cnu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Cardfwrdd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Gwydr ffibr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Polyester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Gwydr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Brics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600" kern="1200" dirty="0">
                          <a:solidFill>
                            <a:schemeClr val="dk1"/>
                          </a:solidFill>
                          <a:effectLst/>
                          <a:latin typeface="Segoe Script" panose="030B0504020000000003" pitchFamily="66" charset="0"/>
                          <a:ea typeface="+mn-ea"/>
                          <a:cs typeface="+mn-cs"/>
                        </a:rPr>
                        <a:t>Neilon</a:t>
                      </a: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311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7355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01451-9821-4A9D-A0B5-36337959B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Segoe Script" panose="030B0504020000000003" pitchFamily="66" charset="0"/>
              </a:rPr>
              <a:t>	</a:t>
            </a:r>
            <a:r>
              <a:rPr lang="en-GB" sz="3200" dirty="0" err="1">
                <a:solidFill>
                  <a:srgbClr val="0070C0"/>
                </a:solidFill>
                <a:latin typeface="Segoe Script" panose="030B0504020000000003" pitchFamily="66" charset="0"/>
              </a:rPr>
              <a:t>Geirfa</a:t>
            </a:r>
            <a:r>
              <a:rPr lang="en-GB" sz="3200" dirty="0">
                <a:solidFill>
                  <a:srgbClr val="0070C0"/>
                </a:solidFill>
                <a:latin typeface="Segoe Script" panose="030B0504020000000003" pitchFamily="66" charset="0"/>
              </a:rPr>
              <a:t> </a:t>
            </a:r>
            <a:r>
              <a:rPr lang="en-GB" sz="3200" dirty="0" err="1">
                <a:solidFill>
                  <a:srgbClr val="0070C0"/>
                </a:solidFill>
                <a:latin typeface="Segoe Script" panose="030B0504020000000003" pitchFamily="66" charset="0"/>
              </a:rPr>
              <a:t>i</a:t>
            </a:r>
            <a:r>
              <a:rPr lang="en-GB" sz="3200" dirty="0">
                <a:solidFill>
                  <a:srgbClr val="0070C0"/>
                </a:solidFill>
                <a:latin typeface="Segoe Script" panose="030B0504020000000003" pitchFamily="66" charset="0"/>
              </a:rPr>
              <a:t> </a:t>
            </a:r>
            <a:r>
              <a:rPr lang="en-GB" sz="3200" dirty="0" err="1">
                <a:solidFill>
                  <a:srgbClr val="0070C0"/>
                </a:solidFill>
                <a:latin typeface="Segoe Script" panose="030B0504020000000003" pitchFamily="66" charset="0"/>
              </a:rPr>
              <a:t>ddisgrifio</a:t>
            </a:r>
            <a:r>
              <a:rPr lang="en-GB" sz="3200" dirty="0">
                <a:solidFill>
                  <a:srgbClr val="0070C0"/>
                </a:solidFill>
                <a:latin typeface="Segoe Script" panose="030B0504020000000003" pitchFamily="66" charset="0"/>
              </a:rPr>
              <a:t> </a:t>
            </a:r>
            <a:r>
              <a:rPr lang="en-GB" sz="3200" dirty="0" err="1">
                <a:solidFill>
                  <a:srgbClr val="0070C0"/>
                </a:solidFill>
                <a:latin typeface="Segoe Script" panose="030B0504020000000003" pitchFamily="66" charset="0"/>
              </a:rPr>
              <a:t>defnyddiau</a:t>
            </a:r>
            <a:r>
              <a:rPr lang="en-GB" sz="3200" dirty="0">
                <a:solidFill>
                  <a:srgbClr val="0070C0"/>
                </a:solidFill>
                <a:latin typeface="Segoe Script" panose="030B0504020000000003" pitchFamily="66" charset="0"/>
              </a:rPr>
              <a:t> </a:t>
            </a:r>
            <a:r>
              <a:rPr lang="en-GB" sz="3200" dirty="0" err="1">
                <a:solidFill>
                  <a:srgbClr val="0070C0"/>
                </a:solidFill>
                <a:latin typeface="Segoe Script" panose="030B0504020000000003" pitchFamily="66" charset="0"/>
              </a:rPr>
              <a:t>wahanol</a:t>
            </a:r>
            <a:r>
              <a:rPr lang="en-GB" sz="3200" dirty="0">
                <a:solidFill>
                  <a:srgbClr val="0070C0"/>
                </a:solidFill>
                <a:latin typeface="Segoe Script" panose="030B0504020000000003" pitchFamily="66" charset="0"/>
              </a:rPr>
              <a:t>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AABE4D-8D6A-41F2-8BFF-9D1965AAF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err="1">
                <a:solidFill>
                  <a:schemeClr val="accent1">
                    <a:lumMod val="50000"/>
                  </a:schemeClr>
                </a:solidFill>
                <a:latin typeface="Segoe Script" panose="030B0504020000000003" pitchFamily="66" charset="0"/>
              </a:rPr>
              <a:t>Caled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 		Solid		</a:t>
            </a:r>
            <a:r>
              <a:rPr lang="en-GB" dirty="0" err="1">
                <a:solidFill>
                  <a:srgbClr val="00B050"/>
                </a:solidFill>
                <a:latin typeface="Segoe Script" panose="030B0504020000000003" pitchFamily="66" charset="0"/>
              </a:rPr>
              <a:t>Hylif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  <a:latin typeface="Segoe Script" panose="030B0504020000000003" pitchFamily="66" charset="0"/>
              </a:rPr>
              <a:t>Nwy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</a:t>
            </a:r>
            <a:r>
              <a:rPr lang="en-GB" dirty="0" err="1">
                <a:solidFill>
                  <a:srgbClr val="FF0000"/>
                </a:solidFill>
                <a:latin typeface="Segoe Script" panose="030B0504020000000003" pitchFamily="66" charset="0"/>
              </a:rPr>
              <a:t>Meddal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 err="1">
                <a:solidFill>
                  <a:srgbClr val="7030A0"/>
                </a:solidFill>
                <a:latin typeface="Segoe Script" panose="030B0504020000000003" pitchFamily="66" charset="0"/>
              </a:rPr>
              <a:t>Hyblyg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  <a:latin typeface="Segoe Script" panose="030B0504020000000003" pitchFamily="66" charset="0"/>
              </a:rPr>
              <a:t>Anhyblyg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 	</a:t>
            </a:r>
            <a:r>
              <a:rPr lang="en-GB" dirty="0" err="1">
                <a:solidFill>
                  <a:srgbClr val="FF0000"/>
                </a:solidFill>
                <a:latin typeface="Segoe Script" panose="030B0504020000000003" pitchFamily="66" charset="0"/>
              </a:rPr>
              <a:t>Dargludydd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Segoe Script" panose="030B0504020000000003" pitchFamily="66" charset="0"/>
              </a:rPr>
              <a:t>thermol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 						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			</a:t>
            </a:r>
            <a:r>
              <a:rPr lang="en-GB" dirty="0" err="1">
                <a:solidFill>
                  <a:srgbClr val="7030A0"/>
                </a:solidFill>
                <a:latin typeface="Segoe Script" panose="030B0504020000000003" pitchFamily="66" charset="0"/>
              </a:rPr>
              <a:t>Tryloyw</a:t>
            </a:r>
            <a:r>
              <a:rPr lang="en-GB" dirty="0">
                <a:solidFill>
                  <a:srgbClr val="7030A0"/>
                </a:solidFill>
                <a:latin typeface="Segoe Script" panose="030B0504020000000003" pitchFamily="66" charset="0"/>
              </a:rPr>
              <a:t> 		</a:t>
            </a:r>
            <a:r>
              <a:rPr lang="en-GB" dirty="0" err="1">
                <a:solidFill>
                  <a:srgbClr val="7030A0"/>
                </a:solidFill>
                <a:latin typeface="Segoe Script" panose="030B0504020000000003" pitchFamily="66" charset="0"/>
              </a:rPr>
              <a:t>Graean</a:t>
            </a:r>
            <a:endParaRPr lang="en-GB" dirty="0">
              <a:solidFill>
                <a:srgbClr val="7030A0"/>
              </a:solidFill>
              <a:latin typeface="Segoe Script" panose="030B0504020000000003" pitchFamily="66" charset="0"/>
            </a:endParaRPr>
          </a:p>
          <a:p>
            <a:pPr marL="0" indent="0">
              <a:buNone/>
            </a:pPr>
            <a:r>
              <a:rPr lang="en-GB" dirty="0" err="1">
                <a:solidFill>
                  <a:srgbClr val="00B050"/>
                </a:solidFill>
                <a:latin typeface="Segoe Script" panose="030B0504020000000003" pitchFamily="66" charset="0"/>
              </a:rPr>
              <a:t>Ynysydd</a:t>
            </a:r>
            <a:r>
              <a:rPr lang="en-GB" dirty="0">
                <a:solidFill>
                  <a:srgbClr val="00B050"/>
                </a:solidFill>
                <a:latin typeface="Segoe Script" panose="030B0504020000000003" pitchFamily="66" charset="0"/>
              </a:rPr>
              <a:t> </a:t>
            </a:r>
            <a:r>
              <a:rPr lang="en-GB" dirty="0" err="1">
                <a:solidFill>
                  <a:srgbClr val="00B050"/>
                </a:solidFill>
                <a:latin typeface="Segoe Script" panose="030B0504020000000003" pitchFamily="66" charset="0"/>
              </a:rPr>
              <a:t>thermol</a:t>
            </a:r>
            <a:r>
              <a:rPr lang="en-GB" dirty="0">
                <a:solidFill>
                  <a:srgbClr val="00B050"/>
                </a:solidFill>
                <a:latin typeface="Segoe Script" panose="030B0504020000000003" pitchFamily="66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  <a:latin typeface="Segoe Script" panose="030B0504020000000003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Segoe Script" panose="030B0504020000000003" pitchFamily="66" charset="0"/>
              </a:rPr>
              <a:t>	di-</a:t>
            </a:r>
            <a:r>
              <a:rPr lang="en-GB" dirty="0" err="1">
                <a:solidFill>
                  <a:srgbClr val="7030A0"/>
                </a:solidFill>
                <a:latin typeface="Segoe Script" panose="030B0504020000000003" pitchFamily="66" charset="0"/>
              </a:rPr>
              <a:t>draidd</a:t>
            </a:r>
            <a:r>
              <a:rPr lang="en-GB" dirty="0">
                <a:solidFill>
                  <a:srgbClr val="7030A0"/>
                </a:solidFill>
                <a:latin typeface="Segoe Script" panose="030B0504020000000003" pitchFamily="66" charset="0"/>
              </a:rPr>
              <a:t> 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</a:t>
            </a:r>
            <a:r>
              <a:rPr lang="en-GB" dirty="0" err="1">
                <a:solidFill>
                  <a:schemeClr val="accent1">
                    <a:lumMod val="50000"/>
                  </a:schemeClr>
                </a:solidFill>
                <a:latin typeface="Segoe Script" panose="030B0504020000000003" pitchFamily="66" charset="0"/>
              </a:rPr>
              <a:t>garw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  <a:latin typeface="Segoe Script" panose="030B0504020000000003" pitchFamily="66" charset="0"/>
              </a:rPr>
              <a:t> (rough) 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</a:t>
            </a:r>
            <a:r>
              <a:rPr lang="en-GB" dirty="0" err="1">
                <a:solidFill>
                  <a:srgbClr val="FF0000"/>
                </a:solidFill>
                <a:latin typeface="Segoe Script" panose="030B0504020000000003" pitchFamily="66" charset="0"/>
              </a:rPr>
              <a:t>llyfn</a:t>
            </a:r>
            <a:endParaRPr lang="en-GB" dirty="0">
              <a:solidFill>
                <a:srgbClr val="FF0000"/>
              </a:solidFill>
              <a:latin typeface="Segoe Script" panose="030B0504020000000003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</a:t>
            </a:r>
            <a:r>
              <a:rPr lang="en-GB" dirty="0" err="1">
                <a:solidFill>
                  <a:srgbClr val="00B0F0"/>
                </a:solidFill>
                <a:latin typeface="Segoe Script" panose="030B0504020000000003" pitchFamily="66" charset="0"/>
              </a:rPr>
              <a:t>siarp</a:t>
            </a: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</a:t>
            </a:r>
            <a:r>
              <a:rPr lang="en-GB" dirty="0" err="1">
                <a:solidFill>
                  <a:srgbClr val="FF0000"/>
                </a:solidFill>
                <a:latin typeface="Segoe Script" panose="030B0504020000000003" pitchFamily="66" charset="0"/>
              </a:rPr>
              <a:t>Sgleiniog</a:t>
            </a:r>
            <a:endParaRPr lang="en-GB" dirty="0">
              <a:solidFill>
                <a:srgbClr val="FF0000"/>
              </a:solidFill>
              <a:latin typeface="Segoe Script" panose="030B0504020000000003" pitchFamily="66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Segoe Script" panose="030B0504020000000003" pitchFamily="66" charset="0"/>
              </a:rPr>
              <a:t>							</a:t>
            </a:r>
            <a:r>
              <a:rPr lang="en-GB" dirty="0" err="1">
                <a:solidFill>
                  <a:srgbClr val="7030A0"/>
                </a:solidFill>
                <a:latin typeface="Segoe Script" panose="030B0504020000000003" pitchFamily="66" charset="0"/>
              </a:rPr>
              <a:t>syth</a:t>
            </a:r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172960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D84E8-8727-42D7-A754-C69A8735C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egoe Script" panose="030B0504020000000003" pitchFamily="66" charset="0"/>
              </a:rPr>
              <a:t>				</a:t>
            </a:r>
            <a:r>
              <a:rPr lang="en-GB" dirty="0" err="1">
                <a:solidFill>
                  <a:schemeClr val="accent5">
                    <a:lumMod val="75000"/>
                  </a:schemeClr>
                </a:solidFill>
                <a:latin typeface="Segoe Script" panose="030B0504020000000003" pitchFamily="66" charset="0"/>
              </a:rPr>
              <a:t>Diagramau</a:t>
            </a:r>
            <a:endParaRPr lang="en-GB" dirty="0">
              <a:solidFill>
                <a:schemeClr val="accent5">
                  <a:lumMod val="75000"/>
                </a:schemeClr>
              </a:solidFill>
              <a:latin typeface="Segoe Script" panose="030B0504020000000003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2C4D9D-CE9C-4CF9-AF1B-2CEDC98933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90688"/>
            <a:ext cx="5181600" cy="4486275"/>
          </a:xfrm>
          <a:ln>
            <a:solidFill>
              <a:srgbClr val="0070C0"/>
            </a:solidFill>
            <a:prstDash val="sysDash"/>
          </a:ln>
        </p:spPr>
        <p:txBody>
          <a:bodyPr/>
          <a:lstStyle/>
          <a:p>
            <a:pPr marL="0" indent="0" algn="ctr">
              <a:buNone/>
            </a:pPr>
            <a:endParaRPr lang="en-GB" b="1" u="sng" dirty="0">
              <a:latin typeface="Segoe Script" panose="030B0504020000000003" pitchFamily="66" charset="0"/>
            </a:endParaRPr>
          </a:p>
          <a:p>
            <a:pPr marL="0" indent="0" algn="ctr">
              <a:buNone/>
            </a:pPr>
            <a:r>
              <a:rPr lang="en-GB" b="1" u="sng" dirty="0">
                <a:solidFill>
                  <a:srgbClr val="FF0000"/>
                </a:solidFill>
                <a:latin typeface="Segoe Script" panose="030B0504020000000003" pitchFamily="66" charset="0"/>
              </a:rPr>
              <a:t>Diagram Venn</a:t>
            </a:r>
          </a:p>
          <a:p>
            <a:pPr marL="0" indent="0" algn="ctr">
              <a:buNone/>
            </a:pPr>
            <a:endParaRPr lang="en-GB" b="1" u="sng" dirty="0">
              <a:latin typeface="Segoe Script" panose="030B0504020000000003" pitchFamily="66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768C40-2DDA-49C3-B5E6-7E1795B627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690688"/>
            <a:ext cx="5181600" cy="4486274"/>
          </a:xfrm>
          <a:ln>
            <a:solidFill>
              <a:schemeClr val="accent5"/>
            </a:solidFill>
            <a:prstDash val="sysDash"/>
          </a:ln>
        </p:spPr>
        <p:txBody>
          <a:bodyPr/>
          <a:lstStyle/>
          <a:p>
            <a:pPr marL="0" indent="0" algn="ctr">
              <a:buNone/>
            </a:pPr>
            <a:endParaRPr lang="en-GB" b="1" u="sng" dirty="0">
              <a:latin typeface="Segoe Script" panose="030B0504020000000003" pitchFamily="66" charset="0"/>
            </a:endParaRPr>
          </a:p>
          <a:p>
            <a:pPr marL="0" indent="0" algn="ctr">
              <a:buNone/>
            </a:pPr>
            <a:r>
              <a:rPr lang="en-GB" b="1" u="sng" dirty="0">
                <a:solidFill>
                  <a:srgbClr val="00B050"/>
                </a:solidFill>
                <a:latin typeface="Segoe Script" panose="030B0504020000000003" pitchFamily="66" charset="0"/>
              </a:rPr>
              <a:t>Diagram Carrol</a:t>
            </a:r>
          </a:p>
          <a:p>
            <a:pPr marL="0" indent="0" algn="ctr">
              <a:buNone/>
            </a:pPr>
            <a:endParaRPr lang="en-GB" b="1" u="sng" dirty="0">
              <a:solidFill>
                <a:srgbClr val="00B050"/>
              </a:solidFill>
              <a:latin typeface="Segoe Script" panose="030B0504020000000003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353328-13DD-4EE9-92EA-CBED32AC72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75" t="16508" r="6875" b="5325"/>
          <a:stretch/>
        </p:blipFill>
        <p:spPr>
          <a:xfrm>
            <a:off x="1164773" y="2688771"/>
            <a:ext cx="4344502" cy="22147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390A892-A097-4CD3-86B9-290923A9CF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00" t="30477" r="19821" b="14444"/>
          <a:stretch/>
        </p:blipFill>
        <p:spPr>
          <a:xfrm>
            <a:off x="6487887" y="2739742"/>
            <a:ext cx="4103914" cy="2112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3069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38E74B3C9A834F8A8E47B0BD2580C3" ma:contentTypeVersion="5" ma:contentTypeDescription="Create a new document." ma:contentTypeScope="" ma:versionID="6582ea7acd5ad7aed2378d074a9a4380">
  <xsd:schema xmlns:xsd="http://www.w3.org/2001/XMLSchema" xmlns:xs="http://www.w3.org/2001/XMLSchema" xmlns:p="http://schemas.microsoft.com/office/2006/metadata/properties" xmlns:ns3="38a49699-8251-46aa-85ce-476a66afaff0" xmlns:ns4="9d807a4e-0c4f-4012-af74-dbfe5fab9fe5" targetNamespace="http://schemas.microsoft.com/office/2006/metadata/properties" ma:root="true" ma:fieldsID="ada90a2ee0b9647df85db7ea97fa1921" ns3:_="" ns4:_="">
    <xsd:import namespace="38a49699-8251-46aa-85ce-476a66afaff0"/>
    <xsd:import namespace="9d807a4e-0c4f-4012-af74-dbfe5fab9fe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a49699-8251-46aa-85ce-476a66afaf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807a4e-0c4f-4012-af74-dbfe5fab9fe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DC69A43-A51B-471D-BBE8-F28D018A0F04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9d807a4e-0c4f-4012-af74-dbfe5fab9fe5"/>
    <ds:schemaRef ds:uri="38a49699-8251-46aa-85ce-476a66afaff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593E8AE-3D6A-427B-8D45-F90848FA70E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1C95006-4BFF-4D39-A93F-FAE24177C7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a49699-8251-46aa-85ce-476a66afaff0"/>
    <ds:schemaRef ds:uri="9d807a4e-0c4f-4012-af74-dbfe5fab9fe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49</Words>
  <Application>Microsoft Office PowerPoint</Application>
  <PresentationFormat>Widescreen</PresentationFormat>
  <Paragraphs>43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Segoe Script</vt:lpstr>
      <vt:lpstr>Office Theme</vt:lpstr>
      <vt:lpstr>Defnyddiau wahanol</vt:lpstr>
      <vt:lpstr>PowerPoint Presentation</vt:lpstr>
      <vt:lpstr> Geirfa i ddisgrifio defnyddiau wahanol?</vt:lpstr>
      <vt:lpstr>    Diagramau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Defnyddiau wahanol</dc:title>
  <dc:creator>Carly Bennett</dc:creator>
  <cp:lastModifiedBy>Carly Bennett</cp:lastModifiedBy>
  <cp:revision>1</cp:revision>
  <dcterms:created xsi:type="dcterms:W3CDTF">2019-11-07T21:16:49Z</dcterms:created>
  <dcterms:modified xsi:type="dcterms:W3CDTF">2020-02-12T10:50:18Z</dcterms:modified>
</cp:coreProperties>
</file>