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53"/>
  </p:notesMasterIdLst>
  <p:handoutMasterIdLst>
    <p:handoutMasterId r:id="rId54"/>
  </p:handoutMasterIdLst>
  <p:sldIdLst>
    <p:sldId id="367" r:id="rId5"/>
    <p:sldId id="726" r:id="rId6"/>
    <p:sldId id="337" r:id="rId7"/>
    <p:sldId id="407" r:id="rId8"/>
    <p:sldId id="379" r:id="rId9"/>
    <p:sldId id="671" r:id="rId10"/>
    <p:sldId id="333" r:id="rId11"/>
    <p:sldId id="689" r:id="rId12"/>
    <p:sldId id="693" r:id="rId13"/>
    <p:sldId id="690" r:id="rId14"/>
    <p:sldId id="279" r:id="rId15"/>
    <p:sldId id="345" r:id="rId16"/>
    <p:sldId id="346" r:id="rId17"/>
    <p:sldId id="282" r:id="rId18"/>
    <p:sldId id="349" r:id="rId19"/>
    <p:sldId id="351" r:id="rId20"/>
    <p:sldId id="352" r:id="rId21"/>
    <p:sldId id="406" r:id="rId22"/>
    <p:sldId id="673" r:id="rId23"/>
    <p:sldId id="672" r:id="rId24"/>
    <p:sldId id="696" r:id="rId25"/>
    <p:sldId id="695" r:id="rId26"/>
    <p:sldId id="402" r:id="rId27"/>
    <p:sldId id="413" r:id="rId28"/>
    <p:sldId id="414" r:id="rId29"/>
    <p:sldId id="415" r:id="rId30"/>
    <p:sldId id="416" r:id="rId31"/>
    <p:sldId id="678" r:id="rId32"/>
    <p:sldId id="681" r:id="rId33"/>
    <p:sldId id="680" r:id="rId34"/>
    <p:sldId id="679" r:id="rId35"/>
    <p:sldId id="682" r:id="rId36"/>
    <p:sldId id="683" r:id="rId37"/>
    <p:sldId id="684" r:id="rId38"/>
    <p:sldId id="685" r:id="rId39"/>
    <p:sldId id="691" r:id="rId40"/>
    <p:sldId id="692" r:id="rId41"/>
    <p:sldId id="381" r:id="rId42"/>
    <p:sldId id="384" r:id="rId43"/>
    <p:sldId id="387" r:id="rId44"/>
    <p:sldId id="389" r:id="rId45"/>
    <p:sldId id="392" r:id="rId46"/>
    <p:sldId id="394" r:id="rId47"/>
    <p:sldId id="408" r:id="rId48"/>
    <p:sldId id="275" r:id="rId49"/>
    <p:sldId id="670" r:id="rId50"/>
    <p:sldId id="642" r:id="rId51"/>
    <p:sldId id="395" r:id="rId5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33CC"/>
    <a:srgbClr val="CCC1D9"/>
    <a:srgbClr val="FFEFFF"/>
    <a:srgbClr val="FFE1FF"/>
    <a:srgbClr val="FEB0FF"/>
    <a:srgbClr val="FEC1FF"/>
    <a:srgbClr val="B2A0C4"/>
    <a:srgbClr val="FFD1D1"/>
    <a:srgbClr val="FFFFE7"/>
    <a:srgbClr val="FFCAB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478" autoAdjust="0"/>
    <p:restoredTop sz="94353" autoAdjust="0"/>
  </p:normalViewPr>
  <p:slideViewPr>
    <p:cSldViewPr>
      <p:cViewPr varScale="1">
        <p:scale>
          <a:sx n="63" d="100"/>
          <a:sy n="63" d="100"/>
        </p:scale>
        <p:origin x="1692" y="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presProps" Target="pres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notesMaster" Target="notesMasters/notesMaster1.xml"/><Relationship Id="rId58" Type="http://schemas.openxmlformats.org/officeDocument/2006/relationships/tableStyles" Target="tableStyles.xml"/><Relationship Id="rId5" Type="http://schemas.openxmlformats.org/officeDocument/2006/relationships/slide" Target="slides/slide1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viewProps" Target="viewProps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theme" Target="theme/theme1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#1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4155779-4E7C-45D6-B8F6-33065BDAA632}" type="doc">
      <dgm:prSet loTypeId="urn:microsoft.com/office/officeart/2005/8/layout/pyramid1" loCatId="pyramid" qsTypeId="urn:microsoft.com/office/officeart/2005/8/quickstyle/simple1#2" qsCatId="simple" csTypeId="urn:microsoft.com/office/officeart/2005/8/colors/accent1_4#1" csCatId="accent1" phldr="1"/>
      <dgm:spPr/>
      <dgm:t>
        <a:bodyPr/>
        <a:lstStyle/>
        <a:p>
          <a:endParaRPr lang="en-GB"/>
        </a:p>
      </dgm:t>
    </dgm:pt>
    <dgm:pt modelId="{B5AA93F3-EC53-4280-80C1-3AD22805EB58}">
      <dgm:prSet phldrT="[Text]" custT="1"/>
      <dgm:spPr>
        <a:solidFill>
          <a:srgbClr val="002060"/>
        </a:solidFill>
      </dgm:spPr>
      <dgm:t>
        <a:bodyPr/>
        <a:lstStyle/>
        <a:p>
          <a:r>
            <a:rPr lang="en-GB" sz="2800" b="1" dirty="0">
              <a:solidFill>
                <a:schemeClr val="bg1">
                  <a:lumMod val="95000"/>
                </a:schemeClr>
              </a:solidFill>
              <a:latin typeface="+mn-lt"/>
              <a:cs typeface="Arial" panose="020B0604020202020204" pitchFamily="34" charset="0"/>
            </a:rPr>
            <a:t>Job</a:t>
          </a:r>
        </a:p>
      </dgm:t>
    </dgm:pt>
    <dgm:pt modelId="{D61D6F19-680D-4F6C-B3BF-A857C629FE83}" type="parTrans" cxnId="{14A37346-882A-46F3-86DE-1D2C13E89BA4}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B28716C5-7D40-47B9-B416-183153247C6D}" type="sibTrans" cxnId="{14A37346-882A-46F3-86DE-1D2C13E89BA4}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B8FEE1B1-31F0-47D4-BBF2-B1AF4626AE3E}">
      <dgm:prSet phldrT="[Text]" custT="1"/>
      <dgm:spPr>
        <a:solidFill>
          <a:srgbClr val="0070C0"/>
        </a:solidFill>
      </dgm:spPr>
      <dgm:t>
        <a:bodyPr/>
        <a:lstStyle/>
        <a:p>
          <a:r>
            <a:rPr lang="en-GB" sz="2800" b="1" dirty="0">
              <a:solidFill>
                <a:schemeClr val="bg1">
                  <a:lumMod val="95000"/>
                </a:schemeClr>
              </a:solidFill>
              <a:latin typeface="+mn-lt"/>
              <a:cs typeface="Arial" panose="020B0604020202020204" pitchFamily="34" charset="0"/>
            </a:rPr>
            <a:t>Interview</a:t>
          </a:r>
        </a:p>
      </dgm:t>
    </dgm:pt>
    <dgm:pt modelId="{48466A30-BED9-49EA-A428-3564B24F45AB}" type="parTrans" cxnId="{7565465D-27C4-4475-A22C-EA2477DF0293}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CB2E67DB-05E4-4883-9254-2504C2D24F2F}" type="sibTrans" cxnId="{7565465D-27C4-4475-A22C-EA2477DF0293}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7C1C70DB-5194-4C61-9F07-E49F302FCA42}">
      <dgm:prSet phldrT="[Text]" custT="1"/>
      <dgm:spPr>
        <a:solidFill>
          <a:schemeClr val="tx2">
            <a:lumMod val="60000"/>
            <a:lumOff val="40000"/>
          </a:schemeClr>
        </a:solidFill>
      </dgm:spPr>
      <dgm:t>
        <a:bodyPr/>
        <a:lstStyle/>
        <a:p>
          <a:r>
            <a:rPr lang="en-GB" sz="2800" b="1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Application process</a:t>
          </a:r>
        </a:p>
      </dgm:t>
    </dgm:pt>
    <dgm:pt modelId="{E1DDCFC6-ED35-4728-8079-BB79F70CE31B}" type="parTrans" cxnId="{81CF86E6-0506-4016-A0C7-5E92A97A9C6C}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6DF5D243-38F1-4F65-A6BF-B024000FA0C9}" type="sibTrans" cxnId="{81CF86E6-0506-4016-A0C7-5E92A97A9C6C}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5C405F90-9047-4EC3-8BA0-79ED4EFF7027}">
      <dgm:prSet phldrT="[Text]" custT="1"/>
      <dgm:spPr>
        <a:solidFill>
          <a:srgbClr val="00B0F0"/>
        </a:solidFill>
      </dgm:spPr>
      <dgm:t>
        <a:bodyPr/>
        <a:lstStyle/>
        <a:p>
          <a:r>
            <a:rPr lang="en-GB" sz="2800" b="1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Job advertisement</a:t>
          </a:r>
        </a:p>
      </dgm:t>
    </dgm:pt>
    <dgm:pt modelId="{4F718368-6721-46C4-A9F7-9BC7C4880452}" type="parTrans" cxnId="{9266D9F5-A64A-4BE6-B918-E9C35188DDD3}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D4AFE249-C416-4EF8-A718-9D38D3B3E0F7}" type="sibTrans" cxnId="{9266D9F5-A64A-4BE6-B918-E9C35188DDD3}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4E7A5EFA-5BC4-46CA-85C2-F8793FE403B7}">
      <dgm:prSet custT="1"/>
      <dgm:spPr>
        <a:ln>
          <a:noFill/>
        </a:ln>
      </dgm:spPr>
      <dgm:t>
        <a:bodyPr/>
        <a:lstStyle/>
        <a:p>
          <a:r>
            <a:rPr lang="en-GB" sz="1800" b="1" dirty="0">
              <a:solidFill>
                <a:srgbClr val="0070C0"/>
              </a:solidFill>
              <a:latin typeface="+mn-lt"/>
              <a:cs typeface="Arial" panose="020B0604020202020204" pitchFamily="34" charset="0"/>
            </a:rPr>
            <a:t>Preparation: research and practice</a:t>
          </a:r>
        </a:p>
      </dgm:t>
    </dgm:pt>
    <dgm:pt modelId="{CBF1AFAE-4CC3-4B68-B6C1-45CFBA4FF04F}" type="parTrans" cxnId="{9070EEBF-0B19-4607-BEB2-888719021AB9}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36566C4D-E449-478C-AF03-089E4D7EDCF2}" type="sibTrans" cxnId="{9070EEBF-0B19-4607-BEB2-888719021AB9}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A14040F1-6CCB-4694-B65F-1046814C6F52}">
      <dgm:prSet custT="1"/>
      <dgm:spPr>
        <a:ln>
          <a:noFill/>
        </a:ln>
      </dgm:spPr>
      <dgm:t>
        <a:bodyPr/>
        <a:lstStyle/>
        <a:p>
          <a:endParaRPr lang="en-GB" sz="1800" dirty="0">
            <a:latin typeface="+mn-lt"/>
            <a:cs typeface="Arial" panose="020B0604020202020204" pitchFamily="34" charset="0"/>
          </a:endParaRPr>
        </a:p>
      </dgm:t>
    </dgm:pt>
    <dgm:pt modelId="{E8443052-819A-475C-B2EE-2362730BDA91}" type="parTrans" cxnId="{766C6236-22CF-4CC1-9D3B-80C0EEA60EF3}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4FC1299C-1BA3-449E-96BA-FB19685E3741}" type="sibTrans" cxnId="{766C6236-22CF-4CC1-9D3B-80C0EEA60EF3}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CD36292E-ACA6-4F71-9F4B-DF590B045137}">
      <dgm:prSet custT="1"/>
      <dgm:spPr>
        <a:ln>
          <a:noFill/>
        </a:ln>
      </dgm:spPr>
      <dgm:t>
        <a:bodyPr/>
        <a:lstStyle/>
        <a:p>
          <a:r>
            <a:rPr lang="en-GB" sz="1800" b="1" dirty="0">
              <a:solidFill>
                <a:srgbClr val="0070C0"/>
              </a:solidFill>
              <a:latin typeface="+mn-lt"/>
              <a:cs typeface="Arial" panose="020B0604020202020204" pitchFamily="34" charset="0"/>
            </a:rPr>
            <a:t>Performance: promote own brand </a:t>
          </a:r>
        </a:p>
      </dgm:t>
    </dgm:pt>
    <dgm:pt modelId="{DB929875-0842-43E2-A9B8-351A90B33DAB}" type="parTrans" cxnId="{A3E4998E-4D94-4249-8544-791389DB9E7C}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79E5267A-4505-4E34-B0A3-8A7CF4D5FA10}" type="sibTrans" cxnId="{A3E4998E-4D94-4249-8544-791389DB9E7C}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BCDF0703-9744-41EF-8B36-51B9078F2198}">
      <dgm:prSet custT="1"/>
      <dgm:spPr>
        <a:ln>
          <a:solidFill>
            <a:schemeClr val="bg1"/>
          </a:solidFill>
        </a:ln>
      </dgm:spPr>
      <dgm:t>
        <a:bodyPr/>
        <a:lstStyle/>
        <a:p>
          <a:r>
            <a:rPr lang="en-GB" sz="1800" b="1" dirty="0">
              <a:solidFill>
                <a:schemeClr val="tx2">
                  <a:lumMod val="60000"/>
                  <a:lumOff val="40000"/>
                </a:schemeClr>
              </a:solidFill>
              <a:latin typeface="+mn-lt"/>
              <a:cs typeface="Arial" panose="020B0604020202020204" pitchFamily="34" charset="0"/>
            </a:rPr>
            <a:t>Application form</a:t>
          </a:r>
        </a:p>
      </dgm:t>
    </dgm:pt>
    <dgm:pt modelId="{2871DC29-7830-4A9F-8443-0A371D779DD1}" type="parTrans" cxnId="{28D951D5-9BF8-4C82-B247-648811A9AAB6}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D7DAF6C8-243B-490A-883D-57403FC2CD4F}" type="sibTrans" cxnId="{28D951D5-9BF8-4C82-B247-648811A9AAB6}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D6AB9A9F-304D-47B1-8572-27A07049126F}">
      <dgm:prSet custT="1"/>
      <dgm:spPr>
        <a:ln>
          <a:solidFill>
            <a:schemeClr val="bg1"/>
          </a:solidFill>
        </a:ln>
      </dgm:spPr>
      <dgm:t>
        <a:bodyPr/>
        <a:lstStyle/>
        <a:p>
          <a:r>
            <a:rPr lang="en-GB" sz="1800" b="1" dirty="0">
              <a:solidFill>
                <a:schemeClr val="tx2">
                  <a:lumMod val="60000"/>
                  <a:lumOff val="40000"/>
                </a:schemeClr>
              </a:solidFill>
              <a:latin typeface="+mn-lt"/>
              <a:cs typeface="Arial" panose="020B0604020202020204" pitchFamily="34" charset="0"/>
            </a:rPr>
            <a:t>CV and cover letter</a:t>
          </a:r>
        </a:p>
      </dgm:t>
    </dgm:pt>
    <dgm:pt modelId="{4933DE82-1B1B-47CD-9ADE-24A0D7E11295}" type="parTrans" cxnId="{BC7CF0E3-1E4C-407E-AC1B-6224CBA87E72}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8750559C-AF59-4263-93FA-BF4ADC687688}" type="sibTrans" cxnId="{BC7CF0E3-1E4C-407E-AC1B-6224CBA87E72}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AB2E647C-5C8B-4785-ABDC-F84F0FDA990C}">
      <dgm:prSet custT="1"/>
      <dgm:spPr>
        <a:ln>
          <a:solidFill>
            <a:schemeClr val="bg1"/>
          </a:solidFill>
        </a:ln>
      </dgm:spPr>
      <dgm:t>
        <a:bodyPr/>
        <a:lstStyle/>
        <a:p>
          <a:r>
            <a:rPr lang="en-GB" sz="1800" b="1" dirty="0">
              <a:solidFill>
                <a:srgbClr val="00B0F0"/>
              </a:solidFill>
              <a:latin typeface="+mn-lt"/>
              <a:cs typeface="Arial" panose="020B0604020202020204" pitchFamily="34" charset="0"/>
            </a:rPr>
            <a:t>Job description</a:t>
          </a:r>
        </a:p>
      </dgm:t>
    </dgm:pt>
    <dgm:pt modelId="{1B678857-7B74-4E07-B395-C81448255E4C}" type="parTrans" cxnId="{782E3B5B-D5AC-4DA7-B063-1E67EB69680E}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EEF655A1-1A2D-4621-9D53-72DFDD16860E}" type="sibTrans" cxnId="{782E3B5B-D5AC-4DA7-B063-1E67EB69680E}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7157572A-9894-4BD4-A678-3DF313BDD1D6}">
      <dgm:prSet custT="1"/>
      <dgm:spPr>
        <a:ln>
          <a:noFill/>
        </a:ln>
      </dgm:spPr>
      <dgm:t>
        <a:bodyPr/>
        <a:lstStyle/>
        <a:p>
          <a:endParaRPr lang="en-GB" sz="1800" dirty="0">
            <a:latin typeface="+mn-lt"/>
            <a:cs typeface="Arial" panose="020B0604020202020204" pitchFamily="34" charset="0"/>
          </a:endParaRPr>
        </a:p>
      </dgm:t>
    </dgm:pt>
    <dgm:pt modelId="{3D28E484-46DB-495D-A966-5F03F13935AD}" type="parTrans" cxnId="{2911536A-12B0-4545-B379-D04D953EBAC2}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A940DE28-8DC5-406D-89F4-CD405E9EBC15}" type="sibTrans" cxnId="{2911536A-12B0-4545-B379-D04D953EBAC2}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697C1835-F5FF-4159-9B03-90A00E705729}">
      <dgm:prSet custT="1"/>
      <dgm:spPr>
        <a:ln>
          <a:solidFill>
            <a:schemeClr val="bg1"/>
          </a:solidFill>
        </a:ln>
      </dgm:spPr>
      <dgm:t>
        <a:bodyPr/>
        <a:lstStyle/>
        <a:p>
          <a:r>
            <a:rPr lang="en-GB" sz="1800" b="1" dirty="0">
              <a:solidFill>
                <a:srgbClr val="00B0F0"/>
              </a:solidFill>
              <a:latin typeface="+mn-lt"/>
              <a:cs typeface="Arial" panose="020B0604020202020204" pitchFamily="34" charset="0"/>
            </a:rPr>
            <a:t>Person specification  </a:t>
          </a:r>
        </a:p>
      </dgm:t>
    </dgm:pt>
    <dgm:pt modelId="{83299755-0EB8-4718-8DEB-CFFF442C49E0}" type="parTrans" cxnId="{097047DB-C657-4B36-A96A-CBCD7981C443}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4B80DC98-6EA8-47B7-948D-8C2F8DE3CC3A}" type="sibTrans" cxnId="{097047DB-C657-4B36-A96A-CBCD7981C443}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802C0AAB-DA13-4A61-8AA5-48EAA0286FD1}" type="pres">
      <dgm:prSet presAssocID="{94155779-4E7C-45D6-B8F6-33065BDAA632}" presName="Name0" presStyleCnt="0">
        <dgm:presLayoutVars>
          <dgm:dir/>
          <dgm:animLvl val="lvl"/>
          <dgm:resizeHandles val="exact"/>
        </dgm:presLayoutVars>
      </dgm:prSet>
      <dgm:spPr/>
    </dgm:pt>
    <dgm:pt modelId="{0932CB5D-566F-494E-9C25-7BA164704A91}" type="pres">
      <dgm:prSet presAssocID="{B5AA93F3-EC53-4280-80C1-3AD22805EB58}" presName="Name8" presStyleCnt="0"/>
      <dgm:spPr/>
    </dgm:pt>
    <dgm:pt modelId="{6082663E-58B0-4521-A208-86CE44BD0C96}" type="pres">
      <dgm:prSet presAssocID="{B5AA93F3-EC53-4280-80C1-3AD22805EB58}" presName="level" presStyleLbl="node1" presStyleIdx="0" presStyleCnt="4">
        <dgm:presLayoutVars>
          <dgm:chMax val="1"/>
          <dgm:bulletEnabled val="1"/>
        </dgm:presLayoutVars>
      </dgm:prSet>
      <dgm:spPr/>
    </dgm:pt>
    <dgm:pt modelId="{CF15BE7E-E1C1-4C13-8A59-493269243B90}" type="pres">
      <dgm:prSet presAssocID="{B5AA93F3-EC53-4280-80C1-3AD22805EB58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15D16CA7-27FF-4769-9E91-977064F050E9}" type="pres">
      <dgm:prSet presAssocID="{B8FEE1B1-31F0-47D4-BBF2-B1AF4626AE3E}" presName="Name8" presStyleCnt="0"/>
      <dgm:spPr/>
    </dgm:pt>
    <dgm:pt modelId="{C0EA27F1-A008-4D67-B7E5-F9879415A123}" type="pres">
      <dgm:prSet presAssocID="{B8FEE1B1-31F0-47D4-BBF2-B1AF4626AE3E}" presName="acctBkgd" presStyleLbl="alignAcc1" presStyleIdx="0" presStyleCnt="3" custScaleX="108346" custLinFactNeighborX="-652" custLinFactNeighborY="-2012"/>
      <dgm:spPr/>
    </dgm:pt>
    <dgm:pt modelId="{59B982CF-8E10-4A3F-B76F-430A9A6ABE39}" type="pres">
      <dgm:prSet presAssocID="{B8FEE1B1-31F0-47D4-BBF2-B1AF4626AE3E}" presName="acctTx" presStyleLbl="alignAcc1" presStyleIdx="0" presStyleCnt="3">
        <dgm:presLayoutVars>
          <dgm:bulletEnabled val="1"/>
        </dgm:presLayoutVars>
      </dgm:prSet>
      <dgm:spPr/>
    </dgm:pt>
    <dgm:pt modelId="{FBDC4920-D3A7-4470-8DE4-145F0895B2BA}" type="pres">
      <dgm:prSet presAssocID="{B8FEE1B1-31F0-47D4-BBF2-B1AF4626AE3E}" presName="level" presStyleLbl="node1" presStyleIdx="1" presStyleCnt="4">
        <dgm:presLayoutVars>
          <dgm:chMax val="1"/>
          <dgm:bulletEnabled val="1"/>
        </dgm:presLayoutVars>
      </dgm:prSet>
      <dgm:spPr/>
    </dgm:pt>
    <dgm:pt modelId="{A3ACEB3C-7FD2-49FA-9FEC-1472B72588EB}" type="pres">
      <dgm:prSet presAssocID="{B8FEE1B1-31F0-47D4-BBF2-B1AF4626AE3E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3C1C7C7B-5257-4149-BDA0-F0CE60D28933}" type="pres">
      <dgm:prSet presAssocID="{7C1C70DB-5194-4C61-9F07-E49F302FCA42}" presName="Name8" presStyleCnt="0"/>
      <dgm:spPr/>
    </dgm:pt>
    <dgm:pt modelId="{F384CBB0-B58D-4440-A673-285CD9675584}" type="pres">
      <dgm:prSet presAssocID="{7C1C70DB-5194-4C61-9F07-E49F302FCA42}" presName="acctBkgd" presStyleLbl="alignAcc1" presStyleIdx="1" presStyleCnt="3" custScaleX="108264" custLinFactNeighborX="3146" custLinFactNeighborY="-189"/>
      <dgm:spPr/>
    </dgm:pt>
    <dgm:pt modelId="{BEE57D09-2CC4-47D9-B495-D19AF09ED358}" type="pres">
      <dgm:prSet presAssocID="{7C1C70DB-5194-4C61-9F07-E49F302FCA42}" presName="acctTx" presStyleLbl="alignAcc1" presStyleIdx="1" presStyleCnt="3">
        <dgm:presLayoutVars>
          <dgm:bulletEnabled val="1"/>
        </dgm:presLayoutVars>
      </dgm:prSet>
      <dgm:spPr/>
    </dgm:pt>
    <dgm:pt modelId="{94192366-358B-4AD4-A135-793386780E5D}" type="pres">
      <dgm:prSet presAssocID="{7C1C70DB-5194-4C61-9F07-E49F302FCA42}" presName="level" presStyleLbl="node1" presStyleIdx="2" presStyleCnt="4">
        <dgm:presLayoutVars>
          <dgm:chMax val="1"/>
          <dgm:bulletEnabled val="1"/>
        </dgm:presLayoutVars>
      </dgm:prSet>
      <dgm:spPr/>
    </dgm:pt>
    <dgm:pt modelId="{0774F093-8003-4033-BBE0-B5434D9919D4}" type="pres">
      <dgm:prSet presAssocID="{7C1C70DB-5194-4C61-9F07-E49F302FCA42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42F66AF7-AF21-4481-881B-CCA703D4F49E}" type="pres">
      <dgm:prSet presAssocID="{5C405F90-9047-4EC3-8BA0-79ED4EFF7027}" presName="Name8" presStyleCnt="0"/>
      <dgm:spPr/>
    </dgm:pt>
    <dgm:pt modelId="{C9616E14-2FAB-442D-8D88-E0EF16C81BE8}" type="pres">
      <dgm:prSet presAssocID="{5C405F90-9047-4EC3-8BA0-79ED4EFF7027}" presName="acctBkgd" presStyleLbl="alignAcc1" presStyleIdx="2" presStyleCnt="3" custScaleX="112342"/>
      <dgm:spPr/>
    </dgm:pt>
    <dgm:pt modelId="{0C9DFD1B-7AC7-47C6-BAE5-DB1524F08098}" type="pres">
      <dgm:prSet presAssocID="{5C405F90-9047-4EC3-8BA0-79ED4EFF7027}" presName="acctTx" presStyleLbl="alignAcc1" presStyleIdx="2" presStyleCnt="3">
        <dgm:presLayoutVars>
          <dgm:bulletEnabled val="1"/>
        </dgm:presLayoutVars>
      </dgm:prSet>
      <dgm:spPr/>
    </dgm:pt>
    <dgm:pt modelId="{1E6D4C57-1988-4D97-AA4A-FC6652A120C3}" type="pres">
      <dgm:prSet presAssocID="{5C405F90-9047-4EC3-8BA0-79ED4EFF7027}" presName="level" presStyleLbl="node1" presStyleIdx="3" presStyleCnt="4" custScaleX="99514" custLinFactNeighborX="-648" custLinFactNeighborY="33412">
        <dgm:presLayoutVars>
          <dgm:chMax val="1"/>
          <dgm:bulletEnabled val="1"/>
        </dgm:presLayoutVars>
      </dgm:prSet>
      <dgm:spPr/>
    </dgm:pt>
    <dgm:pt modelId="{F29C0F3E-264F-4845-BFFE-BEE49E8C5FBD}" type="pres">
      <dgm:prSet presAssocID="{5C405F90-9047-4EC3-8BA0-79ED4EFF7027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9649B410-0768-4EEB-950A-27AB8F67CD44}" type="presOf" srcId="{B5AA93F3-EC53-4280-80C1-3AD22805EB58}" destId="{6082663E-58B0-4521-A208-86CE44BD0C96}" srcOrd="0" destOrd="0" presId="urn:microsoft.com/office/officeart/2005/8/layout/pyramid1"/>
    <dgm:cxn modelId="{21B2D512-5858-4D51-9B5E-DACDB7DD908B}" type="presOf" srcId="{CD36292E-ACA6-4F71-9F4B-DF590B045137}" destId="{59B982CF-8E10-4A3F-B76F-430A9A6ABE39}" srcOrd="1" destOrd="2" presId="urn:microsoft.com/office/officeart/2005/8/layout/pyramid1"/>
    <dgm:cxn modelId="{E5B1EB13-9779-47EA-8EDD-6D81C36D22FD}" type="presOf" srcId="{B5AA93F3-EC53-4280-80C1-3AD22805EB58}" destId="{CF15BE7E-E1C1-4C13-8A59-493269243B90}" srcOrd="1" destOrd="0" presId="urn:microsoft.com/office/officeart/2005/8/layout/pyramid1"/>
    <dgm:cxn modelId="{7EB8641C-2CCB-47D9-92F6-EAA7B925F4FC}" type="presOf" srcId="{7157572A-9894-4BD4-A678-3DF313BDD1D6}" destId="{59B982CF-8E10-4A3F-B76F-430A9A6ABE39}" srcOrd="1" destOrd="0" presId="urn:microsoft.com/office/officeart/2005/8/layout/pyramid1"/>
    <dgm:cxn modelId="{B27E3C36-7476-4F4C-89D3-11270E15D6CA}" type="presOf" srcId="{B8FEE1B1-31F0-47D4-BBF2-B1AF4626AE3E}" destId="{A3ACEB3C-7FD2-49FA-9FEC-1472B72588EB}" srcOrd="1" destOrd="0" presId="urn:microsoft.com/office/officeart/2005/8/layout/pyramid1"/>
    <dgm:cxn modelId="{766C6236-22CF-4CC1-9D3B-80C0EEA60EF3}" srcId="{B8FEE1B1-31F0-47D4-BBF2-B1AF4626AE3E}" destId="{A14040F1-6CCB-4694-B65F-1046814C6F52}" srcOrd="3" destOrd="0" parTransId="{E8443052-819A-475C-B2EE-2362730BDA91}" sibTransId="{4FC1299C-1BA3-449E-96BA-FB19685E3741}"/>
    <dgm:cxn modelId="{95605237-D566-4441-A416-261782DB64B4}" type="presOf" srcId="{A14040F1-6CCB-4694-B65F-1046814C6F52}" destId="{59B982CF-8E10-4A3F-B76F-430A9A6ABE39}" srcOrd="1" destOrd="3" presId="urn:microsoft.com/office/officeart/2005/8/layout/pyramid1"/>
    <dgm:cxn modelId="{6B0A8339-376C-4153-8AC9-D41B92D7FE69}" type="presOf" srcId="{7157572A-9894-4BD4-A678-3DF313BDD1D6}" destId="{C0EA27F1-A008-4D67-B7E5-F9879415A123}" srcOrd="0" destOrd="0" presId="urn:microsoft.com/office/officeart/2005/8/layout/pyramid1"/>
    <dgm:cxn modelId="{8EF1A13F-3C92-4154-8A87-059962521E6D}" type="presOf" srcId="{BCDF0703-9744-41EF-8B36-51B9078F2198}" destId="{F384CBB0-B58D-4440-A673-285CD9675584}" srcOrd="0" destOrd="0" presId="urn:microsoft.com/office/officeart/2005/8/layout/pyramid1"/>
    <dgm:cxn modelId="{782E3B5B-D5AC-4DA7-B063-1E67EB69680E}" srcId="{5C405F90-9047-4EC3-8BA0-79ED4EFF7027}" destId="{AB2E647C-5C8B-4785-ABDC-F84F0FDA990C}" srcOrd="0" destOrd="0" parTransId="{1B678857-7B74-4E07-B395-C81448255E4C}" sibTransId="{EEF655A1-1A2D-4621-9D53-72DFDD16860E}"/>
    <dgm:cxn modelId="{7565465D-27C4-4475-A22C-EA2477DF0293}" srcId="{94155779-4E7C-45D6-B8F6-33065BDAA632}" destId="{B8FEE1B1-31F0-47D4-BBF2-B1AF4626AE3E}" srcOrd="1" destOrd="0" parTransId="{48466A30-BED9-49EA-A428-3564B24F45AB}" sibTransId="{CB2E67DB-05E4-4883-9254-2504C2D24F2F}"/>
    <dgm:cxn modelId="{EDBCE95D-3A98-4344-8157-35306B6AF0AD}" type="presOf" srcId="{D6AB9A9F-304D-47B1-8572-27A07049126F}" destId="{BEE57D09-2CC4-47D9-B495-D19AF09ED358}" srcOrd="1" destOrd="1" presId="urn:microsoft.com/office/officeart/2005/8/layout/pyramid1"/>
    <dgm:cxn modelId="{B9181461-28BF-4930-AFC7-E69745AA4CEA}" type="presOf" srcId="{CD36292E-ACA6-4F71-9F4B-DF590B045137}" destId="{C0EA27F1-A008-4D67-B7E5-F9879415A123}" srcOrd="0" destOrd="2" presId="urn:microsoft.com/office/officeart/2005/8/layout/pyramid1"/>
    <dgm:cxn modelId="{D5D25C45-EED5-4D6D-A3A1-9E8ABC968E2B}" type="presOf" srcId="{5C405F90-9047-4EC3-8BA0-79ED4EFF7027}" destId="{1E6D4C57-1988-4D97-AA4A-FC6652A120C3}" srcOrd="0" destOrd="0" presId="urn:microsoft.com/office/officeart/2005/8/layout/pyramid1"/>
    <dgm:cxn modelId="{14A37346-882A-46F3-86DE-1D2C13E89BA4}" srcId="{94155779-4E7C-45D6-B8F6-33065BDAA632}" destId="{B5AA93F3-EC53-4280-80C1-3AD22805EB58}" srcOrd="0" destOrd="0" parTransId="{D61D6F19-680D-4F6C-B3BF-A857C629FE83}" sibTransId="{B28716C5-7D40-47B9-B416-183153247C6D}"/>
    <dgm:cxn modelId="{82633C47-40E8-4CE1-9160-9BFAE18748A4}" type="presOf" srcId="{AB2E647C-5C8B-4785-ABDC-F84F0FDA990C}" destId="{C9616E14-2FAB-442D-8D88-E0EF16C81BE8}" srcOrd="0" destOrd="0" presId="urn:microsoft.com/office/officeart/2005/8/layout/pyramid1"/>
    <dgm:cxn modelId="{A0ACB847-C429-4957-8C92-80CD4E64A611}" type="presOf" srcId="{BCDF0703-9744-41EF-8B36-51B9078F2198}" destId="{BEE57D09-2CC4-47D9-B495-D19AF09ED358}" srcOrd="1" destOrd="0" presId="urn:microsoft.com/office/officeart/2005/8/layout/pyramid1"/>
    <dgm:cxn modelId="{2911536A-12B0-4545-B379-D04D953EBAC2}" srcId="{B8FEE1B1-31F0-47D4-BBF2-B1AF4626AE3E}" destId="{7157572A-9894-4BD4-A678-3DF313BDD1D6}" srcOrd="0" destOrd="0" parTransId="{3D28E484-46DB-495D-A966-5F03F13935AD}" sibTransId="{A940DE28-8DC5-406D-89F4-CD405E9EBC15}"/>
    <dgm:cxn modelId="{9D88998D-62A8-476F-A793-5ABE2EEFABE2}" type="presOf" srcId="{5C405F90-9047-4EC3-8BA0-79ED4EFF7027}" destId="{F29C0F3E-264F-4845-BFFE-BEE49E8C5FBD}" srcOrd="1" destOrd="0" presId="urn:microsoft.com/office/officeart/2005/8/layout/pyramid1"/>
    <dgm:cxn modelId="{A3E4998E-4D94-4249-8544-791389DB9E7C}" srcId="{B8FEE1B1-31F0-47D4-BBF2-B1AF4626AE3E}" destId="{CD36292E-ACA6-4F71-9F4B-DF590B045137}" srcOrd="2" destOrd="0" parTransId="{DB929875-0842-43E2-A9B8-351A90B33DAB}" sibTransId="{79E5267A-4505-4E34-B0A3-8A7CF4D5FA10}"/>
    <dgm:cxn modelId="{90E31B98-A1B7-47F5-96E5-6C359B0941E7}" type="presOf" srcId="{697C1835-F5FF-4159-9B03-90A00E705729}" destId="{0C9DFD1B-7AC7-47C6-BAE5-DB1524F08098}" srcOrd="1" destOrd="1" presId="urn:microsoft.com/office/officeart/2005/8/layout/pyramid1"/>
    <dgm:cxn modelId="{75F67499-F476-4CC9-9E21-211CFAA7CE6A}" type="presOf" srcId="{B8FEE1B1-31F0-47D4-BBF2-B1AF4626AE3E}" destId="{FBDC4920-D3A7-4470-8DE4-145F0895B2BA}" srcOrd="0" destOrd="0" presId="urn:microsoft.com/office/officeart/2005/8/layout/pyramid1"/>
    <dgm:cxn modelId="{0F9E4E9B-4A2F-41A1-B492-186EF0B8B872}" type="presOf" srcId="{A14040F1-6CCB-4694-B65F-1046814C6F52}" destId="{C0EA27F1-A008-4D67-B7E5-F9879415A123}" srcOrd="0" destOrd="3" presId="urn:microsoft.com/office/officeart/2005/8/layout/pyramid1"/>
    <dgm:cxn modelId="{28A283BA-6562-4320-9B2B-503AF849C1A3}" type="presOf" srcId="{D6AB9A9F-304D-47B1-8572-27A07049126F}" destId="{F384CBB0-B58D-4440-A673-285CD9675584}" srcOrd="0" destOrd="1" presId="urn:microsoft.com/office/officeart/2005/8/layout/pyramid1"/>
    <dgm:cxn modelId="{9070EEBF-0B19-4607-BEB2-888719021AB9}" srcId="{B8FEE1B1-31F0-47D4-BBF2-B1AF4626AE3E}" destId="{4E7A5EFA-5BC4-46CA-85C2-F8793FE403B7}" srcOrd="1" destOrd="0" parTransId="{CBF1AFAE-4CC3-4B68-B6C1-45CFBA4FF04F}" sibTransId="{36566C4D-E449-478C-AF03-089E4D7EDCF2}"/>
    <dgm:cxn modelId="{C5DEF0C7-3E5A-46F4-A206-42B0D1A8606C}" type="presOf" srcId="{AB2E647C-5C8B-4785-ABDC-F84F0FDA990C}" destId="{0C9DFD1B-7AC7-47C6-BAE5-DB1524F08098}" srcOrd="1" destOrd="0" presId="urn:microsoft.com/office/officeart/2005/8/layout/pyramid1"/>
    <dgm:cxn modelId="{D051A3CB-3D3E-4CFD-9687-2DCC1B258C6A}" type="presOf" srcId="{7C1C70DB-5194-4C61-9F07-E49F302FCA42}" destId="{0774F093-8003-4033-BBE0-B5434D9919D4}" srcOrd="1" destOrd="0" presId="urn:microsoft.com/office/officeart/2005/8/layout/pyramid1"/>
    <dgm:cxn modelId="{28D951D5-9BF8-4C82-B247-648811A9AAB6}" srcId="{7C1C70DB-5194-4C61-9F07-E49F302FCA42}" destId="{BCDF0703-9744-41EF-8B36-51B9078F2198}" srcOrd="0" destOrd="0" parTransId="{2871DC29-7830-4A9F-8443-0A371D779DD1}" sibTransId="{D7DAF6C8-243B-490A-883D-57403FC2CD4F}"/>
    <dgm:cxn modelId="{097047DB-C657-4B36-A96A-CBCD7981C443}" srcId="{5C405F90-9047-4EC3-8BA0-79ED4EFF7027}" destId="{697C1835-F5FF-4159-9B03-90A00E705729}" srcOrd="1" destOrd="0" parTransId="{83299755-0EB8-4718-8DEB-CFFF442C49E0}" sibTransId="{4B80DC98-6EA8-47B7-948D-8C2F8DE3CC3A}"/>
    <dgm:cxn modelId="{FEFA2ADC-13FF-4FE9-8C34-C8404FB6DAEC}" type="presOf" srcId="{697C1835-F5FF-4159-9B03-90A00E705729}" destId="{C9616E14-2FAB-442D-8D88-E0EF16C81BE8}" srcOrd="0" destOrd="1" presId="urn:microsoft.com/office/officeart/2005/8/layout/pyramid1"/>
    <dgm:cxn modelId="{3BDDBBDF-35EB-4935-9D75-24618273CA85}" type="presOf" srcId="{4E7A5EFA-5BC4-46CA-85C2-F8793FE403B7}" destId="{C0EA27F1-A008-4D67-B7E5-F9879415A123}" srcOrd="0" destOrd="1" presId="urn:microsoft.com/office/officeart/2005/8/layout/pyramid1"/>
    <dgm:cxn modelId="{ECC193E1-DE93-4E3B-8F6D-198FD56DEE51}" type="presOf" srcId="{7C1C70DB-5194-4C61-9F07-E49F302FCA42}" destId="{94192366-358B-4AD4-A135-793386780E5D}" srcOrd="0" destOrd="0" presId="urn:microsoft.com/office/officeart/2005/8/layout/pyramid1"/>
    <dgm:cxn modelId="{BC7CF0E3-1E4C-407E-AC1B-6224CBA87E72}" srcId="{7C1C70DB-5194-4C61-9F07-E49F302FCA42}" destId="{D6AB9A9F-304D-47B1-8572-27A07049126F}" srcOrd="1" destOrd="0" parTransId="{4933DE82-1B1B-47CD-9ADE-24A0D7E11295}" sibTransId="{8750559C-AF59-4263-93FA-BF4ADC687688}"/>
    <dgm:cxn modelId="{81CF86E6-0506-4016-A0C7-5E92A97A9C6C}" srcId="{94155779-4E7C-45D6-B8F6-33065BDAA632}" destId="{7C1C70DB-5194-4C61-9F07-E49F302FCA42}" srcOrd="2" destOrd="0" parTransId="{E1DDCFC6-ED35-4728-8079-BB79F70CE31B}" sibTransId="{6DF5D243-38F1-4F65-A6BF-B024000FA0C9}"/>
    <dgm:cxn modelId="{99A6D2F2-5E85-470D-81F8-2C5E62EC88D0}" type="presOf" srcId="{94155779-4E7C-45D6-B8F6-33065BDAA632}" destId="{802C0AAB-DA13-4A61-8AA5-48EAA0286FD1}" srcOrd="0" destOrd="0" presId="urn:microsoft.com/office/officeart/2005/8/layout/pyramid1"/>
    <dgm:cxn modelId="{9266D9F5-A64A-4BE6-B918-E9C35188DDD3}" srcId="{94155779-4E7C-45D6-B8F6-33065BDAA632}" destId="{5C405F90-9047-4EC3-8BA0-79ED4EFF7027}" srcOrd="3" destOrd="0" parTransId="{4F718368-6721-46C4-A9F7-9BC7C4880452}" sibTransId="{D4AFE249-C416-4EF8-A718-9D38D3B3E0F7}"/>
    <dgm:cxn modelId="{D8F6E4FD-98BC-474F-8FA7-24FC7AD293C8}" type="presOf" srcId="{4E7A5EFA-5BC4-46CA-85C2-F8793FE403B7}" destId="{59B982CF-8E10-4A3F-B76F-430A9A6ABE39}" srcOrd="1" destOrd="1" presId="urn:microsoft.com/office/officeart/2005/8/layout/pyramid1"/>
    <dgm:cxn modelId="{3D00730C-59FB-4B56-BB91-CD0F7429CDA0}" type="presParOf" srcId="{802C0AAB-DA13-4A61-8AA5-48EAA0286FD1}" destId="{0932CB5D-566F-494E-9C25-7BA164704A91}" srcOrd="0" destOrd="0" presId="urn:microsoft.com/office/officeart/2005/8/layout/pyramid1"/>
    <dgm:cxn modelId="{5FA2737C-FDA7-4819-B472-EA9EE065A8FD}" type="presParOf" srcId="{0932CB5D-566F-494E-9C25-7BA164704A91}" destId="{6082663E-58B0-4521-A208-86CE44BD0C96}" srcOrd="0" destOrd="0" presId="urn:microsoft.com/office/officeart/2005/8/layout/pyramid1"/>
    <dgm:cxn modelId="{5CB275BB-A35D-45BF-B230-BD9608C7F3FD}" type="presParOf" srcId="{0932CB5D-566F-494E-9C25-7BA164704A91}" destId="{CF15BE7E-E1C1-4C13-8A59-493269243B90}" srcOrd="1" destOrd="0" presId="urn:microsoft.com/office/officeart/2005/8/layout/pyramid1"/>
    <dgm:cxn modelId="{71BF7724-EFF7-438D-B5AD-7C8C5024B82A}" type="presParOf" srcId="{802C0AAB-DA13-4A61-8AA5-48EAA0286FD1}" destId="{15D16CA7-27FF-4769-9E91-977064F050E9}" srcOrd="1" destOrd="0" presId="urn:microsoft.com/office/officeart/2005/8/layout/pyramid1"/>
    <dgm:cxn modelId="{9171E60E-D53F-497B-9B04-8783DE05B814}" type="presParOf" srcId="{15D16CA7-27FF-4769-9E91-977064F050E9}" destId="{C0EA27F1-A008-4D67-B7E5-F9879415A123}" srcOrd="0" destOrd="0" presId="urn:microsoft.com/office/officeart/2005/8/layout/pyramid1"/>
    <dgm:cxn modelId="{073E6C25-0F50-4F17-8601-28CC45DBD7CD}" type="presParOf" srcId="{15D16CA7-27FF-4769-9E91-977064F050E9}" destId="{59B982CF-8E10-4A3F-B76F-430A9A6ABE39}" srcOrd="1" destOrd="0" presId="urn:microsoft.com/office/officeart/2005/8/layout/pyramid1"/>
    <dgm:cxn modelId="{C8578FA1-B859-43D1-9F07-7BC4E23E9BF2}" type="presParOf" srcId="{15D16CA7-27FF-4769-9E91-977064F050E9}" destId="{FBDC4920-D3A7-4470-8DE4-145F0895B2BA}" srcOrd="2" destOrd="0" presId="urn:microsoft.com/office/officeart/2005/8/layout/pyramid1"/>
    <dgm:cxn modelId="{C3E21531-CD80-4C0F-8C94-BC94A94702C1}" type="presParOf" srcId="{15D16CA7-27FF-4769-9E91-977064F050E9}" destId="{A3ACEB3C-7FD2-49FA-9FEC-1472B72588EB}" srcOrd="3" destOrd="0" presId="urn:microsoft.com/office/officeart/2005/8/layout/pyramid1"/>
    <dgm:cxn modelId="{58BD4D1E-1F91-4E7E-AD50-5E07788FBBD2}" type="presParOf" srcId="{802C0AAB-DA13-4A61-8AA5-48EAA0286FD1}" destId="{3C1C7C7B-5257-4149-BDA0-F0CE60D28933}" srcOrd="2" destOrd="0" presId="urn:microsoft.com/office/officeart/2005/8/layout/pyramid1"/>
    <dgm:cxn modelId="{E384893D-5F32-4BB8-B3C5-A5B3208880C7}" type="presParOf" srcId="{3C1C7C7B-5257-4149-BDA0-F0CE60D28933}" destId="{F384CBB0-B58D-4440-A673-285CD9675584}" srcOrd="0" destOrd="0" presId="urn:microsoft.com/office/officeart/2005/8/layout/pyramid1"/>
    <dgm:cxn modelId="{D9E0DE23-91DC-4657-A314-0C7B0FD604AB}" type="presParOf" srcId="{3C1C7C7B-5257-4149-BDA0-F0CE60D28933}" destId="{BEE57D09-2CC4-47D9-B495-D19AF09ED358}" srcOrd="1" destOrd="0" presId="urn:microsoft.com/office/officeart/2005/8/layout/pyramid1"/>
    <dgm:cxn modelId="{4DE5B6B3-7467-44D3-8AB3-FFFE9A25E2E6}" type="presParOf" srcId="{3C1C7C7B-5257-4149-BDA0-F0CE60D28933}" destId="{94192366-358B-4AD4-A135-793386780E5D}" srcOrd="2" destOrd="0" presId="urn:microsoft.com/office/officeart/2005/8/layout/pyramid1"/>
    <dgm:cxn modelId="{3C4581F2-E4B8-4B1B-8FAE-CC0B7BA126F1}" type="presParOf" srcId="{3C1C7C7B-5257-4149-BDA0-F0CE60D28933}" destId="{0774F093-8003-4033-BBE0-B5434D9919D4}" srcOrd="3" destOrd="0" presId="urn:microsoft.com/office/officeart/2005/8/layout/pyramid1"/>
    <dgm:cxn modelId="{7F95ABB6-0187-43D2-B010-11DC54DC159D}" type="presParOf" srcId="{802C0AAB-DA13-4A61-8AA5-48EAA0286FD1}" destId="{42F66AF7-AF21-4481-881B-CCA703D4F49E}" srcOrd="3" destOrd="0" presId="urn:microsoft.com/office/officeart/2005/8/layout/pyramid1"/>
    <dgm:cxn modelId="{6D606DB7-0978-40E1-938B-9E1CF0A520D1}" type="presParOf" srcId="{42F66AF7-AF21-4481-881B-CCA703D4F49E}" destId="{C9616E14-2FAB-442D-8D88-E0EF16C81BE8}" srcOrd="0" destOrd="0" presId="urn:microsoft.com/office/officeart/2005/8/layout/pyramid1"/>
    <dgm:cxn modelId="{7B38EEDC-9F32-45C2-AD25-4700A167D67A}" type="presParOf" srcId="{42F66AF7-AF21-4481-881B-CCA703D4F49E}" destId="{0C9DFD1B-7AC7-47C6-BAE5-DB1524F08098}" srcOrd="1" destOrd="0" presId="urn:microsoft.com/office/officeart/2005/8/layout/pyramid1"/>
    <dgm:cxn modelId="{131FCB4E-B321-4E5E-90DF-73F3B612B526}" type="presParOf" srcId="{42F66AF7-AF21-4481-881B-CCA703D4F49E}" destId="{1E6D4C57-1988-4D97-AA4A-FC6652A120C3}" srcOrd="2" destOrd="0" presId="urn:microsoft.com/office/officeart/2005/8/layout/pyramid1"/>
    <dgm:cxn modelId="{53978BA1-D11B-4EE2-A5FE-3457AAE7FF23}" type="presParOf" srcId="{42F66AF7-AF21-4481-881B-CCA703D4F49E}" destId="{F29C0F3E-264F-4845-BFFE-BEE49E8C5FBD}" srcOrd="3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82663E-58B0-4521-A208-86CE44BD0C96}">
      <dsp:nvSpPr>
        <dsp:cNvPr id="0" name=""/>
        <dsp:cNvSpPr/>
      </dsp:nvSpPr>
      <dsp:spPr>
        <a:xfrm>
          <a:off x="1992016" y="0"/>
          <a:ext cx="1409514" cy="1058267"/>
        </a:xfrm>
        <a:prstGeom prst="trapezoid">
          <a:avLst>
            <a:gd name="adj" fmla="val 66595"/>
          </a:avLst>
        </a:prstGeom>
        <a:solidFill>
          <a:srgbClr val="00206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solidFill>
                <a:schemeClr val="bg1">
                  <a:lumMod val="95000"/>
                </a:schemeClr>
              </a:solidFill>
              <a:latin typeface="+mn-lt"/>
              <a:cs typeface="Arial" panose="020B0604020202020204" pitchFamily="34" charset="0"/>
            </a:rPr>
            <a:t>Job</a:t>
          </a:r>
        </a:p>
      </dsp:txBody>
      <dsp:txXfrm>
        <a:off x="1992016" y="0"/>
        <a:ext cx="1409514" cy="1058267"/>
      </dsp:txXfrm>
    </dsp:sp>
    <dsp:sp modelId="{C0EA27F1-A008-4D67-B7E5-F9879415A123}">
      <dsp:nvSpPr>
        <dsp:cNvPr id="0" name=""/>
        <dsp:cNvSpPr/>
      </dsp:nvSpPr>
      <dsp:spPr>
        <a:xfrm rot="10800000">
          <a:off x="3171500" y="1036974"/>
          <a:ext cx="5165370" cy="1058267"/>
        </a:xfrm>
        <a:prstGeom prst="nonIsoscelesTrapezoid">
          <a:avLst>
            <a:gd name="adj1" fmla="val 0"/>
            <a:gd name="adj2" fmla="val 66595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800" kern="1200" dirty="0">
            <a:latin typeface="+mn-lt"/>
            <a:cs typeface="Arial" panose="020B0604020202020204" pitchFamily="34" charset="0"/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b="1" kern="1200" dirty="0">
              <a:solidFill>
                <a:srgbClr val="0070C0"/>
              </a:solidFill>
              <a:latin typeface="+mn-lt"/>
              <a:cs typeface="Arial" panose="020B0604020202020204" pitchFamily="34" charset="0"/>
            </a:rPr>
            <a:t>Preparation: research and practice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b="1" kern="1200" dirty="0">
              <a:solidFill>
                <a:srgbClr val="0070C0"/>
              </a:solidFill>
              <a:latin typeface="+mn-lt"/>
              <a:cs typeface="Arial" panose="020B0604020202020204" pitchFamily="34" charset="0"/>
            </a:rPr>
            <a:t>Performance: promote own brand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800" kern="1200" dirty="0">
            <a:latin typeface="+mn-lt"/>
            <a:cs typeface="Arial" panose="020B0604020202020204" pitchFamily="34" charset="0"/>
          </a:endParaRPr>
        </a:p>
      </dsp:txBody>
      <dsp:txXfrm rot="10800000">
        <a:off x="3966941" y="1036974"/>
        <a:ext cx="4401793" cy="1058267"/>
      </dsp:txXfrm>
    </dsp:sp>
    <dsp:sp modelId="{FBDC4920-D3A7-4470-8DE4-145F0895B2BA}">
      <dsp:nvSpPr>
        <dsp:cNvPr id="0" name=""/>
        <dsp:cNvSpPr/>
      </dsp:nvSpPr>
      <dsp:spPr>
        <a:xfrm>
          <a:off x="1287259" y="1058267"/>
          <a:ext cx="2819029" cy="1058267"/>
        </a:xfrm>
        <a:prstGeom prst="trapezoid">
          <a:avLst>
            <a:gd name="adj" fmla="val 66595"/>
          </a:avLst>
        </a:prstGeom>
        <a:solidFill>
          <a:srgbClr val="0070C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solidFill>
                <a:schemeClr val="bg1">
                  <a:lumMod val="95000"/>
                </a:schemeClr>
              </a:solidFill>
              <a:latin typeface="+mn-lt"/>
              <a:cs typeface="Arial" panose="020B0604020202020204" pitchFamily="34" charset="0"/>
            </a:rPr>
            <a:t>Interview</a:t>
          </a:r>
        </a:p>
      </dsp:txBody>
      <dsp:txXfrm>
        <a:off x="1780589" y="1058267"/>
        <a:ext cx="1832369" cy="1058267"/>
      </dsp:txXfrm>
    </dsp:sp>
    <dsp:sp modelId="{F384CBB0-B58D-4440-A673-285CD9675584}">
      <dsp:nvSpPr>
        <dsp:cNvPr id="0" name=""/>
        <dsp:cNvSpPr/>
      </dsp:nvSpPr>
      <dsp:spPr>
        <a:xfrm rot="10800000">
          <a:off x="3938417" y="2114534"/>
          <a:ext cx="4398462" cy="1058267"/>
        </a:xfrm>
        <a:prstGeom prst="nonIsoscelesTrapezoid">
          <a:avLst>
            <a:gd name="adj1" fmla="val 0"/>
            <a:gd name="adj2" fmla="val 66595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b="1" kern="1200" dirty="0">
              <a:solidFill>
                <a:schemeClr val="tx2">
                  <a:lumMod val="60000"/>
                  <a:lumOff val="40000"/>
                </a:schemeClr>
              </a:solidFill>
              <a:latin typeface="+mn-lt"/>
              <a:cs typeface="Arial" panose="020B0604020202020204" pitchFamily="34" charset="0"/>
            </a:rPr>
            <a:t>Application form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b="1" kern="1200" dirty="0">
              <a:solidFill>
                <a:schemeClr val="tx2">
                  <a:lumMod val="60000"/>
                  <a:lumOff val="40000"/>
                </a:schemeClr>
              </a:solidFill>
              <a:latin typeface="+mn-lt"/>
              <a:cs typeface="Arial" panose="020B0604020202020204" pitchFamily="34" charset="0"/>
            </a:rPr>
            <a:t>CV and cover letter</a:t>
          </a:r>
        </a:p>
      </dsp:txBody>
      <dsp:txXfrm rot="10800000">
        <a:off x="4732943" y="2114534"/>
        <a:ext cx="3635463" cy="1058267"/>
      </dsp:txXfrm>
    </dsp:sp>
    <dsp:sp modelId="{94192366-358B-4AD4-A135-793386780E5D}">
      <dsp:nvSpPr>
        <dsp:cNvPr id="0" name=""/>
        <dsp:cNvSpPr/>
      </dsp:nvSpPr>
      <dsp:spPr>
        <a:xfrm>
          <a:off x="582501" y="2116534"/>
          <a:ext cx="4228544" cy="1058267"/>
        </a:xfrm>
        <a:prstGeom prst="trapezoid">
          <a:avLst>
            <a:gd name="adj" fmla="val 66595"/>
          </a:avLst>
        </a:prstGeom>
        <a:solidFill>
          <a:schemeClr val="tx2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Application process</a:t>
          </a:r>
        </a:p>
      </dsp:txBody>
      <dsp:txXfrm>
        <a:off x="1322497" y="2116534"/>
        <a:ext cx="2748554" cy="1058267"/>
      </dsp:txXfrm>
    </dsp:sp>
    <dsp:sp modelId="{C9616E14-2FAB-442D-8D88-E0EF16C81BE8}">
      <dsp:nvSpPr>
        <dsp:cNvPr id="0" name=""/>
        <dsp:cNvSpPr/>
      </dsp:nvSpPr>
      <dsp:spPr>
        <a:xfrm rot="10800000">
          <a:off x="4564767" y="3174801"/>
          <a:ext cx="3768028" cy="1058267"/>
        </a:xfrm>
        <a:prstGeom prst="nonIsoscelesTrapezoid">
          <a:avLst>
            <a:gd name="adj1" fmla="val 0"/>
            <a:gd name="adj2" fmla="val 66595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b="1" kern="1200" dirty="0">
              <a:solidFill>
                <a:srgbClr val="00B0F0"/>
              </a:solidFill>
              <a:latin typeface="+mn-lt"/>
              <a:cs typeface="Arial" panose="020B0604020202020204" pitchFamily="34" charset="0"/>
            </a:rPr>
            <a:t>Job description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b="1" kern="1200" dirty="0">
              <a:solidFill>
                <a:srgbClr val="00B0F0"/>
              </a:solidFill>
              <a:latin typeface="+mn-lt"/>
              <a:cs typeface="Arial" panose="020B0604020202020204" pitchFamily="34" charset="0"/>
            </a:rPr>
            <a:t>Person specification  </a:t>
          </a:r>
        </a:p>
      </dsp:txBody>
      <dsp:txXfrm rot="10800000">
        <a:off x="5400978" y="3174801"/>
        <a:ext cx="2980421" cy="1058267"/>
      </dsp:txXfrm>
    </dsp:sp>
    <dsp:sp modelId="{1E6D4C57-1988-4D97-AA4A-FC6652A120C3}">
      <dsp:nvSpPr>
        <dsp:cNvPr id="0" name=""/>
        <dsp:cNvSpPr/>
      </dsp:nvSpPr>
      <dsp:spPr>
        <a:xfrm>
          <a:off x="-108555" y="3174801"/>
          <a:ext cx="5581382" cy="1058267"/>
        </a:xfrm>
        <a:prstGeom prst="trapezoid">
          <a:avLst>
            <a:gd name="adj" fmla="val 66595"/>
          </a:avLst>
        </a:prstGeom>
        <a:solidFill>
          <a:srgbClr val="00B0F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Job advertisement</a:t>
          </a:r>
        </a:p>
      </dsp:txBody>
      <dsp:txXfrm>
        <a:off x="868186" y="3174801"/>
        <a:ext cx="3627898" cy="105826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portal.careers.hsbc.com/careers?location=United%20Kingdom&amp;pid=563774611691854&amp;domain=hsbc.com&amp;sort_by=relevance" TargetMode="External"/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careers.ba.com/job/heathrow/flight-safety-performance-specialist/22348/97424603664" TargetMode="Externa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04943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endParaRPr lang="en-GB" sz="1200" dirty="0"/>
          </a:p>
          <a:p>
            <a:pPr marL="514350" indent="-514350">
              <a:buFont typeface="+mj-lt"/>
              <a:buAutoNum type="arabicPeriod"/>
            </a:pPr>
            <a:endParaRPr lang="en-GB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61286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C62E9D-C535-828D-7083-710579017E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06DBB7F-C3CB-0E1B-B093-58D19A577D8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3799942-D593-9A66-37FD-332FA8C58A3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28D75FF-90FF-36D6-AD77-8BCF6032E36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A7379B-C253-4423-B142-13ECA5AC82D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18886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122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D62ABD7-9769-4108-B895-18EBCDDFCA23}" type="slidenum">
              <a:rPr lang="en-GB" altLang="en-US" smtClean="0">
                <a:latin typeface="Calibri" panose="020F0502020204030204" pitchFamily="34" charset="0"/>
              </a:rPr>
              <a:pPr/>
              <a:t>7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77365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4C76A6-2814-2626-7446-F1E43E23C9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Image Placeholder 1">
            <a:extLst>
              <a:ext uri="{FF2B5EF4-FFF2-40B4-BE49-F238E27FC236}">
                <a16:creationId xmlns:a16="http://schemas.microsoft.com/office/drawing/2014/main" id="{BC5CDE8E-4196-474F-8C75-7EF6A8FB805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1" name="Notes Placeholder 2">
            <a:extLst>
              <a:ext uri="{FF2B5EF4-FFF2-40B4-BE49-F238E27FC236}">
                <a16:creationId xmlns:a16="http://schemas.microsoft.com/office/drawing/2014/main" id="{77777BB8-CD3B-575C-2E15-C485B07CAFF9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12292" name="Slide Number Placeholder 3">
            <a:extLst>
              <a:ext uri="{FF2B5EF4-FFF2-40B4-BE49-F238E27FC236}">
                <a16:creationId xmlns:a16="http://schemas.microsoft.com/office/drawing/2014/main" id="{05B966DC-BFE8-0454-BC9E-7769ED87CC3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D62ABD7-9769-4108-B895-18EBCDDFCA23}" type="slidenum">
              <a:rPr lang="en-GB" altLang="en-US" smtClean="0">
                <a:latin typeface="Calibri" panose="020F0502020204030204" pitchFamily="34" charset="0"/>
              </a:rPr>
              <a:pPr/>
              <a:t>8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294988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https://www.disneycareers.com/en/job/london/disney-advertising-marketing-internship/391/87891392064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602456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AE7E0F-DB1B-8628-33B6-196EAA8125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Image Placeholder 1">
            <a:extLst>
              <a:ext uri="{FF2B5EF4-FFF2-40B4-BE49-F238E27FC236}">
                <a16:creationId xmlns:a16="http://schemas.microsoft.com/office/drawing/2014/main" id="{6B857B0E-E901-C89F-77BA-5A0933A6F28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1" name="Notes Placeholder 2">
            <a:extLst>
              <a:ext uri="{FF2B5EF4-FFF2-40B4-BE49-F238E27FC236}">
                <a16:creationId xmlns:a16="http://schemas.microsoft.com/office/drawing/2014/main" id="{8E1CD2C6-A792-6BA1-6020-377EEFC2E2A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12292" name="Slide Number Placeholder 3">
            <a:extLst>
              <a:ext uri="{FF2B5EF4-FFF2-40B4-BE49-F238E27FC236}">
                <a16:creationId xmlns:a16="http://schemas.microsoft.com/office/drawing/2014/main" id="{519BD817-8A1B-18B6-F431-70A936E887A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D62ABD7-9769-4108-B895-18EBCDDFCA23}" type="slidenum">
              <a:rPr lang="en-GB" altLang="en-US" smtClean="0">
                <a:latin typeface="Calibri" panose="020F0502020204030204" pitchFamily="34" charset="0"/>
              </a:rPr>
              <a:pPr/>
              <a:t>10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810752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https://youtu.be/kriVD9-9A8U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141922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https://youtu.be/OVAMb6Kui6A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707030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BECAD6-CBB2-6FAC-1225-D8A0E9E6A5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A9E1C55-560D-B310-AB0A-5AF42C967E8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3163D3F-00D3-7F9E-1F6D-CB54404375C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307084-C6E5-121D-B18E-23EDA6370E0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267815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112DFF-C6C6-439F-D369-14E01CC614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A2F1DDE-03C5-113B-5387-6460FB408DC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A705A58-32D1-2213-3514-6BF3DD18B56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425784-C07D-A089-E349-D443FD83BB4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225584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271E4A-70F7-D7BA-520B-C4A9EFC175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D7E9601-DA9C-0A59-A501-ED1F481EF1B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6530325-AC88-390E-1659-91600DAE248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161E29-0155-35CA-ACDB-368689DCDF4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051170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37B2C2-2ACB-D3EC-7903-89CBA09691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EF4D6F7-C547-213B-A01C-CCAE081909A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CD87A56-16D7-AE43-9495-F0109B34A07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endParaRPr lang="en-GB" sz="105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en-GB" sz="105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6E8A4B-217A-7615-DF53-737657BF92C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148096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954579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A7379B-C253-4423-B142-13ECA5AC82D8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061778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A7379B-C253-4423-B142-13ECA5AC82D8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49968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A7379B-C253-4423-B142-13ECA5AC82D8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266229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A7379B-C253-4423-B142-13ECA5AC82D8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873931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A7379B-C253-4423-B142-13ECA5AC82D8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09570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https://study.sagepub.com/morgan2e/student-resources/chapter-21/chapter-16-cvs-and-application-forms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3C5862-E1E7-410C-8ECE-5DC94989FB77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229245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dirty="0">
                <a:hlinkClick r:id="rId3"/>
              </a:rPr>
              <a:t>HSBC jobs in United Kingdom</a:t>
            </a:r>
            <a:r>
              <a:rPr lang="en-GB" dirty="0"/>
              <a:t>   - example of a job advert without additional documents (JD and PS)</a:t>
            </a:r>
          </a:p>
          <a:p>
            <a:pPr algn="ctr"/>
            <a:endParaRPr lang="en-GB" dirty="0">
              <a:hlinkClick r:id="rId4"/>
            </a:endParaRPr>
          </a:p>
          <a:p>
            <a:pPr algn="l"/>
            <a:r>
              <a:rPr lang="en-GB" dirty="0">
                <a:hlinkClick r:id="rId4"/>
              </a:rPr>
              <a:t>Flight Safety Performance Specialist at British Airways</a:t>
            </a:r>
            <a:r>
              <a:rPr lang="en-GB" dirty="0"/>
              <a:t> – example of a job advert with additional documents attached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402856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47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54327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2DCEEBD3-5AD9-4C5A-8ECD-8090E04C1C3E}" type="datetime1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AAF5F-A763-49BC-AB89-82EF5948FB77}" type="datetime1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138BE-86A7-41BA-AF00-DD9DF6889789}" type="datetime1">
              <a:rPr lang="en-GB" smtClean="0"/>
              <a:t>22/10/2026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48926E-064C-4657-BBE2-CD0ED80CD414}" type="datetime1">
              <a:rPr lang="en-GB" smtClean="0"/>
              <a:t>22/10/2026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8E0E4-A821-4408-8D3E-2A840A2D7A3A}" type="datetime1">
              <a:rPr lang="en-GB" smtClean="0"/>
              <a:t>22/10/2026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DFA26-8069-4DE0-B84A-0E254C8E5617}" type="datetime1">
              <a:rPr lang="en-GB" smtClean="0"/>
              <a:t>22/10/2026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BA37A-7E13-4B79-8DB0-1143DC80D79A}" type="datetime1">
              <a:rPr lang="en-GB" smtClean="0"/>
              <a:t>22/10/2026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C98DB-C6AC-41B0-8286-C10E5C624434}" type="datetime1">
              <a:rPr lang="en-GB" smtClean="0"/>
              <a:t>22/10/2026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98EA3-A2FE-4239-8A26-AF987C9D398E}" type="datetime1">
              <a:rPr lang="en-GB" smtClean="0"/>
              <a:t>22/10/2026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459FF-F595-497A-84A4-DFD72A1620A8}" type="datetime1">
              <a:rPr lang="en-GB" smtClean="0"/>
              <a:t>22/10/2026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FC9B8-030E-4257-B6F7-3F8CFD8E13CE}" type="datetime1">
              <a:rPr lang="en-GB" smtClean="0"/>
              <a:t>22/10/2026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3142A0-C794-4118-9FF8-0A5F3343E87A}" type="datetime1">
              <a:rPr lang="en-GB" smtClean="0"/>
              <a:t>22/10/2026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groundreport.com/10-smart-ways-answer-tough-interview-questions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roundreport.com/10-smart-ways-answer-tough-interview-questions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hbr.org/2024/05/your-social-media-presence-can-help-you-land-or-lose-a-job-opportunity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OVAMb6Kui6A?si=pJe3_whgTflALSVG" TargetMode="External"/><Relationship Id="rId2" Type="http://schemas.openxmlformats.org/officeDocument/2006/relationships/hyperlink" Target="https://youtu.be/kriVD9-9A8U?si=LG3drP5_qScAFDq-" TargetMode="Externa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kriVD9-9A8U?feature=oembed" TargetMode="External"/><Relationship Id="rId4" Type="http://schemas.openxmlformats.org/officeDocument/2006/relationships/image" Target="../media/image6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OVAMb6Kui6A?feature=oembed" TargetMode="External"/><Relationship Id="rId4" Type="http://schemas.openxmlformats.org/officeDocument/2006/relationships/image" Target="../media/image7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balancemoney.com/job-interview-questions-about-your-attributes-2060519" TargetMode="External"/><Relationship Id="rId2" Type="http://schemas.openxmlformats.org/officeDocument/2006/relationships/hyperlink" Target="https://uk.indeed.com/career-advice/interviewing/what-skills-do-you-have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youtu.be/GzYDwIFtxII" TargetMode="External"/><Relationship Id="rId4" Type="http://schemas.openxmlformats.org/officeDocument/2006/relationships/hyperlink" Target="https://interviewpenguin.com/can-you-tell-us-about-any-skills-or-experience-that-might-be-helpful-in-this-job/" TargetMode="Externa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uk.indeed.com/career-advice/interviewing/interview-question-what-are-your-strengths-and-weaknesses" TargetMode="External"/><Relationship Id="rId2" Type="http://schemas.openxmlformats.org/officeDocument/2006/relationships/hyperlink" Target="https://www.coursera.org/articles/strengths-and-weaknesses-interview?msockid=2b8538d55f0865c2369e2ab75ee8641b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youtu.be/9LXk9vlp6tQ?t=93" TargetMode="External"/><Relationship Id="rId4" Type="http://schemas.openxmlformats.org/officeDocument/2006/relationships/hyperlink" Target="https://www.brightnetwork.co.uk/graduate-career-advice/telephone-video-interviews/how-to-answer/strength-weakness-questions/" TargetMode="Externa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futureofworking.com/time-management-interview-questions/" TargetMode="External"/><Relationship Id="rId2" Type="http://schemas.openxmlformats.org/officeDocument/2006/relationships/hyperlink" Target="https://uk.indeed.com/career-advice/interviewing/time-management-interview-question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youtu.be/HPm5ccYnhFk" TargetMode="External"/><Relationship Id="rId4" Type="http://schemas.openxmlformats.org/officeDocument/2006/relationships/hyperlink" Target="https://megainterview.com/time-management-interview-questions-and-answers/" TargetMode="Externa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jobskills.interviewgemini.com/interviews/interview-questions-for-ability-to-handle-challenging-situations/" TargetMode="External"/><Relationship Id="rId2" Type="http://schemas.openxmlformats.org/officeDocument/2006/relationships/hyperlink" Target="https://www.indeed.com/career-advice/interviewing/handled-difficult-situation-interview-question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futureofworking.com/describe-a-difficult-situation-and-how-you-handled-it/" TargetMode="Externa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interviewprep.org/leadership-interview-questions/" TargetMode="External"/><Relationship Id="rId2" Type="http://schemas.openxmlformats.org/officeDocument/2006/relationships/hyperlink" Target="https://uk.indeed.com/career-advice/interviewing/leadership-interview-question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youtu.be/HpvSxmGbB5w" TargetMode="External"/><Relationship Id="rId4" Type="http://schemas.openxmlformats.org/officeDocument/2006/relationships/hyperlink" Target="https://www.coursera.org/in/articles/leadership-interview-questions" TargetMode="Externa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uk.indeed.com/career-advice/interviewing/customer-service-interview-questions" TargetMode="External"/><Relationship Id="rId2" Type="http://schemas.openxmlformats.org/officeDocument/2006/relationships/hyperlink" Target="https://uk.indeed.com/career-advice/interviewing/what-is-good-customer-service-to-you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interviewpenguin.com/good-customer-service-example-for-an-interview/" TargetMode="Externa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targetjobs.co.uk/careers-advice/interviews-and-assessment-centres/how-tackle-teamwork-interview-questions-and-improve-your-teamworking-skills" TargetMode="External"/><Relationship Id="rId2" Type="http://schemas.openxmlformats.org/officeDocument/2006/relationships/hyperlink" Target="https://ie.indeed.com/career-advice/interviewing/teamwork-interview-question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youtu.be/giSURWwwQbE" TargetMode="External"/><Relationship Id="rId4" Type="http://schemas.openxmlformats.org/officeDocument/2006/relationships/hyperlink" Target="https://graduatecoach.co.uk/blog/how-to-answer-job-interview-questions-about-teamwork/" TargetMode="Externa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demy.com/topic/interviewing-skills/free/" TargetMode="External"/><Relationship Id="rId2" Type="http://schemas.openxmlformats.org/officeDocument/2006/relationships/hyperlink" Target="https://www.reed.co.uk/courses/free/interview?kl_campaign=650132294&amp;msclkid=bb7c3b8e1f3918c930d75288a28a4e6d&amp;utm_source=bing&amp;utm_medium=cpc&amp;utm_campaign=Courses%20%7C%20Search%20%7C%20Generics%20%7C%20Free%20Courses%20%7C%20Bing&amp;utm_term=free&amp;utm_content=Free%20Courses%20%7C%20DSA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uk.indeed.com/career-advice/interviewing/interviewing-skills-training" TargetMode="Externa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eur01.safelinks.protection.outlook.com/ap/t-59584e83/?url=https%3A%2F%2Fteams.microsoft.com%2Fmeet%2F3594122091700771%3Fp%3Dp18c936VuFKP5zrgCa&amp;data=05%7C02%7Ci.grewal%40uwtsd.ac.uk%7C79dccfbaa1f14138967508df2e67d224%7C4e0f11f9046e45059cb8db2152311e21%7C0%7C0%7C639280695586789680%7CUnknown%7CTWFpbGZsb3d8eyJFbXB0eU1hcGkiOnRydWUsIlYiOiIwLjAuMDAwMCIsIlAiOiJXaW4zMiIsIkFOIjoiTWFpbCIsIldUIjoyfQ%3D%3D%7C0%7C%7C%7C&amp;sdata=a5ji%2BAS2dfzYGM1%2BEBabFE%2FvAllbbvLiTf8yO7Mq78I%3D&amp;reserved=0" TargetMode="Externa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ays.co.uk/career-advice/report/power-pose-your-way-to-success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s://nationalcareers.service.gov.uk/careers-advice/interview-advice/the-star-method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youtu.be/LMVosLO0jI0" TargetMode="External"/><Relationship Id="rId5" Type="http://schemas.openxmlformats.org/officeDocument/2006/relationships/hyperlink" Target="https://www.thebalancemoney.com/what-is-the-star-interview-response-technique-2061629" TargetMode="External"/><Relationship Id="rId4" Type="http://schemas.openxmlformats.org/officeDocument/2006/relationships/hyperlink" Target="https://uk.indeed.com/career-advice/interviewing/star-technique" TargetMode="Externa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hyperlink" Target="https://study.sagepub.com/morgan2e/student-resources/chapter-21/chapter-16-cvs-and-application-forms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youtu.be/jTTcGIzeJwA" TargetMode="Externa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3528" y="1124744"/>
            <a:ext cx="8712968" cy="4824536"/>
          </a:xfrm>
        </p:spPr>
        <p:txBody>
          <a:bodyPr>
            <a:normAutofit/>
          </a:bodyPr>
          <a:lstStyle/>
          <a:p>
            <a:r>
              <a:rPr lang="en-GB" sz="3100" b="1" dirty="0">
                <a:solidFill>
                  <a:schemeClr val="bg1">
                    <a:lumMod val="95000"/>
                  </a:schemeClr>
                </a:solidFill>
              </a:rPr>
              <a:t>Employability and Career Development</a:t>
            </a:r>
            <a:br>
              <a:rPr lang="en-GB" sz="3100" b="1" dirty="0">
                <a:solidFill>
                  <a:schemeClr val="bg1">
                    <a:lumMod val="95000"/>
                  </a:schemeClr>
                </a:solidFill>
              </a:rPr>
            </a:br>
            <a:r>
              <a:rPr lang="en-GB" sz="3100" b="1" dirty="0">
                <a:solidFill>
                  <a:schemeClr val="bg1">
                    <a:lumMod val="95000"/>
                  </a:schemeClr>
                </a:solidFill>
              </a:rPr>
              <a:t>(LCLM4005) – </a:t>
            </a:r>
            <a:r>
              <a:rPr lang="en-GB" sz="3100" b="1" dirty="0">
                <a:solidFill>
                  <a:srgbClr val="0000FF"/>
                </a:solidFill>
              </a:rPr>
              <a:t>September 2026</a:t>
            </a:r>
            <a:br>
              <a:rPr lang="en-GB" sz="3100" b="1" dirty="0">
                <a:solidFill>
                  <a:srgbClr val="FFFF00"/>
                </a:solidFill>
              </a:rPr>
            </a:br>
            <a:br>
              <a:rPr lang="en-GB" sz="4000" b="1" dirty="0">
                <a:solidFill>
                  <a:srgbClr val="FFFF00"/>
                </a:solidFill>
              </a:rPr>
            </a:br>
            <a:r>
              <a:rPr lang="en-GB" sz="4000" b="1" dirty="0">
                <a:solidFill>
                  <a:schemeClr val="bg1"/>
                </a:solidFill>
              </a:rPr>
              <a:t>Session 6: </a:t>
            </a:r>
            <a:r>
              <a:rPr lang="en-GB" altLang="en-US" sz="4000" b="1" dirty="0">
                <a:solidFill>
                  <a:srgbClr val="FFFF00"/>
                </a:solidFill>
              </a:rPr>
              <a:t>Interview Preparation </a:t>
            </a:r>
            <a:endParaRPr lang="en-GB" altLang="en-US" sz="4000" dirty="0">
              <a:solidFill>
                <a:srgbClr val="FFFF00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10DBD40-A291-294C-0250-C2A15A47A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F420B8B-819D-4DFD-901D-562A0832BB99}" type="slidenum">
              <a:rPr lang="en-GB" altLang="en-US" smtClean="0"/>
              <a:pPr>
                <a:defRPr/>
              </a:pPr>
              <a:t>1</a:t>
            </a:fld>
            <a:endParaRPr lang="en-GB" alt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52650ED-B961-6EF0-4DAA-6C6B9F7414C9}"/>
              </a:ext>
            </a:extLst>
          </p:cNvPr>
          <p:cNvSpPr/>
          <p:nvPr/>
        </p:nvSpPr>
        <p:spPr>
          <a:xfrm>
            <a:off x="7009928" y="260648"/>
            <a:ext cx="2026568" cy="360396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/>
              <a:t>Lecturers’ version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CBEDB976-4B47-B94A-66DD-985A88E3E95D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24755486"/>
              </p:ext>
            </p:extLst>
          </p:nvPr>
        </p:nvGraphicFramePr>
        <p:xfrm>
          <a:off x="179512" y="404663"/>
          <a:ext cx="8784976" cy="60054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540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93088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93852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Week</a:t>
                      </a: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Topic of focus</a:t>
                      </a:r>
                    </a:p>
                  </a:txBody>
                  <a:tcPr>
                    <a:solidFill>
                      <a:srgbClr val="00206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35007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1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  <a:cs typeface="Arial" panose="020B0604020202020204" pitchFamily="34" charset="0"/>
                        </a:rPr>
                        <a:t>Introduction to the module + Personal Development Plans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83310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2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Self-Awareness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24367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3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Exploring Employment Opportunities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4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Recruitment and Selection Process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5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CV and Cover Letter Writing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b="1" dirty="0">
                          <a:highlight>
                            <a:srgbClr val="FFFF00"/>
                          </a:highlight>
                          <a:latin typeface="+mn-lt"/>
                        </a:rPr>
                        <a:t>6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highlight>
                            <a:srgbClr val="FFFF00"/>
                          </a:highlight>
                          <a:latin typeface="+mn-lt"/>
                        </a:rPr>
                        <a:t>Job Interview Preparation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+mn-lt"/>
                        </a:rPr>
                        <a:t>7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rgbClr val="0070C0"/>
                          </a:solidFill>
                          <a:latin typeface="+mn-lt"/>
                        </a:rPr>
                        <a:t>Present Task 1 in class (Mock Interview)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8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dirty="0">
                          <a:latin typeface="+mn-lt"/>
                        </a:rPr>
                        <a:t>Employment Legislation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9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Career Development 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874588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10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Alternative Pathways to Consider upon Graduation + Revision</a:t>
                      </a:r>
                    </a:p>
                    <a:p>
                      <a:endParaRPr lang="en-GB" sz="2000" b="0" dirty="0">
                        <a:solidFill>
                          <a:srgbClr val="0070C0"/>
                        </a:solidFill>
                        <a:latin typeface="+mn-lt"/>
                      </a:endParaRPr>
                    </a:p>
                    <a:p>
                      <a:r>
                        <a:rPr lang="en-GB" sz="2000" b="1" dirty="0">
                          <a:solidFill>
                            <a:srgbClr val="0070C0"/>
                          </a:solidFill>
                          <a:latin typeface="+mn-lt"/>
                        </a:rPr>
                        <a:t>Submit Task 2 via Moodle (Portfolio of Written Tasks) 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B7F2F6A-8212-64E1-3645-CB3A39EA6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7D008CC-411C-4A94-9D35-0CA0AC97D97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18255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b="1" dirty="0"/>
              <a:t>Session 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0344" y="1686331"/>
            <a:ext cx="8723312" cy="4133055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800" dirty="0"/>
              <a:t>Understand </a:t>
            </a:r>
            <a:r>
              <a:rPr lang="en-GB" sz="2800" b="1" dirty="0">
                <a:solidFill>
                  <a:srgbClr val="0070C0"/>
                </a:solidFill>
              </a:rPr>
              <a:t>Task 1 requirements for next week</a:t>
            </a:r>
          </a:p>
          <a:p>
            <a:pPr marL="514350" indent="-514350">
              <a:buFont typeface="+mj-lt"/>
              <a:buAutoNum type="arabicPeriod"/>
            </a:pPr>
            <a:endParaRPr lang="en-GB" sz="2800" dirty="0"/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Identify and discuss </a:t>
            </a:r>
            <a:r>
              <a:rPr lang="en-GB" sz="2800" b="1" dirty="0">
                <a:solidFill>
                  <a:srgbClr val="0070C0"/>
                </a:solidFill>
              </a:rPr>
              <a:t>good practice in interviews</a:t>
            </a:r>
          </a:p>
          <a:p>
            <a:pPr marL="514350" indent="-514350">
              <a:buFont typeface="+mj-lt"/>
              <a:buAutoNum type="arabicPeriod"/>
            </a:pPr>
            <a:endParaRPr lang="en-GB" sz="2800" b="1" dirty="0">
              <a:solidFill>
                <a:srgbClr val="0070C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Take the opportunity to </a:t>
            </a:r>
            <a:r>
              <a:rPr lang="en-GB" sz="2800" b="1" dirty="0">
                <a:solidFill>
                  <a:srgbClr val="0070C0"/>
                </a:solidFill>
              </a:rPr>
              <a:t>gain feedback and guidance</a:t>
            </a:r>
            <a:r>
              <a:rPr lang="en-GB" sz="2800" dirty="0">
                <a:solidFill>
                  <a:srgbClr val="0070C0"/>
                </a:solidFill>
              </a:rPr>
              <a:t> </a:t>
            </a:r>
            <a:r>
              <a:rPr lang="en-GB" sz="2800" dirty="0"/>
              <a:t>whilst preparing for </a:t>
            </a:r>
            <a:r>
              <a:rPr lang="en-GB" sz="2800" dirty="0">
                <a:solidFill>
                  <a:srgbClr val="000000"/>
                </a:solidFill>
              </a:rPr>
              <a:t>your written submission and/or practising interview skills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80427C-28C8-7F56-B585-B8DAA8F49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1389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6CB4AE-D2E8-659E-33DD-B2F15DF2AB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97DE672-9583-AA08-C1D8-6E074CC05593}"/>
              </a:ext>
            </a:extLst>
          </p:cNvPr>
          <p:cNvSpPr txBox="1">
            <a:spLocks/>
          </p:cNvSpPr>
          <p:nvPr/>
        </p:nvSpPr>
        <p:spPr>
          <a:xfrm>
            <a:off x="1259632" y="1340768"/>
            <a:ext cx="6330998" cy="3312368"/>
          </a:xfrm>
          <a:prstGeom prst="rect">
            <a:avLst/>
          </a:prstGeom>
          <a:solidFill>
            <a:srgbClr val="0070C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7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 algn="ctr">
              <a:lnSpc>
                <a:spcPct val="120000"/>
              </a:lnSpc>
              <a:spcAft>
                <a:spcPts val="1200"/>
              </a:spcAft>
              <a:buFont typeface="Arial" panose="020B0604020202020204" pitchFamily="34" charset="0"/>
              <a:buNone/>
            </a:pPr>
            <a:r>
              <a:rPr lang="en-GB" sz="8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Good Practice in Interviews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2173A3C-C4EB-59D0-C018-436B2702BE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53798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770E5B-A6B0-676F-E780-AA27B7BC47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D4713-6CFB-F5C6-A231-C88370A0E3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6141"/>
            <a:ext cx="6491064" cy="1143000"/>
          </a:xfrm>
        </p:spPr>
        <p:txBody>
          <a:bodyPr>
            <a:normAutofit/>
          </a:bodyPr>
          <a:lstStyle/>
          <a:p>
            <a:r>
              <a:rPr lang="en-GB" sz="3900" b="1" dirty="0"/>
              <a:t>The Purpose of Interviews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BBE9F9-877E-F182-47C2-E0C6F16FD5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2559" y="1628800"/>
            <a:ext cx="8496944" cy="38884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What is a </a:t>
            </a:r>
            <a:r>
              <a:rPr lang="en-GB" sz="2400" b="1" dirty="0">
                <a:solidFill>
                  <a:srgbClr val="0070C0"/>
                </a:solidFill>
              </a:rPr>
              <a:t>selection interview</a:t>
            </a:r>
            <a:r>
              <a:rPr lang="en-GB" sz="2400" dirty="0"/>
              <a:t>?</a:t>
            </a:r>
          </a:p>
          <a:p>
            <a:pPr marL="0" indent="0">
              <a:buNone/>
            </a:pPr>
            <a:endParaRPr lang="en-GB" sz="2400" i="1" dirty="0"/>
          </a:p>
          <a:p>
            <a:pPr marL="0" indent="0">
              <a:buNone/>
            </a:pPr>
            <a:r>
              <a:rPr lang="en-GB" sz="2400" b="1" dirty="0">
                <a:solidFill>
                  <a:srgbClr val="0070C0"/>
                </a:solidFill>
              </a:rPr>
              <a:t>A</a:t>
            </a:r>
            <a:r>
              <a:rPr lang="en-GB" sz="2400" dirty="0"/>
              <a:t> </a:t>
            </a:r>
            <a:r>
              <a:rPr lang="en-GB" sz="2400" b="1" dirty="0">
                <a:solidFill>
                  <a:srgbClr val="0070C0"/>
                </a:solidFill>
              </a:rPr>
              <a:t>conversation</a:t>
            </a:r>
            <a:r>
              <a:rPr lang="en-GB" sz="2400" dirty="0"/>
              <a:t> to decide whether a candidate has the ability and sufficient experience to perform well in a job role (Morgan, 2017)</a:t>
            </a:r>
          </a:p>
          <a:p>
            <a:endParaRPr lang="en-GB" sz="2400" dirty="0"/>
          </a:p>
          <a:p>
            <a:pPr marL="0" indent="0">
              <a:buNone/>
            </a:pPr>
            <a:r>
              <a:rPr lang="en-GB" sz="2400" dirty="0"/>
              <a:t>As an interviewee, </a:t>
            </a:r>
            <a:r>
              <a:rPr lang="en-GB" sz="2400" b="1" dirty="0">
                <a:solidFill>
                  <a:srgbClr val="0070C0"/>
                </a:solidFill>
              </a:rPr>
              <a:t>you will need to convince an employer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/>
              <a:t>within 30 to 45 minutes that </a:t>
            </a:r>
            <a:r>
              <a:rPr lang="en-GB" sz="2400" b="1" dirty="0">
                <a:solidFill>
                  <a:srgbClr val="0070C0"/>
                </a:solidFill>
              </a:rPr>
              <a:t>you are worth taking to the next stage of the selection process</a:t>
            </a:r>
            <a:r>
              <a:rPr lang="en-GB" sz="2400" dirty="0"/>
              <a:t>.</a:t>
            </a:r>
          </a:p>
          <a:p>
            <a:pPr marL="0" indent="0">
              <a:buNone/>
            </a:pPr>
            <a:endParaRPr lang="en-GB" i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58B949D-F126-1F39-9665-6AE8D797EB5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4798"/>
          <a:stretch>
            <a:fillRect/>
          </a:stretch>
        </p:blipFill>
        <p:spPr>
          <a:xfrm>
            <a:off x="6596628" y="186141"/>
            <a:ext cx="2365179" cy="1180848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F4613D-9121-540A-24BC-A8EDDF6598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1FC65DA-60D3-BBB9-8EC7-D605AF5EF370}"/>
              </a:ext>
            </a:extLst>
          </p:cNvPr>
          <p:cNvSpPr/>
          <p:nvPr/>
        </p:nvSpPr>
        <p:spPr>
          <a:xfrm>
            <a:off x="5667636" y="5113647"/>
            <a:ext cx="3019164" cy="1584176"/>
          </a:xfrm>
          <a:prstGeom prst="rect">
            <a:avLst/>
          </a:prstGeom>
          <a:solidFill>
            <a:srgbClr val="FFEFF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Showcase your strengths </a:t>
            </a:r>
          </a:p>
          <a:p>
            <a:pPr marL="285750" indent="-2857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Use positive language</a:t>
            </a:r>
          </a:p>
          <a:p>
            <a:pPr marL="285750" indent="-2857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Give examples</a:t>
            </a:r>
          </a:p>
          <a:p>
            <a:pPr marL="285750" indent="-2857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Make key connections</a:t>
            </a:r>
          </a:p>
        </p:txBody>
      </p:sp>
    </p:spTree>
    <p:extLst>
      <p:ext uri="{BB962C8B-B14F-4D97-AF65-F5344CB8AC3E}">
        <p14:creationId xmlns:p14="http://schemas.microsoft.com/office/powerpoint/2010/main" val="747129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87971C-E2BD-3A51-0B35-A844802468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265567"/>
            <a:ext cx="7725544" cy="1143000"/>
          </a:xfrm>
        </p:spPr>
        <p:txBody>
          <a:bodyPr>
            <a:normAutofit/>
          </a:bodyPr>
          <a:lstStyle/>
          <a:p>
            <a:pPr algn="l"/>
            <a:r>
              <a:rPr lang="en-GB" sz="3900" b="1" dirty="0"/>
              <a:t>Past interview experiences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F3848E-C09C-0662-ADB7-39B90913FA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36724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Think back to the last interview that you did - whether for work or study purposes. 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Can you recall the kinds of </a:t>
            </a:r>
            <a:r>
              <a:rPr lang="en-GB" sz="2400" b="1" dirty="0"/>
              <a:t>questions</a:t>
            </a:r>
            <a:r>
              <a:rPr lang="en-GB" sz="2400" dirty="0"/>
              <a:t> you were asked?</a:t>
            </a:r>
          </a:p>
          <a:p>
            <a:endParaRPr lang="en-GB" sz="2400" dirty="0"/>
          </a:p>
          <a:p>
            <a:r>
              <a:rPr lang="en-GB" sz="2400" dirty="0"/>
              <a:t>Do you remember giving </a:t>
            </a:r>
            <a:r>
              <a:rPr lang="en-GB" sz="2400" b="1" dirty="0"/>
              <a:t>complete answers</a:t>
            </a:r>
            <a:r>
              <a:rPr lang="en-GB" sz="2400" dirty="0"/>
              <a:t>? If yes, what </a:t>
            </a:r>
            <a:r>
              <a:rPr lang="en-GB" sz="2400" b="1" dirty="0"/>
              <a:t>strategy</a:t>
            </a:r>
            <a:r>
              <a:rPr lang="en-GB" sz="2400" dirty="0"/>
              <a:t> did you use? If no, what were your shortcomings?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05FCE1-1F40-26B7-ED66-14F06844DF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64AF50B-D629-9B07-6AB5-F7D408D8C5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4798"/>
          <a:stretch>
            <a:fillRect/>
          </a:stretch>
        </p:blipFill>
        <p:spPr>
          <a:xfrm>
            <a:off x="6596628" y="186141"/>
            <a:ext cx="2365179" cy="1180848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188137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0254" y="25332"/>
            <a:ext cx="8229600" cy="11430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b="1" dirty="0"/>
              <a:t>Promote your Personal Brand (USP)</a:t>
            </a:r>
          </a:p>
        </p:txBody>
      </p:sp>
      <p:sp>
        <p:nvSpPr>
          <p:cNvPr id="11267" name="Content Placeholder 2"/>
          <p:cNvSpPr>
            <a:spLocks noGrp="1"/>
          </p:cNvSpPr>
          <p:nvPr>
            <p:ph idx="1"/>
          </p:nvPr>
        </p:nvSpPr>
        <p:spPr>
          <a:xfrm>
            <a:off x="539552" y="1287885"/>
            <a:ext cx="8147248" cy="3917032"/>
          </a:xfrm>
        </p:spPr>
        <p:txBody>
          <a:bodyPr>
            <a:normAutofit/>
          </a:bodyPr>
          <a:lstStyle/>
          <a:p>
            <a:pPr marL="0" indent="0" eaLnBrk="1" hangingPunct="1">
              <a:lnSpc>
                <a:spcPct val="150000"/>
              </a:lnSpc>
              <a:buNone/>
            </a:pPr>
            <a:r>
              <a:rPr lang="en-GB" altLang="en-US" sz="2300" b="1" dirty="0"/>
              <a:t>Your character </a:t>
            </a:r>
            <a:r>
              <a:rPr lang="en-GB" altLang="en-US" sz="2300" dirty="0">
                <a:sym typeface="Wingdings" panose="05000000000000000000" pitchFamily="2" charset="2"/>
              </a:rPr>
              <a:t> values, principles and experiences  </a:t>
            </a:r>
            <a:endParaRPr lang="en-GB" altLang="en-US" sz="2300" dirty="0"/>
          </a:p>
          <a:p>
            <a:pPr marL="0" indent="0" eaLnBrk="1" hangingPunct="1">
              <a:lnSpc>
                <a:spcPct val="150000"/>
              </a:lnSpc>
              <a:buNone/>
            </a:pPr>
            <a:r>
              <a:rPr lang="en-GB" altLang="en-US" sz="2300" b="1" dirty="0"/>
              <a:t>Your competencies </a:t>
            </a:r>
            <a:r>
              <a:rPr lang="en-GB" altLang="en-US" sz="2300" dirty="0">
                <a:sym typeface="Wingdings" panose="05000000000000000000" pitchFamily="2" charset="2"/>
              </a:rPr>
              <a:t> talents, knowledge and skills</a:t>
            </a:r>
            <a:endParaRPr lang="en-GB" altLang="en-US" sz="2300" dirty="0"/>
          </a:p>
          <a:p>
            <a:pPr marL="0" indent="0" eaLnBrk="1" hangingPunct="1">
              <a:lnSpc>
                <a:spcPct val="150000"/>
              </a:lnSpc>
              <a:buNone/>
            </a:pPr>
            <a:r>
              <a:rPr lang="en-GB" altLang="en-US" sz="2300" b="1" dirty="0"/>
              <a:t>Your reputation </a:t>
            </a:r>
            <a:r>
              <a:rPr lang="en-GB" altLang="en-US" sz="2300" dirty="0">
                <a:sym typeface="Wingdings" panose="05000000000000000000" pitchFamily="2" charset="2"/>
              </a:rPr>
              <a:t> performance, achievements and expertise  </a:t>
            </a:r>
            <a:endParaRPr lang="en-GB" altLang="en-US" sz="2300" dirty="0"/>
          </a:p>
          <a:p>
            <a:pPr eaLnBrk="1" hangingPunct="1">
              <a:lnSpc>
                <a:spcPct val="200000"/>
              </a:lnSpc>
            </a:pPr>
            <a:endParaRPr lang="en-GB" altLang="en-US" sz="240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FF90836-332B-646D-7F22-A3B4173C92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08445249-9DA0-1D3B-7807-8AA62FE4E515}"/>
              </a:ext>
            </a:extLst>
          </p:cNvPr>
          <p:cNvSpPr/>
          <p:nvPr/>
        </p:nvSpPr>
        <p:spPr>
          <a:xfrm>
            <a:off x="4475523" y="3979507"/>
            <a:ext cx="4125949" cy="45760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Do you have an </a:t>
            </a:r>
            <a:r>
              <a:rPr lang="en-GB" b="1" dirty="0">
                <a:solidFill>
                  <a:schemeClr val="tx1"/>
                </a:solidFill>
              </a:rPr>
              <a:t>online profile</a:t>
            </a:r>
            <a:r>
              <a:rPr lang="en-GB" dirty="0">
                <a:solidFill>
                  <a:schemeClr val="tx1"/>
                </a:solidFill>
              </a:rPr>
              <a:t>?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940ED97E-1F09-F322-18B1-0AD6AD40FFE3}"/>
              </a:ext>
            </a:extLst>
          </p:cNvPr>
          <p:cNvSpPr/>
          <p:nvPr/>
        </p:nvSpPr>
        <p:spPr>
          <a:xfrm>
            <a:off x="839835" y="3402119"/>
            <a:ext cx="2970655" cy="366911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>
                <a:solidFill>
                  <a:schemeClr val="tx1"/>
                </a:solidFill>
              </a:rPr>
              <a:t>update all achievements 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A747C480-5E21-C1E1-62A4-E76E5D6822FF}"/>
              </a:ext>
            </a:extLst>
          </p:cNvPr>
          <p:cNvSpPr/>
          <p:nvPr/>
        </p:nvSpPr>
        <p:spPr>
          <a:xfrm>
            <a:off x="839835" y="4386221"/>
            <a:ext cx="2970655" cy="366911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>
                <a:solidFill>
                  <a:schemeClr val="tx1"/>
                </a:solidFill>
              </a:rPr>
              <a:t>reassess all comments posted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89AB27F9-AB3F-FBDE-EAF8-AD43DB006D79}"/>
              </a:ext>
            </a:extLst>
          </p:cNvPr>
          <p:cNvSpPr/>
          <p:nvPr/>
        </p:nvSpPr>
        <p:spPr>
          <a:xfrm>
            <a:off x="839835" y="3894170"/>
            <a:ext cx="2970655" cy="366911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>
                <a:solidFill>
                  <a:schemeClr val="tx1"/>
                </a:solidFill>
              </a:rPr>
              <a:t>reassess all photos posted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7D2CA1D6-1391-1B1A-D7C5-B5882A70AC3A}"/>
              </a:ext>
            </a:extLst>
          </p:cNvPr>
          <p:cNvSpPr/>
          <p:nvPr/>
        </p:nvSpPr>
        <p:spPr>
          <a:xfrm>
            <a:off x="839834" y="4867916"/>
            <a:ext cx="2970655" cy="366911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>
                <a:solidFill>
                  <a:schemeClr val="tx1"/>
                </a:solidFill>
              </a:rPr>
              <a:t>consider using privacy settings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BA00C7B-54EB-708E-CBE4-F71651BE6D01}"/>
              </a:ext>
            </a:extLst>
          </p:cNvPr>
          <p:cNvSpPr txBox="1"/>
          <p:nvPr/>
        </p:nvSpPr>
        <p:spPr>
          <a:xfrm>
            <a:off x="4475524" y="4623534"/>
            <a:ext cx="4125949" cy="615553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en-GB" sz="1700" dirty="0">
                <a:hlinkClick r:id="rId3"/>
              </a:rPr>
              <a:t>Your Social Media Presence Can Help You Land (or Lose) a Job Opportunity</a:t>
            </a: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3874197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 build="p"/>
      <p:bldP spid="13" grpId="0" animBg="1"/>
      <p:bldP spid="14" grpId="0" animBg="1"/>
      <p:bldP spid="15" grpId="0" animBg="1"/>
      <p:bldP spid="16" grpId="0" animBg="1"/>
      <p:bldP spid="4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B8A6AD-0A55-22AC-A020-942A1755A9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61BA15-5880-A612-BE71-7212314A9B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1195"/>
            <a:ext cx="8229600" cy="11430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b="1" dirty="0"/>
              <a:t>Ensure Professional Alignment</a:t>
            </a: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4115DDF9-A899-0C8F-D622-BA5E41DF6A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484784"/>
            <a:ext cx="8147248" cy="4176464"/>
          </a:xfrm>
        </p:spPr>
        <p:txBody>
          <a:bodyPr>
            <a:noAutofit/>
          </a:bodyPr>
          <a:lstStyle/>
          <a:p>
            <a:pPr marL="0" indent="0" eaLnBrk="1" hangingPunct="1">
              <a:lnSpc>
                <a:spcPct val="150000"/>
              </a:lnSpc>
              <a:spcBef>
                <a:spcPts val="0"/>
              </a:spcBef>
              <a:buNone/>
            </a:pPr>
            <a:r>
              <a:rPr lang="en-GB" altLang="en-US" sz="2300" dirty="0"/>
              <a:t>Study the </a:t>
            </a:r>
            <a:r>
              <a:rPr lang="en-GB" altLang="en-US" sz="2300" b="1" dirty="0"/>
              <a:t>job description </a:t>
            </a:r>
            <a:r>
              <a:rPr lang="en-GB" altLang="en-US" sz="2300" dirty="0"/>
              <a:t>and </a:t>
            </a:r>
            <a:r>
              <a:rPr lang="en-GB" altLang="en-US" sz="2300" b="1" dirty="0"/>
              <a:t>person specification</a:t>
            </a:r>
            <a:r>
              <a:rPr lang="en-GB" altLang="en-US" sz="2300" dirty="0"/>
              <a:t> for your selected role</a:t>
            </a:r>
            <a:endParaRPr lang="en-GB" altLang="en-US" sz="2300" b="1" dirty="0"/>
          </a:p>
          <a:p>
            <a:pPr eaLnBrk="1" hangingPunct="1">
              <a:lnSpc>
                <a:spcPct val="150000"/>
              </a:lnSpc>
              <a:spcBef>
                <a:spcPts val="0"/>
              </a:spcBef>
            </a:pPr>
            <a:endParaRPr lang="en-GB" altLang="en-US" sz="2300" dirty="0"/>
          </a:p>
          <a:p>
            <a:pPr marL="0" indent="0" eaLnBrk="1" hangingPunct="1">
              <a:lnSpc>
                <a:spcPct val="150000"/>
              </a:lnSpc>
              <a:spcBef>
                <a:spcPts val="0"/>
              </a:spcBef>
              <a:buNone/>
            </a:pPr>
            <a:r>
              <a:rPr lang="en-GB" altLang="en-US" sz="2300" dirty="0"/>
              <a:t>Research the </a:t>
            </a:r>
            <a:r>
              <a:rPr lang="en-GB" altLang="en-US" sz="2300" b="1" dirty="0"/>
              <a:t>recruiting</a:t>
            </a:r>
            <a:r>
              <a:rPr lang="en-GB" altLang="en-US" sz="2300" dirty="0"/>
              <a:t> </a:t>
            </a:r>
            <a:r>
              <a:rPr lang="en-GB" altLang="en-US" sz="2300" b="1" dirty="0"/>
              <a:t>company’s website </a:t>
            </a:r>
            <a:r>
              <a:rPr lang="en-GB" altLang="en-US" sz="2300" dirty="0"/>
              <a:t>to identify its:</a:t>
            </a:r>
          </a:p>
          <a:p>
            <a:pPr lvl="1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altLang="en-US" sz="2300" dirty="0">
                <a:sym typeface="Wingdings" panose="05000000000000000000" pitchFamily="2" charset="2"/>
              </a:rPr>
              <a:t>values, current strategy, areas of work, achievements, current and future projects and external projects</a:t>
            </a:r>
          </a:p>
          <a:p>
            <a:pPr lvl="1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altLang="en-US" sz="2300" dirty="0">
                <a:sym typeface="Wingdings" panose="05000000000000000000" pitchFamily="2" charset="2"/>
              </a:rPr>
              <a:t>benefits package, developmental opportunities, policies and locations  </a:t>
            </a:r>
            <a:endParaRPr lang="en-GB" altLang="en-US" sz="230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AD3D580-877D-A0BB-293D-8D0295F257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8161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EAFC12BD-6BF5-B3DB-508A-8A0DDDBD2D43}"/>
              </a:ext>
            </a:extLst>
          </p:cNvPr>
          <p:cNvSpPr/>
          <p:nvPr/>
        </p:nvSpPr>
        <p:spPr>
          <a:xfrm>
            <a:off x="18229" y="-53427"/>
            <a:ext cx="9134885" cy="693254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39D6F8-3300-D3DB-6DF4-00AF96E9C2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ECF304-B084-C128-3AE5-FD082C0FAE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5E7FD9D-CD38-79F3-9FED-7836F2D0854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2200" r="1375" b="60080"/>
          <a:stretch>
            <a:fillRect/>
          </a:stretch>
        </p:blipFill>
        <p:spPr>
          <a:xfrm>
            <a:off x="18230" y="0"/>
            <a:ext cx="9125770" cy="159447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E050B97-86ED-AA53-7928-43537534BB9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6059" r="1375" b="13369"/>
          <a:stretch>
            <a:fillRect/>
          </a:stretch>
        </p:blipFill>
        <p:spPr>
          <a:xfrm>
            <a:off x="9115" y="1365939"/>
            <a:ext cx="9125770" cy="3719245"/>
          </a:xfrm>
          <a:prstGeom prst="rect">
            <a:avLst/>
          </a:prstGeom>
        </p:spPr>
      </p:pic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06A0103A-FBF5-2266-38E7-E936BF6C280D}"/>
              </a:ext>
            </a:extLst>
          </p:cNvPr>
          <p:cNvSpPr/>
          <p:nvPr/>
        </p:nvSpPr>
        <p:spPr>
          <a:xfrm>
            <a:off x="7956376" y="1907766"/>
            <a:ext cx="730424" cy="225090"/>
          </a:xfrm>
          <a:prstGeom prst="roundRect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423A5BDB-1ECA-2B0E-1842-8583229EE107}"/>
              </a:ext>
            </a:extLst>
          </p:cNvPr>
          <p:cNvSpPr/>
          <p:nvPr/>
        </p:nvSpPr>
        <p:spPr>
          <a:xfrm>
            <a:off x="755576" y="2508939"/>
            <a:ext cx="1152128" cy="199981"/>
          </a:xfrm>
          <a:prstGeom prst="roundRect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0B8DCFA2-6817-18B2-59F4-70C76F020738}"/>
              </a:ext>
            </a:extLst>
          </p:cNvPr>
          <p:cNvSpPr/>
          <p:nvPr/>
        </p:nvSpPr>
        <p:spPr>
          <a:xfrm>
            <a:off x="457200" y="3378533"/>
            <a:ext cx="2170584" cy="244851"/>
          </a:xfrm>
          <a:prstGeom prst="round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92AD6605-AD1D-784D-B6B3-E2B440FD9F6D}"/>
              </a:ext>
            </a:extLst>
          </p:cNvPr>
          <p:cNvSpPr/>
          <p:nvPr/>
        </p:nvSpPr>
        <p:spPr>
          <a:xfrm>
            <a:off x="4067944" y="3388412"/>
            <a:ext cx="1872208" cy="244851"/>
          </a:xfrm>
          <a:prstGeom prst="round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C0CC6925-693A-4E9F-5780-23C3D602FF2C}"/>
              </a:ext>
            </a:extLst>
          </p:cNvPr>
          <p:cNvSpPr/>
          <p:nvPr/>
        </p:nvSpPr>
        <p:spPr>
          <a:xfrm>
            <a:off x="80731" y="5085184"/>
            <a:ext cx="4449623" cy="1784059"/>
          </a:xfrm>
          <a:prstGeom prst="roundRect">
            <a:avLst/>
          </a:prstGeom>
          <a:solidFill>
            <a:schemeClr val="bg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1400" dirty="0">
              <a:solidFill>
                <a:srgbClr val="0070C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>
                <a:solidFill>
                  <a:schemeClr val="tx1"/>
                </a:solidFill>
              </a:rPr>
              <a:t>I have produced </a:t>
            </a:r>
            <a:r>
              <a:rPr lang="en-GB" sz="1300" b="1" dirty="0">
                <a:solidFill>
                  <a:srgbClr val="00B0F0"/>
                </a:solidFill>
              </a:rPr>
              <a:t>reports </a:t>
            </a:r>
            <a:r>
              <a:rPr lang="en-GB" sz="1300" dirty="0">
                <a:solidFill>
                  <a:schemeClr val="tx1"/>
                </a:solidFill>
              </a:rPr>
              <a:t>and</a:t>
            </a:r>
            <a:r>
              <a:rPr lang="en-GB" sz="1300" dirty="0">
                <a:solidFill>
                  <a:srgbClr val="00B050"/>
                </a:solidFill>
              </a:rPr>
              <a:t> </a:t>
            </a:r>
            <a:r>
              <a:rPr lang="en-GB" sz="1300" b="1" dirty="0">
                <a:solidFill>
                  <a:srgbClr val="00B0F0"/>
                </a:solidFill>
              </a:rPr>
              <a:t>presentation-based assessments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>
                <a:solidFill>
                  <a:schemeClr val="tx1"/>
                </a:solidFill>
              </a:rPr>
              <a:t>I have </a:t>
            </a:r>
            <a:r>
              <a:rPr lang="en-GB" sz="1300" b="1" dirty="0">
                <a:solidFill>
                  <a:srgbClr val="00B0F0"/>
                </a:solidFill>
              </a:rPr>
              <a:t>contributed content to the student newspaper and NUS newsletter </a:t>
            </a:r>
            <a:r>
              <a:rPr lang="en-GB" sz="1300" dirty="0">
                <a:solidFill>
                  <a:schemeClr val="tx1"/>
                </a:solidFill>
              </a:rPr>
              <a:t>at my university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>
                <a:solidFill>
                  <a:schemeClr val="tx1"/>
                </a:solidFill>
              </a:rPr>
              <a:t>I have become a </a:t>
            </a:r>
            <a:r>
              <a:rPr lang="en-GB" sz="1300" b="1" dirty="0">
                <a:solidFill>
                  <a:srgbClr val="00B0F0"/>
                </a:solidFill>
              </a:rPr>
              <a:t>student voice leader </a:t>
            </a:r>
            <a:r>
              <a:rPr lang="en-GB" sz="1300" dirty="0">
                <a:solidFill>
                  <a:schemeClr val="tx1"/>
                </a:solidFill>
              </a:rPr>
              <a:t>for my group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300" dirty="0">
              <a:solidFill>
                <a:schemeClr val="tx1"/>
              </a:solidFill>
            </a:endParaRPr>
          </a:p>
          <a:p>
            <a:r>
              <a:rPr lang="en-GB" sz="1300" dirty="0">
                <a:solidFill>
                  <a:schemeClr val="tx1"/>
                </a:solidFill>
              </a:rPr>
              <a:t>So, I can communicate persuasively, in diverse formats, with various stakeholders and at all levels</a:t>
            </a:r>
          </a:p>
          <a:p>
            <a:r>
              <a:rPr lang="en-GB" sz="1300" dirty="0">
                <a:solidFill>
                  <a:srgbClr val="0070C0"/>
                </a:solidFill>
              </a:rPr>
              <a:t> 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D84757A4-EBEA-E911-CA3C-F39696A250D2}"/>
              </a:ext>
            </a:extLst>
          </p:cNvPr>
          <p:cNvSpPr/>
          <p:nvPr/>
        </p:nvSpPr>
        <p:spPr>
          <a:xfrm>
            <a:off x="4616922" y="5095063"/>
            <a:ext cx="4449623" cy="1784059"/>
          </a:xfrm>
          <a:prstGeom prst="round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1400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>
                <a:solidFill>
                  <a:schemeClr val="tx1"/>
                </a:solidFill>
              </a:rPr>
              <a:t>I have met all </a:t>
            </a:r>
            <a:r>
              <a:rPr lang="en-GB" sz="1300" b="1" dirty="0">
                <a:solidFill>
                  <a:srgbClr val="0070C0"/>
                </a:solidFill>
              </a:rPr>
              <a:t>assessment deadlines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>
                <a:solidFill>
                  <a:schemeClr val="tx1"/>
                </a:solidFill>
              </a:rPr>
              <a:t>In my workplace, I have </a:t>
            </a:r>
            <a:r>
              <a:rPr lang="en-GB" sz="1300" b="1" dirty="0">
                <a:solidFill>
                  <a:srgbClr val="0070C0"/>
                </a:solidFill>
              </a:rPr>
              <a:t>scheduled shifts </a:t>
            </a:r>
            <a:r>
              <a:rPr lang="en-GB" sz="1300" dirty="0">
                <a:solidFill>
                  <a:schemeClr val="tx1"/>
                </a:solidFill>
              </a:rPr>
              <a:t>for all staff on a digitalised rota system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>
                <a:solidFill>
                  <a:schemeClr val="tx1"/>
                </a:solidFill>
              </a:rPr>
              <a:t>I have </a:t>
            </a:r>
            <a:r>
              <a:rPr lang="en-GB" sz="1300" b="1" dirty="0">
                <a:solidFill>
                  <a:srgbClr val="0070C0"/>
                </a:solidFill>
              </a:rPr>
              <a:t>proofread drafts </a:t>
            </a:r>
            <a:r>
              <a:rPr lang="en-GB" sz="1300" dirty="0">
                <a:solidFill>
                  <a:schemeClr val="tx1"/>
                </a:solidFill>
              </a:rPr>
              <a:t>of staff announcements for my line manager prior to publication on the intranet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300" dirty="0">
              <a:solidFill>
                <a:schemeClr val="tx1"/>
              </a:solidFill>
            </a:endParaRPr>
          </a:p>
          <a:p>
            <a:r>
              <a:rPr lang="en-GB" sz="1300" dirty="0">
                <a:solidFill>
                  <a:schemeClr val="tx1"/>
                </a:solidFill>
              </a:rPr>
              <a:t>So, I have good time management skills and am trusted to organise complex information as well as spot errors</a:t>
            </a:r>
          </a:p>
          <a:p>
            <a:r>
              <a:rPr lang="en-GB" sz="1300" dirty="0">
                <a:solidFill>
                  <a:srgbClr val="0070C0"/>
                </a:solidFill>
              </a:rPr>
              <a:t> 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83DBA5BC-7AE4-F31F-3025-98C3618BF4EB}"/>
              </a:ext>
            </a:extLst>
          </p:cNvPr>
          <p:cNvSpPr/>
          <p:nvPr/>
        </p:nvSpPr>
        <p:spPr>
          <a:xfrm>
            <a:off x="6156176" y="3394347"/>
            <a:ext cx="1080120" cy="229038"/>
          </a:xfrm>
          <a:prstGeom prst="roundRect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21D358C0-9FCC-5F21-1C07-75F842D4F2C7}"/>
              </a:ext>
            </a:extLst>
          </p:cNvPr>
          <p:cNvSpPr/>
          <p:nvPr/>
        </p:nvSpPr>
        <p:spPr>
          <a:xfrm>
            <a:off x="4405246" y="48729"/>
            <a:ext cx="4697785" cy="548680"/>
          </a:xfrm>
          <a:prstGeom prst="round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How would you demonstrate professional  alignment with these aspects?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B82B14D-BFA7-5B1B-9461-1368A5D8DA5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76353" t="81284" r="1375" b="13369"/>
          <a:stretch>
            <a:fillRect/>
          </a:stretch>
        </p:blipFill>
        <p:spPr>
          <a:xfrm>
            <a:off x="2411760" y="4838668"/>
            <a:ext cx="2060808" cy="179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4026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4" grpId="0" animBg="1"/>
      <p:bldP spid="15" grpId="0" animBg="1"/>
      <p:bldP spid="16" grpId="0" animBg="1"/>
      <p:bldP spid="19" grpId="0" animBg="1"/>
      <p:bldP spid="20" grpId="0" animBg="1"/>
      <p:bldP spid="2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643783-1CDE-8884-8B90-04872188D3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4E8EAE-336F-0F5A-6A79-3BA8ECCCFB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1195"/>
            <a:ext cx="8229600" cy="11430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b="1" dirty="0"/>
              <a:t>Ensure Professional Alignment</a:t>
            </a: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6EB228B1-24E3-D449-444E-82E4480404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484784"/>
            <a:ext cx="8147248" cy="4176464"/>
          </a:xfrm>
        </p:spPr>
        <p:txBody>
          <a:bodyPr>
            <a:noAutofit/>
          </a:bodyPr>
          <a:lstStyle/>
          <a:p>
            <a:pPr marL="0" indent="0">
              <a:buNone/>
              <a:defRPr/>
            </a:pPr>
            <a:r>
              <a:rPr lang="en-GB" sz="2400" b="1" dirty="0"/>
              <a:t>Vacancy</a:t>
            </a:r>
          </a:p>
          <a:p>
            <a:pPr marL="0" indent="0">
              <a:buNone/>
              <a:defRPr/>
            </a:pPr>
            <a:r>
              <a:rPr lang="en-GB" sz="2400" dirty="0"/>
              <a:t>We are seeking highly competent individuals to join us as </a:t>
            </a:r>
            <a:r>
              <a:rPr lang="en-GB" sz="2400" b="1" dirty="0">
                <a:solidFill>
                  <a:srgbClr val="0070C0"/>
                </a:solidFill>
              </a:rPr>
              <a:t>graduate</a:t>
            </a:r>
            <a:r>
              <a:rPr lang="en-GB" sz="2400" dirty="0"/>
              <a:t> trainees. As such, you will be expected to </a:t>
            </a:r>
            <a:r>
              <a:rPr lang="en-GB" sz="2400" b="1" dirty="0">
                <a:solidFill>
                  <a:srgbClr val="0070C0"/>
                </a:solidFill>
              </a:rPr>
              <a:t>analyse data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/>
              <a:t>produced by other team members, to lead project teams and to </a:t>
            </a:r>
            <a:r>
              <a:rPr lang="en-GB" sz="2400" b="1" dirty="0">
                <a:solidFill>
                  <a:srgbClr val="0070C0"/>
                </a:solidFill>
              </a:rPr>
              <a:t>present your findings both orally and in writing to middle management </a:t>
            </a:r>
            <a:r>
              <a:rPr lang="en-GB" sz="2400" dirty="0"/>
              <a:t>on a regular basis</a:t>
            </a:r>
          </a:p>
          <a:p>
            <a:pPr marL="0" indent="0" eaLnBrk="1" hangingPunct="1">
              <a:lnSpc>
                <a:spcPct val="150000"/>
              </a:lnSpc>
              <a:spcBef>
                <a:spcPts val="0"/>
              </a:spcBef>
              <a:buNone/>
            </a:pPr>
            <a:endParaRPr lang="en-GB" altLang="en-US" sz="230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18F9A6A-4977-892B-3ABD-1601C15008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5E10750C-63F8-A125-673C-DC6CA3489E8D}"/>
              </a:ext>
            </a:extLst>
          </p:cNvPr>
          <p:cNvSpPr/>
          <p:nvPr/>
        </p:nvSpPr>
        <p:spPr>
          <a:xfrm>
            <a:off x="200150" y="4283924"/>
            <a:ext cx="3075706" cy="1377323"/>
          </a:xfrm>
          <a:prstGeom prst="roundRect">
            <a:avLst/>
          </a:prstGeom>
          <a:solidFill>
            <a:srgbClr val="CCC1D9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GB" sz="1700" dirty="0">
                <a:solidFill>
                  <a:schemeClr val="tx1"/>
                </a:solidFill>
              </a:rPr>
              <a:t>How do your experiences and achievements align with these job requirements?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DCD438FA-2215-515A-D79A-1D5A5AA9F414}"/>
              </a:ext>
            </a:extLst>
          </p:cNvPr>
          <p:cNvSpPr/>
          <p:nvPr/>
        </p:nvSpPr>
        <p:spPr>
          <a:xfrm>
            <a:off x="3409882" y="4283924"/>
            <a:ext cx="2242238" cy="384465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>
                <a:solidFill>
                  <a:schemeClr val="tx1"/>
                </a:solidFill>
              </a:rPr>
              <a:t>University graduate 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B43815AC-17D4-61D1-ADE4-368C7F2D854C}"/>
              </a:ext>
            </a:extLst>
          </p:cNvPr>
          <p:cNvSpPr/>
          <p:nvPr/>
        </p:nvSpPr>
        <p:spPr>
          <a:xfrm>
            <a:off x="3409882" y="4780353"/>
            <a:ext cx="2242238" cy="384465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>
                <a:solidFill>
                  <a:schemeClr val="tx1"/>
                </a:solidFill>
              </a:rPr>
              <a:t>Data analysis skills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F353A87F-686E-BEC2-89FC-64B059FFAF8B}"/>
              </a:ext>
            </a:extLst>
          </p:cNvPr>
          <p:cNvSpPr/>
          <p:nvPr/>
        </p:nvSpPr>
        <p:spPr>
          <a:xfrm>
            <a:off x="3409882" y="5276782"/>
            <a:ext cx="2242238" cy="384465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>
                <a:solidFill>
                  <a:schemeClr val="tx1"/>
                </a:solidFill>
              </a:rPr>
              <a:t>Communication skills 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09DB09CA-264A-FB93-5367-D1ED83DC949F}"/>
              </a:ext>
            </a:extLst>
          </p:cNvPr>
          <p:cNvSpPr/>
          <p:nvPr/>
        </p:nvSpPr>
        <p:spPr>
          <a:xfrm>
            <a:off x="5806380" y="5263257"/>
            <a:ext cx="1522412" cy="384465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300" dirty="0">
                <a:solidFill>
                  <a:schemeClr val="tx1"/>
                </a:solidFill>
              </a:rPr>
              <a:t>Report writing 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1FFC60E1-B3BA-6E58-3E18-B613EFBA5711}"/>
              </a:ext>
            </a:extLst>
          </p:cNvPr>
          <p:cNvSpPr/>
          <p:nvPr/>
        </p:nvSpPr>
        <p:spPr>
          <a:xfrm>
            <a:off x="7421438" y="5252422"/>
            <a:ext cx="1522412" cy="384465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300" dirty="0">
                <a:solidFill>
                  <a:schemeClr val="tx1"/>
                </a:solidFill>
              </a:rPr>
              <a:t>PPT presentations 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666754BB-0C21-159A-77E3-D88540AC8102}"/>
              </a:ext>
            </a:extLst>
          </p:cNvPr>
          <p:cNvSpPr/>
          <p:nvPr/>
        </p:nvSpPr>
        <p:spPr>
          <a:xfrm>
            <a:off x="5806380" y="4780352"/>
            <a:ext cx="1522412" cy="384465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300" dirty="0">
                <a:solidFill>
                  <a:schemeClr val="tx1"/>
                </a:solidFill>
              </a:rPr>
              <a:t>Quantitative data 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22128138-9727-CD24-B901-0433733B25DD}"/>
              </a:ext>
            </a:extLst>
          </p:cNvPr>
          <p:cNvSpPr/>
          <p:nvPr/>
        </p:nvSpPr>
        <p:spPr>
          <a:xfrm>
            <a:off x="7421438" y="4780352"/>
            <a:ext cx="1522412" cy="384465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300" dirty="0">
                <a:solidFill>
                  <a:schemeClr val="tx1"/>
                </a:solidFill>
              </a:rPr>
              <a:t>Qualitative data 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564ED288-855B-727F-903F-4D03A345137C}"/>
              </a:ext>
            </a:extLst>
          </p:cNvPr>
          <p:cNvSpPr/>
          <p:nvPr/>
        </p:nvSpPr>
        <p:spPr>
          <a:xfrm>
            <a:off x="5806380" y="4283924"/>
            <a:ext cx="3137470" cy="384465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300" dirty="0">
                <a:solidFill>
                  <a:schemeClr val="tx1"/>
                </a:solidFill>
              </a:rPr>
              <a:t>Degree title and relevant modules   </a:t>
            </a:r>
          </a:p>
        </p:txBody>
      </p:sp>
    </p:spTree>
    <p:extLst>
      <p:ext uri="{BB962C8B-B14F-4D97-AF65-F5344CB8AC3E}">
        <p14:creationId xmlns:p14="http://schemas.microsoft.com/office/powerpoint/2010/main" val="2129812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B5A684-FFFD-0FF4-DCCE-AE9C20BAB1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" y="260648"/>
            <a:ext cx="9025128" cy="857250"/>
          </a:xfrm>
        </p:spPr>
        <p:txBody>
          <a:bodyPr wrap="square" anchor="ctr">
            <a:normAutofit fontScale="90000"/>
          </a:bodyPr>
          <a:lstStyle/>
          <a:p>
            <a:r>
              <a:rPr lang="en-GB" b="1" dirty="0"/>
              <a:t>Interview examples</a:t>
            </a:r>
            <a:br>
              <a:rPr lang="en-GB" b="1" dirty="0"/>
            </a:br>
            <a:endParaRPr lang="en-GB" sz="2925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49F51B-BF5F-0B4D-6736-E05B433C09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50825" y="1412776"/>
            <a:ext cx="8497639" cy="3984301"/>
          </a:xfrm>
        </p:spPr>
        <p:txBody>
          <a:bodyPr wrap="square" anchor="t"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Use the worksheet to list examples of </a:t>
            </a:r>
            <a:r>
              <a:rPr lang="en-GB" b="1" dirty="0">
                <a:solidFill>
                  <a:srgbClr val="00B050"/>
                </a:solidFill>
              </a:rPr>
              <a:t>good </a:t>
            </a:r>
            <a:r>
              <a:rPr lang="en-GB" b="1" dirty="0"/>
              <a:t>and</a:t>
            </a:r>
            <a:r>
              <a:rPr lang="en-GB" b="1" dirty="0">
                <a:solidFill>
                  <a:srgbClr val="00B050"/>
                </a:solidFill>
              </a:rPr>
              <a:t> </a:t>
            </a:r>
            <a:r>
              <a:rPr lang="en-GB" b="1" dirty="0">
                <a:solidFill>
                  <a:srgbClr val="C00000"/>
                </a:solidFill>
              </a:rPr>
              <a:t>bad</a:t>
            </a:r>
            <a:r>
              <a:rPr lang="en-GB" b="1" dirty="0"/>
              <a:t> practice </a:t>
            </a:r>
            <a:r>
              <a:rPr lang="en-GB" dirty="0"/>
              <a:t>when watching these recordings: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Bad Interview</a:t>
            </a:r>
            <a:r>
              <a:rPr lang="en-GB" dirty="0"/>
              <a:t>: </a:t>
            </a:r>
            <a:r>
              <a:rPr lang="en-GB" sz="2000" dirty="0"/>
              <a:t>(4 minutes 23 seconds)</a:t>
            </a:r>
          </a:p>
          <a:p>
            <a:pPr marL="300038" lvl="1" indent="0">
              <a:buNone/>
            </a:pPr>
            <a:r>
              <a:rPr lang="en-GB" sz="2800" dirty="0">
                <a:hlinkClick r:id="rId2"/>
              </a:rPr>
              <a:t>https://youtu.be/kriVD9-9A8U?si=LG3drP5_qScAFDq-</a:t>
            </a:r>
            <a:r>
              <a:rPr lang="en-GB" sz="2800" dirty="0"/>
              <a:t> </a:t>
            </a:r>
          </a:p>
          <a:p>
            <a:pPr marL="300038" lvl="1" indent="0">
              <a:buNone/>
            </a:pPr>
            <a:endParaRPr lang="en-GB" sz="2800" dirty="0"/>
          </a:p>
          <a:p>
            <a:r>
              <a:rPr lang="en-GB" b="1" dirty="0"/>
              <a:t>Good interview</a:t>
            </a:r>
            <a:r>
              <a:rPr lang="en-GB" dirty="0"/>
              <a:t>: </a:t>
            </a:r>
            <a:r>
              <a:rPr lang="en-GB" sz="2000" dirty="0"/>
              <a:t>(13 minutes 41 seconds) </a:t>
            </a:r>
            <a:r>
              <a:rPr lang="en-GB" dirty="0">
                <a:hlinkClick r:id="rId3"/>
              </a:rPr>
              <a:t>https://youtu.be/OVAMb6Kui6A?si=pJe3_whgTflALSVG</a:t>
            </a:r>
            <a:endParaRPr lang="en-GB" dirty="0"/>
          </a:p>
          <a:p>
            <a:pPr marL="300038" lvl="1" indent="0">
              <a:buNone/>
            </a:pPr>
            <a:endParaRPr lang="en-GB" sz="21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7345EB-C1F8-DA74-2C18-4777E9B701F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rgbClr val="898989"/>
                </a:solidFill>
                <a:latin typeface="Myriad Pro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450"/>
              </a:spcAft>
              <a:defRPr/>
            </a:pPr>
            <a:fld id="{CEABB2EF-DB8B-2C49-BA57-A5ADC4E4FB9E}" type="slidenum">
              <a:rPr lang="en-GB" altLang="en-US" smtClean="0"/>
              <a:pPr>
                <a:spcAft>
                  <a:spcPts val="450"/>
                </a:spcAft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84107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C3EA20-19D3-FB52-FE2C-3B45403D98E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rgbClr val="898989"/>
                </a:solidFill>
                <a:latin typeface="Myriad Pro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CEABB2EF-DB8B-2C49-BA57-A5ADC4E4FB9E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  <p:pic>
        <p:nvPicPr>
          <p:cNvPr id="3" name="Online Media 2" title="THE BAD INTERVIEW">
            <a:hlinkClick r:id="" action="ppaction://media"/>
            <a:extLst>
              <a:ext uri="{FF2B5EF4-FFF2-40B4-BE49-F238E27FC236}">
                <a16:creationId xmlns:a16="http://schemas.microsoft.com/office/drawing/2014/main" id="{3AD2A832-DD96-7982-6353-BB6844E3089E}"/>
              </a:ext>
            </a:extLst>
          </p:cNvPr>
          <p:cNvPicPr>
            <a:picLocks noGrp="1" noRot="1" noChangeAspect="1"/>
          </p:cNvPicPr>
          <p:nvPr>
            <p:ph sz="half"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811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936235-DAEA-BF0D-FDBB-849B414B3DC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rgbClr val="898989"/>
                </a:solidFill>
                <a:latin typeface="Myriad Pro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CEABB2EF-DB8B-2C49-BA57-A5ADC4E4FB9E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  <p:pic>
        <p:nvPicPr>
          <p:cNvPr id="2" name="Online Media 1" title="Job Interview   Good Example copy">
            <a:hlinkClick r:id="" action="ppaction://media"/>
            <a:extLst>
              <a:ext uri="{FF2B5EF4-FFF2-40B4-BE49-F238E27FC236}">
                <a16:creationId xmlns:a16="http://schemas.microsoft.com/office/drawing/2014/main" id="{FCBABFED-AFFB-3516-5121-1CB385C2E0F9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0241" y="0"/>
            <a:ext cx="910351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3725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D00D69-1129-661D-0568-3E9392411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88089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b="1" dirty="0"/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5AE5DD-2F24-64AA-B033-64E0F354303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5536" y="1484784"/>
            <a:ext cx="8291264" cy="4176464"/>
          </a:xfrm>
        </p:spPr>
        <p:txBody>
          <a:bodyPr>
            <a:normAutofit/>
          </a:bodyPr>
          <a:lstStyle/>
          <a:p>
            <a:pPr marL="385763" indent="-385763">
              <a:lnSpc>
                <a:spcPct val="150000"/>
              </a:lnSpc>
              <a:buFont typeface="+mj-lt"/>
              <a:buAutoNum type="arabicPeriod"/>
            </a:pPr>
            <a:r>
              <a:rPr lang="en-GB" dirty="0"/>
              <a:t>What are the</a:t>
            </a:r>
            <a:r>
              <a:rPr lang="en-GB" b="1" dirty="0"/>
              <a:t> </a:t>
            </a:r>
            <a:r>
              <a:rPr lang="en-GB" b="1" dirty="0">
                <a:solidFill>
                  <a:srgbClr val="00B050"/>
                </a:solidFill>
              </a:rPr>
              <a:t>good</a:t>
            </a:r>
            <a:r>
              <a:rPr lang="en-GB" b="1" dirty="0"/>
              <a:t> and </a:t>
            </a:r>
            <a:r>
              <a:rPr lang="en-GB" b="1" dirty="0">
                <a:solidFill>
                  <a:srgbClr val="C00000"/>
                </a:solidFill>
              </a:rPr>
              <a:t>bad</a:t>
            </a:r>
            <a:r>
              <a:rPr lang="en-GB" dirty="0"/>
              <a:t> </a:t>
            </a:r>
            <a:r>
              <a:rPr lang="en-GB" b="1" dirty="0"/>
              <a:t>actions</a:t>
            </a:r>
            <a:r>
              <a:rPr lang="en-GB" dirty="0"/>
              <a:t> you have just observed. Be prepared to justify your points. </a:t>
            </a:r>
          </a:p>
          <a:p>
            <a:pPr marL="385763" indent="-385763">
              <a:lnSpc>
                <a:spcPct val="150000"/>
              </a:lnSpc>
              <a:buFont typeface="+mj-lt"/>
              <a:buAutoNum type="arabicPeriod"/>
            </a:pPr>
            <a:endParaRPr lang="en-GB" dirty="0"/>
          </a:p>
          <a:p>
            <a:pPr marL="385763" indent="-385763">
              <a:lnSpc>
                <a:spcPct val="150000"/>
              </a:lnSpc>
              <a:buFont typeface="+mj-lt"/>
              <a:buAutoNum type="arabicPeriod"/>
            </a:pPr>
            <a:r>
              <a:rPr lang="en-GB" dirty="0"/>
              <a:t>Where you have identified </a:t>
            </a:r>
            <a:r>
              <a:rPr lang="en-GB" b="1" dirty="0">
                <a:solidFill>
                  <a:srgbClr val="C00000"/>
                </a:solidFill>
              </a:rPr>
              <a:t>bad</a:t>
            </a:r>
            <a:r>
              <a:rPr lang="en-GB" dirty="0"/>
              <a:t> </a:t>
            </a:r>
            <a:r>
              <a:rPr lang="en-GB" b="1" dirty="0"/>
              <a:t>practice</a:t>
            </a:r>
            <a:r>
              <a:rPr lang="en-GB" dirty="0"/>
              <a:t>, what changes could the interviewing candidate have made?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4661B9-96DF-2B47-5842-0BE8C7157DC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rgbClr val="898989"/>
                </a:solidFill>
                <a:latin typeface="Myriad Pro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CEABB2EF-DB8B-2C49-BA57-A5ADC4E4FB9E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11124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DDC290B-7E41-D57D-4E49-8BFA1BAAE0DD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B9077D-910D-3C40-191A-DE33F38099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3498" y="476671"/>
            <a:ext cx="8777004" cy="6244803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</a:pPr>
            <a:r>
              <a:rPr lang="en-GB" sz="2100" dirty="0"/>
              <a:t>Wears an </a:t>
            </a:r>
            <a:r>
              <a:rPr lang="en-GB" sz="2100" b="1" dirty="0"/>
              <a:t>inappropriate</a:t>
            </a:r>
            <a:r>
              <a:rPr lang="en-GB" sz="2100" dirty="0"/>
              <a:t> </a:t>
            </a:r>
            <a:r>
              <a:rPr lang="en-GB" sz="2100" b="1" dirty="0"/>
              <a:t>outfit</a:t>
            </a:r>
            <a:r>
              <a:rPr lang="en-GB" sz="2100" dirty="0"/>
              <a:t> </a:t>
            </a:r>
          </a:p>
          <a:p>
            <a:pPr>
              <a:spcBef>
                <a:spcPts val="0"/>
              </a:spcBef>
            </a:pPr>
            <a:endParaRPr lang="en-GB" sz="2100" b="1" dirty="0"/>
          </a:p>
          <a:p>
            <a:pPr>
              <a:spcBef>
                <a:spcPts val="0"/>
              </a:spcBef>
            </a:pPr>
            <a:r>
              <a:rPr lang="en-GB" sz="2100" b="1" dirty="0"/>
              <a:t>Obsesses with phone </a:t>
            </a:r>
            <a:r>
              <a:rPr lang="en-GB" sz="2100" dirty="0"/>
              <a:t>(he texts and then takes a call)  </a:t>
            </a:r>
          </a:p>
          <a:p>
            <a:pPr>
              <a:spcBef>
                <a:spcPts val="0"/>
              </a:spcBef>
            </a:pPr>
            <a:endParaRPr lang="en-GB" sz="2100" b="1" dirty="0"/>
          </a:p>
          <a:p>
            <a:pPr>
              <a:spcBef>
                <a:spcPts val="0"/>
              </a:spcBef>
            </a:pPr>
            <a:r>
              <a:rPr lang="en-GB" sz="2100" b="1" dirty="0"/>
              <a:t>Dismissive of other’s courtesy</a:t>
            </a:r>
            <a:r>
              <a:rPr lang="en-GB" sz="2100" dirty="0"/>
              <a:t> (without making eye contact, he holds up finger to signal the receptionist to wait / no shaking of hands with the interviewer)</a:t>
            </a:r>
          </a:p>
          <a:p>
            <a:pPr>
              <a:spcBef>
                <a:spcPts val="0"/>
              </a:spcBef>
            </a:pPr>
            <a:endParaRPr lang="en-GB" sz="2100" b="1" dirty="0"/>
          </a:p>
          <a:p>
            <a:pPr>
              <a:spcBef>
                <a:spcPts val="0"/>
              </a:spcBef>
            </a:pPr>
            <a:r>
              <a:rPr lang="en-GB" sz="2100" b="1" dirty="0"/>
              <a:t>Uses unprofessional (and sexist) language </a:t>
            </a:r>
            <a:r>
              <a:rPr lang="en-GB" sz="2100" dirty="0"/>
              <a:t>(“dude, nice digs!“ / “Your old lady? Hot!” / boasts that one of his strengths is an “ability to manage dogs and women … preferably neat women”) </a:t>
            </a:r>
          </a:p>
          <a:p>
            <a:pPr>
              <a:spcBef>
                <a:spcPts val="0"/>
              </a:spcBef>
            </a:pPr>
            <a:endParaRPr lang="en-GB" sz="2100" b="1" dirty="0"/>
          </a:p>
          <a:p>
            <a:pPr>
              <a:spcBef>
                <a:spcPts val="0"/>
              </a:spcBef>
            </a:pPr>
            <a:r>
              <a:rPr lang="en-GB" sz="2100" b="1" dirty="0"/>
              <a:t>Moves outside professional parameters </a:t>
            </a:r>
            <a:r>
              <a:rPr lang="en-GB" sz="2100" dirty="0"/>
              <a:t>(when asked to talk about himself, he just lists hobbies)</a:t>
            </a:r>
          </a:p>
          <a:p>
            <a:pPr>
              <a:spcBef>
                <a:spcPts val="0"/>
              </a:spcBef>
            </a:pPr>
            <a:endParaRPr lang="en-GB" sz="2100" b="1" dirty="0"/>
          </a:p>
          <a:p>
            <a:pPr>
              <a:spcBef>
                <a:spcPts val="0"/>
              </a:spcBef>
            </a:pPr>
            <a:r>
              <a:rPr lang="en-GB" sz="2100" b="1" dirty="0"/>
              <a:t>Does not respect the power dynamic </a:t>
            </a:r>
            <a:r>
              <a:rPr lang="en-GB" sz="2100" dirty="0"/>
              <a:t>(is demanding about his salary expectations and working hours)</a:t>
            </a:r>
          </a:p>
          <a:p>
            <a:pPr marL="0" indent="0">
              <a:spcBef>
                <a:spcPts val="0"/>
              </a:spcBef>
              <a:buNone/>
            </a:pPr>
            <a:endParaRPr lang="en-GB" sz="2100" dirty="0"/>
          </a:p>
          <a:p>
            <a:pPr>
              <a:spcBef>
                <a:spcPts val="0"/>
              </a:spcBef>
            </a:pPr>
            <a:r>
              <a:rPr lang="en-GB" sz="2100" dirty="0"/>
              <a:t>Appears ignorant and </a:t>
            </a:r>
            <a:r>
              <a:rPr lang="en-GB" sz="2100" b="1" dirty="0"/>
              <a:t>overly confident </a:t>
            </a:r>
            <a:r>
              <a:rPr lang="en-GB" sz="2100" dirty="0"/>
              <a:t>at the end (“I nailed it”)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9713E6-DD74-4D6C-78FB-6E200DC4C8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5A1A889-9CC5-D140-8BF1-56AB827C5FF0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2797A40-F2D1-E01E-AC0C-6D7B73D01C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2240" y="-27496"/>
            <a:ext cx="2334241" cy="792199"/>
          </a:xfrm>
        </p:spPr>
        <p:txBody>
          <a:bodyPr wrap="square" anchor="ctr">
            <a:normAutofit fontScale="90000"/>
          </a:bodyPr>
          <a:lstStyle/>
          <a:p>
            <a:br>
              <a:rPr lang="en-GB" b="1" dirty="0"/>
            </a:br>
            <a:r>
              <a:rPr lang="en-GB" sz="2925" b="1" dirty="0">
                <a:solidFill>
                  <a:srgbClr val="C00000"/>
                </a:solidFill>
              </a:rPr>
              <a:t>Bad</a:t>
            </a:r>
            <a:r>
              <a:rPr lang="en-GB" sz="2925" b="1" dirty="0"/>
              <a:t> interview</a:t>
            </a:r>
            <a:br>
              <a:rPr lang="en-GB" sz="2925" b="1" dirty="0"/>
            </a:br>
            <a:br>
              <a:rPr lang="en-GB" sz="2925" b="1" dirty="0"/>
            </a:br>
            <a:endParaRPr lang="en-GB" sz="2925" b="1" dirty="0"/>
          </a:p>
        </p:txBody>
      </p:sp>
    </p:spTree>
    <p:extLst>
      <p:ext uri="{BB962C8B-B14F-4D97-AF65-F5344CB8AC3E}">
        <p14:creationId xmlns:p14="http://schemas.microsoft.com/office/powerpoint/2010/main" val="1536166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71D54E7-912C-FC4B-1901-E76ED5A40FD9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2DD7D7-DC87-1317-D6B7-85DB48CCFD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3" y="620688"/>
            <a:ext cx="9036497" cy="6858000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</a:pPr>
            <a:r>
              <a:rPr lang="en-GB" sz="1900" b="1" dirty="0"/>
              <a:t>Well-dressed</a:t>
            </a:r>
            <a:r>
              <a:rPr lang="en-GB" sz="1900" dirty="0"/>
              <a:t>; maintains </a:t>
            </a:r>
            <a:r>
              <a:rPr lang="en-GB" sz="1900" b="1" dirty="0"/>
              <a:t>eye contact</a:t>
            </a:r>
            <a:r>
              <a:rPr lang="en-GB" sz="1900" dirty="0"/>
              <a:t>; responds well to </a:t>
            </a:r>
            <a:r>
              <a:rPr lang="en-GB" sz="1900" b="1" dirty="0"/>
              <a:t>courtesy</a:t>
            </a:r>
            <a:r>
              <a:rPr lang="en-GB" sz="1900" dirty="0"/>
              <a:t> from others (by shaking hands)</a:t>
            </a:r>
          </a:p>
          <a:p>
            <a:pPr>
              <a:spcBef>
                <a:spcPts val="0"/>
              </a:spcBef>
            </a:pPr>
            <a:endParaRPr lang="en-GB" sz="1900" dirty="0"/>
          </a:p>
          <a:p>
            <a:pPr>
              <a:spcBef>
                <a:spcPts val="0"/>
              </a:spcBef>
            </a:pPr>
            <a:r>
              <a:rPr lang="en-GB" sz="1900" b="1" dirty="0"/>
              <a:t>Has researched company </a:t>
            </a:r>
            <a:r>
              <a:rPr lang="en-GB" sz="1900" dirty="0"/>
              <a:t>and can talk with confidence about its values, goals and achievements</a:t>
            </a:r>
          </a:p>
          <a:p>
            <a:pPr>
              <a:spcBef>
                <a:spcPts val="0"/>
              </a:spcBef>
            </a:pPr>
            <a:endParaRPr lang="en-GB" sz="1900" dirty="0"/>
          </a:p>
          <a:p>
            <a:pPr>
              <a:spcBef>
                <a:spcPts val="0"/>
              </a:spcBef>
            </a:pPr>
            <a:r>
              <a:rPr lang="en-GB" sz="1900" b="1" dirty="0"/>
              <a:t>Proposes a reciprocal partnership</a:t>
            </a:r>
            <a:r>
              <a:rPr lang="en-GB" sz="1900" dirty="0"/>
              <a:t>: he can learn from them, and they can benefit from his skillset</a:t>
            </a:r>
          </a:p>
          <a:p>
            <a:pPr>
              <a:spcBef>
                <a:spcPts val="0"/>
              </a:spcBef>
            </a:pPr>
            <a:endParaRPr lang="en-GB" sz="1900" dirty="0"/>
          </a:p>
          <a:p>
            <a:pPr>
              <a:spcBef>
                <a:spcPts val="0"/>
              </a:spcBef>
            </a:pPr>
            <a:r>
              <a:rPr lang="en-GB" sz="1900" b="1" dirty="0"/>
              <a:t>Stays in safe parameters </a:t>
            </a:r>
            <a:r>
              <a:rPr lang="en-GB" sz="1900" dirty="0"/>
              <a:t>when talking about himself: educational and workplace achievements. He then </a:t>
            </a:r>
            <a:r>
              <a:rPr lang="en-GB" sz="1900" dirty="0">
                <a:solidFill>
                  <a:srgbClr val="00B050"/>
                </a:solidFill>
              </a:rPr>
              <a:t>links his achievements to the company’s goals and customer focus</a:t>
            </a:r>
            <a:r>
              <a:rPr lang="en-GB" sz="1900" dirty="0">
                <a:solidFill>
                  <a:srgbClr val="0070C0"/>
                </a:solidFill>
              </a:rPr>
              <a:t>.  </a:t>
            </a:r>
          </a:p>
          <a:p>
            <a:pPr>
              <a:spcBef>
                <a:spcPts val="0"/>
              </a:spcBef>
            </a:pPr>
            <a:endParaRPr lang="en-GB" sz="1900" dirty="0"/>
          </a:p>
          <a:p>
            <a:pPr>
              <a:spcBef>
                <a:spcPts val="0"/>
              </a:spcBef>
            </a:pPr>
            <a:r>
              <a:rPr lang="en-GB" sz="1900" b="1" dirty="0"/>
              <a:t>Talks about hobbies when invited </a:t>
            </a:r>
            <a:r>
              <a:rPr lang="en-GB" sz="1900" dirty="0"/>
              <a:t>to do so and </a:t>
            </a:r>
            <a:r>
              <a:rPr lang="en-GB" sz="1900" dirty="0">
                <a:solidFill>
                  <a:srgbClr val="00B050"/>
                </a:solidFill>
              </a:rPr>
              <a:t>aligns the skills learnt with his career goals</a:t>
            </a:r>
            <a:r>
              <a:rPr lang="en-GB" sz="1900" dirty="0">
                <a:solidFill>
                  <a:srgbClr val="0070C0"/>
                </a:solidFill>
              </a:rPr>
              <a:t> </a:t>
            </a:r>
            <a:r>
              <a:rPr lang="en-GB" sz="1900" dirty="0"/>
              <a:t>(outdoor activities = endurance / working with others = teamwork) </a:t>
            </a:r>
          </a:p>
          <a:p>
            <a:pPr>
              <a:spcBef>
                <a:spcPts val="0"/>
              </a:spcBef>
            </a:pPr>
            <a:endParaRPr lang="en-GB" sz="1900" dirty="0"/>
          </a:p>
          <a:p>
            <a:pPr>
              <a:spcBef>
                <a:spcPts val="0"/>
              </a:spcBef>
            </a:pPr>
            <a:r>
              <a:rPr lang="en-GB" sz="1900" b="1" dirty="0"/>
              <a:t>Shares strengths and weaknesses </a:t>
            </a:r>
            <a:r>
              <a:rPr lang="en-GB" sz="1900" dirty="0"/>
              <a:t>(and how he overcame them). </a:t>
            </a:r>
          </a:p>
          <a:p>
            <a:pPr>
              <a:spcBef>
                <a:spcPts val="0"/>
              </a:spcBef>
            </a:pPr>
            <a:endParaRPr lang="en-GB" sz="1900" dirty="0"/>
          </a:p>
          <a:p>
            <a:pPr>
              <a:spcBef>
                <a:spcPts val="0"/>
              </a:spcBef>
            </a:pPr>
            <a:r>
              <a:rPr lang="en-GB" sz="1900" b="1" dirty="0"/>
              <a:t>Uses cautious language </a:t>
            </a:r>
            <a:r>
              <a:rPr lang="en-GB" sz="1900" dirty="0"/>
              <a:t>when talking about the future (“in 5 years, I hope to…”) to show ambition and a goals-orientated approach rather than over-confidence and arrogance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2199585-C487-779D-06D3-FAD74B70D8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5A1A889-9CC5-D140-8BF1-56AB827C5FF0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3741E806-44D7-CED8-3D89-D9FE7D5099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145" y="40078"/>
            <a:ext cx="3168352" cy="796634"/>
          </a:xfrm>
        </p:spPr>
        <p:txBody>
          <a:bodyPr wrap="square" anchor="ctr">
            <a:normAutofit fontScale="90000"/>
          </a:bodyPr>
          <a:lstStyle/>
          <a:p>
            <a:pPr algn="r"/>
            <a:br>
              <a:rPr lang="en-GB" b="1" dirty="0"/>
            </a:br>
            <a:r>
              <a:rPr lang="en-GB" sz="2925" b="1" dirty="0">
                <a:solidFill>
                  <a:srgbClr val="00B050"/>
                </a:solidFill>
              </a:rPr>
              <a:t>Good</a:t>
            </a:r>
            <a:r>
              <a:rPr lang="en-GB" sz="2925" b="1" dirty="0"/>
              <a:t> interview</a:t>
            </a:r>
            <a:br>
              <a:rPr lang="en-GB" sz="2925" b="1" dirty="0"/>
            </a:br>
            <a:br>
              <a:rPr lang="en-GB" sz="2925" b="1" dirty="0"/>
            </a:br>
            <a:endParaRPr lang="en-GB" sz="2925" b="1" dirty="0"/>
          </a:p>
        </p:txBody>
      </p:sp>
    </p:spTree>
    <p:extLst>
      <p:ext uri="{BB962C8B-B14F-4D97-AF65-F5344CB8AC3E}">
        <p14:creationId xmlns:p14="http://schemas.microsoft.com/office/powerpoint/2010/main" val="559611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3CB66DF-B3BD-C5D6-4A04-B458F8B3F923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184F7C-91D6-8CDA-3964-0F20ABECB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129" y="266490"/>
            <a:ext cx="8229600" cy="714237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Potential Interview Questions              </a:t>
            </a:r>
            <a:r>
              <a:rPr lang="en-GB" sz="2250" dirty="0"/>
              <a:t>(from the recording)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63F8F-5ED8-80EB-F9B8-6B84BC2293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280" y="1196750"/>
            <a:ext cx="8895440" cy="5661249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buFont typeface="+mj-lt"/>
              <a:buAutoNum type="arabicPeriod"/>
            </a:pPr>
            <a:r>
              <a:rPr lang="en-GB" sz="2000" dirty="0"/>
              <a:t>What are your </a:t>
            </a:r>
            <a:r>
              <a:rPr lang="en-GB" sz="2000" b="1" dirty="0">
                <a:solidFill>
                  <a:srgbClr val="00B0F0"/>
                </a:solidFill>
              </a:rPr>
              <a:t>strengths</a:t>
            </a:r>
            <a:r>
              <a:rPr lang="en-GB" sz="2000" dirty="0"/>
              <a:t>? </a:t>
            </a:r>
          </a:p>
          <a:p>
            <a:pPr>
              <a:spcBef>
                <a:spcPts val="0"/>
              </a:spcBef>
              <a:buFont typeface="+mj-lt"/>
              <a:buAutoNum type="arabicPeriod"/>
            </a:pPr>
            <a:endParaRPr lang="en-GB" sz="2000" dirty="0"/>
          </a:p>
          <a:p>
            <a:pPr>
              <a:spcBef>
                <a:spcPts val="0"/>
              </a:spcBef>
              <a:buFont typeface="+mj-lt"/>
              <a:buAutoNum type="arabicPeriod"/>
            </a:pPr>
            <a:r>
              <a:rPr lang="en-GB" sz="2000" dirty="0"/>
              <a:t>What are your </a:t>
            </a:r>
            <a:r>
              <a:rPr lang="en-GB" sz="2000" b="1" dirty="0">
                <a:solidFill>
                  <a:srgbClr val="00B0F0"/>
                </a:solidFill>
              </a:rPr>
              <a:t>weaknesses</a:t>
            </a:r>
            <a:r>
              <a:rPr lang="en-GB" sz="2000" dirty="0"/>
              <a:t>?                           </a:t>
            </a:r>
          </a:p>
          <a:p>
            <a:pPr>
              <a:spcBef>
                <a:spcPts val="0"/>
              </a:spcBef>
              <a:buFont typeface="+mj-lt"/>
              <a:buAutoNum type="arabicPeriod"/>
            </a:pPr>
            <a:endParaRPr lang="en-GB" sz="2000" dirty="0"/>
          </a:p>
          <a:p>
            <a:pPr>
              <a:spcBef>
                <a:spcPts val="0"/>
              </a:spcBef>
              <a:buFont typeface="+mj-lt"/>
              <a:buAutoNum type="arabicPeriod"/>
            </a:pPr>
            <a:r>
              <a:rPr lang="en-GB" sz="2000" dirty="0"/>
              <a:t>Tell me about a </a:t>
            </a:r>
            <a:r>
              <a:rPr lang="en-GB" sz="2000" b="1" dirty="0">
                <a:solidFill>
                  <a:srgbClr val="00B0F0"/>
                </a:solidFill>
              </a:rPr>
              <a:t>challenge in the workplace </a:t>
            </a:r>
            <a:r>
              <a:rPr lang="en-GB" sz="2000" dirty="0"/>
              <a:t>that you dealt with. How did you manage it?</a:t>
            </a:r>
          </a:p>
          <a:p>
            <a:pPr>
              <a:spcBef>
                <a:spcPts val="0"/>
              </a:spcBef>
              <a:buFont typeface="+mj-lt"/>
              <a:buAutoNum type="arabicPeriod"/>
            </a:pPr>
            <a:endParaRPr lang="en-GB" sz="2000" dirty="0"/>
          </a:p>
          <a:p>
            <a:pPr>
              <a:spcBef>
                <a:spcPts val="0"/>
              </a:spcBef>
              <a:buFont typeface="+mj-lt"/>
              <a:buAutoNum type="arabicPeriod"/>
            </a:pPr>
            <a:r>
              <a:rPr lang="en-GB" sz="2000" dirty="0"/>
              <a:t>What is your </a:t>
            </a:r>
            <a:r>
              <a:rPr lang="en-GB" sz="2000" b="1" dirty="0">
                <a:solidFill>
                  <a:srgbClr val="00B0F0"/>
                </a:solidFill>
              </a:rPr>
              <a:t>greatest achievement </a:t>
            </a:r>
            <a:r>
              <a:rPr lang="en-GB" sz="2000" dirty="0"/>
              <a:t>and why? </a:t>
            </a:r>
          </a:p>
          <a:p>
            <a:pPr>
              <a:spcBef>
                <a:spcPts val="0"/>
              </a:spcBef>
              <a:buFont typeface="+mj-lt"/>
              <a:buAutoNum type="arabicPeriod"/>
            </a:pPr>
            <a:endParaRPr lang="en-GB" sz="2000" dirty="0"/>
          </a:p>
          <a:p>
            <a:pPr>
              <a:spcBef>
                <a:spcPts val="0"/>
              </a:spcBef>
              <a:buFont typeface="+mj-lt"/>
              <a:buAutoNum type="arabicPeriod"/>
            </a:pPr>
            <a:r>
              <a:rPr lang="en-GB" sz="2000" dirty="0"/>
              <a:t>Name a time when you </a:t>
            </a:r>
            <a:r>
              <a:rPr lang="en-GB" sz="2000" b="1" dirty="0">
                <a:solidFill>
                  <a:srgbClr val="00B0F0"/>
                </a:solidFill>
              </a:rPr>
              <a:t>disagreed with a decision made in the workplace</a:t>
            </a:r>
            <a:r>
              <a:rPr lang="en-GB" sz="2000" dirty="0"/>
              <a:t>. How did you deal with it?</a:t>
            </a:r>
          </a:p>
          <a:p>
            <a:pPr>
              <a:spcBef>
                <a:spcPts val="0"/>
              </a:spcBef>
              <a:buFont typeface="+mj-lt"/>
              <a:buAutoNum type="arabicPeriod"/>
            </a:pPr>
            <a:endParaRPr lang="en-GB" sz="2000" dirty="0"/>
          </a:p>
          <a:p>
            <a:pPr>
              <a:spcBef>
                <a:spcPts val="0"/>
              </a:spcBef>
              <a:buFont typeface="+mj-lt"/>
              <a:buAutoNum type="arabicPeriod"/>
            </a:pPr>
            <a:r>
              <a:rPr lang="en-GB" sz="2000" dirty="0"/>
              <a:t>Where do you see </a:t>
            </a:r>
            <a:r>
              <a:rPr lang="en-GB" sz="2000" b="1" dirty="0">
                <a:solidFill>
                  <a:srgbClr val="00B0F0"/>
                </a:solidFill>
              </a:rPr>
              <a:t>yourself in 5 years from now</a:t>
            </a:r>
            <a:r>
              <a:rPr lang="en-GB" sz="2000" dirty="0"/>
              <a:t>?</a:t>
            </a:r>
          </a:p>
          <a:p>
            <a:pPr>
              <a:spcBef>
                <a:spcPts val="0"/>
              </a:spcBef>
              <a:buFont typeface="+mj-lt"/>
              <a:buAutoNum type="arabicPeriod"/>
            </a:pPr>
            <a:endParaRPr lang="en-GB" sz="2000" dirty="0"/>
          </a:p>
          <a:p>
            <a:pPr>
              <a:spcBef>
                <a:spcPts val="0"/>
              </a:spcBef>
              <a:buFont typeface="+mj-lt"/>
              <a:buAutoNum type="arabicPeriod"/>
            </a:pPr>
            <a:r>
              <a:rPr lang="en-GB" sz="2000" dirty="0"/>
              <a:t>What are </a:t>
            </a:r>
            <a:r>
              <a:rPr lang="en-GB" sz="2000" b="1" dirty="0">
                <a:solidFill>
                  <a:srgbClr val="00B0F0"/>
                </a:solidFill>
              </a:rPr>
              <a:t>your expectations of us</a:t>
            </a:r>
            <a:r>
              <a:rPr lang="en-GB" sz="2000" dirty="0"/>
              <a:t> </a:t>
            </a:r>
            <a:r>
              <a:rPr lang="en-GB" sz="2000" b="1" dirty="0">
                <a:solidFill>
                  <a:srgbClr val="00B0F0"/>
                </a:solidFill>
              </a:rPr>
              <a:t>and</a:t>
            </a:r>
            <a:r>
              <a:rPr lang="en-GB" sz="2000" dirty="0"/>
              <a:t> </a:t>
            </a:r>
            <a:r>
              <a:rPr lang="en-GB" sz="2000" b="1" dirty="0">
                <a:solidFill>
                  <a:srgbClr val="00B0F0"/>
                </a:solidFill>
              </a:rPr>
              <a:t>this role</a:t>
            </a:r>
            <a:r>
              <a:rPr lang="en-GB" sz="2000" dirty="0"/>
              <a:t>?</a:t>
            </a:r>
          </a:p>
          <a:p>
            <a:pPr>
              <a:spcBef>
                <a:spcPts val="0"/>
              </a:spcBef>
              <a:buFont typeface="+mj-lt"/>
              <a:buAutoNum type="arabicPeriod"/>
            </a:pPr>
            <a:endParaRPr lang="en-GB" sz="2000" dirty="0"/>
          </a:p>
          <a:p>
            <a:pPr>
              <a:spcBef>
                <a:spcPts val="0"/>
              </a:spcBef>
              <a:buFont typeface="+mj-lt"/>
              <a:buAutoNum type="arabicPeriod"/>
            </a:pPr>
            <a:r>
              <a:rPr lang="en-GB" sz="2000" dirty="0"/>
              <a:t>Do you have </a:t>
            </a:r>
            <a:r>
              <a:rPr lang="en-GB" sz="2000" b="1" dirty="0">
                <a:solidFill>
                  <a:srgbClr val="00B0F0"/>
                </a:solidFill>
              </a:rPr>
              <a:t>any questions for us</a:t>
            </a:r>
            <a:r>
              <a:rPr lang="en-GB" sz="2000" dirty="0"/>
              <a:t>?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6AF1C7-D470-436F-07DD-73027FE18C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5A1A889-9CC5-D140-8BF1-56AB827C5FF0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1BF0C22C-70CA-208D-9694-141CDCA08DAF}"/>
              </a:ext>
            </a:extLst>
          </p:cNvPr>
          <p:cNvSpPr/>
          <p:nvPr/>
        </p:nvSpPr>
        <p:spPr>
          <a:xfrm>
            <a:off x="6444208" y="5373216"/>
            <a:ext cx="2664296" cy="1348259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 w="3175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r>
              <a:rPr lang="en-GB" dirty="0">
                <a:solidFill>
                  <a:schemeClr val="tx1"/>
                </a:solidFill>
              </a:rPr>
              <a:t>Write down your own responses to the first three questions</a:t>
            </a:r>
          </a:p>
        </p:txBody>
      </p:sp>
    </p:spTree>
    <p:extLst>
      <p:ext uri="{BB962C8B-B14F-4D97-AF65-F5344CB8AC3E}">
        <p14:creationId xmlns:p14="http://schemas.microsoft.com/office/powerpoint/2010/main" val="3610271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90692B-81E3-2568-A857-1C776A026F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F8F7F3D-F63D-44FE-CDF1-D22D2B408E3A}"/>
              </a:ext>
            </a:extLst>
          </p:cNvPr>
          <p:cNvSpPr txBox="1">
            <a:spLocks/>
          </p:cNvSpPr>
          <p:nvPr/>
        </p:nvSpPr>
        <p:spPr>
          <a:xfrm>
            <a:off x="1259632" y="1340768"/>
            <a:ext cx="6330998" cy="3312368"/>
          </a:xfrm>
          <a:prstGeom prst="rect">
            <a:avLst/>
          </a:prstGeom>
          <a:solidFill>
            <a:srgbClr val="0070C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 algn="ctr">
              <a:lnSpc>
                <a:spcPct val="120000"/>
              </a:lnSpc>
              <a:spcAft>
                <a:spcPts val="1200"/>
              </a:spcAft>
              <a:buFont typeface="Arial" panose="020B0604020202020204" pitchFamily="34" charset="0"/>
              <a:buNone/>
            </a:pPr>
            <a:r>
              <a:rPr lang="en-GB" sz="8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Instructions for Next Week’s Assessment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F60AABA-F16F-6878-F13E-F206C74274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223454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1F9591-7572-18B4-C3F2-AAF7758981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E300DBA-387F-FA51-D9D4-1E88F9EF9A17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D0F4B5-BA21-321A-0016-4B332074C6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8614"/>
            <a:ext cx="8229600" cy="77809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Task 1 pre-interview submission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39814C-AB9C-9F3F-CAC1-928935EE64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484784"/>
            <a:ext cx="8712968" cy="4896188"/>
          </a:xfrm>
        </p:spPr>
        <p:txBody>
          <a:bodyPr>
            <a:normAutofit fontScale="92500"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/>
              <a:t>Date of submission:</a:t>
            </a:r>
          </a:p>
          <a:p>
            <a:pPr lvl="1">
              <a:lnSpc>
                <a:spcPct val="150000"/>
              </a:lnSpc>
              <a:spcBef>
                <a:spcPts val="0"/>
              </a:spcBef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00B0F0"/>
                </a:solidFill>
              </a:rPr>
              <a:t>Monday 9</a:t>
            </a:r>
            <a:r>
              <a:rPr lang="en-GB" sz="2400" b="1" baseline="30000" dirty="0">
                <a:solidFill>
                  <a:srgbClr val="00B0F0"/>
                </a:solidFill>
              </a:rPr>
              <a:t>th</a:t>
            </a:r>
            <a:r>
              <a:rPr lang="en-GB" sz="2400" b="1" dirty="0">
                <a:solidFill>
                  <a:srgbClr val="00B0F0"/>
                </a:solidFill>
              </a:rPr>
              <a:t> November 2026 - before 10am </a:t>
            </a:r>
            <a:r>
              <a:rPr lang="en-GB" sz="2400" dirty="0"/>
              <a:t>(via Moodle)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/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/>
              <a:t>Content to be submitted as a single document: </a:t>
            </a:r>
          </a:p>
          <a:p>
            <a:pPr marL="914400" lvl="1" indent="-457200">
              <a:lnSpc>
                <a:spcPct val="15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sz="2400" dirty="0"/>
              <a:t>A </a:t>
            </a:r>
            <a:r>
              <a:rPr lang="en-GB" sz="2400" b="1" dirty="0">
                <a:solidFill>
                  <a:srgbClr val="00B0F0"/>
                </a:solidFill>
              </a:rPr>
              <a:t>job description </a:t>
            </a:r>
            <a:r>
              <a:rPr lang="en-GB" sz="2400" dirty="0"/>
              <a:t>and</a:t>
            </a:r>
            <a:r>
              <a:rPr lang="en-GB" sz="2400" b="1" dirty="0">
                <a:solidFill>
                  <a:srgbClr val="00B0F0"/>
                </a:solidFill>
              </a:rPr>
              <a:t> person specification </a:t>
            </a:r>
            <a:r>
              <a:rPr lang="en-GB" sz="2400" dirty="0"/>
              <a:t>for the role you have selected </a:t>
            </a:r>
            <a:endParaRPr lang="en-GB" sz="2400" u="sng" dirty="0"/>
          </a:p>
          <a:p>
            <a:pPr marL="914400" lvl="1" indent="-457200">
              <a:lnSpc>
                <a:spcPct val="15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sz="2400" dirty="0"/>
              <a:t>Your </a:t>
            </a:r>
            <a:r>
              <a:rPr lang="en-GB" sz="2400" b="1" dirty="0">
                <a:solidFill>
                  <a:srgbClr val="00B0F0"/>
                </a:solidFill>
              </a:rPr>
              <a:t>CV</a:t>
            </a:r>
            <a:r>
              <a:rPr lang="en-GB" sz="2400" dirty="0"/>
              <a:t> for this application </a:t>
            </a:r>
            <a:endParaRPr lang="en-GB" sz="2400" u="sng" dirty="0"/>
          </a:p>
          <a:p>
            <a:pPr marL="914400" lvl="1" indent="-457200">
              <a:lnSpc>
                <a:spcPct val="15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sz="2400" dirty="0"/>
              <a:t>Your </a:t>
            </a:r>
            <a:r>
              <a:rPr lang="en-GB" sz="2400" b="1" dirty="0">
                <a:solidFill>
                  <a:srgbClr val="00B0F0"/>
                </a:solidFill>
              </a:rPr>
              <a:t>cover letter </a:t>
            </a:r>
          </a:p>
          <a:p>
            <a:pPr marL="0" indent="0">
              <a:spcBef>
                <a:spcPts val="600"/>
              </a:spcBef>
              <a:buNone/>
            </a:pPr>
            <a:endParaRPr lang="en-GB" sz="2900" b="1" dirty="0">
              <a:solidFill>
                <a:srgbClr val="00B0F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en-GB" sz="2600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E233C7-1E3E-EE04-49A8-31FA4394E7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75965A6D-5F94-AAB7-43ED-E02E07A2F70E}"/>
              </a:ext>
            </a:extLst>
          </p:cNvPr>
          <p:cNvSpPr/>
          <p:nvPr/>
        </p:nvSpPr>
        <p:spPr>
          <a:xfrm>
            <a:off x="5436096" y="4620079"/>
            <a:ext cx="3478807" cy="1329201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 w="3175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r>
              <a:rPr lang="en-GB" b="1" dirty="0">
                <a:solidFill>
                  <a:srgbClr val="FF0000"/>
                </a:solidFill>
              </a:rPr>
              <a:t>Do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b="1" dirty="0">
                <a:solidFill>
                  <a:srgbClr val="FF0000"/>
                </a:solidFill>
              </a:rPr>
              <a:t>not</a:t>
            </a:r>
            <a:r>
              <a:rPr lang="en-GB" b="1" dirty="0">
                <a:solidFill>
                  <a:schemeClr val="tx1"/>
                </a:solidFill>
              </a:rPr>
              <a:t> provide any job-related information via weblinks. </a:t>
            </a:r>
          </a:p>
        </p:txBody>
      </p:sp>
    </p:spTree>
    <p:extLst>
      <p:ext uri="{BB962C8B-B14F-4D97-AF65-F5344CB8AC3E}">
        <p14:creationId xmlns:p14="http://schemas.microsoft.com/office/powerpoint/2010/main" val="2283384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1DB487-FED4-7FCE-D45C-51D7007AE7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9F1F62-8099-8796-03FB-D21ABA812A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304764"/>
            <a:ext cx="8784976" cy="4248472"/>
          </a:xfrm>
        </p:spPr>
        <p:txBody>
          <a:bodyPr>
            <a:noAutofit/>
          </a:bodyPr>
          <a:lstStyle/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en-GB" sz="2400" b="1" dirty="0"/>
              <a:t>Every interview will be recorded</a:t>
            </a:r>
            <a:r>
              <a:rPr lang="en-GB" sz="2400" dirty="0"/>
              <a:t> by your lecturer. 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endParaRPr lang="en-GB" sz="2400" dirty="0"/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en-GB" sz="2400" b="1" dirty="0"/>
              <a:t>Do</a:t>
            </a:r>
            <a:r>
              <a:rPr lang="en-GB" sz="2400" dirty="0"/>
              <a:t> </a:t>
            </a:r>
            <a:r>
              <a:rPr lang="en-GB" sz="2400" b="1" dirty="0"/>
              <a:t>arrive on time</a:t>
            </a:r>
            <a:r>
              <a:rPr lang="en-GB" sz="2400" dirty="0"/>
              <a:t>. This will help to minimise interruptions once the task begins. 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endParaRPr lang="en-GB" sz="2400" dirty="0"/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en-GB" sz="2400" b="1" dirty="0"/>
              <a:t>Phones should be switched off or put on silent mode</a:t>
            </a:r>
            <a:r>
              <a:rPr lang="en-GB" sz="2400" dirty="0"/>
              <a:t>.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endParaRPr lang="en-GB" sz="2400" dirty="0"/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en-GB" sz="2400" b="1" dirty="0"/>
              <a:t>Do not engage in conversations</a:t>
            </a:r>
            <a:r>
              <a:rPr lang="en-GB" sz="2400" dirty="0"/>
              <a:t> whilst your colleagues are being assessed. 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endParaRPr lang="en-GB" sz="2400" dirty="0"/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en-GB" sz="2400" b="1" dirty="0"/>
              <a:t>Breaks may be arranged differently </a:t>
            </a:r>
            <a:r>
              <a:rPr lang="en-GB" sz="2400" dirty="0"/>
              <a:t>on the day.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59332E6-C0CC-E204-641B-BC998BC36224}"/>
              </a:ext>
            </a:extLst>
          </p:cNvPr>
          <p:cNvSpPr txBox="1">
            <a:spLocks/>
          </p:cNvSpPr>
          <p:nvPr/>
        </p:nvSpPr>
        <p:spPr>
          <a:xfrm>
            <a:off x="179512" y="58614"/>
            <a:ext cx="8784976" cy="7780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Task 1 mock interview instructions 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3DF17BF-F3CB-DE1A-A72B-D252937917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4122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6CC83B-C192-37D4-14A7-BE94BE51A6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433F08-1462-07FB-DA24-3F3BE1A5E1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304764"/>
            <a:ext cx="8784976" cy="4248472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2400" dirty="0"/>
              <a:t>This assessment is worth </a:t>
            </a:r>
            <a:r>
              <a:rPr lang="en-GB" sz="2400" b="1" dirty="0"/>
              <a:t>50% of your module mark</a:t>
            </a:r>
            <a:r>
              <a:rPr lang="en-GB" sz="2400" dirty="0"/>
              <a:t>.</a:t>
            </a:r>
          </a:p>
          <a:p>
            <a:pPr marL="0" indent="0">
              <a:spcBef>
                <a:spcPts val="0"/>
              </a:spcBef>
              <a:buNone/>
            </a:pPr>
            <a:endParaRPr lang="en-GB" sz="2400" dirty="0"/>
          </a:p>
          <a:p>
            <a:pPr marL="0" indent="0">
              <a:spcBef>
                <a:spcPts val="0"/>
              </a:spcBef>
              <a:buNone/>
            </a:pPr>
            <a:r>
              <a:rPr lang="en-GB" sz="2400" b="1" dirty="0"/>
              <a:t>10-15 minutes will be allotted for each interview</a:t>
            </a:r>
            <a:r>
              <a:rPr lang="en-GB" sz="2400" dirty="0"/>
              <a:t>. </a:t>
            </a:r>
          </a:p>
          <a:p>
            <a:pPr marL="0" indent="0">
              <a:spcBef>
                <a:spcPts val="0"/>
              </a:spcBef>
              <a:buNone/>
            </a:pPr>
            <a:endParaRPr lang="en-GB" sz="2400" dirty="0"/>
          </a:p>
          <a:p>
            <a:pPr marL="0" indent="0">
              <a:spcBef>
                <a:spcPts val="0"/>
              </a:spcBef>
              <a:buNone/>
            </a:pPr>
            <a:r>
              <a:rPr lang="en-GB" sz="2400" b="1" dirty="0">
                <a:solidFill>
                  <a:srgbClr val="00B0F0"/>
                </a:solidFill>
              </a:rPr>
              <a:t>Today</a:t>
            </a:r>
            <a:r>
              <a:rPr lang="en-GB" sz="2400" dirty="0"/>
              <a:t>, </a:t>
            </a:r>
            <a:r>
              <a:rPr lang="en-GB" sz="2400" b="1" dirty="0"/>
              <a:t>you will be given a list of 7 interview questions</a:t>
            </a:r>
            <a:r>
              <a:rPr lang="en-GB" sz="2400" dirty="0"/>
              <a:t>. You should </a:t>
            </a:r>
            <a:r>
              <a:rPr lang="en-GB" sz="2400" b="1" dirty="0"/>
              <a:t>study</a:t>
            </a:r>
            <a:r>
              <a:rPr lang="en-GB" sz="2400" dirty="0"/>
              <a:t> these questions carefully </a:t>
            </a:r>
            <a:r>
              <a:rPr lang="en-GB" sz="2400" b="1" dirty="0"/>
              <a:t>and</a:t>
            </a:r>
            <a:r>
              <a:rPr lang="en-GB" sz="2400" dirty="0"/>
              <a:t> </a:t>
            </a:r>
            <a:r>
              <a:rPr lang="en-GB" sz="2400" b="1" dirty="0"/>
              <a:t>prepare</a:t>
            </a:r>
            <a:r>
              <a:rPr lang="en-GB" sz="2400" dirty="0"/>
              <a:t> well thought out responses. </a:t>
            </a:r>
          </a:p>
          <a:p>
            <a:pPr marL="0" indent="0">
              <a:spcBef>
                <a:spcPts val="0"/>
              </a:spcBef>
              <a:buNone/>
            </a:pPr>
            <a:endParaRPr lang="en-GB" sz="2400" dirty="0"/>
          </a:p>
          <a:p>
            <a:pPr marL="0" indent="0">
              <a:spcBef>
                <a:spcPts val="0"/>
              </a:spcBef>
              <a:buNone/>
            </a:pPr>
            <a:r>
              <a:rPr lang="en-GB" sz="2400" b="1" dirty="0">
                <a:solidFill>
                  <a:srgbClr val="00B0F0"/>
                </a:solidFill>
              </a:rPr>
              <a:t>Next week</a:t>
            </a:r>
            <a:r>
              <a:rPr lang="en-GB" sz="2400" dirty="0"/>
              <a:t>, </a:t>
            </a:r>
            <a:r>
              <a:rPr lang="en-GB" sz="2400" b="1" dirty="0"/>
              <a:t>you will be answering 5 questions </a:t>
            </a:r>
            <a:r>
              <a:rPr lang="en-GB" sz="2400" dirty="0"/>
              <a:t>taken from the list of 7. You will find out on the day which questions you have been assigned.  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endParaRPr lang="en-GB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FD8A6C2-7488-B4F9-ADA5-8549F41096D7}"/>
              </a:ext>
            </a:extLst>
          </p:cNvPr>
          <p:cNvSpPr txBox="1">
            <a:spLocks/>
          </p:cNvSpPr>
          <p:nvPr/>
        </p:nvSpPr>
        <p:spPr>
          <a:xfrm>
            <a:off x="179512" y="58614"/>
            <a:ext cx="8784976" cy="7780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Task 1 mock interview instructions 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1313679-843D-DDDE-8FF8-7A7B217F92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7602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79B8FF-BD06-1827-DE2E-6722F91C30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0A51744-2E8F-BD0D-E3A9-48A50D728C06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5E1A2F-F0D3-EDBC-04EC-1C7F0BB9AC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04764"/>
            <a:ext cx="8229600" cy="5220580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2300" dirty="0"/>
              <a:t>When being interviewed, </a:t>
            </a:r>
            <a:r>
              <a:rPr lang="en-GB" sz="2300" b="1" dirty="0"/>
              <a:t>you will be seated in front of the camera</a:t>
            </a:r>
            <a:r>
              <a:rPr lang="en-GB" sz="2300" dirty="0"/>
              <a:t>. </a:t>
            </a:r>
          </a:p>
          <a:p>
            <a:pPr>
              <a:spcBef>
                <a:spcPts val="0"/>
              </a:spcBef>
            </a:pPr>
            <a:endParaRPr lang="en-GB" sz="2300" dirty="0"/>
          </a:p>
          <a:p>
            <a:pPr marL="0" indent="0">
              <a:spcBef>
                <a:spcPts val="0"/>
              </a:spcBef>
              <a:buNone/>
            </a:pPr>
            <a:r>
              <a:rPr lang="en-GB" sz="2300" b="1" dirty="0"/>
              <a:t>The lecturer </a:t>
            </a:r>
            <a:r>
              <a:rPr lang="en-GB" sz="2300" dirty="0"/>
              <a:t>will act as the interviewer. They </a:t>
            </a:r>
            <a:r>
              <a:rPr lang="en-GB" sz="2300" b="1" dirty="0"/>
              <a:t>will</a:t>
            </a:r>
            <a:r>
              <a:rPr lang="en-GB" sz="2300" dirty="0"/>
              <a:t> </a:t>
            </a:r>
            <a:r>
              <a:rPr lang="en-GB" sz="2300" b="1" dirty="0"/>
              <a:t>ask you </a:t>
            </a:r>
            <a:r>
              <a:rPr lang="en-GB" sz="2300" b="1" dirty="0">
                <a:solidFill>
                  <a:srgbClr val="00B0F0"/>
                </a:solidFill>
              </a:rPr>
              <a:t>5 questions</a:t>
            </a:r>
            <a:r>
              <a:rPr lang="en-GB" sz="2300" dirty="0"/>
              <a:t>. </a:t>
            </a:r>
          </a:p>
          <a:p>
            <a:pPr>
              <a:spcBef>
                <a:spcPts val="0"/>
              </a:spcBef>
            </a:pPr>
            <a:endParaRPr lang="en-GB" sz="2300" dirty="0"/>
          </a:p>
          <a:p>
            <a:pPr marL="0" indent="0">
              <a:spcBef>
                <a:spcPts val="0"/>
              </a:spcBef>
              <a:buNone/>
            </a:pPr>
            <a:r>
              <a:rPr lang="en-GB" sz="2300" dirty="0"/>
              <a:t>You should answer these questions to the best of your ability. </a:t>
            </a:r>
            <a:r>
              <a:rPr lang="en-GB" sz="2300" b="1" dirty="0"/>
              <a:t>Each response should be </a:t>
            </a:r>
            <a:r>
              <a:rPr lang="en-GB" sz="2300" b="1" dirty="0">
                <a:solidFill>
                  <a:srgbClr val="00B0F0"/>
                </a:solidFill>
              </a:rPr>
              <a:t>related to your selected job</a:t>
            </a:r>
            <a:r>
              <a:rPr lang="en-GB" sz="2300" b="1" dirty="0"/>
              <a:t> and </a:t>
            </a:r>
            <a:r>
              <a:rPr lang="en-GB" sz="2300" b="1" dirty="0">
                <a:solidFill>
                  <a:srgbClr val="00B0F0"/>
                </a:solidFill>
              </a:rPr>
              <a:t>2-3 minutes long</a:t>
            </a:r>
            <a:r>
              <a:rPr lang="en-GB" sz="2300" dirty="0"/>
              <a:t>.  </a:t>
            </a:r>
          </a:p>
          <a:p>
            <a:pPr marL="0" indent="0">
              <a:spcBef>
                <a:spcPts val="0"/>
              </a:spcBef>
              <a:buNone/>
            </a:pPr>
            <a:endParaRPr lang="en-GB" sz="2300" b="1" dirty="0"/>
          </a:p>
          <a:p>
            <a:pPr marL="0" indent="0">
              <a:spcBef>
                <a:spcPts val="0"/>
              </a:spcBef>
              <a:buNone/>
            </a:pPr>
            <a:r>
              <a:rPr lang="en-GB" sz="2300" b="1" dirty="0"/>
              <a:t>The lecturer may also ask you </a:t>
            </a:r>
            <a:r>
              <a:rPr lang="en-GB" sz="2300" b="1" dirty="0">
                <a:solidFill>
                  <a:srgbClr val="00B0F0"/>
                </a:solidFill>
              </a:rPr>
              <a:t>follow-up questions</a:t>
            </a:r>
            <a:r>
              <a:rPr lang="en-GB" sz="2300" dirty="0"/>
              <a:t>.</a:t>
            </a:r>
          </a:p>
          <a:p>
            <a:pPr marL="0" indent="0">
              <a:spcBef>
                <a:spcPts val="0"/>
              </a:spcBef>
              <a:buNone/>
            </a:pPr>
            <a:endParaRPr lang="en-GB" sz="2300" dirty="0"/>
          </a:p>
          <a:p>
            <a:pPr marL="0" indent="0">
              <a:spcBef>
                <a:spcPts val="0"/>
              </a:spcBef>
              <a:buNone/>
            </a:pPr>
            <a:r>
              <a:rPr lang="en-GB" sz="2300" b="1" dirty="0"/>
              <a:t>Your responses should be </a:t>
            </a:r>
            <a:r>
              <a:rPr lang="en-GB" sz="2300" b="1" dirty="0">
                <a:solidFill>
                  <a:srgbClr val="00B0F0"/>
                </a:solidFill>
              </a:rPr>
              <a:t>supported by examples</a:t>
            </a:r>
            <a:r>
              <a:rPr lang="en-GB" sz="2300" dirty="0"/>
              <a:t>. You should also </a:t>
            </a:r>
            <a:r>
              <a:rPr lang="en-GB" sz="2300" b="1" dirty="0">
                <a:solidFill>
                  <a:srgbClr val="00B0F0"/>
                </a:solidFill>
              </a:rPr>
              <a:t>use professional language </a:t>
            </a:r>
            <a:r>
              <a:rPr lang="en-GB" sz="2300" b="1" dirty="0"/>
              <a:t>throughout the interview</a:t>
            </a:r>
            <a:r>
              <a:rPr lang="en-GB" sz="2300" dirty="0"/>
              <a:t>.</a:t>
            </a:r>
          </a:p>
          <a:p>
            <a:pPr marL="0" indent="0">
              <a:spcBef>
                <a:spcPts val="0"/>
              </a:spcBef>
              <a:buNone/>
            </a:pPr>
            <a:endParaRPr lang="en-GB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3702528-7928-2ADD-1D26-8D03F3908C1D}"/>
              </a:ext>
            </a:extLst>
          </p:cNvPr>
          <p:cNvSpPr txBox="1">
            <a:spLocks/>
          </p:cNvSpPr>
          <p:nvPr/>
        </p:nvSpPr>
        <p:spPr>
          <a:xfrm>
            <a:off x="251520" y="58614"/>
            <a:ext cx="8568952" cy="7780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Task 1 mock interview instructions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C885D3-9901-560B-E61A-2A4FDC394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665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8C0411-220A-E33E-214F-FB77D038EA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C6B931DC-811A-DBA3-161F-D1B73E33B9A2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AF5B6A-582F-1A8D-0B7D-3556681E5E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8614"/>
            <a:ext cx="8229600" cy="778098"/>
          </a:xfrm>
        </p:spPr>
        <p:txBody>
          <a:bodyPr>
            <a:normAutofit/>
          </a:bodyPr>
          <a:lstStyle/>
          <a:p>
            <a:r>
              <a:rPr lang="en-GB" sz="4000" b="1" dirty="0"/>
              <a:t>Task 1 mock interview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62C4F4-4D6A-2359-127C-15CC1BD4E7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052736"/>
            <a:ext cx="8640960" cy="5746650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50000"/>
              </a:lnSpc>
              <a:spcBef>
                <a:spcPts val="600"/>
              </a:spcBef>
              <a:buNone/>
            </a:pPr>
            <a:r>
              <a:rPr lang="en-GB" sz="2200" b="1" dirty="0"/>
              <a:t>Learning outcomes </a:t>
            </a:r>
          </a:p>
          <a:p>
            <a:pPr marL="0" indent="0">
              <a:lnSpc>
                <a:spcPct val="150000"/>
              </a:lnSpc>
              <a:spcBef>
                <a:spcPts val="600"/>
              </a:spcBef>
              <a:buNone/>
            </a:pPr>
            <a:endParaRPr lang="en-GB" sz="2200" b="1" dirty="0">
              <a:solidFill>
                <a:srgbClr val="00B0F0"/>
              </a:solidFill>
            </a:endParaRPr>
          </a:p>
          <a:p>
            <a:pPr marL="0" indent="0">
              <a:lnSpc>
                <a:spcPct val="150000"/>
              </a:lnSpc>
              <a:spcBef>
                <a:spcPts val="600"/>
              </a:spcBef>
              <a:buNone/>
            </a:pPr>
            <a:r>
              <a:rPr lang="en-GB" sz="2200" b="1" dirty="0"/>
              <a:t>LO-1</a:t>
            </a:r>
            <a:r>
              <a:rPr lang="en-GB" sz="2200" dirty="0"/>
              <a:t> Understand the skills and knowledge needed for working effectively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200" b="1" dirty="0"/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200" b="1" dirty="0"/>
              <a:t>LO-2 </a:t>
            </a:r>
            <a:r>
              <a:rPr lang="en-GB" sz="2200" dirty="0"/>
              <a:t>Demonstrate readiness for employability and personal advancement through an understanding of personal strengths and areas for further development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200" b="1" dirty="0"/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200" b="1" dirty="0"/>
              <a:t>LO-3 </a:t>
            </a:r>
            <a:r>
              <a:rPr lang="en-GB" sz="2200" dirty="0"/>
              <a:t>Establish employment goals and develop a personal action plan</a:t>
            </a:r>
          </a:p>
          <a:p>
            <a:pPr marL="0" indent="0">
              <a:spcBef>
                <a:spcPts val="0"/>
              </a:spcBef>
              <a:buNone/>
            </a:pPr>
            <a:endParaRPr lang="en-GB" sz="2700" dirty="0"/>
          </a:p>
          <a:p>
            <a:pPr marL="0" indent="0">
              <a:spcBef>
                <a:spcPts val="0"/>
              </a:spcBef>
              <a:buNone/>
            </a:pPr>
            <a:endParaRPr lang="en-GB" sz="27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173A8D-C29B-2A05-6124-8C6A43E9F7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9573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EE23C3-9A05-8DE4-8E0E-E9111EBDEB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A76961C3-8E15-E9F5-0B21-D290422F9824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94CF70-7E46-6BC0-F451-30AD353742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2627"/>
            <a:ext cx="8229600" cy="739372"/>
          </a:xfrm>
        </p:spPr>
        <p:txBody>
          <a:bodyPr>
            <a:normAutofit/>
          </a:bodyPr>
          <a:lstStyle/>
          <a:p>
            <a:pPr algn="l"/>
            <a:r>
              <a:rPr lang="en-GB" sz="3400" b="1" dirty="0"/>
              <a:t>Marking criteria for Task 1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F384AF-6012-D216-2AC1-59176253D4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340768"/>
            <a:ext cx="8712968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200" b="1" dirty="0">
                <a:highlight>
                  <a:srgbClr val="FFFF00"/>
                </a:highlight>
              </a:rPr>
              <a:t>2. Knowledge and Understanding Skills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200" dirty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200" dirty="0"/>
              <a:t>You should be able to </a:t>
            </a:r>
            <a:r>
              <a:rPr lang="en-GB" sz="2200" b="1" dirty="0"/>
              <a:t>create a CV and cover letter following the formal requirements</a:t>
            </a:r>
            <a:r>
              <a:rPr lang="en-GB" sz="2200" dirty="0"/>
              <a:t>.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GB" sz="2200" dirty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200" dirty="0"/>
              <a:t>You should be able to </a:t>
            </a:r>
            <a:r>
              <a:rPr lang="en-GB" sz="2200" b="1" dirty="0"/>
              <a:t>interpret and use the information extracted from various sources</a:t>
            </a:r>
            <a:r>
              <a:rPr lang="en-GB" sz="2200" dirty="0"/>
              <a:t> (such as the Job Description).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GB" sz="2200" dirty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200" dirty="0"/>
              <a:t>You should be able to </a:t>
            </a:r>
            <a:r>
              <a:rPr lang="en-GB" sz="2200" b="1" dirty="0"/>
              <a:t>show awareness of the various theories, concepts and employability tools introduced in this module</a:t>
            </a:r>
            <a:r>
              <a:rPr lang="en-GB" sz="2200" dirty="0"/>
              <a:t>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53DA3B-9F1E-53A4-A246-9732962173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2FEF1E6F-99C3-E996-180C-121A47C4FBFC}"/>
              </a:ext>
            </a:extLst>
          </p:cNvPr>
          <p:cNvSpPr/>
          <p:nvPr/>
        </p:nvSpPr>
        <p:spPr>
          <a:xfrm>
            <a:off x="3347864" y="2276872"/>
            <a:ext cx="3744416" cy="792088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9E00A542-798F-8FE9-E651-C94F977C9E38}"/>
              </a:ext>
            </a:extLst>
          </p:cNvPr>
          <p:cNvSpPr/>
          <p:nvPr/>
        </p:nvSpPr>
        <p:spPr>
          <a:xfrm>
            <a:off x="3347864" y="3789041"/>
            <a:ext cx="4608512" cy="792088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152FC4EF-A35F-E496-5EA0-02F0136FF67B}"/>
              </a:ext>
            </a:extLst>
          </p:cNvPr>
          <p:cNvSpPr/>
          <p:nvPr/>
        </p:nvSpPr>
        <p:spPr>
          <a:xfrm>
            <a:off x="611560" y="4310514"/>
            <a:ext cx="4248472" cy="792088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E1962C3-8D6C-AA3A-BD56-B1990D2FDF8F}"/>
              </a:ext>
            </a:extLst>
          </p:cNvPr>
          <p:cNvSpPr/>
          <p:nvPr/>
        </p:nvSpPr>
        <p:spPr>
          <a:xfrm>
            <a:off x="3347864" y="5300852"/>
            <a:ext cx="5400600" cy="792088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5BBFE1C5-8415-0BBC-52BF-6F3ABB3AE5FD}"/>
              </a:ext>
            </a:extLst>
          </p:cNvPr>
          <p:cNvSpPr/>
          <p:nvPr/>
        </p:nvSpPr>
        <p:spPr>
          <a:xfrm>
            <a:off x="479350" y="5795318"/>
            <a:ext cx="4668714" cy="792088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218D8F9E-4F00-6F04-6BB7-A105ABB74086}"/>
              </a:ext>
            </a:extLst>
          </p:cNvPr>
          <p:cNvSpPr/>
          <p:nvPr/>
        </p:nvSpPr>
        <p:spPr>
          <a:xfrm>
            <a:off x="5508104" y="0"/>
            <a:ext cx="3635896" cy="2204864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 w="3175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300" dirty="0">
                <a:solidFill>
                  <a:schemeClr val="tx1"/>
                </a:solidFill>
              </a:rPr>
              <a:t>CV and cover letter writing (wk5 PPT)</a:t>
            </a:r>
          </a:p>
          <a:p>
            <a:endParaRPr lang="en-GB" sz="1300" dirty="0">
              <a:solidFill>
                <a:schemeClr val="tx1"/>
              </a:solidFill>
            </a:endParaRPr>
          </a:p>
          <a:p>
            <a:r>
              <a:rPr lang="en-GB" sz="1300" dirty="0">
                <a:solidFill>
                  <a:schemeClr val="tx1"/>
                </a:solidFill>
              </a:rPr>
              <a:t>Interpreting and using the JD/PS (wk5 PPT)</a:t>
            </a:r>
          </a:p>
          <a:p>
            <a:endParaRPr lang="en-GB" sz="1300" dirty="0">
              <a:solidFill>
                <a:schemeClr val="tx1"/>
              </a:solidFill>
            </a:endParaRPr>
          </a:p>
          <a:p>
            <a:r>
              <a:rPr lang="en-GB" sz="1300" dirty="0">
                <a:solidFill>
                  <a:schemeClr val="tx1"/>
                </a:solidFill>
              </a:rPr>
              <a:t>Using the STAR model to produce complete written statements (wk5 PPT; wk6 PPT)</a:t>
            </a:r>
          </a:p>
          <a:p>
            <a:endParaRPr lang="en-GB" sz="1300" dirty="0">
              <a:solidFill>
                <a:schemeClr val="tx1"/>
              </a:solidFill>
            </a:endParaRPr>
          </a:p>
          <a:p>
            <a:r>
              <a:rPr lang="en-GB" sz="1300" dirty="0">
                <a:solidFill>
                  <a:schemeClr val="tx1"/>
                </a:solidFill>
              </a:rPr>
              <a:t>Using PDPs for goalsetting (wk1 PPT) </a:t>
            </a:r>
          </a:p>
          <a:p>
            <a:endParaRPr lang="en-GB" sz="1300" dirty="0">
              <a:solidFill>
                <a:schemeClr val="tx1"/>
              </a:solidFill>
            </a:endParaRPr>
          </a:p>
          <a:p>
            <a:r>
              <a:rPr lang="en-GB" sz="1300" dirty="0">
                <a:solidFill>
                  <a:schemeClr val="tx1"/>
                </a:solidFill>
              </a:rPr>
              <a:t>Using SWOT to promote strengths (wk2 PPT)</a:t>
            </a:r>
          </a:p>
        </p:txBody>
      </p:sp>
    </p:spTree>
    <p:extLst>
      <p:ext uri="{BB962C8B-B14F-4D97-AF65-F5344CB8AC3E}">
        <p14:creationId xmlns:p14="http://schemas.microsoft.com/office/powerpoint/2010/main" val="1172968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9B7E11-7EBB-8083-047B-B1BFB2E0E9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266E1D-D5AD-555B-7923-15BF21B986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340768"/>
            <a:ext cx="8712968" cy="439248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200" b="1" dirty="0">
                <a:highlight>
                  <a:srgbClr val="FFFF00"/>
                </a:highlight>
              </a:rPr>
              <a:t>3. Cognitive and Intellectual Skills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200" dirty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200" dirty="0"/>
              <a:t>You should be able to </a:t>
            </a:r>
            <a:r>
              <a:rPr lang="en-GB" sz="2200" b="1" dirty="0"/>
              <a:t>provide adequate answers to the questions asked during this interview</a:t>
            </a:r>
            <a:r>
              <a:rPr lang="en-GB" sz="2200" dirty="0"/>
              <a:t>.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GB" sz="2200" dirty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200" dirty="0"/>
              <a:t>You should be able to </a:t>
            </a:r>
            <a:r>
              <a:rPr lang="en-GB" sz="2200" b="1" dirty="0"/>
              <a:t>provide examples to support your answers</a:t>
            </a:r>
            <a:r>
              <a:rPr lang="en-GB" sz="2200" dirty="0"/>
              <a:t>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3E43CC-8476-FAF7-3081-EB6678EC33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25</a:t>
            </a:fld>
            <a:endParaRPr lang="en-GB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6CF44E40-41CC-17F7-E4BB-32A19570E41C}"/>
              </a:ext>
            </a:extLst>
          </p:cNvPr>
          <p:cNvSpPr/>
          <p:nvPr/>
        </p:nvSpPr>
        <p:spPr>
          <a:xfrm>
            <a:off x="3347864" y="2276872"/>
            <a:ext cx="3600400" cy="792088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FE26FBEF-3FE7-19DA-6B28-8C95F0F18228}"/>
              </a:ext>
            </a:extLst>
          </p:cNvPr>
          <p:cNvSpPr/>
          <p:nvPr/>
        </p:nvSpPr>
        <p:spPr>
          <a:xfrm>
            <a:off x="3347864" y="3797641"/>
            <a:ext cx="2448272" cy="792088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74C911E1-A5F1-FB35-ADC0-6E92B61F50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2627"/>
            <a:ext cx="8229600" cy="739372"/>
          </a:xfrm>
        </p:spPr>
        <p:txBody>
          <a:bodyPr>
            <a:normAutofit/>
          </a:bodyPr>
          <a:lstStyle/>
          <a:p>
            <a:pPr algn="l"/>
            <a:r>
              <a:rPr lang="en-GB" sz="3400" b="1" dirty="0"/>
              <a:t>Marking criteria for Task 1 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04FA8D10-0501-75F9-1228-6A23754D01F8}"/>
              </a:ext>
            </a:extLst>
          </p:cNvPr>
          <p:cNvSpPr/>
          <p:nvPr/>
        </p:nvSpPr>
        <p:spPr>
          <a:xfrm>
            <a:off x="5508104" y="0"/>
            <a:ext cx="3635896" cy="2204864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 w="3175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dirty="0">
                <a:solidFill>
                  <a:schemeClr val="tx1"/>
                </a:solidFill>
              </a:rPr>
              <a:t>Interpreting and using JD and PS documents (wk5 PPT)</a:t>
            </a:r>
          </a:p>
          <a:p>
            <a:endParaRPr lang="en-GB" sz="1400" dirty="0">
              <a:solidFill>
                <a:schemeClr val="tx1"/>
              </a:solidFill>
            </a:endParaRPr>
          </a:p>
          <a:p>
            <a:r>
              <a:rPr lang="en-GB" sz="1400" dirty="0">
                <a:solidFill>
                  <a:schemeClr val="tx1"/>
                </a:solidFill>
              </a:rPr>
              <a:t>Using the STAR model to produce complete interview answers (wk5 PPT; wk6 PPT)</a:t>
            </a:r>
          </a:p>
          <a:p>
            <a:endParaRPr lang="en-GB" sz="1400" dirty="0">
              <a:solidFill>
                <a:schemeClr val="tx1"/>
              </a:solidFill>
            </a:endParaRPr>
          </a:p>
          <a:p>
            <a:r>
              <a:rPr lang="en-GB" sz="1400" dirty="0">
                <a:solidFill>
                  <a:schemeClr val="tx1"/>
                </a:solidFill>
              </a:rPr>
              <a:t>The Future of Work document (wk3)</a:t>
            </a:r>
          </a:p>
          <a:p>
            <a:endParaRPr lang="en-GB" sz="1400" dirty="0">
              <a:solidFill>
                <a:schemeClr val="tx1"/>
              </a:solidFill>
            </a:endParaRPr>
          </a:p>
          <a:p>
            <a:r>
              <a:rPr lang="en-GB" sz="1400" dirty="0">
                <a:solidFill>
                  <a:schemeClr val="tx1"/>
                </a:solidFill>
              </a:rPr>
              <a:t>Using PDPs for goalsetting (wk1 PPT) </a:t>
            </a:r>
          </a:p>
        </p:txBody>
      </p:sp>
    </p:spTree>
    <p:extLst>
      <p:ext uri="{BB962C8B-B14F-4D97-AF65-F5344CB8AC3E}">
        <p14:creationId xmlns:p14="http://schemas.microsoft.com/office/powerpoint/2010/main" val="2726140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11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F83DE0-CA18-C5D2-C13B-BC81F2DBB8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987025-9B73-552C-50DF-73546EE274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340768"/>
            <a:ext cx="8712968" cy="439248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200" b="1" dirty="0">
                <a:highlight>
                  <a:srgbClr val="FFFF00"/>
                </a:highlight>
              </a:rPr>
              <a:t>4. Practical Skills</a:t>
            </a:r>
          </a:p>
          <a:p>
            <a:pPr>
              <a:lnSpc>
                <a:spcPct val="150000"/>
              </a:lnSpc>
              <a:buClr>
                <a:schemeClr val="tx1"/>
              </a:buClr>
            </a:pPr>
            <a:endParaRPr lang="en-GB" sz="2200" dirty="0"/>
          </a:p>
          <a:p>
            <a:pPr>
              <a:lnSpc>
                <a:spcPct val="150000"/>
              </a:lnSpc>
              <a:buClr>
                <a:schemeClr val="tx1"/>
              </a:buClr>
            </a:pPr>
            <a:r>
              <a:rPr lang="en-GB" sz="2200" dirty="0"/>
              <a:t>You should be able to </a:t>
            </a:r>
            <a:r>
              <a:rPr lang="en-GB" sz="2200" b="1" dirty="0"/>
              <a:t>respond in a professional manner to the questions asked </a:t>
            </a:r>
          </a:p>
          <a:p>
            <a:pPr>
              <a:lnSpc>
                <a:spcPct val="150000"/>
              </a:lnSpc>
              <a:buClr>
                <a:schemeClr val="tx1"/>
              </a:buClr>
            </a:pPr>
            <a:endParaRPr lang="en-GB" sz="2200" dirty="0"/>
          </a:p>
          <a:p>
            <a:pPr>
              <a:lnSpc>
                <a:spcPct val="150000"/>
              </a:lnSpc>
              <a:buClr>
                <a:schemeClr val="tx1"/>
              </a:buClr>
            </a:pPr>
            <a:r>
              <a:rPr lang="en-GB" sz="2200" dirty="0"/>
              <a:t>You should be able to </a:t>
            </a:r>
            <a:r>
              <a:rPr lang="en-GB" sz="2200" b="1" dirty="0"/>
              <a:t>provide answers </a:t>
            </a:r>
            <a:r>
              <a:rPr lang="en-GB" sz="2200" dirty="0"/>
              <a:t>which would be </a:t>
            </a:r>
            <a:r>
              <a:rPr lang="en-GB" sz="2200" b="1" dirty="0"/>
              <a:t>appropriate in a real-life interview situation</a:t>
            </a:r>
            <a:r>
              <a:rPr lang="en-GB" sz="2200" dirty="0"/>
              <a:t>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07C5C2-EA33-E3A1-FA44-3E1099DEC5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26</a:t>
            </a:fld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C5B65108-FA84-50ED-C055-F4CE4313BEB0}"/>
              </a:ext>
            </a:extLst>
          </p:cNvPr>
          <p:cNvSpPr/>
          <p:nvPr/>
        </p:nvSpPr>
        <p:spPr>
          <a:xfrm>
            <a:off x="3347864" y="2420888"/>
            <a:ext cx="4536504" cy="792088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13124A55-E58B-8D6C-D626-C50FC24A6D7C}"/>
              </a:ext>
            </a:extLst>
          </p:cNvPr>
          <p:cNvSpPr/>
          <p:nvPr/>
        </p:nvSpPr>
        <p:spPr>
          <a:xfrm>
            <a:off x="479350" y="4653136"/>
            <a:ext cx="6108874" cy="792088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AE93772B-6166-832E-928F-C57F5CA07B8E}"/>
              </a:ext>
            </a:extLst>
          </p:cNvPr>
          <p:cNvSpPr/>
          <p:nvPr/>
        </p:nvSpPr>
        <p:spPr>
          <a:xfrm>
            <a:off x="3347864" y="4077072"/>
            <a:ext cx="2232248" cy="792088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D323C368-2DDC-DCA7-C5E2-9C517BF27E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2627"/>
            <a:ext cx="8229600" cy="739372"/>
          </a:xfrm>
        </p:spPr>
        <p:txBody>
          <a:bodyPr>
            <a:normAutofit/>
          </a:bodyPr>
          <a:lstStyle/>
          <a:p>
            <a:pPr algn="l"/>
            <a:r>
              <a:rPr lang="en-GB" sz="3400" b="1" dirty="0"/>
              <a:t>Marking criteria for Task 1 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E407C3E8-C2DA-1953-03F9-9959C7D7780E}"/>
              </a:ext>
            </a:extLst>
          </p:cNvPr>
          <p:cNvSpPr/>
          <p:nvPr/>
        </p:nvSpPr>
        <p:spPr>
          <a:xfrm>
            <a:off x="5508104" y="0"/>
            <a:ext cx="3635896" cy="2204864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 w="3175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dirty="0">
                <a:solidFill>
                  <a:schemeClr val="tx1"/>
                </a:solidFill>
              </a:rPr>
              <a:t>Interpreting and using JD and PS documents + promoting your brand (wk5 PPT)</a:t>
            </a:r>
          </a:p>
          <a:p>
            <a:endParaRPr lang="en-GB" sz="1400" dirty="0">
              <a:solidFill>
                <a:schemeClr val="tx1"/>
              </a:solidFill>
            </a:endParaRPr>
          </a:p>
          <a:p>
            <a:r>
              <a:rPr lang="en-GB" sz="1400" dirty="0">
                <a:solidFill>
                  <a:schemeClr val="tx1"/>
                </a:solidFill>
              </a:rPr>
              <a:t>Using professional language in alignment with EDI policies (wk4 PPT)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tx1"/>
              </a:solidFill>
            </a:endParaRPr>
          </a:p>
          <a:p>
            <a:r>
              <a:rPr lang="en-GB" sz="1400" dirty="0">
                <a:solidFill>
                  <a:schemeClr val="tx1"/>
                </a:solidFill>
              </a:rPr>
              <a:t>Using the STAR model to produce complete interview answers (wk5 PPT; wk6 PPT)</a:t>
            </a:r>
          </a:p>
        </p:txBody>
      </p:sp>
    </p:spTree>
    <p:extLst>
      <p:ext uri="{BB962C8B-B14F-4D97-AF65-F5344CB8AC3E}">
        <p14:creationId xmlns:p14="http://schemas.microsoft.com/office/powerpoint/2010/main" val="3493083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12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FE73FF-2734-79F2-A0F7-9A529688E8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5DF57E-B9C1-F4D2-AD8D-C20D8F1558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124744"/>
            <a:ext cx="8712968" cy="4608512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200" b="1" dirty="0">
                <a:highlight>
                  <a:srgbClr val="FFFF00"/>
                </a:highlight>
              </a:rPr>
              <a:t>5. Transferable Skills for Life and Professional Practice </a:t>
            </a:r>
          </a:p>
          <a:p>
            <a:pPr>
              <a:lnSpc>
                <a:spcPct val="150000"/>
              </a:lnSpc>
              <a:buClr>
                <a:schemeClr val="tx1"/>
              </a:buClr>
            </a:pPr>
            <a:endParaRPr lang="en-GB" sz="2200" dirty="0"/>
          </a:p>
          <a:p>
            <a:pPr>
              <a:lnSpc>
                <a:spcPct val="150000"/>
              </a:lnSpc>
              <a:buClr>
                <a:schemeClr val="tx1"/>
              </a:buClr>
            </a:pPr>
            <a:r>
              <a:rPr lang="en-GB" sz="2200" dirty="0"/>
              <a:t>You should </a:t>
            </a:r>
            <a:r>
              <a:rPr lang="en-GB" sz="2200" b="1" dirty="0"/>
              <a:t>submit</a:t>
            </a:r>
            <a:r>
              <a:rPr lang="en-GB" sz="2200" dirty="0"/>
              <a:t> </a:t>
            </a:r>
            <a:r>
              <a:rPr lang="en-GB" sz="2200" b="1" dirty="0"/>
              <a:t>your CV, Cover Letter and Job Description/Person Specification </a:t>
            </a:r>
            <a:r>
              <a:rPr lang="en-GB" sz="2200" u="sng" dirty="0"/>
              <a:t>on a single Word document</a:t>
            </a:r>
            <a:endParaRPr lang="en-GB" sz="2200" dirty="0"/>
          </a:p>
          <a:p>
            <a:pPr>
              <a:lnSpc>
                <a:spcPct val="150000"/>
              </a:lnSpc>
              <a:buClr>
                <a:schemeClr val="tx1"/>
              </a:buClr>
            </a:pPr>
            <a:endParaRPr lang="en-GB" sz="2200" dirty="0"/>
          </a:p>
          <a:p>
            <a:pPr>
              <a:lnSpc>
                <a:spcPct val="150000"/>
              </a:lnSpc>
              <a:buClr>
                <a:schemeClr val="tx1"/>
              </a:buClr>
            </a:pPr>
            <a:r>
              <a:rPr lang="en-GB" sz="2200" dirty="0"/>
              <a:t>Your written submission for Task 1 should </a:t>
            </a:r>
            <a:r>
              <a:rPr lang="en-GB" sz="2200" b="1" dirty="0"/>
              <a:t>follow the general submission guidelines </a:t>
            </a:r>
            <a:r>
              <a:rPr lang="en-GB" sz="2200" dirty="0"/>
              <a:t>in terms of editing and formatting (</a:t>
            </a:r>
            <a:r>
              <a:rPr lang="en-GB" sz="2200" u="sng" dirty="0"/>
              <a:t>in Arial font, size 11 or 12 text and with 1.5 line spacing</a:t>
            </a:r>
            <a:r>
              <a:rPr lang="en-GB" sz="2200" dirty="0"/>
              <a:t>)</a:t>
            </a:r>
          </a:p>
          <a:p>
            <a:pPr>
              <a:buClr>
                <a:schemeClr val="tx1"/>
              </a:buClr>
            </a:pPr>
            <a:endParaRPr lang="en-GB" sz="1700" dirty="0"/>
          </a:p>
          <a:p>
            <a:pPr>
              <a:buClr>
                <a:schemeClr val="tx1"/>
              </a:buClr>
            </a:pPr>
            <a:endParaRPr lang="en-GB" sz="17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E93DD6-51E3-9882-E89B-6C7DE39D1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27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7402FB11-EC62-437F-1C45-024058992B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2627"/>
            <a:ext cx="8229600" cy="739372"/>
          </a:xfrm>
        </p:spPr>
        <p:txBody>
          <a:bodyPr>
            <a:normAutofit/>
          </a:bodyPr>
          <a:lstStyle/>
          <a:p>
            <a:pPr algn="l"/>
            <a:r>
              <a:rPr lang="en-GB" sz="3400" b="1" dirty="0"/>
              <a:t>Marking criteria for Task 1 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4456966B-69EB-6A12-1FB7-25AE701C4268}"/>
              </a:ext>
            </a:extLst>
          </p:cNvPr>
          <p:cNvSpPr/>
          <p:nvPr/>
        </p:nvSpPr>
        <p:spPr>
          <a:xfrm>
            <a:off x="5508104" y="0"/>
            <a:ext cx="3635896" cy="1988840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 w="3175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dirty="0">
                <a:solidFill>
                  <a:schemeClr val="tx1"/>
                </a:solidFill>
              </a:rPr>
              <a:t>CV and cover letter writing (wk5 PPT)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tx1"/>
              </a:solidFill>
            </a:endParaRPr>
          </a:p>
          <a:p>
            <a:r>
              <a:rPr lang="en-GB" sz="1400" dirty="0">
                <a:solidFill>
                  <a:schemeClr val="tx1"/>
                </a:solidFill>
              </a:rPr>
              <a:t>Cover letter template (wk5 folder)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tx1"/>
              </a:solidFill>
            </a:endParaRPr>
          </a:p>
          <a:p>
            <a:r>
              <a:rPr lang="en-GB" sz="1400" dirty="0">
                <a:solidFill>
                  <a:schemeClr val="tx1"/>
                </a:solidFill>
              </a:rPr>
              <a:t>Interpreting and using JD and PS documents (wk5 PPT)</a:t>
            </a:r>
          </a:p>
          <a:p>
            <a:endParaRPr lang="en-GB" sz="1400" dirty="0">
              <a:solidFill>
                <a:schemeClr val="tx1"/>
              </a:solidFill>
            </a:endParaRPr>
          </a:p>
          <a:p>
            <a:r>
              <a:rPr lang="en-GB" sz="1400" dirty="0">
                <a:solidFill>
                  <a:schemeClr val="tx1"/>
                </a:solidFill>
              </a:rPr>
              <a:t>The assessment brief (Assessment Briefs and Submission Links folder)</a:t>
            </a:r>
          </a:p>
        </p:txBody>
      </p:sp>
    </p:spTree>
    <p:extLst>
      <p:ext uri="{BB962C8B-B14F-4D97-AF65-F5344CB8AC3E}">
        <p14:creationId xmlns:p14="http://schemas.microsoft.com/office/powerpoint/2010/main" val="1827481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3D9576-91B4-9305-0765-49E7674CF1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25E69E97-63D3-B743-DBB8-C560ED2B354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36710659"/>
              </p:ext>
            </p:extLst>
          </p:nvPr>
        </p:nvGraphicFramePr>
        <p:xfrm>
          <a:off x="0" y="0"/>
          <a:ext cx="9144000" cy="712884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282258">
                  <a:extLst>
                    <a:ext uri="{9D8B030D-6E8A-4147-A177-3AD203B41FA5}">
                      <a16:colId xmlns:a16="http://schemas.microsoft.com/office/drawing/2014/main" val="1697261288"/>
                    </a:ext>
                  </a:extLst>
                </a:gridCol>
                <a:gridCol w="4016175">
                  <a:extLst>
                    <a:ext uri="{9D8B030D-6E8A-4147-A177-3AD203B41FA5}">
                      <a16:colId xmlns:a16="http://schemas.microsoft.com/office/drawing/2014/main" val="1000774050"/>
                    </a:ext>
                  </a:extLst>
                </a:gridCol>
                <a:gridCol w="3845567">
                  <a:extLst>
                    <a:ext uri="{9D8B030D-6E8A-4147-A177-3AD203B41FA5}">
                      <a16:colId xmlns:a16="http://schemas.microsoft.com/office/drawing/2014/main" val="428407162"/>
                    </a:ext>
                  </a:extLst>
                </a:gridCol>
              </a:tblGrid>
              <a:tr h="334771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</a:rPr>
                        <a:t>Theme</a:t>
                      </a:r>
                      <a:endParaRPr lang="en-GB" sz="16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8597" marR="5859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  <a:highlight>
                            <a:srgbClr val="FFFF00"/>
                          </a:highlight>
                        </a:rPr>
                        <a:t>Interview Question</a:t>
                      </a:r>
                      <a:endParaRPr lang="en-GB" sz="1600" kern="100" dirty="0">
                        <a:solidFill>
                          <a:schemeClr val="tx1"/>
                        </a:solidFill>
                        <a:effectLst/>
                        <a:highlight>
                          <a:srgbClr val="FFFF00"/>
                        </a:highlight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8597" marR="5859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  <a:highlight>
                            <a:srgbClr val="00FFFF"/>
                          </a:highlight>
                        </a:rPr>
                        <a:t>Follow up question </a:t>
                      </a:r>
                      <a:endParaRPr lang="en-GB" sz="1600" kern="100" dirty="0">
                        <a:solidFill>
                          <a:schemeClr val="tx1"/>
                        </a:solidFill>
                        <a:effectLst/>
                        <a:highlight>
                          <a:srgbClr val="00FFFF"/>
                        </a:highlight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8597" marR="5859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87897198"/>
                  </a:ext>
                </a:extLst>
              </a:tr>
              <a:tr h="82180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00" kern="100" dirty="0">
                          <a:solidFill>
                            <a:schemeClr val="tx1"/>
                          </a:solidFill>
                          <a:effectLst/>
                        </a:rPr>
                        <a:t>Relevant skills and experience </a:t>
                      </a:r>
                      <a:endParaRPr lang="en-GB" sz="13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8597" marR="5859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+mj-lt"/>
                        <a:buAutoNum type="arabicPeriod"/>
                      </a:pP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</a:rPr>
                        <a:t>Can you tell me about your previous skills and experience?</a:t>
                      </a:r>
                      <a:endParaRPr lang="en-GB" sz="16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8597" marR="5859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</a:rPr>
                        <a:t>Which one skill have you developed the most and why?</a:t>
                      </a:r>
                    </a:p>
                  </a:txBody>
                  <a:tcPr marL="58597" marR="5859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27638705"/>
                  </a:ext>
                </a:extLst>
              </a:tr>
              <a:tr h="92934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00" kern="100" dirty="0">
                          <a:solidFill>
                            <a:schemeClr val="tx1"/>
                          </a:solidFill>
                          <a:effectLst/>
                        </a:rPr>
                        <a:t>Strengths and weaknesses </a:t>
                      </a:r>
                      <a:endParaRPr lang="en-GB" sz="13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8597" marR="5859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+mj-lt"/>
                        <a:buAutoNum type="arabicPeriod" startAt="2"/>
                      </a:pP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</a:rPr>
                        <a:t>Can you tell me what are your strengths and weaknesses?</a:t>
                      </a:r>
                    </a:p>
                  </a:txBody>
                  <a:tcPr marL="58597" marR="5859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</a:rPr>
                        <a:t>What have you learnt about yourself whilst addressing your weaknesses?</a:t>
                      </a:r>
                      <a:endParaRPr lang="en-GB" sz="16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8597" marR="5859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47598743"/>
                  </a:ext>
                </a:extLst>
              </a:tr>
              <a:tr h="100340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00" kern="100" dirty="0">
                          <a:solidFill>
                            <a:schemeClr val="tx1"/>
                          </a:solidFill>
                          <a:effectLst/>
                        </a:rPr>
                        <a:t>Time management </a:t>
                      </a:r>
                      <a:endParaRPr lang="en-GB" sz="13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8597" marR="5859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E7"/>
                    </a:solidFill>
                  </a:tcPr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+mj-lt"/>
                        <a:buAutoNum type="arabicPeriod" startAt="3"/>
                      </a:pP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</a:rPr>
                        <a:t>Can you describe a time when you had to meet a tight deadline? </a:t>
                      </a:r>
                      <a:endParaRPr lang="en-GB" sz="16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8597" marR="5859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E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</a:rPr>
                        <a:t>How do you prioritise competing deadlines?</a:t>
                      </a:r>
                      <a:endParaRPr lang="en-GB" sz="16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8597" marR="5859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3323411"/>
                  </a:ext>
                </a:extLst>
              </a:tr>
              <a:tr h="787107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00" kern="100" dirty="0">
                          <a:solidFill>
                            <a:schemeClr val="tx1"/>
                          </a:solidFill>
                          <a:effectLst/>
                        </a:rPr>
                        <a:t>Challenging situations</a:t>
                      </a:r>
                      <a:endParaRPr lang="en-GB" sz="13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8597" marR="5859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E1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 typeface="+mj-lt"/>
                        <a:buAutoNum type="arabicPeriod" startAt="4"/>
                        <a:tabLst/>
                        <a:defRPr/>
                      </a:pPr>
                      <a:r>
                        <a:rPr lang="en-GB" sz="1600" dirty="0"/>
                        <a:t>Can you tell me about a difficult situation you faced at work and how you dealt with it?</a:t>
                      </a:r>
                    </a:p>
                  </a:txBody>
                  <a:tcPr marL="58597" marR="5859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E1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</a:rPr>
                        <a:t>Would you change your approach to deal with a difficult situation in the future?</a:t>
                      </a:r>
                      <a:endParaRPr lang="en-GB" sz="16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8597" marR="5859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E1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12624102"/>
                  </a:ext>
                </a:extLst>
              </a:tr>
              <a:tr h="108057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00" kern="100" dirty="0">
                          <a:solidFill>
                            <a:schemeClr val="tx1"/>
                          </a:solidFill>
                          <a:effectLst/>
                        </a:rPr>
                        <a:t>Leadership </a:t>
                      </a:r>
                      <a:endParaRPr lang="en-GB" sz="13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8597" marR="5859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+mj-lt"/>
                        <a:buAutoNum type="arabicPeriod" startAt="5"/>
                      </a:pP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</a:rPr>
                        <a:t>Can you tell me about a time when you demonstrated good leadership?</a:t>
                      </a:r>
                      <a:endParaRPr lang="en-GB" sz="16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8597" marR="5859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</a:rPr>
                        <a:t>Should you join our company, how will you establish good leadership working with a completely new team?</a:t>
                      </a:r>
                      <a:endParaRPr lang="en-GB" sz="16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8597" marR="5859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59228611"/>
                  </a:ext>
                </a:extLst>
              </a:tr>
              <a:tr h="787107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00" kern="100" dirty="0">
                          <a:solidFill>
                            <a:schemeClr val="tx1"/>
                          </a:solidFill>
                          <a:effectLst/>
                        </a:rPr>
                        <a:t>Customer service</a:t>
                      </a:r>
                      <a:endParaRPr lang="en-GB" sz="13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8597" marR="5859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1D1"/>
                    </a:solidFill>
                  </a:tcPr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+mj-lt"/>
                        <a:buAutoNum type="arabicPeriod" startAt="6"/>
                      </a:pP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</a:rPr>
                        <a:t>Can you give an example of when you provided excellent customer service?</a:t>
                      </a:r>
                      <a:endParaRPr lang="en-GB" sz="16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8597" marR="5859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1D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</a:rPr>
                        <a:t>Why is it so important to provide good customer service?</a:t>
                      </a:r>
                      <a:endParaRPr lang="en-GB" sz="16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8597" marR="5859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1D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67253280"/>
                  </a:ext>
                </a:extLst>
              </a:tr>
              <a:tr h="108057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00" kern="100" dirty="0">
                          <a:solidFill>
                            <a:schemeClr val="tx1"/>
                          </a:solidFill>
                          <a:effectLst/>
                        </a:rPr>
                        <a:t>Teamwork </a:t>
                      </a:r>
                      <a:endParaRPr lang="en-GB" sz="13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8597" marR="5859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+mj-lt"/>
                        <a:buAutoNum type="arabicPeriod" startAt="7"/>
                      </a:pP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</a:rPr>
                        <a:t>Can you tell me about a time when you worked successfully as part of a team?</a:t>
                      </a:r>
                      <a:endParaRPr lang="en-GB" sz="16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8597" marR="5859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</a:rPr>
                        <a:t>According to you, what is most important when bringing a team together?</a:t>
                      </a:r>
                      <a:endParaRPr lang="en-GB" sz="16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8597" marR="5859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2917228"/>
                  </a:ext>
                </a:extLst>
              </a:tr>
            </a:tbl>
          </a:graphicData>
        </a:graphic>
      </p:graphicFrame>
      <p:sp>
        <p:nvSpPr>
          <p:cNvPr id="3" name="Rectangle 2">
            <a:extLst>
              <a:ext uri="{FF2B5EF4-FFF2-40B4-BE49-F238E27FC236}">
                <a16:creationId xmlns:a16="http://schemas.microsoft.com/office/drawing/2014/main" id="{DDD51C70-B189-4551-62C9-7A3A2824981E}"/>
              </a:ext>
            </a:extLst>
          </p:cNvPr>
          <p:cNvSpPr/>
          <p:nvPr/>
        </p:nvSpPr>
        <p:spPr>
          <a:xfrm>
            <a:off x="5364088" y="0"/>
            <a:ext cx="3779912" cy="717341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7748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8B831B-9D46-4655-78AD-2F6B7C7CEB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ADAA18-19A5-59A2-EAB3-468151395F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kern="100" dirty="0">
                <a:latin typeface="+mn-lt"/>
              </a:rPr>
              <a:t>1. Relevant skills and experience </a:t>
            </a:r>
            <a:br>
              <a:rPr lang="en-GB" b="1" kern="100" dirty="0"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AE108-0DF0-475C-6845-883D7FCBB2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3826768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400" b="1" kern="100" dirty="0"/>
              <a:t>Interview question:</a:t>
            </a:r>
          </a:p>
          <a:p>
            <a:pPr marL="0" indent="0">
              <a:buNone/>
            </a:pPr>
            <a:r>
              <a:rPr lang="en-GB" sz="2400" kern="100" dirty="0"/>
              <a:t>Can you tell me about your previous skills and experience?</a:t>
            </a:r>
          </a:p>
          <a:p>
            <a:pPr marL="0" indent="0">
              <a:buNone/>
            </a:pPr>
            <a:endParaRPr lang="en-GB" sz="2400" kern="100" dirty="0"/>
          </a:p>
          <a:p>
            <a:pPr marL="0" indent="0">
              <a:buNone/>
            </a:pPr>
            <a:r>
              <a:rPr lang="en-GB" sz="2400" b="1" kern="100" dirty="0"/>
              <a:t>Follow-up question:</a:t>
            </a:r>
          </a:p>
          <a:p>
            <a:pPr marL="0" indent="0">
              <a:buNone/>
            </a:pPr>
            <a:r>
              <a:rPr lang="en-GB" sz="2400" kern="100" dirty="0"/>
              <a:t>Which one skill have you developed the most and why?</a:t>
            </a:r>
          </a:p>
          <a:p>
            <a:pPr marL="514350" indent="-514350">
              <a:buFont typeface="+mj-lt"/>
              <a:buAutoNum type="arabicPeriod"/>
            </a:pPr>
            <a:endParaRPr lang="en-GB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C28E6E-2365-8631-6D72-4488658D3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29</a:t>
            </a:fld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D10733B-2830-56E0-1EAE-BC75C2B3080A}"/>
              </a:ext>
            </a:extLst>
          </p:cNvPr>
          <p:cNvSpPr/>
          <p:nvPr/>
        </p:nvSpPr>
        <p:spPr>
          <a:xfrm>
            <a:off x="4542506" y="1600200"/>
            <a:ext cx="4349973" cy="377301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b="1" dirty="0">
              <a:solidFill>
                <a:schemeClr val="tx1"/>
              </a:solidFill>
            </a:endParaRPr>
          </a:p>
          <a:p>
            <a:pPr algn="ctr"/>
            <a:endParaRPr lang="en-GB" sz="2400" b="1" dirty="0">
              <a:solidFill>
                <a:schemeClr val="tx1"/>
              </a:solidFill>
            </a:endParaRPr>
          </a:p>
          <a:p>
            <a:pPr algn="ctr"/>
            <a:r>
              <a:rPr lang="en-GB" sz="2400" b="1" dirty="0">
                <a:solidFill>
                  <a:schemeClr val="tx1"/>
                </a:solidFill>
              </a:rPr>
              <a:t>Resource box</a:t>
            </a:r>
          </a:p>
          <a:p>
            <a:pPr algn="ctr"/>
            <a:endParaRPr lang="en-GB" sz="2400" b="1" dirty="0">
              <a:solidFill>
                <a:schemeClr val="tx1"/>
              </a:solidFill>
            </a:endParaRPr>
          </a:p>
          <a:p>
            <a:r>
              <a:rPr lang="en-GB" dirty="0">
                <a:hlinkClick r:id="rId2"/>
              </a:rPr>
              <a:t>Answering 'What skills do you have?' (With examples) | Indeed.com UK</a:t>
            </a:r>
            <a:endParaRPr lang="en-GB" b="1" dirty="0">
              <a:solidFill>
                <a:schemeClr val="tx1"/>
              </a:solidFill>
            </a:endParaRPr>
          </a:p>
          <a:p>
            <a:endParaRPr lang="en-GB" b="1" dirty="0">
              <a:solidFill>
                <a:schemeClr val="tx1"/>
              </a:solidFill>
            </a:endParaRPr>
          </a:p>
          <a:p>
            <a:r>
              <a:rPr lang="en-GB" dirty="0">
                <a:hlinkClick r:id="rId3"/>
              </a:rPr>
              <a:t>Interview Question: "What Skills Can You Bring to the Job"</a:t>
            </a:r>
            <a:r>
              <a:rPr lang="en-GB" b="1" dirty="0">
                <a:solidFill>
                  <a:schemeClr val="tx1"/>
                </a:solidFill>
              </a:rPr>
              <a:t> </a:t>
            </a:r>
          </a:p>
          <a:p>
            <a:endParaRPr lang="en-GB" b="1" dirty="0">
              <a:solidFill>
                <a:schemeClr val="tx1"/>
              </a:solidFill>
            </a:endParaRPr>
          </a:p>
          <a:p>
            <a:r>
              <a:rPr lang="en-GB" dirty="0">
                <a:hlinkClick r:id="rId4"/>
              </a:rPr>
              <a:t>Can you tell us about any skills or experience that might be helpful in this job? 7 sample answers</a:t>
            </a:r>
            <a:endParaRPr lang="en-GB" b="1" dirty="0">
              <a:solidFill>
                <a:schemeClr val="tx1"/>
              </a:solidFill>
            </a:endParaRPr>
          </a:p>
          <a:p>
            <a:endParaRPr lang="en-GB" b="1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rgbClr val="0070C0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https://youtu.be/GzYDwIFtxII</a:t>
            </a:r>
            <a:r>
              <a:rPr lang="en-GB" dirty="0">
                <a:solidFill>
                  <a:srgbClr val="0070C0"/>
                </a:solidFill>
              </a:rPr>
              <a:t> 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157423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0E9685-7559-05A8-A582-1566722AB2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D680A0-4026-7943-ADA2-F0E9731D73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0943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b="1" kern="100" dirty="0">
                <a:latin typeface="+mn-lt"/>
              </a:rPr>
            </a:br>
            <a:br>
              <a:rPr lang="en-GB" b="1" kern="100" dirty="0">
                <a:latin typeface="+mn-lt"/>
              </a:rPr>
            </a:br>
            <a:r>
              <a:rPr lang="en-GB" b="1" kern="100" dirty="0">
                <a:latin typeface="+mn-lt"/>
              </a:rPr>
              <a:t>2. Strengths and weaknesses </a:t>
            </a:r>
            <a:br>
              <a:rPr lang="en-GB" b="1" kern="100" dirty="0"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</a:br>
            <a:br>
              <a:rPr lang="en-GB" b="1" kern="100" dirty="0"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C4FDA1-C52F-BD95-9067-A21254C81D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3826768" cy="3917032"/>
          </a:xfrm>
        </p:spPr>
        <p:txBody>
          <a:bodyPr>
            <a:normAutofit fontScale="92500"/>
          </a:bodyPr>
          <a:lstStyle/>
          <a:p>
            <a:pPr marL="0" indent="0">
              <a:lnSpc>
                <a:spcPct val="110000"/>
              </a:lnSpc>
              <a:spcBef>
                <a:spcPts val="600"/>
              </a:spcBef>
              <a:buNone/>
            </a:pPr>
            <a:r>
              <a:rPr lang="en-GB" sz="2400" b="1" kern="100" dirty="0"/>
              <a:t>Interview question:</a:t>
            </a:r>
          </a:p>
          <a:p>
            <a:pPr marL="0" lvl="0" indent="0">
              <a:lnSpc>
                <a:spcPct val="110000"/>
              </a:lnSpc>
              <a:spcBef>
                <a:spcPts val="600"/>
              </a:spcBef>
              <a:spcAft>
                <a:spcPts val="800"/>
              </a:spcAft>
              <a:buNone/>
            </a:pPr>
            <a:r>
              <a:rPr lang="en-GB" sz="2400" kern="100" dirty="0"/>
              <a:t>Can you tell me what are your strengths and weaknesses?</a:t>
            </a:r>
          </a:p>
          <a:p>
            <a:pPr marL="0" indent="0">
              <a:lnSpc>
                <a:spcPct val="110000"/>
              </a:lnSpc>
              <a:spcBef>
                <a:spcPts val="600"/>
              </a:spcBef>
              <a:buNone/>
            </a:pPr>
            <a:endParaRPr lang="en-GB" sz="2400" kern="100" dirty="0"/>
          </a:p>
          <a:p>
            <a:pPr marL="0" indent="0">
              <a:lnSpc>
                <a:spcPct val="110000"/>
              </a:lnSpc>
              <a:spcBef>
                <a:spcPts val="600"/>
              </a:spcBef>
              <a:buNone/>
            </a:pPr>
            <a:r>
              <a:rPr lang="en-GB" sz="2400" b="1" kern="100" dirty="0"/>
              <a:t>Follow-up question:</a:t>
            </a:r>
          </a:p>
          <a:p>
            <a:pPr marL="0" indent="0">
              <a:buNone/>
            </a:pPr>
            <a:r>
              <a:rPr lang="en-GB" sz="2400" kern="100" dirty="0"/>
              <a:t>What have you learnt about yourself whilst addressing your weaknesses? </a:t>
            </a:r>
          </a:p>
          <a:p>
            <a:pPr marL="0" indent="0">
              <a:buNone/>
            </a:pPr>
            <a:endParaRPr lang="en-GB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938B0C-9490-4997-B945-DF75C352E7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30</a:t>
            </a:fld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30FF52B-A987-87B8-5FDB-ACB1A7B1774E}"/>
              </a:ext>
            </a:extLst>
          </p:cNvPr>
          <p:cNvSpPr/>
          <p:nvPr/>
        </p:nvSpPr>
        <p:spPr>
          <a:xfrm>
            <a:off x="4542506" y="1600200"/>
            <a:ext cx="4349973" cy="377301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chemeClr val="tx1"/>
                </a:solidFill>
              </a:rPr>
              <a:t>Resource box 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10 Examples of Strengths and Weaknesses for Job Interviews | Coursera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3"/>
              </a:rPr>
              <a:t>Interview question: ‘What are your strengths and weaknesses?' | Indeed.com UK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4"/>
              </a:rPr>
              <a:t>Strengths &amp; Weaknesses Interview Questions | Bright Network</a:t>
            </a:r>
            <a:endParaRPr lang="en-GB" dirty="0"/>
          </a:p>
          <a:p>
            <a:endParaRPr lang="en-GB" dirty="0">
              <a:solidFill>
                <a:srgbClr val="0070C0"/>
              </a:solidFill>
            </a:endParaRPr>
          </a:p>
          <a:p>
            <a:r>
              <a:rPr lang="en-GB" dirty="0">
                <a:solidFill>
                  <a:srgbClr val="0070C0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https://youtu.be/9LXk9vlp6tQ?t=93</a:t>
            </a:r>
            <a:r>
              <a:rPr lang="en-GB" dirty="0">
                <a:solidFill>
                  <a:srgbClr val="0070C0"/>
                </a:solidFill>
              </a:rPr>
              <a:t>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76DEB2D-DC96-725A-E8AD-D7F93177343A}"/>
              </a:ext>
            </a:extLst>
          </p:cNvPr>
          <p:cNvSpPr/>
          <p:nvPr/>
        </p:nvSpPr>
        <p:spPr>
          <a:xfrm>
            <a:off x="4542506" y="5809472"/>
            <a:ext cx="4349973" cy="829939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>
                <a:solidFill>
                  <a:schemeClr val="tx1"/>
                </a:solidFill>
              </a:rPr>
              <a:t>Any weakness you refer to must NOT be listed as an essential requirement on the Person Specification document</a:t>
            </a:r>
          </a:p>
        </p:txBody>
      </p:sp>
    </p:spTree>
    <p:extLst>
      <p:ext uri="{BB962C8B-B14F-4D97-AF65-F5344CB8AC3E}">
        <p14:creationId xmlns:p14="http://schemas.microsoft.com/office/powerpoint/2010/main" val="244763287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8ACAC9-73D2-85C3-864E-797B2174F1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0943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b="1" kern="100" dirty="0">
                <a:latin typeface="+mn-lt"/>
              </a:rPr>
            </a:br>
            <a:r>
              <a:rPr lang="en-GB" b="1" kern="100" dirty="0">
                <a:latin typeface="+mn-lt"/>
              </a:rPr>
              <a:t>3. Time management </a:t>
            </a:r>
            <a:br>
              <a:rPr lang="en-GB" b="1" kern="100" dirty="0"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5A474E-C23C-57FE-0A76-C94D202013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3826768" cy="3917032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2600" b="1" kern="100" dirty="0"/>
              <a:t>Interview question:</a:t>
            </a:r>
          </a:p>
          <a:p>
            <a:pPr marL="0" lvl="0" indent="0">
              <a:lnSpc>
                <a:spcPct val="120000"/>
              </a:lnSpc>
              <a:buNone/>
            </a:pPr>
            <a:r>
              <a:rPr lang="en-GB" sz="2600" kern="100" dirty="0"/>
              <a:t>Can you describe a time when you had to meet a tight deadline? </a:t>
            </a:r>
            <a:endParaRPr lang="en-GB" sz="2600" kern="100" dirty="0"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20000"/>
              </a:lnSpc>
              <a:buNone/>
            </a:pPr>
            <a:endParaRPr lang="en-GB" sz="2600" kern="100" dirty="0"/>
          </a:p>
          <a:p>
            <a:pPr marL="0" indent="0">
              <a:lnSpc>
                <a:spcPct val="120000"/>
              </a:lnSpc>
              <a:buNone/>
            </a:pPr>
            <a:r>
              <a:rPr lang="en-GB" sz="2600" b="1" kern="100" dirty="0"/>
              <a:t>Follow-up question:</a:t>
            </a:r>
          </a:p>
          <a:p>
            <a:pPr>
              <a:lnSpc>
                <a:spcPct val="120000"/>
              </a:lnSpc>
              <a:buNone/>
            </a:pPr>
            <a:r>
              <a:rPr lang="en-GB" sz="2600" kern="100" dirty="0"/>
              <a:t>How do you prioritise</a:t>
            </a:r>
          </a:p>
          <a:p>
            <a:pPr>
              <a:lnSpc>
                <a:spcPct val="120000"/>
              </a:lnSpc>
              <a:buNone/>
            </a:pPr>
            <a:r>
              <a:rPr lang="en-GB" sz="2600" kern="100" dirty="0"/>
              <a:t>competing deadlines?</a:t>
            </a:r>
            <a:endParaRPr lang="en-GB" sz="2600" kern="100" dirty="0"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514350" indent="-514350">
              <a:buFont typeface="+mj-lt"/>
              <a:buAutoNum type="arabicPeriod"/>
            </a:pPr>
            <a:endParaRPr lang="en-GB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1872AB-7922-98EE-C43D-5C5A7674B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31</a:t>
            </a:fld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422C080-CA02-7754-0522-F1C867B07E82}"/>
              </a:ext>
            </a:extLst>
          </p:cNvPr>
          <p:cNvSpPr/>
          <p:nvPr/>
        </p:nvSpPr>
        <p:spPr>
          <a:xfrm>
            <a:off x="4542506" y="1600200"/>
            <a:ext cx="4349973" cy="3773015"/>
          </a:xfrm>
          <a:prstGeom prst="rect">
            <a:avLst/>
          </a:prstGeom>
          <a:solidFill>
            <a:srgbClr val="FFFFE7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b="1" dirty="0">
              <a:solidFill>
                <a:schemeClr val="tx1"/>
              </a:solidFill>
            </a:endParaRPr>
          </a:p>
          <a:p>
            <a:pPr algn="ctr"/>
            <a:r>
              <a:rPr lang="en-GB" sz="2400" b="1" dirty="0">
                <a:solidFill>
                  <a:schemeClr val="tx1"/>
                </a:solidFill>
              </a:rPr>
              <a:t>Resource box</a:t>
            </a:r>
          </a:p>
          <a:p>
            <a:pPr algn="ctr"/>
            <a:r>
              <a:rPr lang="en-GB" b="1" dirty="0">
                <a:solidFill>
                  <a:schemeClr val="tx1"/>
                </a:solidFill>
              </a:rPr>
              <a:t> </a:t>
            </a:r>
          </a:p>
          <a:p>
            <a:r>
              <a:rPr lang="en-GB" dirty="0">
                <a:hlinkClick r:id="rId2"/>
              </a:rPr>
              <a:t>5 Time Management Interview Questions (With Examples) | Indeed.com UK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3"/>
              </a:rPr>
              <a:t>25 Most Asked Time Management Interview Questions [w/ Answers] | FutureofWorking.com</a:t>
            </a:r>
            <a:endParaRPr lang="en-GB" dirty="0"/>
          </a:p>
          <a:p>
            <a:endParaRPr lang="en-GB" b="1" dirty="0">
              <a:solidFill>
                <a:schemeClr val="tx1"/>
              </a:solidFill>
            </a:endParaRPr>
          </a:p>
          <a:p>
            <a:r>
              <a:rPr lang="en-GB" dirty="0">
                <a:hlinkClick r:id="rId4"/>
              </a:rPr>
              <a:t>Time Management Interview Questions &amp; Answers</a:t>
            </a:r>
            <a:endParaRPr lang="en-GB" b="1" dirty="0">
              <a:solidFill>
                <a:schemeClr val="tx1"/>
              </a:solidFill>
            </a:endParaRPr>
          </a:p>
          <a:p>
            <a:endParaRPr lang="en-GB" b="1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rgbClr val="0070C0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https://youtu.be/HPm5ccYnhFk</a:t>
            </a:r>
            <a:r>
              <a:rPr lang="en-GB" dirty="0">
                <a:solidFill>
                  <a:srgbClr val="0070C0"/>
                </a:solidFill>
              </a:rPr>
              <a:t> 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884601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541F3C-0068-EA75-0DBB-684FA1B80F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9CD9AB-6E99-1B89-540F-376B1A4FF6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0943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b="1" kern="100" dirty="0">
                <a:latin typeface="+mn-lt"/>
              </a:rPr>
            </a:br>
            <a:br>
              <a:rPr lang="en-GB" b="1" kern="100" dirty="0">
                <a:latin typeface="+mn-lt"/>
              </a:rPr>
            </a:br>
            <a:r>
              <a:rPr lang="en-GB" b="1" kern="100" dirty="0">
                <a:latin typeface="+mn-lt"/>
              </a:rPr>
              <a:t>4. Challenging situations</a:t>
            </a:r>
            <a:br>
              <a:rPr lang="en-GB" b="1" kern="100" dirty="0"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</a:br>
            <a:br>
              <a:rPr lang="en-GB" b="1" kern="100" dirty="0"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904A89-5E20-46B0-AC33-07712F6A0A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3826768" cy="4421088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9600" b="1" kern="100" dirty="0"/>
              <a:t>Interview question:</a:t>
            </a:r>
          </a:p>
          <a:p>
            <a:pPr marL="0" lvl="0" indent="0">
              <a:lnSpc>
                <a:spcPct val="120000"/>
              </a:lnSpc>
              <a:spcBef>
                <a:spcPts val="0"/>
              </a:spcBef>
              <a:buNone/>
              <a:defRPr/>
            </a:pPr>
            <a:r>
              <a:rPr lang="en-GB" sz="9600" dirty="0"/>
              <a:t>Can you tell me about a difficult situation you faced at work and how you dealt with it?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en-GB" sz="9600" kern="100" dirty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9600" b="1" kern="100" dirty="0"/>
              <a:t>Follow-up question: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9600" kern="100" dirty="0"/>
              <a:t>Would you change your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9600" kern="100" dirty="0"/>
              <a:t>approach to deal with a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9600" kern="100" dirty="0"/>
              <a:t>difficult situation in the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9600" kern="100" dirty="0"/>
              <a:t>future?</a:t>
            </a:r>
            <a:endParaRPr lang="en-GB" sz="9600" kern="100" dirty="0"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514350" indent="-514350">
              <a:buFont typeface="+mj-lt"/>
              <a:buAutoNum type="arabicPeriod"/>
            </a:pPr>
            <a:endParaRPr lang="en-GB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C7B3C8-49A1-BF60-1813-52B08C1D5C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32</a:t>
            </a:fld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812FCC1-5654-31FA-3CE8-7E0C0FEDE5B4}"/>
              </a:ext>
            </a:extLst>
          </p:cNvPr>
          <p:cNvSpPr/>
          <p:nvPr/>
        </p:nvSpPr>
        <p:spPr>
          <a:xfrm>
            <a:off x="4542506" y="1600200"/>
            <a:ext cx="4349973" cy="3773015"/>
          </a:xfrm>
          <a:prstGeom prst="rect">
            <a:avLst/>
          </a:prstGeom>
          <a:solidFill>
            <a:srgbClr val="FFE1FF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b="1" dirty="0">
              <a:solidFill>
                <a:schemeClr val="tx1"/>
              </a:solidFill>
            </a:endParaRPr>
          </a:p>
          <a:p>
            <a:pPr algn="ctr"/>
            <a:r>
              <a:rPr lang="en-GB" sz="2400" b="1" dirty="0">
                <a:solidFill>
                  <a:schemeClr val="tx1"/>
                </a:solidFill>
              </a:rPr>
              <a:t>Resource box</a:t>
            </a:r>
          </a:p>
          <a:p>
            <a:pPr algn="ctr"/>
            <a:endParaRPr lang="en-GB" b="1" dirty="0">
              <a:solidFill>
                <a:schemeClr val="tx1"/>
              </a:solidFill>
            </a:endParaRPr>
          </a:p>
          <a:p>
            <a:r>
              <a:rPr lang="en-GB" dirty="0">
                <a:hlinkClick r:id="rId2"/>
              </a:rPr>
              <a:t>Interview Question: "Tell Me How You Handled a Difficult Situation" | Indeed.com</a:t>
            </a:r>
            <a:endParaRPr lang="en-GB" dirty="0"/>
          </a:p>
          <a:p>
            <a:endParaRPr lang="en-GB" b="1" dirty="0">
              <a:solidFill>
                <a:schemeClr val="tx1"/>
              </a:solidFill>
            </a:endParaRPr>
          </a:p>
          <a:p>
            <a:r>
              <a:rPr lang="en-GB" dirty="0">
                <a:hlinkClick r:id="rId3"/>
              </a:rPr>
              <a:t>Interview Questions for Ability to Handle Challenging Situations - </a:t>
            </a:r>
            <a:r>
              <a:rPr lang="en-GB" dirty="0" err="1">
                <a:hlinkClick r:id="rId3"/>
              </a:rPr>
              <a:t>InterviewGemini</a:t>
            </a:r>
            <a:r>
              <a:rPr lang="en-GB" dirty="0">
                <a:hlinkClick r:id="rId3"/>
              </a:rPr>
              <a:t> - Your Interview Companion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4"/>
              </a:rPr>
              <a:t>15 Best 'Describe a Difficult Situation and How You Handled It' Answer Examples | FutureofWorking.com</a:t>
            </a:r>
            <a:endParaRPr lang="en-GB" b="1" dirty="0">
              <a:solidFill>
                <a:schemeClr val="tx1"/>
              </a:solidFill>
            </a:endParaRPr>
          </a:p>
          <a:p>
            <a:r>
              <a:rPr lang="en-GB" b="1" dirty="0">
                <a:solidFill>
                  <a:schemeClr val="tx1"/>
                </a:solidFill>
              </a:rPr>
              <a:t> 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011774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2E4ED9-12EB-8EE4-564B-D0A1782ECD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EDA420-2CB4-F77C-C273-9381B7B85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0943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b="1" kern="100" dirty="0">
                <a:latin typeface="+mn-lt"/>
              </a:rPr>
            </a:br>
            <a:br>
              <a:rPr lang="en-GB" b="1" kern="100" dirty="0">
                <a:latin typeface="+mn-lt"/>
              </a:rPr>
            </a:br>
            <a:r>
              <a:rPr lang="en-GB" b="1" kern="100" dirty="0">
                <a:latin typeface="+mn-lt"/>
              </a:rPr>
              <a:t>5. Leadership</a:t>
            </a:r>
            <a:br>
              <a:rPr lang="en-GB" b="1" kern="100" dirty="0"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</a:br>
            <a:br>
              <a:rPr lang="en-GB" b="1" kern="100" dirty="0"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A9D09E-F1FB-EA90-5700-0E9B7E75E4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412776"/>
            <a:ext cx="4435002" cy="4421088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9600" b="1" kern="100" dirty="0"/>
              <a:t>Interview question:</a:t>
            </a:r>
          </a:p>
          <a:p>
            <a:pPr marL="0" lv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9600" kern="100" dirty="0"/>
              <a:t>Can you tell me about a time when you demonstrated good leadership?</a:t>
            </a:r>
            <a:endParaRPr lang="en-GB" sz="9600" kern="100" dirty="0"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endParaRPr lang="en-GB" sz="9600" kern="100" dirty="0"/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9600" b="1" kern="100" dirty="0"/>
              <a:t>Follow-up question:</a:t>
            </a:r>
          </a:p>
          <a:p>
            <a:pPr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9600" kern="100" dirty="0"/>
              <a:t>Should you join our company, </a:t>
            </a:r>
          </a:p>
          <a:p>
            <a:pPr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9600" kern="100" dirty="0"/>
              <a:t>how will you establish good</a:t>
            </a:r>
          </a:p>
          <a:p>
            <a:pPr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9600" kern="100" dirty="0"/>
              <a:t>leadership working with a</a:t>
            </a:r>
          </a:p>
          <a:p>
            <a:pPr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9600" kern="100" dirty="0"/>
              <a:t>completely new team?</a:t>
            </a:r>
            <a:endParaRPr lang="en-GB" sz="9600" kern="100" dirty="0"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514350" indent="-514350">
              <a:buFont typeface="+mj-lt"/>
              <a:buAutoNum type="arabicPeriod"/>
            </a:pPr>
            <a:endParaRPr lang="en-GB" sz="8800" kern="100" dirty="0"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78512F-2DD3-61A8-F2EB-C8ECC0B97B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33</a:t>
            </a:fld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17628B8-86B2-0F04-0234-EE46E607EDC9}"/>
              </a:ext>
            </a:extLst>
          </p:cNvPr>
          <p:cNvSpPr/>
          <p:nvPr/>
        </p:nvSpPr>
        <p:spPr>
          <a:xfrm>
            <a:off x="4542506" y="1600200"/>
            <a:ext cx="4349973" cy="377301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chemeClr val="tx1"/>
                </a:solidFill>
              </a:rPr>
              <a:t>Resource box</a:t>
            </a:r>
          </a:p>
          <a:p>
            <a:pPr algn="ctr"/>
            <a:endParaRPr lang="en-GB" b="1" dirty="0">
              <a:solidFill>
                <a:schemeClr val="tx1"/>
              </a:solidFill>
            </a:endParaRPr>
          </a:p>
          <a:p>
            <a:r>
              <a:rPr lang="en-GB" dirty="0">
                <a:hlinkClick r:id="rId2"/>
              </a:rPr>
              <a:t>7 Leadership Interview Questions (With Example Answers) | Indeed.com UK</a:t>
            </a:r>
            <a:endParaRPr lang="en-GB" dirty="0"/>
          </a:p>
          <a:p>
            <a:endParaRPr lang="en-GB" b="1" dirty="0">
              <a:solidFill>
                <a:schemeClr val="tx1"/>
              </a:solidFill>
            </a:endParaRPr>
          </a:p>
          <a:p>
            <a:r>
              <a:rPr lang="en-GB" dirty="0">
                <a:hlinkClick r:id="rId3"/>
              </a:rPr>
              <a:t>Top 20 Leadership Interview Questions &amp; Answers – </a:t>
            </a:r>
            <a:r>
              <a:rPr lang="en-GB" dirty="0" err="1">
                <a:hlinkClick r:id="rId3"/>
              </a:rPr>
              <a:t>InterviewPrep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>
                <a:hlinkClick r:id="rId4"/>
              </a:rPr>
              <a:t>11 Leadership Interview Questions to Help You Prepare | Coursera</a:t>
            </a:r>
            <a:endParaRPr lang="en-GB" dirty="0"/>
          </a:p>
          <a:p>
            <a:endParaRPr lang="en-GB" b="1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rgbClr val="0070C0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https://youtu.be/HpvSxmGbB5w</a:t>
            </a:r>
            <a:r>
              <a:rPr lang="en-GB" dirty="0">
                <a:solidFill>
                  <a:srgbClr val="0070C0"/>
                </a:solidFill>
              </a:rPr>
              <a:t> 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466260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F1047B-4988-E880-B78F-4B1F1B5B25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871218-3DBA-B4EF-CDF7-8FFDA5C757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0943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b="1" kern="100" dirty="0">
                <a:latin typeface="+mn-lt"/>
              </a:rPr>
            </a:br>
            <a:br>
              <a:rPr lang="en-GB" b="1" kern="100" dirty="0">
                <a:latin typeface="+mn-lt"/>
              </a:rPr>
            </a:br>
            <a:br>
              <a:rPr lang="en-GB" b="1" kern="100" dirty="0">
                <a:latin typeface="+mn-lt"/>
              </a:rPr>
            </a:br>
            <a:r>
              <a:rPr lang="en-GB" b="1" kern="100" dirty="0">
                <a:latin typeface="+mn-lt"/>
              </a:rPr>
              <a:t>6. </a:t>
            </a:r>
            <a:r>
              <a:rPr lang="en-GB" b="1" kern="100" dirty="0"/>
              <a:t>Customer service</a:t>
            </a:r>
            <a:br>
              <a:rPr lang="en-GB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br>
              <a:rPr lang="en-GB" b="1" kern="100" dirty="0"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</a:br>
            <a:br>
              <a:rPr lang="en-GB" b="1" kern="100" dirty="0"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4F2CD9-6FDB-3592-A228-ADE2509B7D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600200"/>
            <a:ext cx="4435002" cy="4061048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9600" b="1" kern="100" dirty="0"/>
              <a:t>Interview question:</a:t>
            </a:r>
          </a:p>
          <a:p>
            <a:pPr marL="0" lv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9600" kern="100" dirty="0"/>
              <a:t>Can you give an example of when you provided excellent customer service?</a:t>
            </a:r>
            <a:endParaRPr lang="en-GB" sz="9600" kern="100" dirty="0"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endParaRPr lang="en-GB" sz="9600" kern="100" dirty="0"/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9600" b="1" kern="100" dirty="0"/>
              <a:t>Follow-up question:</a:t>
            </a:r>
          </a:p>
          <a:p>
            <a:pPr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9600" kern="100" dirty="0"/>
              <a:t>Why is it so important to</a:t>
            </a:r>
          </a:p>
          <a:p>
            <a:pPr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9600" kern="100" dirty="0"/>
              <a:t>provide good customer</a:t>
            </a:r>
          </a:p>
          <a:p>
            <a:pPr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9600" kern="100" dirty="0"/>
              <a:t>service?</a:t>
            </a:r>
            <a:endParaRPr lang="en-GB" sz="9600" kern="100" dirty="0"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C9EBB16-D6CF-3C10-5ED7-D37ED551A5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34</a:t>
            </a:fld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4035815-89FD-677A-82F4-01640B917712}"/>
              </a:ext>
            </a:extLst>
          </p:cNvPr>
          <p:cNvSpPr/>
          <p:nvPr/>
        </p:nvSpPr>
        <p:spPr>
          <a:xfrm>
            <a:off x="4542506" y="1600200"/>
            <a:ext cx="4349973" cy="3773015"/>
          </a:xfrm>
          <a:prstGeom prst="rect">
            <a:avLst/>
          </a:prstGeom>
          <a:solidFill>
            <a:srgbClr val="FFD1D1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b="1" dirty="0">
              <a:solidFill>
                <a:schemeClr val="tx1"/>
              </a:solidFill>
            </a:endParaRPr>
          </a:p>
          <a:p>
            <a:pPr algn="ctr"/>
            <a:endParaRPr lang="en-GB" sz="2400" b="1" dirty="0">
              <a:solidFill>
                <a:schemeClr val="tx1"/>
              </a:solidFill>
            </a:endParaRPr>
          </a:p>
          <a:p>
            <a:pPr algn="ctr"/>
            <a:endParaRPr lang="en-GB" sz="2400" b="1" dirty="0">
              <a:solidFill>
                <a:schemeClr val="tx1"/>
              </a:solidFill>
            </a:endParaRPr>
          </a:p>
          <a:p>
            <a:pPr algn="ctr"/>
            <a:endParaRPr lang="en-GB" sz="2400" b="1" dirty="0">
              <a:solidFill>
                <a:schemeClr val="tx1"/>
              </a:solidFill>
            </a:endParaRPr>
          </a:p>
          <a:p>
            <a:pPr algn="ctr"/>
            <a:endParaRPr lang="en-GB" sz="2400" b="1" dirty="0">
              <a:solidFill>
                <a:schemeClr val="tx1"/>
              </a:solidFill>
            </a:endParaRPr>
          </a:p>
          <a:p>
            <a:pPr algn="ctr"/>
            <a:r>
              <a:rPr lang="en-GB" sz="2400" b="1" dirty="0">
                <a:solidFill>
                  <a:schemeClr val="tx1"/>
                </a:solidFill>
              </a:rPr>
              <a:t>Resource box</a:t>
            </a:r>
          </a:p>
          <a:p>
            <a:pPr algn="ctr"/>
            <a:endParaRPr lang="en-GB" sz="2400" b="1" dirty="0">
              <a:solidFill>
                <a:schemeClr val="tx1"/>
              </a:solidFill>
            </a:endParaRPr>
          </a:p>
          <a:p>
            <a:r>
              <a:rPr lang="en-GB" dirty="0">
                <a:hlinkClick r:id="rId2"/>
              </a:rPr>
              <a:t>Interview Question: 'What Is Good Customer Service to You?' | Indeed.com UK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3"/>
              </a:rPr>
              <a:t>Top Customer Service Interview Questions (With Sample Answers) | Indeed.com UK</a:t>
            </a:r>
            <a:endParaRPr lang="en-GB" dirty="0"/>
          </a:p>
          <a:p>
            <a:endParaRPr lang="en-GB" b="1" dirty="0">
              <a:solidFill>
                <a:schemeClr val="tx1"/>
              </a:solidFill>
            </a:endParaRPr>
          </a:p>
          <a:p>
            <a:r>
              <a:rPr lang="en-GB" dirty="0">
                <a:hlinkClick r:id="rId4"/>
              </a:rPr>
              <a:t>7 Good Customer Service Examples for an Interview</a:t>
            </a:r>
            <a:r>
              <a:rPr lang="en-GB" b="1" dirty="0">
                <a:solidFill>
                  <a:schemeClr val="tx1"/>
                </a:solidFill>
              </a:rPr>
              <a:t> </a:t>
            </a:r>
          </a:p>
          <a:p>
            <a:endParaRPr lang="en-GB" b="1" dirty="0">
              <a:solidFill>
                <a:schemeClr val="tx1"/>
              </a:solidFill>
            </a:endParaRPr>
          </a:p>
          <a:p>
            <a:endParaRPr lang="en-GB" b="1" dirty="0">
              <a:solidFill>
                <a:schemeClr val="tx1"/>
              </a:solidFill>
            </a:endParaRP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158902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F66703-DF8D-AD5A-ACCB-4CAB68BE3E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EE99DC-3CA1-7E29-8D4E-A13D251CE2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0943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b="1" kern="100" dirty="0">
                <a:latin typeface="+mn-lt"/>
              </a:rPr>
            </a:br>
            <a:br>
              <a:rPr lang="en-GB" b="1" kern="100" dirty="0">
                <a:latin typeface="+mn-lt"/>
              </a:rPr>
            </a:br>
            <a:br>
              <a:rPr lang="en-GB" b="1" kern="100" dirty="0">
                <a:latin typeface="+mn-lt"/>
              </a:rPr>
            </a:br>
            <a:br>
              <a:rPr lang="en-GB" b="1" kern="100" dirty="0">
                <a:latin typeface="+mn-lt"/>
              </a:rPr>
            </a:br>
            <a:r>
              <a:rPr lang="en-GB" b="1" kern="100" dirty="0">
                <a:latin typeface="+mn-lt"/>
              </a:rPr>
              <a:t>7. </a:t>
            </a:r>
            <a:r>
              <a:rPr lang="en-GB" b="1" kern="100" dirty="0"/>
              <a:t>Teamwork</a:t>
            </a:r>
            <a:r>
              <a:rPr lang="en-GB" kern="100" dirty="0"/>
              <a:t> </a:t>
            </a:r>
            <a:br>
              <a:rPr lang="en-GB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br>
              <a:rPr lang="en-GB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br>
              <a:rPr lang="en-GB" b="1" kern="100" dirty="0"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</a:br>
            <a:br>
              <a:rPr lang="en-GB" b="1" kern="100" dirty="0"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437AF0-CC76-6F00-F474-6178F90E0B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340768"/>
            <a:ext cx="4435002" cy="4320480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9600" b="1" kern="100" dirty="0"/>
              <a:t>Interview question:</a:t>
            </a:r>
          </a:p>
          <a:p>
            <a:pPr marL="0" lv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9600" kern="100" dirty="0"/>
              <a:t>Can you tell me about a time when you worked successfully as part of a team?</a:t>
            </a:r>
            <a:endParaRPr lang="en-GB" sz="9600" kern="100" dirty="0"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endParaRPr lang="en-GB" sz="9600" kern="100" dirty="0"/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9600" b="1" kern="100" dirty="0"/>
              <a:t>Follow-up question:</a:t>
            </a:r>
          </a:p>
          <a:p>
            <a:pPr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9600" kern="100" dirty="0"/>
              <a:t>According to your</a:t>
            </a:r>
          </a:p>
          <a:p>
            <a:pPr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9600" kern="100" dirty="0"/>
              <a:t>understanding, what is most</a:t>
            </a:r>
          </a:p>
          <a:p>
            <a:pPr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9600" kern="100" dirty="0"/>
              <a:t>important when bringing a</a:t>
            </a:r>
          </a:p>
          <a:p>
            <a:pPr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9600" kern="100" dirty="0"/>
              <a:t>team together?</a:t>
            </a:r>
            <a:endParaRPr lang="en-GB" sz="9600" kern="100" dirty="0"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E32B65-4EC0-4D4B-C60C-D9D6509C7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35</a:t>
            </a:fld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227BF6C-75E3-F46A-D808-B1DF2822BFD0}"/>
              </a:ext>
            </a:extLst>
          </p:cNvPr>
          <p:cNvSpPr/>
          <p:nvPr/>
        </p:nvSpPr>
        <p:spPr>
          <a:xfrm>
            <a:off x="4542506" y="1600200"/>
            <a:ext cx="4349973" cy="377301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chemeClr val="tx1"/>
                </a:solidFill>
              </a:rPr>
              <a:t>Resource box</a:t>
            </a:r>
          </a:p>
          <a:p>
            <a:pPr algn="ctr"/>
            <a:endParaRPr lang="en-GB" b="1" dirty="0">
              <a:solidFill>
                <a:schemeClr val="tx1"/>
              </a:solidFill>
            </a:endParaRPr>
          </a:p>
          <a:p>
            <a:r>
              <a:rPr lang="en-GB" dirty="0">
                <a:hlinkClick r:id="rId2"/>
              </a:rPr>
              <a:t>15 common teamwork interview questions (With sample answers) | Indeed.com Ireland</a:t>
            </a:r>
            <a:endParaRPr lang="en-GB" dirty="0"/>
          </a:p>
          <a:p>
            <a:endParaRPr lang="en-GB" b="1" dirty="0">
              <a:solidFill>
                <a:schemeClr val="tx1"/>
              </a:solidFill>
            </a:endParaRPr>
          </a:p>
          <a:p>
            <a:r>
              <a:rPr lang="en-GB" dirty="0">
                <a:hlinkClick r:id="rId3"/>
              </a:rPr>
              <a:t>Tips to answer teamwork interview questions | </a:t>
            </a:r>
            <a:r>
              <a:rPr lang="en-GB" dirty="0" err="1">
                <a:hlinkClick r:id="rId3"/>
              </a:rPr>
              <a:t>targetjobs</a:t>
            </a:r>
            <a:r>
              <a:rPr lang="en-GB" b="1" dirty="0">
                <a:solidFill>
                  <a:schemeClr val="tx1"/>
                </a:solidFill>
              </a:rPr>
              <a:t> </a:t>
            </a:r>
          </a:p>
          <a:p>
            <a:pPr algn="ctr"/>
            <a:endParaRPr lang="en-GB" dirty="0"/>
          </a:p>
          <a:p>
            <a:r>
              <a:rPr lang="en-GB" dirty="0">
                <a:hlinkClick r:id="rId4"/>
              </a:rPr>
              <a:t>How to answer job interview questions about teamwork - Graduate Coach</a:t>
            </a:r>
            <a:endParaRPr lang="en-GB" dirty="0"/>
          </a:p>
          <a:p>
            <a:endParaRPr lang="en-GB" dirty="0">
              <a:solidFill>
                <a:srgbClr val="0070C0"/>
              </a:solidFill>
            </a:endParaRPr>
          </a:p>
          <a:p>
            <a:r>
              <a:rPr lang="en-GB" dirty="0">
                <a:solidFill>
                  <a:srgbClr val="0070C0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https://youtu.be/giSURWwwQbE</a:t>
            </a:r>
            <a:r>
              <a:rPr lang="en-GB" dirty="0">
                <a:solidFill>
                  <a:srgbClr val="0070C0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958713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15D722-693C-5F64-1E5A-939522C72A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Autofit/>
          </a:bodyPr>
          <a:lstStyle/>
          <a:p>
            <a:r>
              <a:rPr lang="en-GB" sz="2800" b="1" dirty="0"/>
              <a:t>Short Courses and Tutorials for Interview Preparation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16C245-7366-AA3B-2756-EFC1CFBA72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44823"/>
            <a:ext cx="8229600" cy="3672409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600" b="1" dirty="0"/>
              <a:t>Reed</a:t>
            </a:r>
            <a:endParaRPr lang="en-GB" sz="2600" b="1" dirty="0">
              <a:hlinkClick r:id="rId2"/>
            </a:endParaRPr>
          </a:p>
          <a:p>
            <a:pPr>
              <a:buClr>
                <a:schemeClr val="bg1"/>
              </a:buClr>
            </a:pPr>
            <a:r>
              <a:rPr lang="en-GB" sz="2600" dirty="0">
                <a:hlinkClick r:id="rId2"/>
              </a:rPr>
              <a:t>Free Interview Courses &amp; Training | Reed.co.uk</a:t>
            </a:r>
            <a:endParaRPr lang="en-GB" sz="2600" dirty="0"/>
          </a:p>
          <a:p>
            <a:endParaRPr lang="en-GB" sz="2600" dirty="0"/>
          </a:p>
          <a:p>
            <a:pPr marL="0" indent="0">
              <a:buNone/>
            </a:pPr>
            <a:r>
              <a:rPr lang="en-GB" sz="2600" b="1" dirty="0"/>
              <a:t>Udemy</a:t>
            </a:r>
          </a:p>
          <a:p>
            <a:pPr>
              <a:buClr>
                <a:schemeClr val="bg1"/>
              </a:buClr>
            </a:pPr>
            <a:r>
              <a:rPr lang="en-GB" sz="2600" dirty="0">
                <a:hlinkClick r:id="rId3"/>
              </a:rPr>
              <a:t>Top Free Interviewing Skills Courses &amp; Tutorials Online - Updated [November 2025]</a:t>
            </a: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r>
              <a:rPr lang="en-GB" sz="2600" b="1" dirty="0"/>
              <a:t>Indeed</a:t>
            </a:r>
          </a:p>
          <a:p>
            <a:pPr>
              <a:buClr>
                <a:schemeClr val="bg1"/>
              </a:buClr>
            </a:pPr>
            <a:r>
              <a:rPr lang="en-GB" sz="2600" dirty="0">
                <a:hlinkClick r:id="rId4"/>
              </a:rPr>
              <a:t>10 interviewing skills training courses for jobseekers | Indeed.com UK</a:t>
            </a:r>
            <a:endParaRPr lang="en-GB" sz="26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074AAB-B08B-65BA-2034-E97D95F3BC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645723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8D0614-7726-DD54-5356-52BDD3F11D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4506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b="1" dirty="0"/>
              <a:t>Academic Support for Term 3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A1B7127-7AE5-942D-A134-38489E3C0F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37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6A7643D-A0F5-A19B-518F-2EF91528D1A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413" t="25560" r="12987" b="39270"/>
          <a:stretch>
            <a:fillRect/>
          </a:stretch>
        </p:blipFill>
        <p:spPr>
          <a:xfrm>
            <a:off x="1043608" y="1281012"/>
            <a:ext cx="6912768" cy="2009973"/>
          </a:xfrm>
          <a:prstGeom prst="rect">
            <a:avLst/>
          </a:prstGeom>
          <a:ln>
            <a:solidFill>
              <a:srgbClr val="7030A0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BE5B10E-945C-B4A7-31E1-B8C7AD7AB6D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38" t="34880" r="3538" b="29841"/>
          <a:stretch>
            <a:fillRect/>
          </a:stretch>
        </p:blipFill>
        <p:spPr>
          <a:xfrm>
            <a:off x="395536" y="3560764"/>
            <a:ext cx="8496944" cy="2016224"/>
          </a:xfrm>
          <a:prstGeom prst="rect">
            <a:avLst/>
          </a:prstGeom>
          <a:ln>
            <a:solidFill>
              <a:srgbClr val="7030A0"/>
            </a:solidFill>
          </a:ln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id="{F9BBA283-2BC0-CCBA-5E40-76D669B37BD6}"/>
              </a:ext>
            </a:extLst>
          </p:cNvPr>
          <p:cNvSpPr/>
          <p:nvPr/>
        </p:nvSpPr>
        <p:spPr>
          <a:xfrm>
            <a:off x="2411760" y="1217506"/>
            <a:ext cx="1512168" cy="1143000"/>
          </a:xfrm>
          <a:prstGeom prst="ellipse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101048BE-0754-AD8F-BBF3-D8740C6D6F31}"/>
              </a:ext>
            </a:extLst>
          </p:cNvPr>
          <p:cNvSpPr/>
          <p:nvPr/>
        </p:nvSpPr>
        <p:spPr>
          <a:xfrm>
            <a:off x="457200" y="4634882"/>
            <a:ext cx="3322712" cy="162270"/>
          </a:xfrm>
          <a:prstGeom prst="roundRect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B08E5F37-BB3E-6E36-AC8B-CEAA7B5054E9}"/>
              </a:ext>
            </a:extLst>
          </p:cNvPr>
          <p:cNvSpPr/>
          <p:nvPr/>
        </p:nvSpPr>
        <p:spPr>
          <a:xfrm>
            <a:off x="457200" y="4850907"/>
            <a:ext cx="3178696" cy="162269"/>
          </a:xfrm>
          <a:prstGeom prst="roundRect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D83B4FE-3FD8-58C5-5385-C8B6402A35E5}"/>
              </a:ext>
            </a:extLst>
          </p:cNvPr>
          <p:cNvSpPr/>
          <p:nvPr/>
        </p:nvSpPr>
        <p:spPr>
          <a:xfrm>
            <a:off x="3419872" y="5783438"/>
            <a:ext cx="3816424" cy="91785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700" dirty="0">
                <a:solidFill>
                  <a:schemeClr val="tx1"/>
                </a:solidFill>
              </a:rPr>
              <a:t>The </a:t>
            </a:r>
            <a:r>
              <a:rPr lang="en-GB" sz="1700" dirty="0">
                <a:solidFill>
                  <a:schemeClr val="tx1"/>
                </a:solidFill>
                <a:highlight>
                  <a:srgbClr val="FFFF00"/>
                </a:highlight>
              </a:rPr>
              <a:t>Lecturers’ version of each PowerPoint </a:t>
            </a:r>
            <a:r>
              <a:rPr lang="en-GB" sz="1700" dirty="0">
                <a:solidFill>
                  <a:schemeClr val="tx1"/>
                </a:solidFill>
              </a:rPr>
              <a:t>(for weeks 1-5) is available for you to access on Moodle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4A15B69-2827-8E01-4512-0473593774C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8883" t="65187" r="3538" b="29841"/>
          <a:stretch>
            <a:fillRect/>
          </a:stretch>
        </p:blipFill>
        <p:spPr>
          <a:xfrm>
            <a:off x="4153385" y="4368013"/>
            <a:ext cx="4451063" cy="241518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DF6EDE0D-E877-B62D-7556-431BDB06A376}"/>
              </a:ext>
            </a:extLst>
          </p:cNvPr>
          <p:cNvSpPr/>
          <p:nvPr/>
        </p:nvSpPr>
        <p:spPr>
          <a:xfrm>
            <a:off x="7596335" y="4437112"/>
            <a:ext cx="983023" cy="5040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00" dirty="0">
                <a:solidFill>
                  <a:schemeClr val="tx1"/>
                </a:solidFill>
                <a:highlight>
                  <a:srgbClr val="FFFF00"/>
                </a:highlight>
              </a:rPr>
              <a:t>Fridays </a:t>
            </a:r>
          </a:p>
          <a:p>
            <a:pPr algn="ctr"/>
            <a:r>
              <a:rPr lang="en-GB" sz="1300" dirty="0">
                <a:solidFill>
                  <a:schemeClr val="tx1"/>
                </a:solidFill>
                <a:highlight>
                  <a:srgbClr val="FFFF00"/>
                </a:highlight>
              </a:rPr>
              <a:t>2-</a:t>
            </a:r>
            <a:r>
              <a:rPr lang="en-GB" sz="1300" dirty="0" err="1">
                <a:solidFill>
                  <a:schemeClr val="tx1"/>
                </a:solidFill>
                <a:highlight>
                  <a:srgbClr val="FFFF00"/>
                </a:highlight>
              </a:rPr>
              <a:t>3pm</a:t>
            </a:r>
            <a:endParaRPr lang="en-GB" sz="1300" dirty="0">
              <a:solidFill>
                <a:schemeClr val="tx1"/>
              </a:solidFill>
              <a:highlight>
                <a:srgbClr val="FFFF00"/>
              </a:highlight>
            </a:endParaRPr>
          </a:p>
        </p:txBody>
      </p:sp>
      <p:sp>
        <p:nvSpPr>
          <p:cNvPr id="5" name="TextBox 12">
            <a:extLst>
              <a:ext uri="{FF2B5EF4-FFF2-40B4-BE49-F238E27FC236}">
                <a16:creationId xmlns:a16="http://schemas.microsoft.com/office/drawing/2014/main" id="{BA176B38-F286-DBED-6661-6D325C44B5C9}"/>
              </a:ext>
            </a:extLst>
          </p:cNvPr>
          <p:cNvSpPr txBox="1"/>
          <p:nvPr/>
        </p:nvSpPr>
        <p:spPr>
          <a:xfrm>
            <a:off x="1602966" y="5268281"/>
            <a:ext cx="69665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b="0" i="0" dirty="0">
                <a:solidFill>
                  <a:schemeClr val="tx1"/>
                </a:solidFill>
                <a:effectLst/>
                <a:latin typeface="+mn-lt"/>
              </a:rPr>
              <a:t> </a:t>
            </a:r>
            <a:r>
              <a:rPr lang="en-GB" sz="1600" b="0" i="0" dirty="0">
                <a:effectLst/>
                <a:latin typeface="+mn-lt"/>
                <a:hlinkClick r:id="rId4" tooltip="Original URL: https://teams.microsoft.com/meet/3594122091700771?p=p18c936VuFKP5zrgCa. Click or tap if you trust this link."/>
              </a:rPr>
              <a:t>TERM 3 ACADEMIC SUPPORT HOURS | Meeting-Join | Microsoft Teams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223869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2" grpId="0" animBg="1"/>
      <p:bldP spid="3" grpId="0" animBg="1"/>
      <p:bldP spid="10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A53FDA-1630-4231-858F-1573A64784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64962"/>
            <a:ext cx="9144000" cy="1143000"/>
          </a:xfrm>
        </p:spPr>
        <p:txBody>
          <a:bodyPr>
            <a:normAutofit/>
          </a:bodyPr>
          <a:lstStyle/>
          <a:p>
            <a:r>
              <a:rPr lang="en-GB" sz="4000" b="1" dirty="0"/>
              <a:t>The Recruiting Teams’ Expectations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07E7A6-817C-4652-81D9-95B49E685C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2100" dirty="0"/>
              <a:t>This candidate should be </a:t>
            </a:r>
            <a:r>
              <a:rPr lang="en-GB" sz="2100" b="1" dirty="0">
                <a:solidFill>
                  <a:srgbClr val="00B0F0"/>
                </a:solidFill>
              </a:rPr>
              <a:t>able to perform well </a:t>
            </a:r>
            <a:r>
              <a:rPr lang="en-GB" sz="2100" b="1" dirty="0"/>
              <a:t>in the given role</a:t>
            </a:r>
          </a:p>
          <a:p>
            <a:pPr lvl="0"/>
            <a:endParaRPr lang="en-GB" sz="2100" dirty="0"/>
          </a:p>
          <a:p>
            <a:pPr lvl="0"/>
            <a:r>
              <a:rPr lang="en-GB" sz="2100" dirty="0"/>
              <a:t>They should </a:t>
            </a:r>
            <a:r>
              <a:rPr lang="en-GB" sz="2100" b="1" dirty="0">
                <a:solidFill>
                  <a:srgbClr val="00B0F0"/>
                </a:solidFill>
              </a:rPr>
              <a:t>be a good fit</a:t>
            </a:r>
            <a:r>
              <a:rPr lang="en-GB" sz="2100" dirty="0">
                <a:solidFill>
                  <a:srgbClr val="00B0F0"/>
                </a:solidFill>
              </a:rPr>
              <a:t> </a:t>
            </a:r>
            <a:r>
              <a:rPr lang="en-GB" sz="2100" b="1" dirty="0"/>
              <a:t>for the organisation</a:t>
            </a:r>
            <a:r>
              <a:rPr lang="en-GB" sz="2100" dirty="0"/>
              <a:t>, aligning with its business strategy, values and culture</a:t>
            </a:r>
          </a:p>
          <a:p>
            <a:endParaRPr lang="en-GB" sz="2100" dirty="0"/>
          </a:p>
          <a:p>
            <a:r>
              <a:rPr lang="en-GB" sz="2100" dirty="0"/>
              <a:t>They should </a:t>
            </a:r>
            <a:r>
              <a:rPr lang="en-GB" sz="2100" b="1" dirty="0">
                <a:solidFill>
                  <a:srgbClr val="00B0F0"/>
                </a:solidFill>
              </a:rPr>
              <a:t>show potential for future development and progression</a:t>
            </a:r>
            <a:r>
              <a:rPr lang="en-GB" sz="2100" dirty="0">
                <a:solidFill>
                  <a:srgbClr val="00B0F0"/>
                </a:solidFill>
              </a:rPr>
              <a:t> </a:t>
            </a:r>
            <a:r>
              <a:rPr lang="en-GB" sz="2100" b="1" dirty="0"/>
              <a:t>within the organisation 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5745DF-FC4F-3686-99C8-567C38FABF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38</a:t>
            </a:fld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F3B1DE1F-8886-76B8-385C-EA6411EC92D1}"/>
              </a:ext>
            </a:extLst>
          </p:cNvPr>
          <p:cNvSpPr/>
          <p:nvPr/>
        </p:nvSpPr>
        <p:spPr>
          <a:xfrm>
            <a:off x="5148064" y="4471356"/>
            <a:ext cx="3744416" cy="1007756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The interview is your opportunity to demonstrate how you meet such expectations</a:t>
            </a:r>
          </a:p>
        </p:txBody>
      </p:sp>
    </p:spTree>
    <p:extLst>
      <p:ext uri="{BB962C8B-B14F-4D97-AF65-F5344CB8AC3E}">
        <p14:creationId xmlns:p14="http://schemas.microsoft.com/office/powerpoint/2010/main" val="2851387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9BD1AECD-F703-40F2-DD5F-53388704734F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A64A60-CAC2-4F80-A676-2C5CAD02E0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en-GB" sz="4000" b="1" dirty="0"/>
              <a:t>Performing Well to Meet Expectations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C4FA3A-9DAD-414B-BE43-8BCE7B3604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324921"/>
            <a:ext cx="8435280" cy="3328215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2500" b="1" dirty="0"/>
              <a:t>Entrance and First Impression</a:t>
            </a:r>
          </a:p>
          <a:p>
            <a:r>
              <a:rPr lang="en-GB" sz="2500" dirty="0"/>
              <a:t>Shake hands</a:t>
            </a:r>
          </a:p>
          <a:p>
            <a:r>
              <a:rPr lang="en-GB" sz="2500" dirty="0"/>
              <a:t>Smile</a:t>
            </a:r>
          </a:p>
          <a:p>
            <a:r>
              <a:rPr lang="en-GB" sz="2500" dirty="0"/>
              <a:t>Look attentive</a:t>
            </a:r>
          </a:p>
          <a:p>
            <a:pPr marL="0" indent="0">
              <a:buNone/>
            </a:pPr>
            <a:endParaRPr lang="en-GB" sz="2500" dirty="0"/>
          </a:p>
          <a:p>
            <a:pPr marL="0" indent="0">
              <a:buNone/>
            </a:pPr>
            <a:endParaRPr lang="en-GB" sz="2500" dirty="0"/>
          </a:p>
          <a:p>
            <a:pPr marL="0" indent="0">
              <a:buNone/>
            </a:pPr>
            <a:r>
              <a:rPr lang="en-GB" sz="2500" b="1" dirty="0"/>
              <a:t>Effective Communication </a:t>
            </a:r>
          </a:p>
          <a:p>
            <a:r>
              <a:rPr lang="en-GB" sz="2500" dirty="0"/>
              <a:t>Use formal, professional and inclusive language throughout</a:t>
            </a:r>
          </a:p>
          <a:p>
            <a:r>
              <a:rPr lang="en-GB" sz="2500" dirty="0"/>
              <a:t>Pay attention to your pace, tone and volume </a:t>
            </a:r>
          </a:p>
          <a:p>
            <a:r>
              <a:rPr lang="en-GB" sz="2500" dirty="0"/>
              <a:t>Be aware of your non-verbal communication </a:t>
            </a:r>
          </a:p>
          <a:p>
            <a:pPr lvl="1"/>
            <a:endParaRPr lang="en-GB" sz="2500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3534BB-0A4D-5BFD-690B-51C7846A01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39</a:t>
            </a:fld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5DF031A5-1CA2-52FB-243F-0D5B398867C2}"/>
              </a:ext>
            </a:extLst>
          </p:cNvPr>
          <p:cNvSpPr/>
          <p:nvPr/>
        </p:nvSpPr>
        <p:spPr>
          <a:xfrm>
            <a:off x="3157713" y="5084140"/>
            <a:ext cx="2592288" cy="1008112"/>
          </a:xfrm>
          <a:prstGeom prst="roundRect">
            <a:avLst/>
          </a:prstGeom>
          <a:solidFill>
            <a:srgbClr val="FFE1FF"/>
          </a:solidFill>
          <a:ln w="3175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700" dirty="0">
                <a:solidFill>
                  <a:schemeClr val="tx1"/>
                </a:solidFill>
              </a:rPr>
              <a:t>Can you name examples of non-verbal communication?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B2C15BF4-11F4-744B-94BB-112C999BA7C3}"/>
              </a:ext>
            </a:extLst>
          </p:cNvPr>
          <p:cNvSpPr/>
          <p:nvPr/>
        </p:nvSpPr>
        <p:spPr>
          <a:xfrm>
            <a:off x="807322" y="5006648"/>
            <a:ext cx="2016224" cy="360039"/>
          </a:xfrm>
          <a:prstGeom prst="roundRect">
            <a:avLst/>
          </a:prstGeom>
          <a:solidFill>
            <a:srgbClr val="FFEFFF"/>
          </a:solidFill>
          <a:ln w="3175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700" dirty="0">
                <a:solidFill>
                  <a:schemeClr val="tx1"/>
                </a:solidFill>
              </a:rPr>
              <a:t>Appearance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46661FCE-9802-642E-DE77-9BB56D650698}"/>
              </a:ext>
            </a:extLst>
          </p:cNvPr>
          <p:cNvSpPr/>
          <p:nvPr/>
        </p:nvSpPr>
        <p:spPr>
          <a:xfrm>
            <a:off x="817004" y="5463849"/>
            <a:ext cx="2016224" cy="360039"/>
          </a:xfrm>
          <a:prstGeom prst="roundRect">
            <a:avLst/>
          </a:prstGeom>
          <a:solidFill>
            <a:srgbClr val="FFEFFF"/>
          </a:solidFill>
          <a:ln w="3175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700" dirty="0">
                <a:solidFill>
                  <a:schemeClr val="tx1"/>
                </a:solidFill>
              </a:rPr>
              <a:t>Posture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ED73036F-5694-9FC2-B976-7DA7712F5B7D}"/>
              </a:ext>
            </a:extLst>
          </p:cNvPr>
          <p:cNvSpPr/>
          <p:nvPr/>
        </p:nvSpPr>
        <p:spPr>
          <a:xfrm>
            <a:off x="804143" y="5921050"/>
            <a:ext cx="2016224" cy="360039"/>
          </a:xfrm>
          <a:prstGeom prst="roundRect">
            <a:avLst/>
          </a:prstGeom>
          <a:solidFill>
            <a:srgbClr val="FFEFFF"/>
          </a:solidFill>
          <a:ln w="3175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1700" dirty="0">
              <a:solidFill>
                <a:schemeClr val="tx1"/>
              </a:solidFill>
            </a:endParaRPr>
          </a:p>
          <a:p>
            <a:r>
              <a:rPr lang="en-GB" sz="1700" dirty="0">
                <a:solidFill>
                  <a:schemeClr val="tx1"/>
                </a:solidFill>
              </a:rPr>
              <a:t>Eye contact </a:t>
            </a:r>
          </a:p>
          <a:p>
            <a:endParaRPr lang="en-GB" sz="1700" dirty="0">
              <a:solidFill>
                <a:schemeClr val="tx1"/>
              </a:solidFill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1CC3978F-6538-D41B-8081-FE3A1DB91451}"/>
              </a:ext>
            </a:extLst>
          </p:cNvPr>
          <p:cNvSpPr/>
          <p:nvPr/>
        </p:nvSpPr>
        <p:spPr>
          <a:xfrm>
            <a:off x="6084168" y="5921050"/>
            <a:ext cx="2016224" cy="360039"/>
          </a:xfrm>
          <a:prstGeom prst="roundRect">
            <a:avLst/>
          </a:prstGeom>
          <a:solidFill>
            <a:srgbClr val="FFEFFF"/>
          </a:solidFill>
          <a:ln w="3175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700" dirty="0">
                <a:solidFill>
                  <a:schemeClr val="tx1"/>
                </a:solidFill>
              </a:rPr>
              <a:t>Pauses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332D9EBA-17F3-9E90-C43C-F261921B651C}"/>
              </a:ext>
            </a:extLst>
          </p:cNvPr>
          <p:cNvSpPr/>
          <p:nvPr/>
        </p:nvSpPr>
        <p:spPr>
          <a:xfrm>
            <a:off x="6084168" y="5463849"/>
            <a:ext cx="2016224" cy="360039"/>
          </a:xfrm>
          <a:prstGeom prst="roundRect">
            <a:avLst/>
          </a:prstGeom>
          <a:solidFill>
            <a:srgbClr val="FFEFFF"/>
          </a:solidFill>
          <a:ln w="3175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700" dirty="0">
                <a:solidFill>
                  <a:schemeClr val="tx1"/>
                </a:solidFill>
              </a:rPr>
              <a:t>Gestures 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DF938FDE-9534-E7B5-C20B-55625F5AB083}"/>
              </a:ext>
            </a:extLst>
          </p:cNvPr>
          <p:cNvSpPr/>
          <p:nvPr/>
        </p:nvSpPr>
        <p:spPr>
          <a:xfrm>
            <a:off x="6084168" y="5006648"/>
            <a:ext cx="2016224" cy="360039"/>
          </a:xfrm>
          <a:prstGeom prst="roundRect">
            <a:avLst/>
          </a:prstGeom>
          <a:solidFill>
            <a:srgbClr val="FFEFFF"/>
          </a:solidFill>
          <a:ln w="3175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1700" dirty="0">
              <a:solidFill>
                <a:schemeClr val="tx1"/>
              </a:solidFill>
            </a:endParaRPr>
          </a:p>
          <a:p>
            <a:r>
              <a:rPr lang="en-GB" sz="1700" dirty="0">
                <a:solidFill>
                  <a:schemeClr val="tx1"/>
                </a:solidFill>
              </a:rPr>
              <a:t>Facial expressions</a:t>
            </a:r>
          </a:p>
          <a:p>
            <a:endParaRPr lang="en-GB" sz="1700" dirty="0">
              <a:solidFill>
                <a:schemeClr val="tx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4CEE630-9343-DADC-5AD2-F96AD7AEA19C}"/>
              </a:ext>
            </a:extLst>
          </p:cNvPr>
          <p:cNvSpPr txBox="1"/>
          <p:nvPr/>
        </p:nvSpPr>
        <p:spPr>
          <a:xfrm>
            <a:off x="4427984" y="2070127"/>
            <a:ext cx="4258816" cy="369332"/>
          </a:xfrm>
          <a:prstGeom prst="rect">
            <a:avLst/>
          </a:prstGeom>
          <a:solidFill>
            <a:srgbClr val="FFEFFF"/>
          </a:solidFill>
        </p:spPr>
        <p:txBody>
          <a:bodyPr wrap="square">
            <a:spAutoFit/>
          </a:bodyPr>
          <a:lstStyle/>
          <a:p>
            <a:pPr algn="ctr"/>
            <a:r>
              <a:rPr lang="en-GB" dirty="0">
                <a:hlinkClick r:id="rId3"/>
              </a:rPr>
              <a:t>Job Interview Power Posing Tips | Hays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3966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3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E2BAB9-BC05-400F-9095-2D768B20DE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514806"/>
            <a:ext cx="4824536" cy="4146442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2200" dirty="0"/>
              <a:t>Use the S.T.A.R method to provide convincing evidence that you have the capability to carry out this job:</a:t>
            </a:r>
          </a:p>
          <a:p>
            <a:pPr marL="0" indent="0">
              <a:spcBef>
                <a:spcPts val="0"/>
              </a:spcBef>
              <a:buNone/>
            </a:pPr>
            <a:endParaRPr lang="en-GB" sz="2200" dirty="0"/>
          </a:p>
          <a:p>
            <a:pPr marL="457200" lvl="1" indent="0">
              <a:spcBef>
                <a:spcPts val="0"/>
              </a:spcBef>
              <a:buNone/>
            </a:pPr>
            <a:r>
              <a:rPr lang="en-GB" sz="2200" b="1" dirty="0">
                <a:solidFill>
                  <a:srgbClr val="0033CC"/>
                </a:solidFill>
              </a:rPr>
              <a:t>S</a:t>
            </a:r>
            <a:r>
              <a:rPr lang="en-GB" sz="2200" dirty="0">
                <a:solidFill>
                  <a:srgbClr val="0070C0"/>
                </a:solidFill>
              </a:rPr>
              <a:t>ituation</a:t>
            </a:r>
            <a:r>
              <a:rPr lang="en-GB" sz="2200" dirty="0"/>
              <a:t>: What was happening?</a:t>
            </a:r>
          </a:p>
          <a:p>
            <a:pPr lvl="1">
              <a:spcBef>
                <a:spcPts val="0"/>
              </a:spcBef>
            </a:pPr>
            <a:endParaRPr lang="en-GB" sz="2200" b="1" dirty="0"/>
          </a:p>
          <a:p>
            <a:pPr marL="457200" lvl="1" indent="0">
              <a:spcBef>
                <a:spcPts val="0"/>
              </a:spcBef>
              <a:buNone/>
            </a:pPr>
            <a:r>
              <a:rPr lang="en-GB" sz="2200" b="1" dirty="0">
                <a:solidFill>
                  <a:srgbClr val="0033CC"/>
                </a:solidFill>
              </a:rPr>
              <a:t>T</a:t>
            </a:r>
            <a:r>
              <a:rPr lang="en-GB" sz="2200" dirty="0">
                <a:solidFill>
                  <a:srgbClr val="0070C0"/>
                </a:solidFill>
              </a:rPr>
              <a:t>ask</a:t>
            </a:r>
            <a:r>
              <a:rPr lang="en-GB" sz="2200" dirty="0"/>
              <a:t>: What needed to be done?</a:t>
            </a:r>
          </a:p>
          <a:p>
            <a:pPr lvl="1">
              <a:spcBef>
                <a:spcPts val="0"/>
              </a:spcBef>
            </a:pPr>
            <a:endParaRPr lang="en-GB" sz="2200" b="1" dirty="0"/>
          </a:p>
          <a:p>
            <a:pPr marL="457200" lvl="1" indent="0">
              <a:spcBef>
                <a:spcPts val="0"/>
              </a:spcBef>
              <a:buNone/>
            </a:pPr>
            <a:r>
              <a:rPr lang="en-GB" sz="2200" b="1" dirty="0">
                <a:solidFill>
                  <a:srgbClr val="0033CC"/>
                </a:solidFill>
              </a:rPr>
              <a:t>A</a:t>
            </a:r>
            <a:r>
              <a:rPr lang="en-GB" sz="2200" dirty="0">
                <a:solidFill>
                  <a:srgbClr val="0070C0"/>
                </a:solidFill>
              </a:rPr>
              <a:t>ction</a:t>
            </a:r>
            <a:r>
              <a:rPr lang="en-GB" sz="2200" dirty="0"/>
              <a:t>: What did you do?</a:t>
            </a:r>
          </a:p>
          <a:p>
            <a:pPr lvl="1">
              <a:spcBef>
                <a:spcPts val="0"/>
              </a:spcBef>
            </a:pPr>
            <a:endParaRPr lang="en-GB" sz="2200" b="1" dirty="0"/>
          </a:p>
          <a:p>
            <a:pPr marL="457200" lvl="1" indent="0">
              <a:spcBef>
                <a:spcPts val="0"/>
              </a:spcBef>
              <a:buNone/>
            </a:pPr>
            <a:r>
              <a:rPr lang="en-GB" sz="2200" b="1" dirty="0">
                <a:solidFill>
                  <a:srgbClr val="0033CC"/>
                </a:solidFill>
              </a:rPr>
              <a:t>R</a:t>
            </a:r>
            <a:r>
              <a:rPr lang="en-GB" sz="2200" dirty="0">
                <a:solidFill>
                  <a:srgbClr val="0070C0"/>
                </a:solidFill>
              </a:rPr>
              <a:t>esult</a:t>
            </a:r>
            <a:r>
              <a:rPr lang="en-GB" sz="2200" dirty="0"/>
              <a:t>: What was the (positive) impact?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E3879C-A311-022A-99DE-3658E46334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40</a:t>
            </a:fld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CBF503B-C0C0-ADA5-F888-0D92DB433536}"/>
              </a:ext>
            </a:extLst>
          </p:cNvPr>
          <p:cNvSpPr/>
          <p:nvPr/>
        </p:nvSpPr>
        <p:spPr>
          <a:xfrm>
            <a:off x="5076056" y="1578496"/>
            <a:ext cx="3813747" cy="377301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b="1" dirty="0">
              <a:solidFill>
                <a:schemeClr val="tx1"/>
              </a:solidFill>
            </a:endParaRPr>
          </a:p>
          <a:p>
            <a:pPr algn="ctr"/>
            <a:endParaRPr lang="en-GB" sz="2400" b="1" dirty="0">
              <a:solidFill>
                <a:schemeClr val="tx1"/>
              </a:solidFill>
            </a:endParaRPr>
          </a:p>
          <a:p>
            <a:pPr algn="ctr"/>
            <a:r>
              <a:rPr lang="en-GB" sz="2400" b="1" dirty="0">
                <a:solidFill>
                  <a:schemeClr val="tx1"/>
                </a:solidFill>
              </a:rPr>
              <a:t>Resource box</a:t>
            </a:r>
          </a:p>
          <a:p>
            <a:pPr algn="ctr"/>
            <a:endParaRPr lang="en-GB" b="1" dirty="0">
              <a:solidFill>
                <a:schemeClr val="tx1"/>
              </a:solidFill>
            </a:endParaRPr>
          </a:p>
          <a:p>
            <a:r>
              <a:rPr lang="en-GB" dirty="0">
                <a:hlinkClick r:id="rId3"/>
              </a:rPr>
              <a:t>The STAR method | National Careers Service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4"/>
              </a:rPr>
              <a:t>How to use the STAR interview technique in interviews | Indeed.com UK</a:t>
            </a:r>
            <a:endParaRPr lang="en-GB" dirty="0"/>
          </a:p>
          <a:p>
            <a:endParaRPr lang="en-GB" b="1" dirty="0">
              <a:solidFill>
                <a:schemeClr val="tx1"/>
              </a:solidFill>
            </a:endParaRPr>
          </a:p>
          <a:p>
            <a:r>
              <a:rPr lang="en-GB" dirty="0">
                <a:hlinkClick r:id="rId5"/>
              </a:rPr>
              <a:t>How to Use the STAR Interview Response Method</a:t>
            </a:r>
            <a:endParaRPr lang="en-GB" dirty="0"/>
          </a:p>
          <a:p>
            <a:endParaRPr lang="en-GB" b="1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rgbClr val="0070C0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https://youtu.be/LMVosLO0jI0</a:t>
            </a:r>
            <a:r>
              <a:rPr lang="en-GB" dirty="0">
                <a:solidFill>
                  <a:srgbClr val="0070C0"/>
                </a:solidFill>
              </a:rPr>
              <a:t> </a:t>
            </a:r>
          </a:p>
          <a:p>
            <a:r>
              <a:rPr lang="en-GB" sz="2400" b="1" dirty="0">
                <a:solidFill>
                  <a:schemeClr val="tx1"/>
                </a:solidFill>
              </a:rPr>
              <a:t> </a:t>
            </a:r>
          </a:p>
          <a:p>
            <a:pPr algn="ctr"/>
            <a:endParaRPr lang="en-GB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3C1E5CB7-6798-A0FC-E694-BB0809EB64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en-GB" sz="4000" b="1" dirty="0"/>
              <a:t>Performing Well to Meet Expectations</a:t>
            </a:r>
          </a:p>
        </p:txBody>
      </p:sp>
    </p:spTree>
    <p:extLst>
      <p:ext uri="{BB962C8B-B14F-4D97-AF65-F5344CB8AC3E}">
        <p14:creationId xmlns:p14="http://schemas.microsoft.com/office/powerpoint/2010/main" val="4178307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3C42A01-0ECB-8280-F94C-00F3D7EA1574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DF227C-6B22-4414-B09A-6C6E08EB65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36525"/>
            <a:ext cx="91440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Questions to ask the Recruiting Team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CCCCEC-6F93-43F5-9525-CF8DC3CAAA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600200"/>
            <a:ext cx="8712968" cy="47091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dirty="0"/>
              <a:t>What kinds of questions might you ask at the close of an interview?</a:t>
            </a:r>
          </a:p>
          <a:p>
            <a:pPr marL="0" indent="0">
              <a:buNone/>
            </a:pPr>
            <a:endParaRPr lang="en-GB" sz="2200" dirty="0"/>
          </a:p>
          <a:p>
            <a:r>
              <a:rPr lang="en-GB" sz="2200" dirty="0"/>
              <a:t>What kind of </a:t>
            </a:r>
            <a:r>
              <a:rPr lang="en-GB" sz="2200" b="1" dirty="0"/>
              <a:t>training</a:t>
            </a:r>
            <a:r>
              <a:rPr lang="en-GB" sz="2200" dirty="0"/>
              <a:t> might I receive </a:t>
            </a:r>
            <a:r>
              <a:rPr lang="en-GB" sz="2200" b="1" dirty="0"/>
              <a:t>to work with the systems</a:t>
            </a:r>
            <a:r>
              <a:rPr lang="en-GB" sz="2200" dirty="0"/>
              <a:t> you have in place?</a:t>
            </a:r>
          </a:p>
          <a:p>
            <a:pPr marL="0" indent="0">
              <a:buNone/>
            </a:pPr>
            <a:endParaRPr lang="en-GB" sz="2200" dirty="0"/>
          </a:p>
          <a:p>
            <a:r>
              <a:rPr lang="en-GB" sz="2200" dirty="0"/>
              <a:t>Would I be </a:t>
            </a:r>
            <a:r>
              <a:rPr lang="en-GB" sz="2200" b="1" dirty="0"/>
              <a:t>working</a:t>
            </a:r>
            <a:r>
              <a:rPr lang="en-GB" sz="2200" dirty="0"/>
              <a:t> primarily </a:t>
            </a:r>
            <a:r>
              <a:rPr lang="en-GB" sz="2200" b="1" dirty="0"/>
              <a:t>with a team or independently?</a:t>
            </a:r>
          </a:p>
          <a:p>
            <a:endParaRPr lang="en-GB" sz="2200" dirty="0"/>
          </a:p>
          <a:p>
            <a:r>
              <a:rPr lang="en-GB" sz="2200" dirty="0"/>
              <a:t>What is the </a:t>
            </a:r>
            <a:r>
              <a:rPr lang="en-GB" sz="2200" b="1" dirty="0"/>
              <a:t>size of the team </a:t>
            </a:r>
            <a:r>
              <a:rPr lang="en-GB" sz="2200" dirty="0"/>
              <a:t>I would be working with?</a:t>
            </a:r>
          </a:p>
          <a:p>
            <a:endParaRPr lang="en-GB" sz="2200" dirty="0"/>
          </a:p>
          <a:p>
            <a:r>
              <a:rPr lang="en-GB" sz="2200" dirty="0"/>
              <a:t>What is the process for carrying out </a:t>
            </a:r>
            <a:r>
              <a:rPr lang="en-GB" sz="2200" b="1" dirty="0"/>
              <a:t>performance reviews</a:t>
            </a:r>
            <a:r>
              <a:rPr lang="en-GB" sz="2200" dirty="0"/>
              <a:t>?</a:t>
            </a:r>
          </a:p>
          <a:p>
            <a:pPr marL="0" indent="0">
              <a:buNone/>
            </a:pPr>
            <a:endParaRPr lang="en-GB" sz="4600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085C43-458A-4A60-C9E4-A3A5D7F43E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41</a:t>
            </a:fld>
            <a:endParaRPr lang="en-GB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4B6654FA-9BDF-7DCE-58B0-D60C0D8D0031}"/>
              </a:ext>
            </a:extLst>
          </p:cNvPr>
          <p:cNvSpPr/>
          <p:nvPr/>
        </p:nvSpPr>
        <p:spPr>
          <a:xfrm>
            <a:off x="1619672" y="5809185"/>
            <a:ext cx="4968552" cy="907304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 w="3175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endParaRPr lang="en-GB" sz="1700" dirty="0">
              <a:solidFill>
                <a:schemeClr val="tx1"/>
              </a:solidFill>
            </a:endParaRPr>
          </a:p>
          <a:p>
            <a:pPr algn="ctr">
              <a:lnSpc>
                <a:spcPct val="150000"/>
              </a:lnSpc>
            </a:pPr>
            <a:r>
              <a:rPr lang="en-GB" sz="1700" dirty="0">
                <a:solidFill>
                  <a:schemeClr val="tx1"/>
                </a:solidFill>
              </a:rPr>
              <a:t>You </a:t>
            </a:r>
            <a:r>
              <a:rPr lang="en-GB" sz="1700" b="1" dirty="0">
                <a:solidFill>
                  <a:schemeClr val="tx1"/>
                </a:solidFill>
              </a:rPr>
              <a:t>will not </a:t>
            </a:r>
            <a:r>
              <a:rPr lang="en-GB" sz="1700" dirty="0">
                <a:solidFill>
                  <a:schemeClr val="tx1"/>
                </a:solidFill>
              </a:rPr>
              <a:t>be expected to ask questions at the               close of your mock interview assessment</a:t>
            </a:r>
          </a:p>
          <a:p>
            <a:pPr algn="ctr"/>
            <a:endParaRPr lang="en-GB" sz="17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7625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62B5BE-E8C4-4114-A49B-9EC8E5420C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b="1" dirty="0"/>
              <a:t>Post-interview Review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651D512-A7D0-4709-AEAB-57038E187DF3}"/>
              </a:ext>
            </a:extLst>
          </p:cNvPr>
          <p:cNvSpPr txBox="1"/>
          <p:nvPr/>
        </p:nvSpPr>
        <p:spPr>
          <a:xfrm>
            <a:off x="251520" y="1408991"/>
            <a:ext cx="8640960" cy="40400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/>
              <a:t>Do </a:t>
            </a:r>
            <a:r>
              <a:rPr lang="en-GB" sz="2400" b="1" dirty="0">
                <a:sym typeface="Wingdings" panose="05000000000000000000" pitchFamily="2" charset="2"/>
              </a:rPr>
              <a:t> </a:t>
            </a:r>
            <a:r>
              <a:rPr lang="en-GB" sz="2400" b="1" dirty="0"/>
              <a:t>Reflect </a:t>
            </a:r>
            <a:r>
              <a:rPr lang="en-GB" sz="2400" b="1" dirty="0">
                <a:sym typeface="Wingdings" panose="05000000000000000000" pitchFamily="2" charset="2"/>
              </a:rPr>
              <a:t> L</a:t>
            </a:r>
            <a:r>
              <a:rPr lang="en-GB" sz="2400" b="1" dirty="0"/>
              <a:t>earn </a:t>
            </a:r>
            <a:r>
              <a:rPr lang="en-GB" sz="2400" b="1" dirty="0">
                <a:sym typeface="Wingdings" panose="05000000000000000000" pitchFamily="2" charset="2"/>
              </a:rPr>
              <a:t> Apply </a:t>
            </a:r>
            <a:endParaRPr lang="en-GB" sz="2400" b="1" dirty="0"/>
          </a:p>
          <a:p>
            <a:pPr>
              <a:lnSpc>
                <a:spcPct val="150000"/>
              </a:lnSpc>
            </a:pPr>
            <a:endParaRPr lang="en-GB" sz="2400" dirty="0"/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What went well?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What did not go well?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What have you learned?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What would you do differently next time?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F60C96B-92A6-9209-DF49-FD5CE81214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42</a:t>
            </a:fld>
            <a:endParaRPr lang="en-GB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79D32085-FDF5-C1CD-93FE-43C51B3E36B1}"/>
              </a:ext>
            </a:extLst>
          </p:cNvPr>
          <p:cNvSpPr/>
          <p:nvPr/>
        </p:nvSpPr>
        <p:spPr>
          <a:xfrm>
            <a:off x="5915994" y="2286366"/>
            <a:ext cx="2770806" cy="1358657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  <a:ln w="3175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endParaRPr lang="en-GB" dirty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chemeClr val="tx1"/>
                </a:solidFill>
              </a:rPr>
              <a:t>You </a:t>
            </a:r>
            <a:r>
              <a:rPr lang="en-GB" b="1" dirty="0">
                <a:solidFill>
                  <a:schemeClr val="tx1"/>
                </a:solidFill>
              </a:rPr>
              <a:t>will</a:t>
            </a:r>
            <a:r>
              <a:rPr lang="en-GB" dirty="0">
                <a:solidFill>
                  <a:schemeClr val="tx1"/>
                </a:solidFill>
              </a:rPr>
              <a:t> be conducting your own post-interview reflection next week</a:t>
            </a:r>
          </a:p>
          <a:p>
            <a:endParaRPr lang="en-GB" sz="17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3242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77BA2D-99FB-4E68-AEDC-7A10AECC49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4000" b="1" dirty="0">
                <a:cs typeface="Arial" panose="020B0604020202020204" pitchFamily="34" charset="0"/>
              </a:rPr>
              <a:t>Employability – the journey</a:t>
            </a:r>
            <a:endParaRPr lang="en-GB" sz="4000" b="1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A8C39E9-7F8D-4E84-B1AE-5BBB547AE40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92967328"/>
              </p:ext>
            </p:extLst>
          </p:nvPr>
        </p:nvGraphicFramePr>
        <p:xfrm>
          <a:off x="457200" y="1340768"/>
          <a:ext cx="8291264" cy="42330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CB94952-4194-87FC-C10C-5C6947F413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785149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03FBDB-27C1-4724-D4D5-EDAEF57791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0968A02-5078-DC74-BD60-C3EC1B3313A8}"/>
              </a:ext>
            </a:extLst>
          </p:cNvPr>
          <p:cNvSpPr txBox="1">
            <a:spLocks/>
          </p:cNvSpPr>
          <p:nvPr/>
        </p:nvSpPr>
        <p:spPr>
          <a:xfrm>
            <a:off x="1406501" y="763122"/>
            <a:ext cx="6330998" cy="2088232"/>
          </a:xfrm>
          <a:prstGeom prst="rect">
            <a:avLst/>
          </a:prstGeom>
          <a:solidFill>
            <a:srgbClr val="0070C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5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 algn="ctr">
              <a:lnSpc>
                <a:spcPct val="120000"/>
              </a:lnSpc>
              <a:spcAft>
                <a:spcPts val="1200"/>
              </a:spcAft>
              <a:buFont typeface="Arial" panose="020B0604020202020204" pitchFamily="34" charset="0"/>
              <a:buNone/>
            </a:pPr>
            <a:r>
              <a:rPr lang="en-GB" sz="8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Preparation and Practice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342A43C-7AF2-53C9-7D52-BC6275925C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44</a:t>
            </a:fld>
            <a:endParaRPr lang="en-GB"/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75694A1-8CAE-1EE9-0A3D-3D460F0C45DB}"/>
              </a:ext>
            </a:extLst>
          </p:cNvPr>
          <p:cNvSpPr txBox="1">
            <a:spLocks/>
          </p:cNvSpPr>
          <p:nvPr/>
        </p:nvSpPr>
        <p:spPr>
          <a:xfrm>
            <a:off x="1406501" y="2996952"/>
            <a:ext cx="6330998" cy="2088232"/>
          </a:xfrm>
          <a:prstGeom prst="rect">
            <a:avLst/>
          </a:prstGeom>
          <a:solidFill>
            <a:srgbClr val="0070C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5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 algn="ctr">
              <a:lnSpc>
                <a:spcPct val="120000"/>
              </a:lnSpc>
              <a:spcAft>
                <a:spcPts val="1200"/>
              </a:spcAft>
              <a:buFont typeface="Arial" panose="020B0604020202020204" pitchFamily="34" charset="0"/>
              <a:buNone/>
            </a:pPr>
            <a:r>
              <a:rPr lang="en-GB" sz="8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Feedback and Guidance </a:t>
            </a:r>
          </a:p>
        </p:txBody>
      </p:sp>
    </p:spTree>
    <p:extLst>
      <p:ext uri="{BB962C8B-B14F-4D97-AF65-F5344CB8AC3E}">
        <p14:creationId xmlns:p14="http://schemas.microsoft.com/office/powerpoint/2010/main" val="287819229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06057E-F8F0-F6AD-DB63-2CDC194F2B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502709"/>
            <a:ext cx="8229600" cy="349246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Chapter 16: CVs and Application Forms 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Morgan, P. (2017) </a:t>
            </a:r>
            <a:r>
              <a:rPr lang="en-GB" b="1" i="1" dirty="0"/>
              <a:t>The Business Student’s Guide to Study Employability</a:t>
            </a:r>
            <a:r>
              <a:rPr lang="en-GB" dirty="0"/>
              <a:t>. London: Sage. </a:t>
            </a:r>
          </a:p>
          <a:p>
            <a:pPr marL="0" indent="0">
              <a:buNone/>
            </a:pPr>
            <a:endParaRPr lang="en-GB" dirty="0">
              <a:hlinkClick r:id="rId3"/>
            </a:endParaRP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https://study.sagepub.com/morgan2e/student-resources/chapter-21/chapter-16-cvs-and-application-forms</a:t>
            </a: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A20C80-0701-E9F1-3D3F-DFFB991BA5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45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74D6C8-C3AA-BDE5-EADE-D9F0971BF6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b="1" dirty="0"/>
              <a:t>Advice on CV Writing </a:t>
            </a:r>
          </a:p>
        </p:txBody>
      </p:sp>
    </p:spTree>
    <p:extLst>
      <p:ext uri="{BB962C8B-B14F-4D97-AF65-F5344CB8AC3E}">
        <p14:creationId xmlns:p14="http://schemas.microsoft.com/office/powerpoint/2010/main" val="155508237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3C2ABC9-CFDA-9F29-9122-7E87E375612D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A475C4-05D5-1F65-AA8D-376BB43B20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175"/>
            <a:ext cx="8229600" cy="1143000"/>
          </a:xfrm>
        </p:spPr>
        <p:txBody>
          <a:bodyPr/>
          <a:lstStyle/>
          <a:p>
            <a:r>
              <a:rPr lang="en-GB" b="1" dirty="0"/>
              <a:t>Task 1 progress check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82B826-6ED9-62CE-862A-0245D210D5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0307" y="1393639"/>
            <a:ext cx="8229600" cy="3744417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2200" dirty="0"/>
              <a:t>Have you </a:t>
            </a:r>
            <a:r>
              <a:rPr lang="en-GB" sz="2200" b="1" dirty="0"/>
              <a:t>saved copies of the relevant job details </a:t>
            </a:r>
            <a:r>
              <a:rPr lang="en-GB" sz="2200" dirty="0"/>
              <a:t>(including the job description and person specification)? </a:t>
            </a:r>
          </a:p>
          <a:p>
            <a:pPr>
              <a:lnSpc>
                <a:spcPct val="110000"/>
              </a:lnSpc>
            </a:pPr>
            <a:endParaRPr lang="en-GB" sz="2200" dirty="0"/>
          </a:p>
          <a:p>
            <a:pPr>
              <a:lnSpc>
                <a:spcPct val="110000"/>
              </a:lnSpc>
            </a:pPr>
            <a:r>
              <a:rPr lang="en-GB" sz="2200" dirty="0"/>
              <a:t>Have you </a:t>
            </a:r>
            <a:r>
              <a:rPr lang="en-GB" sz="2200" b="1" dirty="0"/>
              <a:t>drafted a CV and cover letter? </a:t>
            </a:r>
            <a:r>
              <a:rPr lang="en-GB" sz="2200" dirty="0"/>
              <a:t>Are these documents tailored and demonstrating a professional tone?</a:t>
            </a:r>
          </a:p>
          <a:p>
            <a:pPr>
              <a:lnSpc>
                <a:spcPct val="110000"/>
              </a:lnSpc>
            </a:pPr>
            <a:endParaRPr lang="en-GB" sz="2200" dirty="0"/>
          </a:p>
          <a:p>
            <a:pPr>
              <a:lnSpc>
                <a:spcPct val="110000"/>
              </a:lnSpc>
            </a:pPr>
            <a:r>
              <a:rPr lang="en-GB" sz="2200" dirty="0"/>
              <a:t>You can </a:t>
            </a:r>
            <a:r>
              <a:rPr lang="en-GB" sz="2200" b="1" dirty="0"/>
              <a:t>practise your interview skills with a partner or in a small group</a:t>
            </a:r>
            <a:r>
              <a:rPr lang="en-GB" sz="2200" dirty="0"/>
              <a:t>. </a:t>
            </a:r>
          </a:p>
          <a:p>
            <a:endParaRPr lang="en-GB" sz="2200" dirty="0"/>
          </a:p>
        </p:txBody>
      </p:sp>
      <p:pic>
        <p:nvPicPr>
          <p:cNvPr id="7" name="Graphic 6" descr="Checkmark with solid fill">
            <a:extLst>
              <a:ext uri="{FF2B5EF4-FFF2-40B4-BE49-F238E27FC236}">
                <a16:creationId xmlns:a16="http://schemas.microsoft.com/office/drawing/2014/main" id="{67438A34-5033-2BF5-A20A-CFEA7ABBDBE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85023" y="101355"/>
            <a:ext cx="914400" cy="914400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A06FC8-E596-1598-7AE4-F4F58CE5DC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46</a:t>
            </a:fld>
            <a:endParaRPr lang="en-GB" altLang="en-US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BDEFCF7D-7388-5063-C790-18AFDA05D61A}"/>
              </a:ext>
            </a:extLst>
          </p:cNvPr>
          <p:cNvSpPr/>
          <p:nvPr/>
        </p:nvSpPr>
        <p:spPr>
          <a:xfrm>
            <a:off x="5228286" y="4473734"/>
            <a:ext cx="3491880" cy="2249697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 w="3175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r>
              <a:rPr lang="en-GB" dirty="0">
                <a:solidFill>
                  <a:schemeClr val="tx1"/>
                </a:solidFill>
              </a:rPr>
              <a:t>Order of presentation: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en-GB" dirty="0">
                <a:solidFill>
                  <a:schemeClr val="tx1"/>
                </a:solidFill>
              </a:rPr>
              <a:t>Job description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en-GB" dirty="0">
                <a:solidFill>
                  <a:schemeClr val="tx1"/>
                </a:solidFill>
              </a:rPr>
              <a:t>Person specification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en-GB" dirty="0">
                <a:solidFill>
                  <a:schemeClr val="tx1"/>
                </a:solidFill>
              </a:rPr>
              <a:t>Tailored CV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en-GB" dirty="0">
                <a:solidFill>
                  <a:schemeClr val="tx1"/>
                </a:solidFill>
              </a:rPr>
              <a:t>Accompanying cover letter</a:t>
            </a:r>
          </a:p>
          <a:p>
            <a:endParaRPr lang="en-GB" sz="1700" dirty="0">
              <a:solidFill>
                <a:schemeClr val="tx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8D9386E-B426-62D3-04CF-151FC5CD94B8}"/>
              </a:ext>
            </a:extLst>
          </p:cNvPr>
          <p:cNvSpPr/>
          <p:nvPr/>
        </p:nvSpPr>
        <p:spPr>
          <a:xfrm>
            <a:off x="454093" y="5106597"/>
            <a:ext cx="4392488" cy="104395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r>
              <a:rPr lang="en-GB" dirty="0">
                <a:solidFill>
                  <a:schemeClr val="tx1"/>
                </a:solidFill>
              </a:rPr>
              <a:t>Short video guide on taking screenshots</a:t>
            </a:r>
          </a:p>
          <a:p>
            <a:pPr algn="ctr"/>
            <a:endParaRPr lang="en-GB" dirty="0"/>
          </a:p>
          <a:p>
            <a:pPr algn="ctr"/>
            <a:r>
              <a:rPr lang="en-GB" dirty="0">
                <a:hlinkClick r:id="rId4"/>
              </a:rPr>
              <a:t>https://youtu.be/jTTcGIzeJwA</a:t>
            </a:r>
            <a:r>
              <a:rPr lang="en-GB" dirty="0"/>
              <a:t> 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1642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16C587-6147-C185-B91C-76D65459CB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DDA6D7-C845-FA6F-79A0-8AA8A6447E8B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idx="1"/>
          </p:nvPr>
        </p:nvSpPr>
        <p:spPr>
          <a:xfrm>
            <a:off x="323528" y="1772816"/>
            <a:ext cx="4896544" cy="3816424"/>
          </a:xfrm>
        </p:spPr>
        <p:txBody>
          <a:bodyPr>
            <a:normAutofit fontScale="850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800" dirty="0"/>
              <a:t>We have recognised and discussed </a:t>
            </a:r>
            <a:r>
              <a:rPr lang="en-GB" sz="2800" b="1" dirty="0">
                <a:solidFill>
                  <a:srgbClr val="0070C0"/>
                </a:solidFill>
              </a:rPr>
              <a:t>good practice in interviews</a:t>
            </a:r>
          </a:p>
          <a:p>
            <a:pPr marL="514350" indent="-514350">
              <a:buFont typeface="+mj-lt"/>
              <a:buAutoNum type="arabicPeriod"/>
            </a:pPr>
            <a:endParaRPr lang="en-GB" sz="2800" dirty="0"/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We have identified </a:t>
            </a:r>
            <a:r>
              <a:rPr lang="en-GB" sz="2800" b="1" dirty="0">
                <a:solidFill>
                  <a:srgbClr val="0070C0"/>
                </a:solidFill>
              </a:rPr>
              <a:t>Task 1 requirements</a:t>
            </a:r>
            <a:r>
              <a:rPr lang="en-GB" sz="2800" dirty="0"/>
              <a:t> for next week</a:t>
            </a:r>
          </a:p>
          <a:p>
            <a:pPr marL="514350" indent="-514350">
              <a:buFont typeface="+mj-lt"/>
              <a:buAutoNum type="arabicPeriod"/>
            </a:pPr>
            <a:endParaRPr lang="en-GB" sz="2800" dirty="0"/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We have continued</a:t>
            </a:r>
            <a:r>
              <a:rPr lang="en-GB" sz="2800" b="1" dirty="0">
                <a:solidFill>
                  <a:srgbClr val="0070C0"/>
                </a:solidFill>
              </a:rPr>
              <a:t> practising </a:t>
            </a:r>
            <a:r>
              <a:rPr lang="en-GB" sz="2800" dirty="0"/>
              <a:t>interview skills </a:t>
            </a:r>
            <a:r>
              <a:rPr lang="en-GB" sz="2800" b="1" dirty="0">
                <a:solidFill>
                  <a:srgbClr val="0070C0"/>
                </a:solidFill>
              </a:rPr>
              <a:t>and preparing </a:t>
            </a:r>
            <a:r>
              <a:rPr lang="en-GB" sz="2800" dirty="0"/>
              <a:t>for the written submission </a:t>
            </a:r>
          </a:p>
          <a:p>
            <a:pPr marL="514350" indent="-514350">
              <a:buFont typeface="+mj-lt"/>
              <a:buAutoNum type="arabicPeriod"/>
            </a:pPr>
            <a:endParaRPr lang="en-GB" sz="2800" dirty="0"/>
          </a:p>
          <a:p>
            <a:pPr marL="1314450" lvl="2" indent="-514350">
              <a:buFont typeface="+mj-lt"/>
              <a:buAutoNum type="arabicPeriod"/>
            </a:pPr>
            <a:endParaRPr lang="en-GB" sz="20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3FA86A4C-C648-2C7B-5FFF-30B8B061D0A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80112" y="2132856"/>
            <a:ext cx="2895600" cy="21119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458D7A-C330-1FE3-4614-EAC4655067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47</a:t>
            </a:fld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F00DB62-A7AD-87A7-A97D-72FE02E23C71}"/>
              </a:ext>
            </a:extLst>
          </p:cNvPr>
          <p:cNvSpPr/>
          <p:nvPr/>
        </p:nvSpPr>
        <p:spPr>
          <a:xfrm>
            <a:off x="5652120" y="4419992"/>
            <a:ext cx="2895600" cy="1080120"/>
          </a:xfrm>
          <a:prstGeom prst="rect">
            <a:avLst/>
          </a:prstGeom>
          <a:solidFill>
            <a:srgbClr val="FFBFBD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GB" b="1" dirty="0">
                <a:solidFill>
                  <a:schemeClr val="tx1"/>
                </a:solidFill>
              </a:rPr>
              <a:t>You will now complete a Knowledge Check Quiz</a:t>
            </a:r>
          </a:p>
        </p:txBody>
      </p:sp>
    </p:spTree>
    <p:extLst>
      <p:ext uri="{BB962C8B-B14F-4D97-AF65-F5344CB8AC3E}">
        <p14:creationId xmlns:p14="http://schemas.microsoft.com/office/powerpoint/2010/main" val="3331443651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3CD38A-EC06-493E-9B98-829245F700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cs typeface="Arial" panose="020B0604020202020204" pitchFamily="34" charset="0"/>
              </a:rPr>
              <a:t>Reference List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7116B1-DDE8-460C-BF5D-D162B458B4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117475" indent="0">
              <a:spcBef>
                <a:spcPct val="0"/>
              </a:spcBef>
              <a:buFont typeface="Arial" charset="0"/>
              <a:buNone/>
            </a:pPr>
            <a:endParaRPr lang="en-GB" altLang="en-US" sz="1800" dirty="0">
              <a:cs typeface="Arial" charset="0"/>
            </a:endParaRPr>
          </a:p>
          <a:p>
            <a:pPr marL="117475" indent="0">
              <a:spcBef>
                <a:spcPct val="0"/>
              </a:spcBef>
              <a:buFont typeface="Arial" charset="0"/>
              <a:buNone/>
            </a:pPr>
            <a:r>
              <a:rPr lang="en-GB" altLang="en-US" dirty="0">
                <a:cs typeface="Arial" charset="0"/>
              </a:rPr>
              <a:t>Armstrong, M. (2001)  </a:t>
            </a:r>
            <a:r>
              <a:rPr lang="en-GB" altLang="en-US" i="1" dirty="0">
                <a:cs typeface="Arial" charset="0"/>
              </a:rPr>
              <a:t>A handbook of Human Resources Management and Practice</a:t>
            </a:r>
            <a:r>
              <a:rPr lang="en-GB" altLang="en-US" dirty="0">
                <a:cs typeface="Arial" charset="0"/>
              </a:rPr>
              <a:t>. 8</a:t>
            </a:r>
            <a:r>
              <a:rPr lang="en-GB" altLang="en-US" baseline="30000" dirty="0">
                <a:cs typeface="Arial" charset="0"/>
              </a:rPr>
              <a:t>th</a:t>
            </a:r>
            <a:r>
              <a:rPr lang="en-GB" altLang="en-US" dirty="0">
                <a:cs typeface="Arial" charset="0"/>
              </a:rPr>
              <a:t> ed. London: Kogan Page. </a:t>
            </a:r>
          </a:p>
          <a:p>
            <a:pPr marL="117475" indent="0">
              <a:spcBef>
                <a:spcPct val="0"/>
              </a:spcBef>
              <a:buFont typeface="Arial" charset="0"/>
              <a:buNone/>
            </a:pPr>
            <a:endParaRPr lang="en-GB" altLang="en-US" dirty="0">
              <a:cs typeface="Arial" charset="0"/>
            </a:endParaRPr>
          </a:p>
          <a:p>
            <a:pPr marL="117475" indent="0">
              <a:spcBef>
                <a:spcPct val="0"/>
              </a:spcBef>
              <a:buNone/>
            </a:pPr>
            <a:r>
              <a:rPr lang="en-GB" altLang="en-US" dirty="0" err="1">
                <a:cs typeface="Arial" charset="0"/>
              </a:rPr>
              <a:t>Bolles</a:t>
            </a:r>
            <a:r>
              <a:rPr lang="en-GB" altLang="en-US" dirty="0">
                <a:cs typeface="Arial" charset="0"/>
              </a:rPr>
              <a:t>, R.N. (1994) </a:t>
            </a:r>
            <a:r>
              <a:rPr lang="en-GB" altLang="en-US" i="1" dirty="0">
                <a:cs typeface="Arial" charset="0"/>
              </a:rPr>
              <a:t>What colour is your parachute?: A practical manual for job hunters and career changers. </a:t>
            </a:r>
            <a:r>
              <a:rPr lang="en-GB" altLang="en-US" dirty="0">
                <a:cs typeface="Arial" charset="0"/>
              </a:rPr>
              <a:t>Berkeley: Ten Speed Press.</a:t>
            </a:r>
          </a:p>
          <a:p>
            <a:pPr marL="117475" indent="0">
              <a:spcBef>
                <a:spcPct val="0"/>
              </a:spcBef>
              <a:buNone/>
            </a:pPr>
            <a:endParaRPr lang="en-GB" altLang="en-US" dirty="0">
              <a:cs typeface="Arial" charset="0"/>
            </a:endParaRPr>
          </a:p>
          <a:p>
            <a:pPr marL="117475" indent="0">
              <a:spcBef>
                <a:spcPct val="0"/>
              </a:spcBef>
              <a:buNone/>
            </a:pPr>
            <a:r>
              <a:rPr lang="en-GB" altLang="en-US" dirty="0">
                <a:cs typeface="Arial" charset="0"/>
              </a:rPr>
              <a:t>Morgan, P. (2017) </a:t>
            </a:r>
            <a:r>
              <a:rPr lang="en-GB" altLang="en-US" i="1" dirty="0">
                <a:cs typeface="Arial" charset="0"/>
              </a:rPr>
              <a:t>The Business Student’s Guide To Study And Employability.</a:t>
            </a:r>
            <a:r>
              <a:rPr lang="en-GB" altLang="en-US" dirty="0">
                <a:cs typeface="Arial" charset="0"/>
              </a:rPr>
              <a:t>  London: Sage Publications</a:t>
            </a:r>
          </a:p>
          <a:p>
            <a:pPr marL="117475" indent="0">
              <a:spcBef>
                <a:spcPct val="0"/>
              </a:spcBef>
              <a:buFont typeface="Arial" charset="0"/>
              <a:buNone/>
            </a:pPr>
            <a:endParaRPr lang="en-GB" altLang="en-US" dirty="0">
              <a:cs typeface="Arial" charset="0"/>
            </a:endParaRPr>
          </a:p>
          <a:p>
            <a:pPr marL="117475" indent="0">
              <a:spcBef>
                <a:spcPct val="0"/>
              </a:spcBef>
              <a:buFont typeface="Arial" charset="0"/>
              <a:buNone/>
            </a:pPr>
            <a:endParaRPr lang="en-GB" altLang="en-US" sz="1800" dirty="0">
              <a:cs typeface="Arial" charset="0"/>
            </a:endParaRPr>
          </a:p>
          <a:p>
            <a:pPr marL="117475" indent="0">
              <a:spcBef>
                <a:spcPct val="0"/>
              </a:spcBef>
              <a:buFont typeface="Arial" charset="0"/>
              <a:buNone/>
            </a:pPr>
            <a:r>
              <a:rPr lang="en-GB" altLang="en-US" dirty="0">
                <a:cs typeface="Arial" charset="0"/>
              </a:rPr>
              <a:t>Torrington, D. and Hall, L. (1998) </a:t>
            </a:r>
            <a:r>
              <a:rPr lang="en-GB" altLang="en-US" i="1" dirty="0">
                <a:cs typeface="Arial" charset="0"/>
              </a:rPr>
              <a:t>Human Resource Management</a:t>
            </a:r>
            <a:r>
              <a:rPr lang="en-GB" altLang="en-US" dirty="0">
                <a:cs typeface="Arial" charset="0"/>
              </a:rPr>
              <a:t>. 4th ed. London: Prentice Hall Europe.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50124D-B201-D06D-92F3-7ACAA8C619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434685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45524</TotalTime>
  <Words>3546</Words>
  <Application>Microsoft Office PowerPoint</Application>
  <PresentationFormat>On-screen Show (4:3)</PresentationFormat>
  <Paragraphs>626</Paragraphs>
  <Slides>48</Slides>
  <Notes>22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size="54" baseType="lpstr">
      <vt:lpstr>Myriad Pro</vt:lpstr>
      <vt:lpstr>Aptos</vt:lpstr>
      <vt:lpstr>Arial</vt:lpstr>
      <vt:lpstr>Calibri</vt:lpstr>
      <vt:lpstr>Wingdings</vt:lpstr>
      <vt:lpstr>20140311PresentationUWTSDTemplate</vt:lpstr>
      <vt:lpstr>Employability and Career Development (LCLM4005) – September 2026  Session 6: Interview Preparation </vt:lpstr>
      <vt:lpstr>PowerPoint Presentation</vt:lpstr>
      <vt:lpstr>Session Aims</vt:lpstr>
      <vt:lpstr>PowerPoint Presentation</vt:lpstr>
      <vt:lpstr>The Purpose of Interviews</vt:lpstr>
      <vt:lpstr>Past interview experiences </vt:lpstr>
      <vt:lpstr>Promote your Personal Brand (USP)</vt:lpstr>
      <vt:lpstr>Ensure Professional Alignment</vt:lpstr>
      <vt:lpstr>PowerPoint Presentation</vt:lpstr>
      <vt:lpstr>Ensure Professional Alignment</vt:lpstr>
      <vt:lpstr>Interview examples </vt:lpstr>
      <vt:lpstr>PowerPoint Presentation</vt:lpstr>
      <vt:lpstr>PowerPoint Presentation</vt:lpstr>
      <vt:lpstr>Discussion</vt:lpstr>
      <vt:lpstr> Bad interview  </vt:lpstr>
      <vt:lpstr> Good interview  </vt:lpstr>
      <vt:lpstr>Potential Interview Questions              (from the recording)</vt:lpstr>
      <vt:lpstr>PowerPoint Presentation</vt:lpstr>
      <vt:lpstr>Task 1 pre-interview submission</vt:lpstr>
      <vt:lpstr>PowerPoint Presentation</vt:lpstr>
      <vt:lpstr>PowerPoint Presentation</vt:lpstr>
      <vt:lpstr>PowerPoint Presentation</vt:lpstr>
      <vt:lpstr>Task 1 mock interview</vt:lpstr>
      <vt:lpstr>Marking criteria for Task 1 </vt:lpstr>
      <vt:lpstr>Marking criteria for Task 1 </vt:lpstr>
      <vt:lpstr>Marking criteria for Task 1 </vt:lpstr>
      <vt:lpstr>Marking criteria for Task 1 </vt:lpstr>
      <vt:lpstr>PowerPoint Presentation</vt:lpstr>
      <vt:lpstr>1. Relevant skills and experience  </vt:lpstr>
      <vt:lpstr>  2. Strengths and weaknesses   </vt:lpstr>
      <vt:lpstr> 3. Time management  </vt:lpstr>
      <vt:lpstr>  4. Challenging situations  </vt:lpstr>
      <vt:lpstr>  5. Leadership  </vt:lpstr>
      <vt:lpstr>   6. Customer service   </vt:lpstr>
      <vt:lpstr>    7. Teamwork     </vt:lpstr>
      <vt:lpstr>Short Courses and Tutorials for Interview Preparation </vt:lpstr>
      <vt:lpstr>Academic Support for Term 3</vt:lpstr>
      <vt:lpstr>The Recruiting Teams’ Expectations</vt:lpstr>
      <vt:lpstr>Performing Well to Meet Expectations</vt:lpstr>
      <vt:lpstr>Performing Well to Meet Expectations</vt:lpstr>
      <vt:lpstr>Questions to ask the Recruiting Team </vt:lpstr>
      <vt:lpstr>Post-interview Review</vt:lpstr>
      <vt:lpstr>Employability – the journey</vt:lpstr>
      <vt:lpstr>PowerPoint Presentation</vt:lpstr>
      <vt:lpstr>Advice on CV Writing </vt:lpstr>
      <vt:lpstr>Task 1 progress check </vt:lpstr>
      <vt:lpstr>Recap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Inderjit Grewal</cp:lastModifiedBy>
  <cp:revision>278</cp:revision>
  <dcterms:created xsi:type="dcterms:W3CDTF">2015-04-14T15:21:28Z</dcterms:created>
  <dcterms:modified xsi:type="dcterms:W3CDTF">2026-10-22T11:44:53Z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