
<file path=[Content_Types].xml><?xml version="1.0" encoding="utf-8"?>
<Types xmlns="http://schemas.openxmlformats.org/package/2006/content-types">
  <Default ContentType="image/jpeg" Extension="jpeg"/>
  <Default ContentType="image/jpeg" Extension="jp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</p:sldIdLst>
  <p:sldSz cx="12192000" cy="6858000"/>
  <p:notesSz cx="6858000" cy="9144000"/>
  <p:defaultTextStyle>
    <a:defPPr>
      <a:defRPr lang="en-US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7015"/>
    <p:restoredTop sz="94660"/>
  </p:normalViewPr>
  <p:slideViewPr>
    <p:cSldViewPr snapToGrid="0">
      <p:cViewPr varScale="1">
        <p:scale>
          <a:sx d="100" n="86"/>
          <a:sy d="100" n="86"/>
        </p:scale>
        <p:origin x="466" y="53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2008" cy="72008"/>
</p:viewPr>
</file>

<file path=ppt/_rels/presentation.xml.rels><?xml version="1.0" encoding="UTF-8" standalone="yes"?><Relationships xmlns="http://schemas.openxmlformats.org/package/2006/relationships"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15A92-D239-4D42-93D4-2964F49DC6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D1CC07-91DA-444A-8117-0B442ADC7C8C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1524000" y="3602038"/>
            <a:ext cx="9144000" cy="1655762"/>
          </a:xfr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78F48-59A3-4656-B1EB-7BC5335049F4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7FDBC-C346-47E2-BFFB-CEEEA0FFD594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3C135D-8270-4E21-8202-23D52C0B8F83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244381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98F93-DBB6-460A-80BE-4B5431FD3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AFA1D-9161-4CBE-B1F7-6D5877A3D1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01F10-34F4-4822-A347-775E64E65895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51FDC-F8CF-4C9E-B59F-581505B5EFCF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C8991-67F0-460A-90D8-2D8EC63CF1EE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803992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AB0AB-C693-40F8-842C-81D8FBB93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 numCol="1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938DFD-79E1-4850-A3F3-A3E9F22BA8B5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831850" y="4589463"/>
            <a:ext cx="10515600" cy="1500187"/>
          </a:xfrm>
        </p:spPr>
        <p:txBody>
          <a:bodyPr numCol="1"/>
          <a:lstStyle>
            <a:lvl1pPr indent="0" marL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47142-E5EC-491A-95C0-6E0444963AB5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E495E-0A7E-4C21-9E7E-16C47C46C120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5C496-4B0A-4B37-B0F3-DB9072B7DE0C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058527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F2704-38E0-4BDE-B69E-539BB1B72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3258C-FD37-49D4-8169-83B7109D9C43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838200" y="1825625"/>
            <a:ext cx="5181600" cy="4351338"/>
          </a:xfrm>
        </p:spPr>
        <p:txBody>
          <a:bodyPr numCol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048D1F-1C10-4EE9-A60E-ABA33E2A9B91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6172200" y="1825625"/>
            <a:ext cx="5181600" cy="4351338"/>
          </a:xfrm>
        </p:spPr>
        <p:txBody>
          <a:bodyPr numCol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4D8FA6-7286-4B97-97DA-5898E182E189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E096A2-4830-4370-BD57-B09B698500BC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44B1A-8F44-44AE-A590-7E7A24382204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107526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E168C-9F77-4F94-A584-1C28F3F27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05E20-B2A6-4B9F-97FA-1448996CC125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839788" y="1681163"/>
            <a:ext cx="5157787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BA0B86-E1B3-4DB6-9445-9032A861A10C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839788" y="2505075"/>
            <a:ext cx="5157787" cy="3684588"/>
          </a:xfrm>
        </p:spPr>
        <p:txBody>
          <a:bodyPr numCol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9B7609-A69A-43FE-8061-0F20A863AF89}"/>
              </a:ext>
            </a:extLst>
          </p:cNvPr>
          <p:cNvSpPr>
            <a:spLocks noGrp="1"/>
          </p:cNvSpPr>
          <p:nvPr>
            <p:ph idx="3" sz="quarter" type="body"/>
          </p:nvPr>
        </p:nvSpPr>
        <p:spPr>
          <a:xfrm>
            <a:off x="6172200" y="1681163"/>
            <a:ext cx="5183188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33BBAA-3D97-4938-B646-9AE449679539}"/>
              </a:ext>
            </a:extLst>
          </p:cNvPr>
          <p:cNvSpPr>
            <a:spLocks noGrp="1"/>
          </p:cNvSpPr>
          <p:nvPr>
            <p:ph idx="4" sz="quarter"/>
          </p:nvPr>
        </p:nvSpPr>
        <p:spPr>
          <a:xfrm>
            <a:off x="6172200" y="2505075"/>
            <a:ext cx="5183188" cy="3684588"/>
          </a:xfrm>
        </p:spPr>
        <p:txBody>
          <a:bodyPr numCol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00D2FA-410F-43A5-BB20-27C3231915EA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012A2E-CEEF-4C07-BF73-AD797436D62B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451C62-513B-407B-8814-945D69407C5A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722283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6964E-B4FD-40C9-B458-CBDEC7205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FBD9D4-F84B-402E-9413-EF231906BF44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CF6E3E-547C-426F-B68E-865BCE814173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92DE59-5034-43C5-A1B5-86748B74A83D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773228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EA31DB-9B51-47FE-83A3-3F60D4D19AE6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92E688-3AFD-424B-80D2-727A057A45DF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033F4B-1D56-41BC-8D9A-09DAC9EAE787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764230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DE2C7-5F1F-4B1E-AB4D-7806E0703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50EE7-96C2-48F1-80F2-CB2243382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07D98B-D6DE-4473-91F3-817AFD00C80E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7D87E5-6FFA-4FB0-8075-846AE227B095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31D342-343F-4BB6-B090-D85811EF4611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B334D3-77FC-4972-9832-15A502E38A4B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981973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F2105-2E98-48EF-AAB3-2C89937C4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DE6F43-67B9-465B-A6CA-A264E63E3850}"/>
              </a:ext>
            </a:extLst>
          </p:cNvPr>
          <p:cNvSpPr>
            <a:spLocks noGrp="1"/>
          </p:cNvSpPr>
          <p:nvPr>
            <p:ph idx="1" type="pic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altLang="en-GB"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1967A6-A086-44F5-8641-FA7A94D4AEA8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99D9C1-AC42-40EE-8363-F855A9E05A36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94F5F1-AA18-48A0-8A1A-1F0140F3DE99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03ECCD-6A8C-485C-8522-722DFE43BD24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938773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4A83D-D05E-4334-B395-88AAE809D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D1F725-11D4-4E4E-B9E2-EA48974573BE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4312DA-17C9-4258-8641-9EE976AD4031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E7DF5-315A-48E9-88D6-B05415410ABC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23EA6-E5EC-48DA-BFFD-F36D02CCCB53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737370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F0C423-0D3D-4B98-A212-6AFD2355F248}"/>
              </a:ext>
            </a:extLst>
          </p:cNvPr>
          <p:cNvSpPr>
            <a:spLocks noGrp="1"/>
          </p:cNvSpPr>
          <p:nvPr>
            <p:ph orient="vert" type="title"/>
          </p:nvPr>
        </p:nvSpPr>
        <p:spPr>
          <a:xfrm>
            <a:off x="8724900" y="365125"/>
            <a:ext cx="2628900" cy="5811838"/>
          </a:xfrm>
        </p:spPr>
        <p:txBody>
          <a:bodyPr numCol="1" vert="eaVert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673EA2-8ED6-42F3-B5D1-7FAEB403C010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>
          <a:xfrm>
            <a:off x="838200" y="365125"/>
            <a:ext cx="7734300" cy="5811838"/>
          </a:xfrm>
        </p:spPr>
        <p:txBody>
          <a:bodyPr numCol="1"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BFBDF-33F6-49E2-9085-9352D81BB9CA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4ECED-7EC3-4054-91C9-240D5B1F8257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FD9BFC-15D6-4C80-97A1-B9ED4A446C3A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418165908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BE7B1C-7D76-4499-8C35-C07284582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6F591D-C770-4F2B-99F3-91EB216AB4E9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332C0-36AE-4CAC-A33F-311AB3174ED4}"/>
              </a:ext>
            </a:extLst>
          </p:cNvPr>
          <p:cNvSpPr>
            <a:spLocks noGrp="1"/>
          </p:cNvSpPr>
          <p:nvPr>
            <p:ph idx="2" sz="half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589AE-A50B-4585-8D39-69EB68D6798D}" type="datetimeFigureOut">
              <a:rPr altLang="en-GB" lang="en-GB" smtClean="0"/>
              <a:t>24/08/2020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BBC9A0-9E06-4C74-83D6-43DBEE4A5D8C}"/>
              </a:ext>
            </a:extLst>
          </p:cNvPr>
          <p:cNvSpPr>
            <a:spLocks noGrp="1"/>
          </p:cNvSpPr>
          <p:nvPr>
            <p:ph idx="3" sz="quarter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E6C51-3F87-4E67-AE04-2B0E7AD1CB2A}"/>
              </a:ext>
            </a:extLst>
          </p:cNvPr>
          <p:cNvSpPr>
            <a:spLocks noGrp="1"/>
          </p:cNvSpPr>
          <p:nvPr>
            <p:ph idx="4" sz="quarter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2B0A03-E519-42A0-B84E-921CCA48742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322548102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4" Target="../media/image3.jpeg" Type="http://schemas.openxmlformats.org/officeDocument/2006/relationships/image"/><Relationship Id="rId3" Target="../media/image2.jpeg" Type="http://schemas.openxmlformats.org/officeDocument/2006/relationships/image"/><Relationship Id="rId2" Target="../media/image1.jpg" Type="http://schemas.openxmlformats.org/officeDocument/2006/relationships/imag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D6F745E-252B-45CE-A7FC-FE4A9C0EA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75" y="1740899"/>
            <a:ext cx="4262570" cy="495534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C930D93-33F2-4EA8-BF4F-548832BB666E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1859655" y="561704"/>
            <a:ext cx="1681779" cy="1906159"/>
          </a:xfrm>
        </p:spPr>
        <p:txBody>
          <a:bodyPr numCol="1">
            <a:noAutofit/>
          </a:bodyPr>
          <a:lstStyle/>
          <a:p>
            <a:r>
              <a:rPr altLang="en-GB" dirty="0" lang="en-GB" sz="1400">
                <a:solidFill>
                  <a:srgbClr val="660066"/>
                </a:solidFill>
              </a:rPr>
              <a:t> </a:t>
            </a:r>
            <a:r>
              <a:rPr altLang="en-GB" b="1" dirty="0" lang="en-GB" sz="1400">
                <a:solidFill>
                  <a:srgbClr val="660066"/>
                </a:solidFill>
              </a:rPr>
              <a:t>What is it?            </a:t>
            </a:r>
            <a:r>
              <a:rPr altLang="en-GB" dirty="0" lang="en-GB" sz="1400">
                <a:solidFill>
                  <a:srgbClr val="660066"/>
                </a:solidFill>
              </a:rPr>
              <a:t>The Pupil Development Grant is available to low income families to assist with the cost of school uniform and sports kit.</a:t>
            </a:r>
          </a:p>
          <a:p>
            <a:r>
              <a:rPr altLang="en-GB" dirty="0" lang="en-GB" sz="900">
                <a:solidFill>
                  <a:srgbClr val="660066"/>
                </a:solidFill>
              </a:rPr>
              <a:t>(</a:t>
            </a:r>
            <a:r>
              <a:rPr altLang="en-GB" dirty="0" lang="en-GB" sz="600">
                <a:solidFill>
                  <a:srgbClr val="660066"/>
                </a:solidFill>
              </a:rPr>
              <a:t>Welsh Government, 2020)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635E95-BB0E-4C07-8942-67D7FC8B37A7}"/>
              </a:ext>
            </a:extLst>
          </p:cNvPr>
          <p:cNvSpPr txBox="1"/>
          <p:nvPr/>
        </p:nvSpPr>
        <p:spPr>
          <a:xfrm>
            <a:off x="1859655" y="4351150"/>
            <a:ext cx="1448169" cy="2223686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b="1" dirty="0" lang="en-GB" sz="1400">
                <a:solidFill>
                  <a:srgbClr val="660066"/>
                </a:solidFill>
              </a:rPr>
              <a:t>How much is it? </a:t>
            </a:r>
            <a:r>
              <a:rPr altLang="en-GB" dirty="0" lang="en-GB">
                <a:solidFill>
                  <a:srgbClr val="660066"/>
                </a:solidFill>
              </a:rPr>
              <a:t> </a:t>
            </a:r>
            <a:r>
              <a:rPr altLang="en-GB" dirty="0" lang="en-GB" sz="1200">
                <a:solidFill>
                  <a:srgbClr val="660066"/>
                </a:solidFill>
              </a:rPr>
              <a:t>£125 for children entering reception class or year 3 in primary school, £200 for children entering year 7 in secondary school.</a:t>
            </a:r>
          </a:p>
          <a:p>
            <a:r>
              <a:rPr altLang="en-GB" dirty="0" lang="en-GB" sz="1200">
                <a:solidFill>
                  <a:srgbClr val="660066"/>
                </a:solidFill>
              </a:rPr>
              <a:t> </a:t>
            </a:r>
            <a:r>
              <a:rPr altLang="en-GB" dirty="0" lang="en-GB" sz="1050">
                <a:solidFill>
                  <a:srgbClr val="660066"/>
                </a:solidFill>
              </a:rPr>
              <a:t>(</a:t>
            </a:r>
            <a:r>
              <a:rPr altLang="en-GB" dirty="0" lang="en-GB" sz="900">
                <a:solidFill>
                  <a:srgbClr val="660066"/>
                </a:solidFill>
              </a:rPr>
              <a:t>Welsh Government, 2020)</a:t>
            </a:r>
            <a:endParaRPr altLang="en-GB" dirty="0" lang="en-GB" sz="1050">
              <a:solidFill>
                <a:srgbClr val="660066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124CE1-B091-4C3E-8B8D-D4357916E439}"/>
              </a:ext>
            </a:extLst>
          </p:cNvPr>
          <p:cNvSpPr txBox="1"/>
          <p:nvPr/>
        </p:nvSpPr>
        <p:spPr>
          <a:xfrm>
            <a:off x="3347725" y="6400227"/>
            <a:ext cx="853119" cy="246221"/>
          </a:xfrm>
          <a:prstGeom prst="rect">
            <a:avLst/>
          </a:prstGeom>
          <a:noFill/>
        </p:spPr>
        <p:txBody>
          <a:bodyPr numCol="1" rtlCol="0" wrap="none">
            <a:spAutoFit/>
          </a:bodyPr>
          <a:lstStyle/>
          <a:p>
            <a:r>
              <a:rPr altLang="en-GB" dirty="0" lang="en-GB" sz="1000"/>
              <a:t>(Trust, 2020)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4AE8E4-FA9A-48A9-A7BA-77695939058B}"/>
              </a:ext>
            </a:extLst>
          </p:cNvPr>
          <p:cNvSpPr txBox="1"/>
          <p:nvPr/>
        </p:nvSpPr>
        <p:spPr>
          <a:xfrm>
            <a:off x="1183341" y="1304352"/>
            <a:ext cx="184731" cy="369332"/>
          </a:xfrm>
          <a:prstGeom prst="rect">
            <a:avLst/>
          </a:prstGeom>
          <a:noFill/>
        </p:spPr>
        <p:txBody>
          <a:bodyPr numCol="1" rtlCol="0" wrap="none">
            <a:spAutoFit/>
          </a:bodyPr>
          <a:lstStyle/>
          <a:p>
            <a:endParaRPr altLang="en-GB" dirty="0"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3A275E-48FB-4076-9D3C-76C6E4952B2C}"/>
              </a:ext>
            </a:extLst>
          </p:cNvPr>
          <p:cNvSpPr txBox="1"/>
          <p:nvPr/>
        </p:nvSpPr>
        <p:spPr>
          <a:xfrm>
            <a:off x="239640" y="218789"/>
            <a:ext cx="1586259" cy="1200329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b="1" dirty="0" lang="en-GB" sz="1200">
                <a:solidFill>
                  <a:srgbClr val="660066"/>
                </a:solidFill>
              </a:rPr>
              <a:t>Who is eligible?</a:t>
            </a:r>
          </a:p>
          <a:p>
            <a:r>
              <a:rPr altLang="en-GB" dirty="0" lang="en-GB" sz="1200">
                <a:solidFill>
                  <a:srgbClr val="660066"/>
                </a:solidFill>
              </a:rPr>
              <a:t>Pupils that receive free school meals and looked after children (LAC).</a:t>
            </a:r>
          </a:p>
          <a:p>
            <a:endParaRPr altLang="en-GB" b="1" dirty="0" lang="en-GB" sz="1200">
              <a:solidFill>
                <a:srgbClr val="FF0000"/>
              </a:solidFill>
            </a:endParaRPr>
          </a:p>
        </p:txBody>
      </p:sp>
      <p:cxnSp>
        <p:nvCxnSpPr>
          <p:cNvPr id="13" name="Connector: Elbow 12">
            <a:extLst>
              <a:ext uri="{FF2B5EF4-FFF2-40B4-BE49-F238E27FC236}">
                <a16:creationId xmlns:a16="http://schemas.microsoft.com/office/drawing/2014/main" id="{D5FD74B4-06F7-4E3A-BB91-56E7CFCFABD3}"/>
              </a:ext>
            </a:extLst>
          </p:cNvPr>
          <p:cNvCxnSpPr>
            <a:cxnSpLocks/>
          </p:cNvCxnSpPr>
          <p:nvPr/>
        </p:nvCxnSpPr>
        <p:spPr>
          <a:xfrm>
            <a:off x="1185667" y="1068718"/>
            <a:ext cx="831209" cy="722530"/>
          </a:xfrm>
          <a:prstGeom prst="bentConnector3">
            <a:avLst/>
          </a:prstGeom>
          <a:ln>
            <a:solidFill>
              <a:srgbClr val="660066"/>
            </a:solidFill>
            <a:headEnd type="triangle"/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descr="Free School Clipart Pictures - Clipartix" id="1026" name="Picture 2">
            <a:extLst>
              <a:ext uri="{FF2B5EF4-FFF2-40B4-BE49-F238E27FC236}">
                <a16:creationId xmlns:a16="http://schemas.microsoft.com/office/drawing/2014/main" id="{C6678113-2436-4ADD-AA33-194AFC058774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457678" y="2935108"/>
            <a:ext cx="2553757" cy="195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rrow: Down 3">
            <a:extLst>
              <a:ext uri="{FF2B5EF4-FFF2-40B4-BE49-F238E27FC236}">
                <a16:creationId xmlns:a16="http://schemas.microsoft.com/office/drawing/2014/main" id="{90A6AE6B-98EC-40CD-BA00-07E8AA753806}"/>
              </a:ext>
            </a:extLst>
          </p:cNvPr>
          <p:cNvSpPr/>
          <p:nvPr/>
        </p:nvSpPr>
        <p:spPr>
          <a:xfrm>
            <a:off x="2388093" y="2549320"/>
            <a:ext cx="266330" cy="1801830"/>
          </a:xfrm>
          <a:prstGeom prst="downArrow">
            <a:avLst/>
          </a:prstGeom>
          <a:solidFill>
            <a:srgbClr val="66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dirty="0"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ABEFA28-610C-4629-B6D2-569535F812B5}"/>
              </a:ext>
            </a:extLst>
          </p:cNvPr>
          <p:cNvSpPr txBox="1"/>
          <p:nvPr/>
        </p:nvSpPr>
        <p:spPr>
          <a:xfrm>
            <a:off x="9457678" y="1133225"/>
            <a:ext cx="2716567" cy="1107996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b="1" dirty="0" lang="en-GB" sz="1200">
                <a:solidFill>
                  <a:srgbClr val="660066"/>
                </a:solidFill>
              </a:rPr>
              <a:t>What do schools get?</a:t>
            </a:r>
          </a:p>
          <a:p>
            <a:r>
              <a:rPr altLang="en-GB" dirty="0" lang="en-GB" sz="1200">
                <a:solidFill>
                  <a:srgbClr val="660066"/>
                </a:solidFill>
              </a:rPr>
              <a:t>Schools get £1050 for each child (aged 5-15 years) that is receiving free school meals.</a:t>
            </a:r>
          </a:p>
          <a:p>
            <a:endParaRPr altLang="en-GB" dirty="0"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EAED8A9-FD5E-46C6-AC90-180E5A7CDE9E}"/>
              </a:ext>
            </a:extLst>
          </p:cNvPr>
          <p:cNvSpPr txBox="1"/>
          <p:nvPr/>
        </p:nvSpPr>
        <p:spPr>
          <a:xfrm>
            <a:off x="8426624" y="2564872"/>
            <a:ext cx="1562470" cy="1107996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b="1" dirty="0" lang="en-GB" sz="1200">
                <a:solidFill>
                  <a:srgbClr val="660066"/>
                </a:solidFill>
              </a:rPr>
              <a:t>How much does it cost the government?</a:t>
            </a:r>
            <a:endParaRPr altLang="en-GB" dirty="0" lang="en-GB" sz="1200">
              <a:solidFill>
                <a:srgbClr val="660066"/>
              </a:solidFill>
            </a:endParaRPr>
          </a:p>
          <a:p>
            <a:r>
              <a:rPr altLang="en-GB" dirty="0" lang="en-GB" sz="1200">
                <a:solidFill>
                  <a:srgbClr val="660066"/>
                </a:solidFill>
              </a:rPr>
              <a:t>It costs £94 million per annum.</a:t>
            </a:r>
          </a:p>
          <a:p>
            <a:endParaRPr altLang="en-GB" dirty="0"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8C750B9-DF85-4C4E-A279-07E11713A973}"/>
              </a:ext>
            </a:extLst>
          </p:cNvPr>
          <p:cNvSpPr txBox="1"/>
          <p:nvPr/>
        </p:nvSpPr>
        <p:spPr>
          <a:xfrm>
            <a:off x="9457678" y="5372799"/>
            <a:ext cx="2734322" cy="1107996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b="1" dirty="0" lang="en-GB" sz="1200">
                <a:solidFill>
                  <a:srgbClr val="660066"/>
                </a:solidFill>
              </a:rPr>
              <a:t>How does it help the learner?</a:t>
            </a:r>
          </a:p>
          <a:p>
            <a:r>
              <a:rPr altLang="en-GB" dirty="0" lang="en-GB" sz="1200">
                <a:solidFill>
                  <a:srgbClr val="660066"/>
                </a:solidFill>
              </a:rPr>
              <a:t>Improves the impact of teaching assistants and tackles impact of deprivation.</a:t>
            </a:r>
          </a:p>
          <a:p>
            <a:endParaRPr altLang="en-GB" dirty="0" lang="en-GB"/>
          </a:p>
        </p:txBody>
      </p:sp>
      <p:cxnSp>
        <p:nvCxnSpPr>
          <p:cNvPr id="24" name="Connector: Curved 23">
            <a:extLst>
              <a:ext uri="{FF2B5EF4-FFF2-40B4-BE49-F238E27FC236}">
                <a16:creationId xmlns:a16="http://schemas.microsoft.com/office/drawing/2014/main" id="{DEE53468-35FE-4320-9A08-92A20E60FB96}"/>
              </a:ext>
            </a:extLst>
          </p:cNvPr>
          <p:cNvCxnSpPr>
            <a:cxnSpLocks/>
            <a:stCxn id="17" idx="1"/>
          </p:cNvCxnSpPr>
          <p:nvPr/>
        </p:nvCxnSpPr>
        <p:spPr>
          <a:xfrm flipV="1" rot="10800000">
            <a:off x="9254810" y="1687222"/>
            <a:ext cx="202869" cy="764625"/>
          </a:xfrm>
          <a:prstGeom prst="curvedConnector2">
            <a:avLst/>
          </a:prstGeom>
          <a:ln>
            <a:solidFill>
              <a:srgbClr val="660066"/>
            </a:solidFill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46066E18-678C-4867-A3CC-8A4E1A8A9FD6}"/>
              </a:ext>
            </a:extLst>
          </p:cNvPr>
          <p:cNvSpPr txBox="1"/>
          <p:nvPr/>
        </p:nvSpPr>
        <p:spPr>
          <a:xfrm>
            <a:off x="11051736" y="4551041"/>
            <a:ext cx="959699" cy="20005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 sz="700"/>
              <a:t>(Clipartix.com,2020)</a:t>
            </a:r>
          </a:p>
        </p:txBody>
      </p: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74EA0D68-45CA-4E31-AAAF-8D3C8CBFE68C}"/>
              </a:ext>
            </a:extLst>
          </p:cNvPr>
          <p:cNvCxnSpPr>
            <a:cxnSpLocks/>
            <a:endCxn id="21" idx="1"/>
          </p:cNvCxnSpPr>
          <p:nvPr/>
        </p:nvCxnSpPr>
        <p:spPr>
          <a:xfrm flipH="1" rot="16200000">
            <a:off x="8031924" y="4501042"/>
            <a:ext cx="2351399" cy="500109"/>
          </a:xfrm>
          <a:prstGeom prst="curvedConnector2">
            <a:avLst/>
          </a:prstGeom>
          <a:ln>
            <a:solidFill>
              <a:srgbClr val="660066"/>
            </a:solidFill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Rectangle 35">
            <a:extLst>
              <a:ext uri="{FF2B5EF4-FFF2-40B4-BE49-F238E27FC236}">
                <a16:creationId xmlns:a16="http://schemas.microsoft.com/office/drawing/2014/main" id="{7FD866E6-7281-4BB8-A19D-89FAF253997F}"/>
              </a:ext>
            </a:extLst>
          </p:cNvPr>
          <p:cNvSpPr/>
          <p:nvPr/>
        </p:nvSpPr>
        <p:spPr>
          <a:xfrm>
            <a:off x="2224046" y="-139861"/>
            <a:ext cx="7743907" cy="923330"/>
          </a:xfrm>
          <a:prstGeom prst="rect">
            <a:avLst/>
          </a:prstGeom>
          <a:noFill/>
        </p:spPr>
        <p:txBody>
          <a:bodyPr bIns="45720" lIns="91440" numCol="1" rIns="91440" tIns="45720" wrap="square">
            <a:spAutoFit/>
          </a:bodyPr>
          <a:lstStyle/>
          <a:p>
            <a:pPr algn="ctr"/>
            <a:r>
              <a:rPr altLang="en-GB" b="1" dirty="0" i="1" lang="en-GB" sz="540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660066"/>
                </a:solidFill>
                <a:effectLst>
                  <a:outerShdw algn="tl" dir="2700000" dist="38100" rotWithShape="0">
                    <a:schemeClr val="accent2"/>
                  </a:outerShdw>
                </a:effectLst>
              </a:rPr>
              <a:t> </a:t>
            </a:r>
            <a:r>
              <a:rPr altLang="en-GB" b="1" dirty="0" i="1" lang="en-GB" sz="440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660066"/>
                </a:solidFill>
                <a:effectLst>
                  <a:outerShdw algn="tl" dir="2700000" dist="38100" rotWithShape="0">
                    <a:schemeClr val="accent2"/>
                  </a:outerShdw>
                </a:effectLst>
              </a:rPr>
              <a:t>The Pupil Development Grant</a:t>
            </a:r>
            <a:endParaRPr b="1" dirty="0" lang="en-US" sz="5400">
              <a:ln w="6600">
                <a:solidFill>
                  <a:schemeClr val="accent2"/>
                </a:solidFill>
                <a:prstDash val="solid"/>
              </a:ln>
              <a:solidFill>
                <a:srgbClr val="660066"/>
              </a:solidFill>
              <a:effectLst>
                <a:outerShdw algn="tl" dir="2700000" dist="38100" rotWithShape="0">
                  <a:schemeClr val="accent2"/>
                </a:outerShdw>
              </a:effectLst>
            </a:endParaRPr>
          </a:p>
        </p:txBody>
      </p:sp>
      <p:pic>
        <p:nvPicPr>
          <p:cNvPr descr="Ecological Systems Theory – Adolescent Trends for Dummies" id="1030" name="Picture 6">
            <a:extLst>
              <a:ext uri="{FF2B5EF4-FFF2-40B4-BE49-F238E27FC236}">
                <a16:creationId xmlns:a16="http://schemas.microsoft.com/office/drawing/2014/main" id="{CFD74BF2-175E-45B1-B461-401A1289EC6A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18520" y="3047848"/>
            <a:ext cx="3800475" cy="372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B95D0961-4FFB-40A8-AF80-53B59C057FFC}"/>
              </a:ext>
            </a:extLst>
          </p:cNvPr>
          <p:cNvSpPr txBox="1"/>
          <p:nvPr/>
        </p:nvSpPr>
        <p:spPr>
          <a:xfrm>
            <a:off x="7095083" y="6480795"/>
            <a:ext cx="1365948" cy="43088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 sz="1050"/>
              <a:t>(Ecological systems theory, 2020)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6097B57-A36C-4490-A54C-641C4FB82780}"/>
              </a:ext>
            </a:extLst>
          </p:cNvPr>
          <p:cNvSpPr txBox="1"/>
          <p:nvPr/>
        </p:nvSpPr>
        <p:spPr>
          <a:xfrm>
            <a:off x="5027323" y="1366394"/>
            <a:ext cx="2616351" cy="1169551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b="1" dirty="0" lang="en-GB" sz="1400">
                <a:solidFill>
                  <a:srgbClr val="660066"/>
                </a:solidFill>
              </a:rPr>
              <a:t>Bronfenbrenner believes:</a:t>
            </a:r>
          </a:p>
          <a:p>
            <a:r>
              <a:rPr altLang="en-GB" dirty="0" lang="en-GB" sz="1400">
                <a:solidFill>
                  <a:srgbClr val="660066"/>
                </a:solidFill>
              </a:rPr>
              <a:t>“that the interactions between environmental factors could affect the child's development”. (Bates,2019)</a:t>
            </a: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8A284458-9D46-43E5-A76F-57793FBCDDE4}"/>
              </a:ext>
            </a:extLst>
          </p:cNvPr>
          <p:cNvCxnSpPr>
            <a:cxnSpLocks/>
          </p:cNvCxnSpPr>
          <p:nvPr/>
        </p:nvCxnSpPr>
        <p:spPr>
          <a:xfrm>
            <a:off x="6270428" y="2535945"/>
            <a:ext cx="1" cy="582925"/>
          </a:xfrm>
          <a:prstGeom prst="straightConnector1">
            <a:avLst/>
          </a:prstGeom>
          <a:ln>
            <a:solidFill>
              <a:srgbClr val="660066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419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D2B06-F8B9-4397-B8FB-97CBB7EC9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E8826-020F-4F69-9AD9-3120B5CA3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916" y="1442783"/>
            <a:ext cx="10515600" cy="4351258"/>
          </a:xfrm>
        </p:spPr>
        <p:txBody>
          <a:bodyPr numCol="1">
            <a:normAutofit/>
          </a:bodyPr>
          <a:lstStyle/>
          <a:p>
            <a:r>
              <a:rPr altLang="en-GB" b="0" dirty="0" i="0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Adolescent Trends for Dummies. 2020. </a:t>
            </a:r>
            <a:r>
              <a:rPr altLang="en-GB" b="0" dirty="0" i="1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Ecological Systems Theory</a:t>
            </a:r>
            <a:r>
              <a:rPr altLang="en-GB" b="0" dirty="0" i="0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. [online] Available at: &lt;https://adolescentdevelopmentandtrendsdominiqueandlaryssa.wordpress.com/ecological-systems-theory/&gt; [Accessed 21 August 2020].</a:t>
            </a:r>
          </a:p>
          <a:p>
            <a:r>
              <a:rPr altLang="en-GB" b="0" dirty="0" i="0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Bates, B., 2019. </a:t>
            </a:r>
            <a:r>
              <a:rPr altLang="en-GB" b="0" dirty="0" i="1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Learning Theories Simplified</a:t>
            </a:r>
            <a:r>
              <a:rPr altLang="en-GB" b="0" dirty="0" i="0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. 1st ed. London: Sage publ., p.194.</a:t>
            </a:r>
            <a:endParaRPr altLang="en-GB" b="1" dirty="0" i="0" lang="en-GB" sz="1400">
              <a:solidFill>
                <a:srgbClr val="000000"/>
              </a:solidFill>
              <a:effectLst/>
              <a:latin charset="0" panose="020B0604020202020204" pitchFamily="34" typeface="Arial"/>
              <a:cs charset="0" panose="020B0604020202020204" pitchFamily="34" typeface="Arial"/>
            </a:endParaRPr>
          </a:p>
          <a:p>
            <a:r>
              <a:rPr altLang="en-GB" b="0" dirty="0" err="1" i="0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Clipartix</a:t>
            </a:r>
            <a:r>
              <a:rPr altLang="en-GB" b="0" dirty="0" i="0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. 2020. </a:t>
            </a:r>
            <a:r>
              <a:rPr altLang="en-GB" b="0" dirty="0" i="1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Free School Clipart Pictures - </a:t>
            </a:r>
            <a:r>
              <a:rPr altLang="en-GB" b="0" dirty="0" err="1" i="1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Clipartix</a:t>
            </a:r>
            <a:r>
              <a:rPr altLang="en-GB" b="0" dirty="0" i="0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. [online] Available at: &lt;https://clipartix.com/school-clipart/&gt; [Accessed 21 August 2020].</a:t>
            </a:r>
            <a:endParaRPr altLang="en-GB" dirty="0" lang="en-GB" sz="1400">
              <a:latin charset="0" panose="020B0604020202020204" pitchFamily="34" typeface="Arial"/>
              <a:cs charset="0" panose="020B0604020202020204" pitchFamily="34" typeface="Arial"/>
            </a:endParaRPr>
          </a:p>
          <a:p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GOV.WALES. 2020. </a:t>
            </a:r>
            <a:r>
              <a:rPr altLang="en-GB" dirty="0" i="1" lang="en-GB" sz="1400">
                <a:latin charset="0" panose="020B0604020202020204" pitchFamily="34" typeface="Arial"/>
                <a:cs charset="0" panose="020B0604020202020204" pitchFamily="34" typeface="Arial"/>
              </a:rPr>
              <a:t>Pupil Development Grant - Access | GOV.WALES</a:t>
            </a:r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. [online] Available at: &lt;https://gov.wales/pupil-development-grant-access&gt; [Accessed 21 August 2020].</a:t>
            </a:r>
          </a:p>
          <a:p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Trust, R., 2020. </a:t>
            </a:r>
            <a:r>
              <a:rPr altLang="en-GB" dirty="0" i="1" lang="en-GB" sz="1400">
                <a:latin charset="0" panose="020B0604020202020204" pitchFamily="34" typeface="Arial"/>
                <a:cs charset="0" panose="020B0604020202020204" pitchFamily="34" typeface="Arial"/>
              </a:rPr>
              <a:t>Bristol Free School - Uniform</a:t>
            </a:r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. [online] Bristolfreeschool.org.uk. Available at: &lt;https://www.bristolfreeschool.org.uk/uniform.php&gt; [Accessed 21 August 2020].</a:t>
            </a:r>
          </a:p>
          <a:p>
            <a:pPr indent="0" marL="0">
              <a:buNone/>
            </a:pPr>
            <a:r>
              <a:rPr altLang="en-GB" lang="en-GB" sz="1400" u="sng">
                <a:latin charset="0" panose="020B0604020202020204" pitchFamily="34" typeface="Arial"/>
                <a:cs charset="0" panose="020B0604020202020204" pitchFamily="34" typeface="Arial"/>
              </a:rPr>
              <a:t>Notes</a:t>
            </a:r>
            <a:endParaRPr altLang="en-GB" dirty="0" lang="en-GB" sz="1400" u="sng">
              <a:latin charset="0" panose="020B0604020202020204" pitchFamily="34" typeface="Arial"/>
              <a:cs charset="0" panose="020B0604020202020204" pitchFamily="34" typeface="Arial"/>
            </a:endParaRPr>
          </a:p>
          <a:p>
            <a:r>
              <a:rPr altLang="en-GB" b="0" dirty="0" i="0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Bates, B., 2019. </a:t>
            </a:r>
            <a:r>
              <a:rPr altLang="en-GB" b="0" dirty="0" i="1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Learning Theories Simplified</a:t>
            </a:r>
            <a:r>
              <a:rPr b="0" i="0" sz="1400">
                <a:solidFill>
                  <a:srgbClr val="000000"/>
                </a:solidFill>
                <a:latin typeface="Arial"/>
              </a:rPr>
              <a:t>. 1st ed. London: Sage publ., p.194.</a:t>
            </a:r>
            <a:endParaRPr altLang="en-GB" dirty="0" lang="en-GB" sz="1400" u="sng">
              <a:latin charset="0" panose="020B0604020202020204" pitchFamily="34" typeface="Arial"/>
              <a:cs charset="0" panose="020B0604020202020204" pitchFamily="34" typeface="Arial"/>
            </a:endParaRPr>
          </a:p>
          <a:p>
            <a:r>
              <a:rPr altLang="en-GB" b="0" dirty="0" i="0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Welsh Parliament. 2018. </a:t>
            </a:r>
            <a:r>
              <a:rPr altLang="en-GB" b="0" dirty="0" i="1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Pupil Development Grant Needs To Be Better Targeted And Monitored To Ensure Value For Money, Says National Assembly Committee</a:t>
            </a:r>
            <a:r>
              <a:rPr altLang="en-GB" b="0" dirty="0" i="0" lang="en-GB" sz="1400">
                <a:solidFill>
                  <a:srgbClr val="000000"/>
                </a:solidFill>
                <a:effectLst/>
                <a:latin charset="0" panose="020B0604020202020204" pitchFamily="34" typeface="Arial"/>
                <a:cs charset="0" panose="020B0604020202020204" pitchFamily="34" typeface="Arial"/>
              </a:rPr>
              <a:t>. [online] Available at: &lt;https://senedd.wales/en/newhome/pages/newsitem.aspx?itemid=1874&gt; [Accessed 21 August 2020].</a:t>
            </a:r>
            <a:endParaRPr altLang="en-GB" dirty="0" lang="en-GB" sz="1400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indent="0" marL="0">
              <a:buNone/>
            </a:pPr>
            <a:endParaRPr altLang="en-GB" dirty="0" lang="en-GB" sz="140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538295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Words>445</Words>
  <Paragraphs>27</Paragraphs>
  <Slides>2</Slides>
  <Notes>0</Notes>
  <TotalTime>154</TotalTime>
  <HiddenSlides>0</HiddenSlides>
  <MMClips>0</MMClips>
  <ScaleCrop>false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baseType="lpstr" size="6">
      <vt:lpstr>Arial</vt:lpstr>
      <vt:lpstr>Calibri</vt:lpstr>
      <vt:lpstr>Calibri Light</vt:lpstr>
      <vt:lpstr>Office Theme</vt:lpstr>
      <vt:lpstr>PowerPoint Presentation</vt:lpstr>
      <vt:lpstr>Reference List</vt:lpstr>
    </vt:vector>
  </TitlesOfParts>
  <LinksUpToDate>false</LinksUpToDate>
  <SharedDoc>false</SharedDoc>
  <HyperlinksChanged>false</HyperlinksChanged>
  <Application>Microsoft Office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2020-08-21T10:19:56Z</dcterms:created>
  <dc:creator>Sarah Hill</dc:creator>
  <cp:lastModifiedBy>kirsty hill</cp:lastModifiedBy>
  <dcterms:modified xsi:type="dcterms:W3CDTF">2020-08-24T13:44:26Z</dcterms:modified>
  <cp:revision>15</cp:revision>
  <dc:title>What is the Pupil Development Grant?</dc:title>
</cp:coreProperties>
</file>