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332" r:id="rId3"/>
    <p:sldId id="371" r:id="rId4"/>
    <p:sldId id="339" r:id="rId5"/>
    <p:sldId id="341" r:id="rId6"/>
    <p:sldId id="333" r:id="rId7"/>
    <p:sldId id="337" r:id="rId8"/>
    <p:sldId id="334" r:id="rId9"/>
    <p:sldId id="354" r:id="rId10"/>
    <p:sldId id="342" r:id="rId11"/>
    <p:sldId id="345" r:id="rId12"/>
    <p:sldId id="347" r:id="rId13"/>
    <p:sldId id="348" r:id="rId14"/>
    <p:sldId id="349" r:id="rId15"/>
    <p:sldId id="350" r:id="rId16"/>
    <p:sldId id="351" r:id="rId17"/>
    <p:sldId id="352" r:id="rId18"/>
    <p:sldId id="353" r:id="rId19"/>
    <p:sldId id="356" r:id="rId20"/>
    <p:sldId id="344" r:id="rId21"/>
    <p:sldId id="358" r:id="rId22"/>
    <p:sldId id="359" r:id="rId23"/>
    <p:sldId id="360" r:id="rId24"/>
    <p:sldId id="368" r:id="rId25"/>
    <p:sldId id="364" r:id="rId26"/>
    <p:sldId id="361"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varScale="1">
        <p:scale>
          <a:sx n="77" d="100"/>
          <a:sy n="77" d="100"/>
        </p:scale>
        <p:origin x="1502"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Gibbs example…</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708174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a:t>
            </a:r>
            <a:r>
              <a:rPr lang="en-GB" baseline="0" dirty="0"/>
              <a:t> Gibbs example…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2459516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ottingham.ac.uk/nmp/sonet/rlos/placs/critical_reflection/models/gibbs_cycle.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ottingham.ac.uk/nmp/sonet/rlos/placs/critical_reflection/models/driscoll_cycle.htm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www.learnhigher.ac.uk/wp-content/uploads/Reflective_writing_The_Park_WattonCollingsMoon.pdf" TargetMode="External"/><Relationship Id="rId3" Type="http://schemas.openxmlformats.org/officeDocument/2006/relationships/hyperlink" Target="https://www.hampshireonlinelearning.co.uk/pluginfile.php/4368/mod_resource/content/6/What,%20So%20What,%20Now%20What.pdf" TargetMode="External"/><Relationship Id="rId7" Type="http://schemas.openxmlformats.org/officeDocument/2006/relationships/hyperlink" Target="https://www2.le.ac.uk/departments/doctoralcollege/training/eresources/teaching/theories/kolb" TargetMode="External"/><Relationship Id="rId2" Type="http://schemas.openxmlformats.org/officeDocument/2006/relationships/hyperlink" Target="https://hhs.hud.ac.uk/lqsu/Sessionsforall/supp/Sch%C3%B6n%20reflection-in%20and%20-on%20action.pdf" TargetMode="External"/><Relationship Id="rId1" Type="http://schemas.openxmlformats.org/officeDocument/2006/relationships/slideLayout" Target="../slideLayouts/slideLayout2.xml"/><Relationship Id="rId6" Type="http://schemas.openxmlformats.org/officeDocument/2006/relationships/hyperlink" Target="http://www.simplypsychology.org/learning-kolb.html" TargetMode="External"/><Relationship Id="rId5" Type="http://schemas.openxmlformats.org/officeDocument/2006/relationships/hyperlink" Target="https://skillsforlearning.leedsbeckett.ac.uk/preview/content/models/02.shtml" TargetMode="External"/><Relationship Id="rId4" Type="http://schemas.openxmlformats.org/officeDocument/2006/relationships/hyperlink" Target="http://www2.port.ac.uk/media/contacts-and-departments/student-support-services/ask/downloads/Reflective-writing---a-basic-introduction.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repository.cam.ac.uk/bitstream/handle/1810/265159/MEM_ReflectivePracticeHandout_V4_20170616.pdf?sequence=1" TargetMode="External"/><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effectLst>
                  <a:outerShdw blurRad="38100" dist="38100" dir="2700000" algn="tl">
                    <a:srgbClr val="000000">
                      <a:alpha val="43137"/>
                    </a:srgbClr>
                  </a:outerShdw>
                </a:effectLst>
              </a:rPr>
              <a:t>BMSW 4001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accent2"/>
              </a:solidFill>
              <a:effectLst>
                <a:outerShdw blurRad="38100" dist="38100" dir="2700000" algn="tl">
                  <a:srgbClr val="000000">
                    <a:alpha val="43137"/>
                  </a:srgbClr>
                </a:outerShdw>
              </a:effectLst>
            </a:endParaRPr>
          </a:p>
          <a:p>
            <a:pPr eaLnBrk="1" hangingPunct="1"/>
            <a:r>
              <a:rPr lang="en-GB" altLang="en-US" sz="4800" b="1" dirty="0">
                <a:solidFill>
                  <a:schemeClr val="accent2"/>
                </a:solidFill>
                <a:effectLst>
                  <a:outerShdw blurRad="38100" dist="38100" dir="2700000" algn="tl">
                    <a:srgbClr val="000000">
                      <a:alpha val="43137"/>
                    </a:srgbClr>
                  </a:outerShdw>
                </a:effectLst>
              </a:rPr>
              <a:t>Reflective writing </a:t>
            </a:r>
          </a:p>
          <a:p>
            <a:pPr eaLnBrk="1" hangingPunct="1"/>
            <a:r>
              <a:rPr lang="en-GB" altLang="en-US" sz="4000" b="1" dirty="0">
                <a:solidFill>
                  <a:schemeClr val="bg1"/>
                </a:solidFill>
                <a:effectLst>
                  <a:outerShdw blurRad="38100" dist="38100" dir="2700000" algn="tl">
                    <a:srgbClr val="000000">
                      <a:alpha val="43137"/>
                    </a:srgbClr>
                  </a:outerShdw>
                </a:effectLst>
              </a:rPr>
              <a:t>(for term 1)</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r>
              <a:rPr lang="en-GB" dirty="0"/>
              <a:t>What is reflection?</a:t>
            </a:r>
          </a:p>
          <a:p>
            <a:r>
              <a:rPr lang="en-GB" dirty="0"/>
              <a:t>What is reflective writing?</a:t>
            </a:r>
          </a:p>
          <a:p>
            <a:r>
              <a:rPr lang="en-GB" dirty="0"/>
              <a:t>What is a reflective report?</a:t>
            </a:r>
          </a:p>
          <a:p>
            <a:r>
              <a:rPr lang="en-GB" dirty="0"/>
              <a:t>Multiple perspectives in reflective writing</a:t>
            </a:r>
          </a:p>
          <a:p>
            <a:r>
              <a:rPr lang="en-GB" dirty="0"/>
              <a:t>Why reflect?</a:t>
            </a:r>
          </a:p>
          <a:p>
            <a:r>
              <a:rPr lang="en-GB" dirty="0"/>
              <a:t>Example frameworks/models of reflection:</a:t>
            </a:r>
          </a:p>
          <a:p>
            <a:pPr marL="0" indent="0">
              <a:buNone/>
            </a:pPr>
            <a:r>
              <a:rPr lang="en-GB" sz="2600" i="1" dirty="0">
                <a:sym typeface="Wingdings" panose="05000000000000000000" pitchFamily="2" charset="2"/>
              </a:rPr>
              <a:t>	 </a:t>
            </a:r>
            <a:r>
              <a:rPr lang="en-GB" sz="2600" i="1" dirty="0"/>
              <a:t>Gibbs ‘Reflective Cycle’ (1988)</a:t>
            </a:r>
          </a:p>
          <a:p>
            <a:pPr marL="0" indent="0">
              <a:buNone/>
            </a:pPr>
            <a:r>
              <a:rPr lang="en-GB" sz="2600" i="1" dirty="0">
                <a:sym typeface="Wingdings" panose="05000000000000000000" pitchFamily="2" charset="2"/>
              </a:rPr>
              <a:t>	 </a:t>
            </a:r>
            <a:r>
              <a:rPr lang="en-GB" sz="2600" i="1" dirty="0"/>
              <a:t>Kolb’s ‘Experiential Learning Cycle’ (1984)</a:t>
            </a:r>
          </a:p>
          <a:p>
            <a:pPr marL="0" indent="0">
              <a:buNone/>
            </a:pPr>
            <a:r>
              <a:rPr lang="en-GB" sz="2600" i="1" dirty="0">
                <a:sym typeface="Wingdings" panose="05000000000000000000" pitchFamily="2" charset="2"/>
              </a:rPr>
              <a:t>	 </a:t>
            </a:r>
            <a:r>
              <a:rPr lang="en-GB" sz="2600" i="1" dirty="0"/>
              <a:t>Driscoll’s Model (1994, 2000)</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reflection?</a:t>
            </a:r>
          </a:p>
        </p:txBody>
      </p:sp>
      <p:sp>
        <p:nvSpPr>
          <p:cNvPr id="3" name="Content Placeholder 2"/>
          <p:cNvSpPr>
            <a:spLocks noGrp="1"/>
          </p:cNvSpPr>
          <p:nvPr>
            <p:ph idx="1"/>
          </p:nvPr>
        </p:nvSpPr>
        <p:spPr>
          <a:xfrm>
            <a:off x="457200" y="1268760"/>
            <a:ext cx="8229600" cy="4248473"/>
          </a:xfrm>
        </p:spPr>
        <p:txBody>
          <a:bodyPr>
            <a:normAutofit/>
          </a:bodyPr>
          <a:lstStyle/>
          <a:p>
            <a:endParaRPr lang="en-GB" dirty="0"/>
          </a:p>
          <a:p>
            <a:pPr marL="0" indent="0">
              <a:buNone/>
            </a:pPr>
            <a:r>
              <a:rPr lang="en-US" sz="3600" dirty="0"/>
              <a:t>Reflection is a purposeful activity in which you </a:t>
            </a:r>
            <a:r>
              <a:rPr lang="en-US" sz="3600" dirty="0" err="1"/>
              <a:t>analyse</a:t>
            </a:r>
            <a:r>
              <a:rPr lang="en-US" sz="3600" dirty="0"/>
              <a:t> experiences, or your own practice/skills/responses, in order to learn and improve.</a:t>
            </a:r>
            <a:endParaRPr lang="en-GB" sz="3600" i="1" dirty="0"/>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buNone/>
            </a:pPr>
            <a:r>
              <a:rPr lang="en-GB" dirty="0"/>
              <a:t>Reflective writing is </a:t>
            </a:r>
            <a:r>
              <a:rPr lang="en-GB" u="sng" dirty="0"/>
              <a:t>evidence of reflective thinking</a:t>
            </a:r>
            <a:r>
              <a:rPr lang="en-GB" dirty="0"/>
              <a:t>. </a:t>
            </a:r>
          </a:p>
          <a:p>
            <a:pPr>
              <a:buNone/>
            </a:pPr>
            <a:endParaRPr lang="en-GB" dirty="0"/>
          </a:p>
          <a:p>
            <a:pPr>
              <a:buNone/>
            </a:pPr>
            <a:r>
              <a:rPr lang="en-GB" dirty="0"/>
              <a:t>In an academic context, reflective thinking usually involves: </a:t>
            </a:r>
            <a:br>
              <a:rPr lang="en-GB" dirty="0"/>
            </a:br>
            <a:endParaRPr lang="en-GB" dirty="0"/>
          </a:p>
          <a:p>
            <a:pPr>
              <a:buNone/>
            </a:pPr>
            <a:r>
              <a:rPr lang="en-GB" b="1" dirty="0"/>
              <a:t>1. Looking back at something </a:t>
            </a:r>
            <a:r>
              <a:rPr lang="en-GB" dirty="0"/>
              <a:t>(often an event/idea, something that happened).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a:buNone/>
            </a:pPr>
            <a:r>
              <a:rPr lang="en-GB" b="1" dirty="0"/>
              <a:t>2. Analysing the event or idea </a:t>
            </a:r>
            <a:r>
              <a:rPr lang="en-GB" dirty="0"/>
              <a:t>(thinking in depth and from different perspectives, and trying to explain, often with reference to a model or theory from your subject). </a:t>
            </a:r>
            <a:br>
              <a:rPr lang="en-GB" dirty="0"/>
            </a:br>
            <a:endParaRPr lang="en-GB" dirty="0"/>
          </a:p>
          <a:p>
            <a:pPr>
              <a:buNone/>
            </a:pPr>
            <a:r>
              <a:rPr lang="en-GB" b="1" dirty="0"/>
              <a:t>3. Thinking carefully about what the event or idea means for you </a:t>
            </a:r>
            <a:r>
              <a:rPr lang="en-GB" dirty="0"/>
              <a:t>and your ongoing progress as a learner and/or practising professional.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69950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592"/>
            <a:ext cx="8229600" cy="1143000"/>
          </a:xfrm>
        </p:spPr>
        <p:txBody>
          <a:bodyPr/>
          <a:lstStyle/>
          <a:p>
            <a:r>
              <a:rPr lang="en-GB" b="1" dirty="0"/>
              <a:t>What is a reflective report?</a:t>
            </a:r>
            <a:endParaRPr lang="en-GB" dirty="0"/>
          </a:p>
        </p:txBody>
      </p:sp>
      <p:sp>
        <p:nvSpPr>
          <p:cNvPr id="3" name="Content Placeholder 2"/>
          <p:cNvSpPr>
            <a:spLocks noGrp="1"/>
          </p:cNvSpPr>
          <p:nvPr>
            <p:ph idx="1"/>
          </p:nvPr>
        </p:nvSpPr>
        <p:spPr>
          <a:xfrm>
            <a:off x="457200" y="1142984"/>
            <a:ext cx="8229600" cy="4374249"/>
          </a:xfrm>
        </p:spPr>
        <p:txBody>
          <a:bodyPr/>
          <a:lstStyle/>
          <a:p>
            <a:r>
              <a:rPr lang="en-GB" sz="2400" dirty="0"/>
              <a:t>a piece of writing that </a:t>
            </a:r>
            <a:r>
              <a:rPr lang="en-GB" sz="2400" u="sng" dirty="0"/>
              <a:t>summarises a student’s critical </a:t>
            </a:r>
            <a:r>
              <a:rPr lang="en-GB" sz="2400" b="1" u="sng" dirty="0"/>
              <a:t>reflection</a:t>
            </a:r>
            <a:r>
              <a:rPr lang="en-GB" sz="2400" u="sng" dirty="0"/>
              <a:t> on a subject</a:t>
            </a:r>
            <a:r>
              <a:rPr lang="en-GB" sz="2400" dirty="0"/>
              <a:t>. </a:t>
            </a:r>
          </a:p>
          <a:p>
            <a:pPr>
              <a:buNone/>
            </a:pPr>
            <a:endParaRPr lang="en-GB" sz="2400" dirty="0"/>
          </a:p>
          <a:p>
            <a:pPr algn="just"/>
            <a:r>
              <a:rPr lang="en-GB" sz="2400" dirty="0"/>
              <a:t>provides an opportunity for you </a:t>
            </a:r>
            <a:r>
              <a:rPr lang="en-GB" sz="2400" u="sng" dirty="0"/>
              <a:t>to gain further insights </a:t>
            </a:r>
            <a:r>
              <a:rPr lang="en-GB" sz="2400" dirty="0"/>
              <a:t>from your work through </a:t>
            </a:r>
            <a:r>
              <a:rPr lang="en-GB" sz="2400" u="sng" dirty="0"/>
              <a:t>deeper reflection on your experiences</a:t>
            </a:r>
            <a:r>
              <a:rPr lang="en-GB" sz="2400" dirty="0"/>
              <a:t>, and through </a:t>
            </a:r>
            <a:r>
              <a:rPr lang="en-GB" sz="2400" u="sng" dirty="0"/>
              <a:t>further consideration of other perspectives from people and theory</a:t>
            </a:r>
            <a:r>
              <a:rPr lang="en-GB" sz="2400" dirty="0"/>
              <a:t>.</a:t>
            </a:r>
          </a:p>
          <a:p>
            <a:endParaRPr lang="en-GB" sz="2400" dirty="0"/>
          </a:p>
          <a:p>
            <a:pPr algn="just"/>
            <a:r>
              <a:rPr lang="en-GB" sz="2400" dirty="0"/>
              <a:t>While traditional academic writing discourages </a:t>
            </a:r>
            <a:r>
              <a:rPr lang="en-GB" sz="2400" u="sng" dirty="0"/>
              <a:t>first-person accounts</a:t>
            </a:r>
            <a:r>
              <a:rPr lang="en-GB" sz="2400" dirty="0"/>
              <a:t>, </a:t>
            </a:r>
            <a:r>
              <a:rPr lang="en-GB" sz="2400" b="1" dirty="0"/>
              <a:t>reflective reports</a:t>
            </a:r>
            <a:r>
              <a:rPr lang="en-GB" sz="2400" dirty="0"/>
              <a:t> rely on them.</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p:cNvSpPr>
            <a:spLocks noGrp="1"/>
          </p:cNvSpPr>
          <p:nvPr>
            <p:ph idx="1"/>
          </p:nvPr>
        </p:nvSpPr>
        <p:spPr>
          <a:xfrm>
            <a:off x="457200" y="928670"/>
            <a:ext cx="8229600" cy="4588563"/>
          </a:xfrm>
        </p:spPr>
        <p:txBody>
          <a:bodyPr/>
          <a:lstStyle/>
          <a:p>
            <a:r>
              <a:rPr lang="en-GB" sz="2400" dirty="0"/>
              <a:t>Whilst your reflective writing will be based on </a:t>
            </a:r>
            <a:r>
              <a:rPr lang="en-GB" sz="2400" u="sng" dirty="0"/>
              <a:t>personal experience</a:t>
            </a:r>
            <a:r>
              <a:rPr lang="en-GB" sz="2400" dirty="0"/>
              <a:t>, it will also need to draw on </a:t>
            </a:r>
            <a:r>
              <a:rPr lang="en-GB" sz="2400" u="sng" dirty="0"/>
              <a:t>other sources and types of evidence</a:t>
            </a:r>
            <a:r>
              <a:rPr lang="en-GB" sz="2400" dirty="0"/>
              <a:t> if you are to better understand your experience. </a:t>
            </a:r>
          </a:p>
          <a:p>
            <a:pPr marL="0" indent="0">
              <a:buNone/>
            </a:pPr>
            <a:endParaRPr lang="en-GB" sz="2400" dirty="0"/>
          </a:p>
          <a:p>
            <a:r>
              <a:rPr lang="en-GB" sz="2400" dirty="0"/>
              <a:t>Possible </a:t>
            </a:r>
            <a:r>
              <a:rPr lang="en-GB" sz="2400" b="1" dirty="0"/>
              <a:t>sources of evidence </a:t>
            </a:r>
            <a:r>
              <a:rPr lang="en-GB" sz="2400" dirty="0"/>
              <a:t>for reflective writing:</a:t>
            </a:r>
          </a:p>
          <a:p>
            <a:pPr>
              <a:buFont typeface="Wingdings" pitchFamily="2" charset="2"/>
              <a:buChar char="Ø"/>
            </a:pPr>
            <a:r>
              <a:rPr lang="en-GB" sz="2400" dirty="0"/>
              <a:t>Other things I know</a:t>
            </a:r>
          </a:p>
          <a:p>
            <a:pPr>
              <a:buFont typeface="Wingdings" pitchFamily="2" charset="2"/>
              <a:buChar char="Ø"/>
            </a:pPr>
            <a:r>
              <a:rPr lang="en-GB" sz="2400" dirty="0"/>
              <a:t>Personal aspirations			</a:t>
            </a:r>
          </a:p>
          <a:p>
            <a:pPr>
              <a:buFont typeface="Wingdings" pitchFamily="2" charset="2"/>
              <a:buChar char="Ø"/>
            </a:pPr>
            <a:r>
              <a:rPr lang="en-GB" sz="2400" dirty="0"/>
              <a:t>Work-based issues</a:t>
            </a:r>
          </a:p>
          <a:p>
            <a:pPr>
              <a:buFont typeface="Wingdings" pitchFamily="2" charset="2"/>
              <a:buChar char="Ø"/>
            </a:pPr>
            <a:r>
              <a:rPr lang="en-GB" sz="2400" dirty="0"/>
              <a:t>Application to other modules / learning</a:t>
            </a:r>
          </a:p>
          <a:p>
            <a:pPr>
              <a:buFont typeface="Wingdings" pitchFamily="2" charset="2"/>
              <a:buChar char="Ø"/>
            </a:pPr>
            <a:r>
              <a:rPr lang="en-GB" sz="2400" dirty="0"/>
              <a:t>Academic theory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2" descr="C:\Users\Anita\Desktop\download (1).jpg"/>
          <p:cNvPicPr>
            <a:picLocks noChangeAspect="1" noChangeArrowheads="1"/>
          </p:cNvPicPr>
          <p:nvPr/>
        </p:nvPicPr>
        <p:blipFill>
          <a:blip r:embed="rId2"/>
          <a:srcRect/>
          <a:stretch>
            <a:fillRect/>
          </a:stretch>
        </p:blipFill>
        <p:spPr bwMode="auto">
          <a:xfrm>
            <a:off x="6400784" y="3797409"/>
            <a:ext cx="2286016" cy="14401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419872" y="1328839"/>
            <a:ext cx="5266928" cy="4188394"/>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p:cNvSpPr>
            <a:spLocks noGrp="1"/>
          </p:cNvSpPr>
          <p:nvPr>
            <p:ph idx="1"/>
          </p:nvPr>
        </p:nvSpPr>
        <p:spPr>
          <a:xfrm>
            <a:off x="457200" y="1772817"/>
            <a:ext cx="8229600" cy="3744416"/>
          </a:xfrm>
        </p:spPr>
        <p:txBody>
          <a:bodyPr/>
          <a:lstStyle/>
          <a:p>
            <a:r>
              <a:rPr lang="en-GB" dirty="0"/>
              <a:t>Gibb’s ‘Reflective Cycle’ (1988)</a:t>
            </a:r>
          </a:p>
          <a:p>
            <a:r>
              <a:rPr lang="en-GB" dirty="0"/>
              <a:t>Kolb’s ‘Experiential Learning Cycle’ (1984)</a:t>
            </a:r>
          </a:p>
          <a:p>
            <a:r>
              <a:rPr lang="en-GB" dirty="0"/>
              <a:t>Driscoll’s Model (1994, 2000)</a:t>
            </a:r>
            <a:br>
              <a:rPr lang="en-GB" dirty="0"/>
            </a:br>
            <a:br>
              <a:rPr lang="en-GB" dirty="0"/>
            </a:br>
            <a:endParaRPr lang="en-GB" dirty="0"/>
          </a:p>
          <a:p>
            <a:pPr marL="0" indent="0">
              <a:buNone/>
            </a:pPr>
            <a:r>
              <a:rPr lang="en-GB" dirty="0"/>
              <a:t>…..there are more reflective frameworks!</a:t>
            </a:r>
          </a:p>
          <a:p>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b="1" dirty="0"/>
              <a:t>Gibb’s ‘Reflective Cycle’ (1988)</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026" name="Picture 2" descr="Diagram of Gibbs' Model of Reflec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4100" y="1268760"/>
            <a:ext cx="5815799"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5496" y="5445224"/>
            <a:ext cx="5761335" cy="230832"/>
          </a:xfrm>
          <a:prstGeom prst="rect">
            <a:avLst/>
          </a:prstGeom>
          <a:noFill/>
        </p:spPr>
        <p:txBody>
          <a:bodyPr wrap="square" rtlCol="0">
            <a:spAutoFit/>
          </a:bodyPr>
          <a:lstStyle/>
          <a:p>
            <a:r>
              <a:rPr lang="en-GB" sz="900" b="1" dirty="0"/>
              <a:t>Image source: </a:t>
            </a:r>
            <a:r>
              <a:rPr lang="en-GB" sz="900" dirty="0">
                <a:hlinkClick r:id="rId4"/>
              </a:rPr>
              <a:t>https://www.nottingham.ac.uk/nmp/sonet/rlos/placs/critical_reflection/models/gibbs_cycle.html</a:t>
            </a:r>
            <a:endParaRPr lang="en-GB" sz="900" dirty="0"/>
          </a:p>
        </p:txBody>
      </p:sp>
    </p:spTree>
    <p:extLst>
      <p:ext uri="{BB962C8B-B14F-4D97-AF65-F5344CB8AC3E}">
        <p14:creationId xmlns:p14="http://schemas.microsoft.com/office/powerpoint/2010/main" val="2323015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Description:</a:t>
            </a:r>
          </a:p>
          <a:p>
            <a:r>
              <a:rPr lang="en-GB" sz="3100" dirty="0"/>
              <a:t>What happened? Don’t make judgements yet or try to draw conclusions; simply describe.</a:t>
            </a:r>
          </a:p>
          <a:p>
            <a:pPr marL="0" indent="0">
              <a:buNone/>
            </a:pPr>
            <a:r>
              <a:rPr lang="en-GB" sz="3100" b="1" dirty="0"/>
              <a:t>Feelings:</a:t>
            </a:r>
          </a:p>
          <a:p>
            <a:r>
              <a:rPr lang="en-GB" sz="3100" dirty="0"/>
              <a:t>What were your reactions and feelings? Again don’t move on to analysing these yet.</a:t>
            </a:r>
          </a:p>
          <a:p>
            <a:pPr marL="0" indent="0">
              <a:buNone/>
            </a:pPr>
            <a:r>
              <a:rPr lang="en-GB" sz="3100" b="1" dirty="0"/>
              <a:t>Evaluation:</a:t>
            </a:r>
          </a:p>
          <a:p>
            <a:r>
              <a:rPr lang="en-GB" sz="3100" dirty="0"/>
              <a:t>What was good and bad about the experience? Make value judgements.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TextBox 5"/>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58918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Analysis:</a:t>
            </a:r>
          </a:p>
          <a:p>
            <a:r>
              <a:rPr lang="en-GB" sz="3100" dirty="0"/>
              <a:t>What sense can you make of the situation? Bring in ideas from outside the experience to help you. What was really going on? Were different people’s experiences similar or different in important ways?</a:t>
            </a:r>
          </a:p>
          <a:p>
            <a:pPr marL="0" indent="0">
              <a:buNone/>
            </a:pPr>
            <a:r>
              <a:rPr lang="en-GB" sz="3100" b="1" dirty="0"/>
              <a:t>Conclusions (general):</a:t>
            </a:r>
          </a:p>
          <a:p>
            <a:r>
              <a:rPr lang="en-GB" sz="3100" dirty="0"/>
              <a:t>What can be concluded, in a general sense, from these experiences and the analyses you have undertaken?</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extBox 6"/>
          <p:cNvSpPr txBox="1"/>
          <p:nvPr/>
        </p:nvSpPr>
        <p:spPr>
          <a:xfrm>
            <a:off x="7540007"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35680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Conclusions (specific):</a:t>
            </a:r>
          </a:p>
          <a:p>
            <a:r>
              <a:rPr lang="en-GB" sz="3100" dirty="0"/>
              <a:t>What can be concluded about your own specific, unique, personal situation or way of working? </a:t>
            </a:r>
          </a:p>
          <a:p>
            <a:pPr marL="0" indent="0">
              <a:buNone/>
            </a:pPr>
            <a:r>
              <a:rPr lang="en-GB" sz="3100" b="1" dirty="0"/>
              <a:t>Personal action plans:</a:t>
            </a:r>
          </a:p>
          <a:p>
            <a:r>
              <a:rPr lang="en-GB" sz="3100" dirty="0"/>
              <a:t>What are you going to do differently in this type of situation next time? What steps are you going to take on the basis of what you have learnt?</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extBox 6"/>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183461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sp>
        <p:nvSpPr>
          <p:cNvPr id="3" name="TextBox 2"/>
          <p:cNvSpPr txBox="1"/>
          <p:nvPr/>
        </p:nvSpPr>
        <p:spPr>
          <a:xfrm>
            <a:off x="6341629" y="2930197"/>
            <a:ext cx="1980046" cy="646331"/>
          </a:xfrm>
          <a:prstGeom prst="rect">
            <a:avLst/>
          </a:prstGeom>
          <a:noFill/>
          <a:ln>
            <a:solidFill>
              <a:schemeClr val="tx1"/>
            </a:solidFill>
          </a:ln>
        </p:spPr>
        <p:txBody>
          <a:bodyPr wrap="square" rtlCol="0">
            <a:spAutoFit/>
          </a:bodyPr>
          <a:lstStyle/>
          <a:p>
            <a:r>
              <a:rPr lang="en-GB" b="1" dirty="0"/>
              <a:t>Also in Morgan, 2017 – page 33!</a:t>
            </a:r>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1811078"/>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457200" y="1417638"/>
            <a:ext cx="8229600" cy="4099595"/>
          </a:xfrm>
        </p:spPr>
        <p:txBody>
          <a:bodyPr/>
          <a:lstStyle/>
          <a:p>
            <a:r>
              <a:rPr lang="en-GB" dirty="0"/>
              <a:t>A new experience of a situation is encountered, or a reinterpretation of existing experience.</a:t>
            </a:r>
          </a:p>
          <a:p>
            <a:r>
              <a:rPr lang="en-GB" i="1" dirty="0"/>
              <a:t>Life is full of experiences we can learn from. Whether at home or at work or out and about, there are countless opportunities for us to 'kick-start' the learning cycle.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599482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p:txBody>
          <a:bodyPr/>
          <a:lstStyle/>
          <a:p>
            <a:r>
              <a:rPr lang="en-GB" sz="2800" dirty="0"/>
              <a:t>…of the new experience. Of particular importance are any inconsistencies between experience and understanding.</a:t>
            </a:r>
          </a:p>
          <a:p>
            <a:r>
              <a:rPr lang="en-GB" sz="2800" i="1" dirty="0"/>
              <a:t>Reflection involves thinking about what we have done and experienced. Some people are naturally good at this. Others train themselves to be more deliberate about reviewing their experiences and recording them.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926510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Reflection gives rise to a new idea, or a modification of an existing abstract concept.</a:t>
            </a:r>
          </a:p>
          <a:p>
            <a:r>
              <a:rPr lang="en-GB" sz="2800" i="1" dirty="0"/>
              <a:t>When we pass from thinking about our experiences to interpreting them we enter into the realm of what Kolb termed 'conceptualization'. To conceptualize is to generate a hypothesis about the meaning of our experiences.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454000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Active Experimentation</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a:t>The learner applies them to the world around them to see what results.</a:t>
            </a:r>
          </a:p>
          <a:p>
            <a:pPr marL="0" indent="0">
              <a:buNone/>
            </a:pPr>
            <a:endParaRPr lang="en-GB" sz="2800" dirty="0"/>
          </a:p>
          <a:p>
            <a:r>
              <a:rPr lang="en-GB" sz="2800" i="1" dirty="0"/>
              <a:t>In the active experimentation stage of the learning cycle we effectively 'test' the hypotheses we have adopted. Our new experiences will either support or challenge these hypotheses.</a:t>
            </a:r>
          </a:p>
          <a:p>
            <a:endParaRPr lang="en-GB" sz="2800" i="1" dirty="0"/>
          </a:p>
          <a:p>
            <a:r>
              <a:rPr lang="en-GB" sz="2800" i="1" dirty="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a:t>
            </a:r>
          </a:p>
          <a:p>
            <a:endParaRPr lang="en-GB" sz="28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Driscoll’s Model (1994)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2050" name="Picture 2" descr="Diagram of Driscoll's Model of Refl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1017" y="1417638"/>
            <a:ext cx="5835381"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0" y="5445224"/>
            <a:ext cx="6012160" cy="230832"/>
          </a:xfrm>
          <a:prstGeom prst="rect">
            <a:avLst/>
          </a:prstGeom>
        </p:spPr>
        <p:txBody>
          <a:bodyPr wrap="square">
            <a:spAutoFit/>
          </a:bodyPr>
          <a:lstStyle/>
          <a:p>
            <a:r>
              <a:rPr lang="en-GB" sz="900" b="1" dirty="0"/>
              <a:t>Image source: </a:t>
            </a:r>
            <a:r>
              <a:rPr lang="en-GB" sz="900" dirty="0">
                <a:hlinkClick r:id="rId3"/>
              </a:rPr>
              <a:t>https://www.nottingham.ac.uk/nmp/sonet/rlos/placs/critical_reflection/models/driscoll_cycle.html</a:t>
            </a:r>
            <a:endParaRPr lang="en-GB" sz="900" dirty="0"/>
          </a:p>
        </p:txBody>
      </p:sp>
      <p:sp>
        <p:nvSpPr>
          <p:cNvPr id="7" name="TextBox 6"/>
          <p:cNvSpPr txBox="1"/>
          <p:nvPr/>
        </p:nvSpPr>
        <p:spPr>
          <a:xfrm>
            <a:off x="6300192" y="1484784"/>
            <a:ext cx="2664296" cy="1569660"/>
          </a:xfrm>
          <a:prstGeom prst="rect">
            <a:avLst/>
          </a:prstGeom>
          <a:noFill/>
        </p:spPr>
        <p:txBody>
          <a:bodyPr wrap="square" rtlCol="0">
            <a:spAutoFit/>
          </a:bodyPr>
          <a:lstStyle/>
          <a:p>
            <a:r>
              <a:rPr lang="en-GB" sz="1600" dirty="0"/>
              <a:t>Driscoll developed and matched </a:t>
            </a:r>
            <a:r>
              <a:rPr lang="en-GB" sz="1600" dirty="0" err="1"/>
              <a:t>Borton’s</a:t>
            </a:r>
            <a:r>
              <a:rPr lang="en-GB" sz="1600" dirty="0"/>
              <a:t> (1970) 3 stem questions of </a:t>
            </a:r>
            <a:r>
              <a:rPr lang="en-GB" sz="1600" b="1" dirty="0"/>
              <a:t>‘What?’</a:t>
            </a:r>
            <a:r>
              <a:rPr lang="en-GB" sz="1600" dirty="0"/>
              <a:t>,</a:t>
            </a:r>
            <a:r>
              <a:rPr lang="en-GB" sz="1600" b="1" dirty="0"/>
              <a:t> ‘So what?’ </a:t>
            </a:r>
            <a:r>
              <a:rPr lang="en-GB" sz="1600" dirty="0"/>
              <a:t>and </a:t>
            </a:r>
            <a:r>
              <a:rPr lang="en-GB" sz="1600" b="1" dirty="0"/>
              <a:t>‘Now what?’ </a:t>
            </a:r>
            <a:r>
              <a:rPr lang="en-GB" sz="1600" dirty="0"/>
              <a:t>to the stages of an experiential learning cycle.</a:t>
            </a:r>
          </a:p>
        </p:txBody>
      </p:sp>
    </p:spTree>
    <p:extLst>
      <p:ext uri="{BB962C8B-B14F-4D97-AF65-F5344CB8AC3E}">
        <p14:creationId xmlns:p14="http://schemas.microsoft.com/office/powerpoint/2010/main" val="2817423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What.. (returning to the event)</a:t>
            </a:r>
            <a:endParaRPr lang="en-GB" dirty="0"/>
          </a:p>
        </p:txBody>
      </p:sp>
      <p:sp>
        <p:nvSpPr>
          <p:cNvPr id="3" name="Content Placeholder 2"/>
          <p:cNvSpPr>
            <a:spLocks noGrp="1"/>
          </p:cNvSpPr>
          <p:nvPr>
            <p:ph idx="1"/>
          </p:nvPr>
        </p:nvSpPr>
        <p:spPr/>
        <p:txBody>
          <a:bodyPr/>
          <a:lstStyle/>
          <a:p>
            <a:r>
              <a:rPr lang="en-GB" dirty="0"/>
              <a:t>is the purpose of returning to the event?</a:t>
            </a:r>
          </a:p>
          <a:p>
            <a:r>
              <a:rPr lang="en-GB" dirty="0"/>
              <a:t>happened?</a:t>
            </a:r>
          </a:p>
          <a:p>
            <a:r>
              <a:rPr lang="en-GB" dirty="0"/>
              <a:t>did you see? did you do?</a:t>
            </a:r>
          </a:p>
          <a:p>
            <a:r>
              <a:rPr lang="en-GB" dirty="0"/>
              <a:t>was your reaction?</a:t>
            </a:r>
          </a:p>
          <a:p>
            <a:r>
              <a:rPr lang="en-GB" dirty="0"/>
              <a:t>did other people do?</a:t>
            </a:r>
          </a:p>
          <a:p>
            <a:r>
              <a:rPr lang="en-GB" dirty="0"/>
              <a:t>do you see as key aspects of this situation?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5657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So what… (understanding the context)</a:t>
            </a:r>
          </a:p>
        </p:txBody>
      </p:sp>
      <p:sp>
        <p:nvSpPr>
          <p:cNvPr id="3" name="Content Placeholder 2"/>
          <p:cNvSpPr>
            <a:spLocks noGrp="1"/>
          </p:cNvSpPr>
          <p:nvPr>
            <p:ph idx="1"/>
          </p:nvPr>
        </p:nvSpPr>
        <p:spPr>
          <a:xfrm>
            <a:off x="457200" y="1268760"/>
            <a:ext cx="8229600" cy="4248473"/>
          </a:xfrm>
        </p:spPr>
        <p:txBody>
          <a:bodyPr/>
          <a:lstStyle/>
          <a:p>
            <a:r>
              <a:rPr lang="en-GB" sz="2500" dirty="0"/>
              <a:t>how did you feel at the time?</a:t>
            </a:r>
          </a:p>
          <a:p>
            <a:r>
              <a:rPr lang="en-GB" sz="2500" dirty="0"/>
              <a:t>how do you feel now? are there any differences? why?</a:t>
            </a:r>
          </a:p>
          <a:p>
            <a:r>
              <a:rPr lang="en-GB" sz="2500" dirty="0"/>
              <a:t>were the effects of your actions?</a:t>
            </a:r>
          </a:p>
          <a:p>
            <a:r>
              <a:rPr lang="en-GB" sz="2500" dirty="0"/>
              <a:t>are the positive aspects?</a:t>
            </a:r>
          </a:p>
          <a:p>
            <a:r>
              <a:rPr lang="en-GB" sz="2500" dirty="0"/>
              <a:t>troubles you? if anything?</a:t>
            </a:r>
          </a:p>
          <a:p>
            <a:r>
              <a:rPr lang="en-GB" sz="2500" dirty="0"/>
              <a:t>were your experiences in comparison to your colleagues etc.?</a:t>
            </a:r>
          </a:p>
          <a:p>
            <a:r>
              <a:rPr lang="en-GB" sz="2500" dirty="0"/>
              <a:t>are the main reasons for feeling differently from your colleagues etc.?</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75194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Now what… (adjusting future outcomes)</a:t>
            </a:r>
          </a:p>
        </p:txBody>
      </p:sp>
      <p:sp>
        <p:nvSpPr>
          <p:cNvPr id="3" name="Content Placeholder 2"/>
          <p:cNvSpPr>
            <a:spLocks noGrp="1"/>
          </p:cNvSpPr>
          <p:nvPr>
            <p:ph idx="1"/>
          </p:nvPr>
        </p:nvSpPr>
        <p:spPr>
          <a:xfrm>
            <a:off x="457200" y="1268760"/>
            <a:ext cx="8229600" cy="4248473"/>
          </a:xfrm>
        </p:spPr>
        <p:txBody>
          <a:bodyPr/>
          <a:lstStyle/>
          <a:p>
            <a:r>
              <a:rPr lang="en-GB" sz="2300" dirty="0"/>
              <a:t>are the implications for you, your colleagues, customers etc.?</a:t>
            </a:r>
          </a:p>
          <a:p>
            <a:r>
              <a:rPr lang="en-GB" sz="2300" dirty="0"/>
              <a:t>needs to happen?</a:t>
            </a:r>
          </a:p>
          <a:p>
            <a:r>
              <a:rPr lang="en-GB" sz="2300" dirty="0"/>
              <a:t>are you going to do about it?</a:t>
            </a:r>
          </a:p>
          <a:p>
            <a:r>
              <a:rPr lang="en-GB" sz="2300" dirty="0"/>
              <a:t>happens if you decide not to do anything?</a:t>
            </a:r>
          </a:p>
          <a:p>
            <a:r>
              <a:rPr lang="en-GB" sz="2300" dirty="0"/>
              <a:t>might you do differently if faced with a similar experience?</a:t>
            </a:r>
          </a:p>
          <a:p>
            <a:r>
              <a:rPr lang="en-GB" sz="2300" dirty="0"/>
              <a:t>information / skills do you need to face a similar experience?</a:t>
            </a:r>
          </a:p>
          <a:p>
            <a:r>
              <a:rPr lang="en-GB" sz="2300" dirty="0"/>
              <a:t>are your key learning points from this experience and reflection?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65318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p:txBody>
          <a:bodyPr/>
          <a:lstStyle/>
          <a:p>
            <a:r>
              <a:rPr lang="en-GB" b="1" dirty="0"/>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p:txBody>
          <a:bodyPr/>
          <a:lstStyle/>
          <a:p>
            <a:r>
              <a:rPr lang="en-GB" sz="2800" dirty="0"/>
              <a:t>Think about a topic from this module</a:t>
            </a:r>
          </a:p>
          <a:p>
            <a:r>
              <a:rPr lang="en-GB" sz="2800" dirty="0"/>
              <a:t>Write a short reflection (2-3 paragraphs)</a:t>
            </a:r>
          </a:p>
          <a:p>
            <a:r>
              <a:rPr lang="en-GB" sz="2800" dirty="0"/>
              <a:t>Ideas:</a:t>
            </a:r>
          </a:p>
          <a:p>
            <a:pPr lvl="1"/>
            <a:r>
              <a:rPr lang="en-GB" sz="2000" dirty="0"/>
              <a:t>Comment on today’s lesson/topic: did you know about it before? Did you find it useful/difficult/challenging/boring? Why? </a:t>
            </a:r>
          </a:p>
          <a:p>
            <a:pPr lvl="1"/>
            <a:r>
              <a:rPr lang="en-GB" sz="2000" dirty="0"/>
              <a:t>Try to remember how you felt about this module at the beginning of term 1: compare with how you feel about it now</a:t>
            </a:r>
          </a:p>
          <a:p>
            <a:pPr lvl="1"/>
            <a:r>
              <a:rPr lang="en-GB" sz="2000" dirty="0"/>
              <a:t>Briefly summarise and comment on the usefulness of topics covered so </a:t>
            </a:r>
            <a:r>
              <a:rPr lang="en-GB" sz="2000"/>
              <a:t>far this term  </a:t>
            </a:r>
            <a:endParaRPr lang="en-GB" sz="2000" dirty="0"/>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1100" dirty="0"/>
              <a:t>Gaynor, A. (2013) </a:t>
            </a:r>
            <a:r>
              <a:rPr lang="en-GB" sz="1100" i="1" dirty="0"/>
              <a:t>Schön’s (1983) Reflection-in-action and reflection-on-action</a:t>
            </a:r>
            <a:r>
              <a:rPr lang="en-GB" sz="1100" dirty="0"/>
              <a:t>. Available at: </a:t>
            </a:r>
            <a:r>
              <a:rPr lang="en-GB" sz="1100" u="sng" dirty="0">
                <a:hlinkClick r:id="rId2"/>
              </a:rPr>
              <a:t>https://hhs.hud.ac.uk/lqsu/Sessionsforall/supp/Sch%C3%B6n%20reflection-in%20and%20-on%20action.pdf</a:t>
            </a:r>
            <a:r>
              <a:rPr lang="en-GB" sz="1100" dirty="0"/>
              <a:t> (Accessed at: 8</a:t>
            </a:r>
            <a:r>
              <a:rPr lang="en-GB" sz="1100" baseline="30000" dirty="0"/>
              <a:t>th</a:t>
            </a:r>
            <a:r>
              <a:rPr lang="en-GB" sz="1100" dirty="0"/>
              <a:t> July 2019).</a:t>
            </a:r>
          </a:p>
          <a:p>
            <a:r>
              <a:rPr lang="en-GB" sz="1100" dirty="0"/>
              <a:t>Gibbs, G. (1988) </a:t>
            </a:r>
            <a:r>
              <a:rPr lang="en-GB" sz="1100" i="1" dirty="0"/>
              <a:t>Learning by doing: a guide to teaching and learning methods</a:t>
            </a:r>
            <a:r>
              <a:rPr lang="en-GB" sz="1100" dirty="0"/>
              <a:t>. [London]: FEU.</a:t>
            </a:r>
          </a:p>
          <a:p>
            <a:r>
              <a:rPr lang="en-GB" sz="1100" dirty="0"/>
              <a:t>Hampshire Online Learning (Year) </a:t>
            </a:r>
            <a:r>
              <a:rPr lang="en-GB" sz="1100" i="1" dirty="0"/>
              <a:t>Driscoll (by </a:t>
            </a:r>
            <a:r>
              <a:rPr lang="en-GB" sz="1100" i="1" dirty="0" err="1"/>
              <a:t>Borton</a:t>
            </a:r>
            <a:r>
              <a:rPr lang="en-GB" sz="1100" i="1" dirty="0"/>
              <a:t>) Model of Reflection (1994)</a:t>
            </a:r>
            <a:r>
              <a:rPr lang="en-GB" sz="1100" dirty="0"/>
              <a:t>. Available at:</a:t>
            </a:r>
            <a:r>
              <a:rPr lang="en-GB" sz="1100" i="1" dirty="0"/>
              <a:t> </a:t>
            </a:r>
            <a:r>
              <a:rPr lang="en-GB" sz="1100" u="sng" dirty="0">
                <a:hlinkClick r:id="rId3"/>
              </a:rPr>
              <a:t>https://www.hampshireonlinelearning.co.uk/pluginfile.php/4368/mod_resource/content/6/What%2C%20So%20What%2C%20Now%20What.pdf</a:t>
            </a:r>
            <a:r>
              <a:rPr lang="en-GB" sz="1100" dirty="0"/>
              <a:t> (Accessed: 8th July 2019).</a:t>
            </a:r>
          </a:p>
          <a:p>
            <a:r>
              <a:rPr lang="en-GB" sz="1100" dirty="0"/>
              <a:t>Hampton, M. (2010) </a:t>
            </a:r>
            <a:r>
              <a:rPr lang="en-GB" sz="1100" i="1" dirty="0"/>
              <a:t>Reflective writing. A basic introduction.</a:t>
            </a:r>
            <a:r>
              <a:rPr lang="en-GB" sz="1100" dirty="0"/>
              <a:t> Available at: </a:t>
            </a:r>
            <a:r>
              <a:rPr lang="en-GB" sz="1100" u="sng" dirty="0">
                <a:hlinkClick r:id="rId4"/>
              </a:rPr>
              <a:t>http://www2.port.ac.uk/media/contacts-and-departments/student-support-services/ask/downloads/Reflective-writing---a-basic-introduction.pdf</a:t>
            </a:r>
            <a:r>
              <a:rPr lang="en-GB" sz="1100" dirty="0"/>
              <a:t> (Accessed: 5th July 2019).</a:t>
            </a:r>
          </a:p>
          <a:p>
            <a:r>
              <a:rPr lang="en-GB" sz="1100" dirty="0"/>
              <a:t>Leeds Beckett University (2015) </a:t>
            </a:r>
            <a:r>
              <a:rPr lang="en-GB" sz="1100" i="1" dirty="0"/>
              <a:t>Content Preview: Models for structuring reflection</a:t>
            </a:r>
            <a:r>
              <a:rPr lang="en-GB" sz="1100" dirty="0"/>
              <a:t>. Available at: </a:t>
            </a:r>
            <a:r>
              <a:rPr lang="en-GB" sz="1100" dirty="0">
                <a:hlinkClick r:id="rId5"/>
              </a:rPr>
              <a:t>https://skillsforlearning.leedsbeckett.ac.uk/preview/content/models/02.shtml</a:t>
            </a:r>
            <a:r>
              <a:rPr lang="en-GB" sz="1100" dirty="0"/>
              <a:t> (Accessed: 8</a:t>
            </a:r>
            <a:r>
              <a:rPr lang="en-GB" sz="1100" baseline="30000" dirty="0"/>
              <a:t>th</a:t>
            </a:r>
            <a:r>
              <a:rPr lang="en-GB" sz="1100" dirty="0"/>
              <a:t> July 2019). </a:t>
            </a:r>
          </a:p>
          <a:p>
            <a:r>
              <a:rPr lang="en-GB" sz="1100" dirty="0"/>
              <a:t>Kolb, D. A. (1984) </a:t>
            </a:r>
            <a:r>
              <a:rPr lang="en-GB" sz="1100" i="1" dirty="0"/>
              <a:t>Experiential learning: experience as the source of learning and development</a:t>
            </a:r>
            <a:r>
              <a:rPr lang="en-GB" sz="1100" dirty="0"/>
              <a:t>. Englewood Cliffs; London: Prentice-Hall.</a:t>
            </a:r>
          </a:p>
          <a:p>
            <a:r>
              <a:rPr lang="en-GB" sz="1100" dirty="0"/>
              <a:t>McLeod, S. A. (2013). </a:t>
            </a:r>
            <a:r>
              <a:rPr lang="en-GB" sz="1100" i="1" dirty="0"/>
              <a:t>Kolb - Learning Styles</a:t>
            </a:r>
            <a:r>
              <a:rPr lang="en-GB" sz="1100" dirty="0"/>
              <a:t>. Available at: </a:t>
            </a:r>
            <a:r>
              <a:rPr lang="en-GB" sz="1100" dirty="0">
                <a:hlinkClick r:id="rId6"/>
              </a:rPr>
              <a:t>www.simplypsychology.org/learning-kolb.html</a:t>
            </a:r>
            <a:r>
              <a:rPr lang="en-GB" sz="1100" dirty="0"/>
              <a:t> (Accessed 8th July 2019)</a:t>
            </a:r>
          </a:p>
          <a:p>
            <a:r>
              <a:rPr lang="en-GB" sz="1100" dirty="0"/>
              <a:t>Morgan, P. (2017) </a:t>
            </a:r>
            <a:r>
              <a:rPr lang="en-GB" sz="1100" i="1" dirty="0"/>
              <a:t>The Business Students’ Guide to Study and Employability</a:t>
            </a:r>
            <a:r>
              <a:rPr lang="en-GB" sz="1100" dirty="0"/>
              <a:t>. London: Sage. </a:t>
            </a:r>
          </a:p>
          <a:p>
            <a:r>
              <a:rPr lang="en-GB" sz="1100" dirty="0" err="1"/>
              <a:t>Schön</a:t>
            </a:r>
            <a:r>
              <a:rPr lang="en-GB" sz="1100" dirty="0"/>
              <a:t>, D. A. (1983) </a:t>
            </a:r>
            <a:r>
              <a:rPr lang="en-GB" sz="1100" i="1" dirty="0"/>
              <a:t>The reflective practitioner: how professionals think in action</a:t>
            </a:r>
            <a:r>
              <a:rPr lang="en-GB" sz="1100" dirty="0"/>
              <a:t>. New York: Basic Books.</a:t>
            </a:r>
          </a:p>
          <a:p>
            <a:r>
              <a:rPr lang="en-GB" sz="1100" dirty="0"/>
              <a:t>University of Leicester (Year) </a:t>
            </a:r>
            <a:r>
              <a:rPr lang="en-GB" sz="1100" i="1" dirty="0"/>
              <a:t>David Kolb</a:t>
            </a:r>
            <a:r>
              <a:rPr lang="en-GB" sz="1100" dirty="0"/>
              <a:t>. Available at: </a:t>
            </a:r>
            <a:r>
              <a:rPr lang="en-GB" sz="1100" u="sng" dirty="0">
                <a:hlinkClick r:id="rId7"/>
              </a:rPr>
              <a:t>https://www2.le.ac.uk/departments/doctoralcollege/training/eresources/teaching/theories/kolb</a:t>
            </a:r>
            <a:r>
              <a:rPr lang="en-GB" sz="1100" dirty="0"/>
              <a:t>  (Accessed: 8</a:t>
            </a:r>
            <a:r>
              <a:rPr lang="en-GB" sz="1100" baseline="30000" dirty="0"/>
              <a:t>th</a:t>
            </a:r>
            <a:r>
              <a:rPr lang="en-GB" sz="1100" dirty="0"/>
              <a:t> July 2019) </a:t>
            </a:r>
          </a:p>
          <a:p>
            <a:r>
              <a:rPr lang="en-GB" sz="1100" dirty="0" err="1"/>
              <a:t>Watton</a:t>
            </a:r>
            <a:r>
              <a:rPr lang="en-GB" sz="1100" dirty="0"/>
              <a:t>, P., Collings, J. and Moon, J. (2001) </a:t>
            </a:r>
            <a:r>
              <a:rPr lang="en-GB" sz="1100" i="1" dirty="0"/>
              <a:t>Reflective writing. Guidance notes for students</a:t>
            </a:r>
            <a:r>
              <a:rPr lang="en-GB" sz="1100" dirty="0"/>
              <a:t>. Available at: </a:t>
            </a:r>
            <a:r>
              <a:rPr lang="en-GB" sz="1100" u="sng" dirty="0">
                <a:hlinkClick r:id="rId8"/>
              </a:rPr>
              <a:t>http://www.learnhigher.ac.uk/wp-content/uploads/Reflective_writing_The_Park_WattonCollingsMoon.pdf</a:t>
            </a:r>
            <a:r>
              <a:rPr lang="en-GB" sz="1100" dirty="0"/>
              <a:t> (Accessed: 8</a:t>
            </a:r>
            <a:r>
              <a:rPr lang="en-GB" sz="1100" baseline="30000" dirty="0"/>
              <a:t>th</a:t>
            </a:r>
            <a:r>
              <a:rPr lang="en-GB" sz="1100" dirty="0"/>
              <a:t> July 2019)</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Reading</a:t>
            </a:r>
          </a:p>
        </p:txBody>
      </p:sp>
      <p:sp>
        <p:nvSpPr>
          <p:cNvPr id="3" name="Content Placeholder 2"/>
          <p:cNvSpPr>
            <a:spLocks noGrp="1"/>
          </p:cNvSpPr>
          <p:nvPr>
            <p:ph idx="1"/>
          </p:nvPr>
        </p:nvSpPr>
        <p:spPr/>
        <p:txBody>
          <a:bodyPr/>
          <a:lstStyle/>
          <a:p>
            <a:r>
              <a:rPr lang="en-GB" sz="1400" dirty="0"/>
              <a:t>Getting Started with Reflective Practice (Cambridge International Education – Teaching and Learning Team) - </a:t>
            </a:r>
            <a:r>
              <a:rPr lang="en-GB" sz="1400" dirty="0">
                <a:hlinkClick r:id="rId2"/>
              </a:rPr>
              <a:t>https://www.cambridge-community.org.uk/professional-development/gswrp/index.html</a:t>
            </a:r>
            <a:r>
              <a:rPr lang="en-GB" sz="1400" dirty="0"/>
              <a:t> (Accessed: 5</a:t>
            </a:r>
            <a:r>
              <a:rPr lang="en-GB" sz="1400" baseline="30000" dirty="0"/>
              <a:t>th</a:t>
            </a:r>
            <a:r>
              <a:rPr lang="en-GB" sz="1400" dirty="0"/>
              <a:t> July 2019)</a:t>
            </a:r>
          </a:p>
          <a:p>
            <a:r>
              <a:rPr lang="en-GB" sz="1400" dirty="0"/>
              <a:t>Sewell, C. (2017) Reflective Practice Workshop. Available at: </a:t>
            </a:r>
            <a:r>
              <a:rPr lang="en-GB" sz="1400" dirty="0">
                <a:hlinkClick r:id="rId3"/>
              </a:rPr>
              <a:t>https://www.repository.cam.ac.uk/bitstream/handle/1810/265159/MEM_ReflectivePracticeHandout_V4_20170616.pdf?sequence=1</a:t>
            </a:r>
            <a:r>
              <a:rPr lang="en-GB" sz="1400" dirty="0"/>
              <a:t> (Accessed: 8</a:t>
            </a:r>
            <a:r>
              <a:rPr lang="en-GB" sz="1400" baseline="30000" dirty="0"/>
              <a:t>th</a:t>
            </a:r>
            <a:r>
              <a:rPr lang="en-GB" sz="1400" dirty="0"/>
              <a:t> July 2019)</a:t>
            </a:r>
          </a:p>
          <a:p>
            <a:endParaRPr lang="en-GB" sz="1400" dirty="0"/>
          </a:p>
          <a:p>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6416268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1798</TotalTime>
  <Words>1994</Words>
  <Application>Microsoft Office PowerPoint</Application>
  <PresentationFormat>On-screen Show (4:3)</PresentationFormat>
  <Paragraphs>188</Paragraphs>
  <Slides>26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Myriad Pro</vt:lpstr>
      <vt:lpstr>Verdana</vt:lpstr>
      <vt:lpstr>Wingdings</vt:lpstr>
      <vt:lpstr>20140311PresentationUWTSDTemplate</vt:lpstr>
      <vt:lpstr>BMSW 4001</vt:lpstr>
      <vt:lpstr>Overview</vt:lpstr>
      <vt:lpstr>What is reflection?</vt:lpstr>
      <vt:lpstr>What is reflective writing?</vt:lpstr>
      <vt:lpstr>PowerPoint Presentation</vt:lpstr>
      <vt:lpstr>What is a reflective report?</vt:lpstr>
      <vt:lpstr>Multiple perspectives in reflective writing </vt:lpstr>
      <vt:lpstr>Why Reflect?</vt:lpstr>
      <vt:lpstr>Common Frameworks (models) of Reflection</vt:lpstr>
      <vt:lpstr>Gibb’s ‘Reflective Cycle’ (1988)</vt:lpstr>
      <vt:lpstr>PowerPoint Presentation</vt:lpstr>
      <vt:lpstr>PowerPoint Presentation</vt:lpstr>
      <vt:lpstr>PowerPoint Presentation</vt:lpstr>
      <vt:lpstr>Kolb’s ‘Experiential Learning Cycle’ (1984)</vt:lpstr>
      <vt:lpstr>Concrete experience</vt:lpstr>
      <vt:lpstr>Reflective Observation</vt:lpstr>
      <vt:lpstr>Abstract Conceptualisation</vt:lpstr>
      <vt:lpstr>Active Experimentation</vt:lpstr>
      <vt:lpstr>Basically…</vt:lpstr>
      <vt:lpstr>Driscoll’s Model (1994)</vt:lpstr>
      <vt:lpstr>What.. (returning to the event)</vt:lpstr>
      <vt:lpstr>So what… (understanding the context)</vt:lpstr>
      <vt:lpstr>Now what… (adjusting future outcomes)</vt:lpstr>
      <vt:lpstr>Individual task </vt:lpstr>
      <vt:lpstr>References</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cp:lastModifiedBy>
  <cp:revision>103</cp:revision>
  <cp:lastPrinted>2018-07-09T15:27:01Z</cp:lastPrinted>
  <dcterms:created xsi:type="dcterms:W3CDTF">2002-10-07T19:43:58Z</dcterms:created>
  <dcterms:modified xsi:type="dcterms:W3CDTF">2021-03-05T15:31:31Z</dcterms:modified>
</cp:coreProperties>
</file>