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9" r:id="rId1"/>
  </p:sldMasterIdLst>
  <p:notesMasterIdLst>
    <p:notesMasterId r:id="rId19"/>
  </p:notesMasterIdLst>
  <p:sldIdLst>
    <p:sldId id="256" r:id="rId2"/>
    <p:sldId id="259" r:id="rId3"/>
    <p:sldId id="311" r:id="rId4"/>
    <p:sldId id="312" r:id="rId5"/>
    <p:sldId id="261" r:id="rId6"/>
    <p:sldId id="313" r:id="rId7"/>
    <p:sldId id="314" r:id="rId8"/>
    <p:sldId id="315" r:id="rId9"/>
    <p:sldId id="316" r:id="rId10"/>
    <p:sldId id="317" r:id="rId11"/>
    <p:sldId id="328" r:id="rId12"/>
    <p:sldId id="329" r:id="rId13"/>
    <p:sldId id="330" r:id="rId14"/>
    <p:sldId id="331" r:id="rId15"/>
    <p:sldId id="332" r:id="rId16"/>
    <p:sldId id="326" r:id="rId17"/>
    <p:sldId id="327" r:id="rId18"/>
  </p:sldIdLst>
  <p:sldSz cx="9144000" cy="5143500" type="screen16x9"/>
  <p:notesSz cx="6858000" cy="9144000"/>
  <p:embeddedFontLst>
    <p:embeddedFont>
      <p:font typeface="Bebas Neue" panose="020B0606020202050201" pitchFamily="34" charset="0"/>
      <p:regular r:id="rId20"/>
      <p:bold r:id="rId21"/>
      <p:italic r:id="rId22"/>
      <p:boldItalic r:id="rId23"/>
    </p:embeddedFont>
    <p:embeddedFont>
      <p:font typeface="DM Sans Medium" pitchFamily="2" charset="0"/>
      <p:regular r:id="rId24"/>
      <p:bold r:id="rId25"/>
      <p:italic r:id="rId26"/>
      <p:boldItalic r:id="rId27"/>
    </p:embeddedFont>
    <p:embeddedFont>
      <p:font typeface="Open Sans" panose="020B0606030504020204" pitchFamily="34" charset="0"/>
      <p:regular r:id="rId28"/>
      <p:bold r:id="rId29"/>
      <p:italic r:id="rId30"/>
      <p:boldItalic r:id="rId31"/>
    </p:embeddedFont>
    <p:embeddedFont>
      <p:font typeface="Roboto" panose="02000000000000000000" pitchFamily="2" charset="0"/>
      <p:regular r:id="rId32"/>
      <p:bold r:id="rId33"/>
      <p:italic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D47459D-A098-4391-8B94-89C2B476C185}">
  <a:tblStyle styleId="{0D47459D-A098-4391-8B94-89C2B476C18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E952E9D0-34BE-4373-9A11-6A6034B7A351}"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8626" autoAdjust="0"/>
  </p:normalViewPr>
  <p:slideViewPr>
    <p:cSldViewPr snapToGrid="0">
      <p:cViewPr varScale="1">
        <p:scale>
          <a:sx n="109" d="100"/>
          <a:sy n="109" d="100"/>
        </p:scale>
        <p:origin x="470" y="39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9" Type="http://schemas.openxmlformats.org/officeDocument/2006/relationships/tableStyles" Target="tableStyles.xml"/><Relationship Id="rId21" Type="http://schemas.openxmlformats.org/officeDocument/2006/relationships/font" Target="fonts/font2.fntdata"/><Relationship Id="rId34" Type="http://schemas.openxmlformats.org/officeDocument/2006/relationships/font" Target="fonts/font1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font" Target="fonts/font14.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font" Target="fonts/font13.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font" Target="fonts/font16.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4"/>
        <p:cNvGrpSpPr/>
        <p:nvPr/>
      </p:nvGrpSpPr>
      <p:grpSpPr>
        <a:xfrm>
          <a:off x="0" y="0"/>
          <a:ext cx="0" cy="0"/>
          <a:chOff x="0" y="0"/>
          <a:chExt cx="0" cy="0"/>
        </a:xfrm>
      </p:grpSpPr>
      <p:sp>
        <p:nvSpPr>
          <p:cNvPr id="805" name="Google Shape;805;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6" name="Google Shape;806;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6"/>
        <p:cNvGrpSpPr/>
        <p:nvPr/>
      </p:nvGrpSpPr>
      <p:grpSpPr>
        <a:xfrm>
          <a:off x="0" y="0"/>
          <a:ext cx="0" cy="0"/>
          <a:chOff x="0" y="0"/>
          <a:chExt cx="0" cy="0"/>
        </a:xfrm>
      </p:grpSpPr>
      <p:sp>
        <p:nvSpPr>
          <p:cNvPr id="837" name="Google Shape;837;g54dda1946d_6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 name="Google Shape;838;g54dda1946d_6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This presentation will address the communication dysfunctions in this presentation in the context of Flight Foods Ltd., a company that manufactures ready meals and was experiencing a commercial downfall due to low food standards. The causes of these failures are elaborated using a consultancy report, where failure of communication on the factory floor is blamed (Gao, 2021). These barriers will be broken today through theoretical frameworks that are developed. Environmental Noise will be analysed by me. Cultural-Linguistic barriers and Emotional barriers will then be covered by my colleagues. The presentation aims to prescribe such interventions which would be based on theory and lead to enhancing the effectiveness of communication.</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The issues of communication on the factory floor are difficult. Another aspect that characterises the environment is old equipment that has a high level of contamination of ambient sound, as it is acoustically intrusive. The employees are a representation of fifty cultural and language groups, comprising forty people (Carberry, 2017). This design provides a direct barrier: an exclusive transmitter, which attempts to transmit multidimensional, safety-crucial instructions through a channel overrun with material distortion. The environment in itself constitutes the key inhibitor to the success of information transmission.</a:t>
            </a:r>
          </a:p>
        </p:txBody>
      </p:sp>
    </p:spTree>
    <p:extLst>
      <p:ext uri="{BB962C8B-B14F-4D97-AF65-F5344CB8AC3E}">
        <p14:creationId xmlns:p14="http://schemas.microsoft.com/office/powerpoint/2010/main" val="1698970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It can be described by the interaction of the environment by means of the Shannon-Weaver Mathematical Model of Communication. It is the first model that conceptualises communication as a straightforward process by adding a source, transmitter, signal, channel, receiver and destination (</a:t>
            </a:r>
            <a:r>
              <a:rPr lang="en-GB" sz="1800" dirty="0" err="1">
                <a:effectLst/>
                <a:latin typeface="Times New Roman" panose="02020603050405020304" pitchFamily="18" charset="0"/>
                <a:ea typeface="Calibri" panose="020F0502020204030204" pitchFamily="34" charset="0"/>
              </a:rPr>
              <a:t>Somayaji</a:t>
            </a:r>
            <a:r>
              <a:rPr lang="en-GB" sz="1800" dirty="0">
                <a:effectLst/>
                <a:latin typeface="Times New Roman" panose="02020603050405020304" pitchFamily="18" charset="0"/>
                <a:ea typeface="Calibri" panose="020F0502020204030204" pitchFamily="34" charset="0"/>
              </a:rPr>
              <a:t>, 2025). The signal is comprised of the orders spoken by him, and the channel is the factory floor. The acoustic interference of ageing machinery is the source of noise. This model presupposes that a constant noise will inevitably result in the degradation of the signals.</a:t>
            </a:r>
          </a:p>
        </p:txBody>
      </p:sp>
    </p:spTree>
    <p:extLst>
      <p:ext uri="{BB962C8B-B14F-4D97-AF65-F5344CB8AC3E}">
        <p14:creationId xmlns:p14="http://schemas.microsoft.com/office/powerpoint/2010/main" val="3356077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2"/>
        <p:cNvGrpSpPr/>
        <p:nvPr/>
      </p:nvGrpSpPr>
      <p:grpSpPr>
        <a:xfrm>
          <a:off x="0" y="0"/>
          <a:ext cx="0" cy="0"/>
          <a:chOff x="0" y="0"/>
          <a:chExt cx="0" cy="0"/>
        </a:xfrm>
      </p:grpSpPr>
      <p:sp>
        <p:nvSpPr>
          <p:cNvPr id="873" name="Google Shape;873;g2ad038acb0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4" name="Google Shape;874;g2ad038acb0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This theoretical suggestion is empirically proven in the case of Gary. According to him, he says, I am scampering about this lunatic asylum attempting to inform them what they ought to have done, unquote. The result of that is discontinuity of verbal instructions. Pieces of words are not given to the workers as coherent instructions. This implies that there are gross errors, such as leaving temperature-sensitive products out of refrigeration (</a:t>
            </a:r>
            <a:r>
              <a:rPr lang="en-GB" sz="1800" dirty="0" err="1">
                <a:effectLst/>
                <a:latin typeface="Times New Roman" panose="02020603050405020304" pitchFamily="18" charset="0"/>
                <a:ea typeface="Calibri" panose="020F0502020204030204" pitchFamily="34" charset="0"/>
              </a:rPr>
              <a:t>Kurra</a:t>
            </a:r>
            <a:r>
              <a:rPr lang="en-GB" sz="1800" dirty="0">
                <a:effectLst/>
                <a:latin typeface="Times New Roman" panose="02020603050405020304" pitchFamily="18" charset="0"/>
                <a:ea typeface="Calibri" panose="020F0502020204030204" pitchFamily="34" charset="0"/>
              </a:rPr>
              <a:t>, 2020).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2"/>
        <p:cNvGrpSpPr/>
        <p:nvPr/>
      </p:nvGrpSpPr>
      <p:grpSpPr>
        <a:xfrm>
          <a:off x="0" y="0"/>
          <a:ext cx="0" cy="0"/>
          <a:chOff x="0" y="0"/>
          <a:chExt cx="0" cy="0"/>
        </a:xfrm>
      </p:grpSpPr>
      <p:sp>
        <p:nvSpPr>
          <p:cNvPr id="873" name="Google Shape;873;g2ad038acb0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4" name="Google Shape;874;g2ad038acb0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This barrier needs certain interventions. Suggestions at the short-term level would be a Designated Communication Zone, which is an acoustically sealed area where all verbal briefings of any form take place, and the counter to it would be frequent pre and post-shift briefings (</a:t>
            </a:r>
            <a:r>
              <a:rPr lang="en-GB" sz="1800" dirty="0" err="1">
                <a:effectLst/>
                <a:latin typeface="Times New Roman" panose="02020603050405020304" pitchFamily="18" charset="0"/>
                <a:ea typeface="Calibri" panose="020F0502020204030204" pitchFamily="34" charset="0"/>
              </a:rPr>
              <a:t>Iclodean</a:t>
            </a:r>
            <a:r>
              <a:rPr lang="en-GB" sz="1800" dirty="0">
                <a:effectLst/>
                <a:latin typeface="Times New Roman" panose="02020603050405020304" pitchFamily="18" charset="0"/>
                <a:ea typeface="Calibri" panose="020F0502020204030204" pitchFamily="34" charset="0"/>
              </a:rPr>
              <a:t>, </a:t>
            </a:r>
            <a:r>
              <a:rPr lang="en-GB" sz="1800" dirty="0" err="1">
                <a:effectLst/>
                <a:latin typeface="Times New Roman" panose="02020603050405020304" pitchFamily="18" charset="0"/>
                <a:ea typeface="Calibri" panose="020F0502020204030204" pitchFamily="34" charset="0"/>
              </a:rPr>
              <a:t>Varga</a:t>
            </a:r>
            <a:r>
              <a:rPr lang="en-GB" sz="1800" dirty="0">
                <a:effectLst/>
                <a:latin typeface="Times New Roman" panose="02020603050405020304" pitchFamily="18" charset="0"/>
                <a:ea typeface="Calibri" panose="020F0502020204030204" pitchFamily="34" charset="0"/>
              </a:rPr>
              <a:t> and </a:t>
            </a:r>
            <a:r>
              <a:rPr lang="en-GB" sz="1800" dirty="0" err="1">
                <a:effectLst/>
                <a:latin typeface="Times New Roman" panose="02020603050405020304" pitchFamily="18" charset="0"/>
                <a:ea typeface="Calibri" panose="020F0502020204030204" pitchFamily="34" charset="0"/>
              </a:rPr>
              <a:t>Cordoș</a:t>
            </a:r>
            <a:r>
              <a:rPr lang="en-GB" sz="1800" dirty="0">
                <a:effectLst/>
                <a:latin typeface="Times New Roman" panose="02020603050405020304" pitchFamily="18" charset="0"/>
                <a:ea typeface="Calibri" panose="020F0502020204030204" pitchFamily="34" charset="0"/>
              </a:rPr>
              <a:t>, 2022). The application of a visual signalling system would reduce verbal communication in areas with high noise. As a method to minimise the source of noise, Flight Foods can consider creatively investing in the capital investment toward having modern, quieter machines to eliminate the source of noise, and acoustic treatment to minimise reverberation. </a:t>
            </a:r>
          </a:p>
        </p:txBody>
      </p:sp>
    </p:spTree>
    <p:extLst>
      <p:ext uri="{BB962C8B-B14F-4D97-AF65-F5344CB8AC3E}">
        <p14:creationId xmlns:p14="http://schemas.microsoft.com/office/powerpoint/2010/main" val="4213189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Having talked about environmental barriers, I would now redirect to the second most significant barrier that is heterogeneity on the basis of culture and language. The employees are forty members who are representatives of five regional cultures, and they speak varied languages (Douglas, Pacquiao and Purnell, 2018). Gary acknowledges that most of the workers have their own language that contains a limited number of English words. Despite this language diversity, any managerial communication, spoken and written, is presented only in the English language. This is a crucial disconnect between sender encoding and receiver decoding capability, which is a great impediment to effective information transmission but also comprehension.</a:t>
            </a:r>
          </a:p>
        </p:txBody>
      </p:sp>
    </p:spTree>
    <p:extLst>
      <p:ext uri="{BB962C8B-B14F-4D97-AF65-F5344CB8AC3E}">
        <p14:creationId xmlns:p14="http://schemas.microsoft.com/office/powerpoint/2010/main" val="809780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This barrier can be analysed in an effective manner with the help of Wilbur Schramm's Model of Communication. Schramm says that the Fields of Experience of the sender and the receiver must intersect to invoke a successful communication process (Meng, 2020). Such discipline entails language, cultural norms, knowledge and common assumptions. Within this paradigm, the Field of Experience that Gary has been applying is fluent English, the British cultural standards, and formal training on food hygiene. The workers, in their turn, possess their own Fields that also comprise their indigenous languages.</a:t>
            </a:r>
          </a:p>
        </p:txBody>
      </p:sp>
    </p:spTree>
    <p:extLst>
      <p:ext uri="{BB962C8B-B14F-4D97-AF65-F5344CB8AC3E}">
        <p14:creationId xmlns:p14="http://schemas.microsoft.com/office/powerpoint/2010/main" val="1924608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One such encoding-decoding mismatch would be the solution, which Gary attempted to adopt, namely, to install English-language signage. The signs have signs that read Keep fresh meat chilled and Wash your hands regularly, however, the signs fail in two ways. Firstly, they are also linguistically inaccessible to workers with a low English literacy level (Boughton et al., 2022). Second, they present orders without the contextual justification in the fact that it does not involve the word why. This deficiency in an explanatory background is of particular concern because cultural norms of power and obedience to rules vary considerably. </a:t>
            </a:r>
          </a:p>
        </p:txBody>
      </p:sp>
    </p:spTree>
    <p:extLst>
      <p:ext uri="{BB962C8B-B14F-4D97-AF65-F5344CB8AC3E}">
        <p14:creationId xmlns:p14="http://schemas.microsoft.com/office/powerpoint/2010/main" val="2399520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In order to defeat this hindrance, there is a need to expand the overlap in Fields of Experience by Schramm (</a:t>
            </a:r>
            <a:r>
              <a:rPr lang="en-GB" sz="1800" dirty="0" err="1">
                <a:effectLst/>
                <a:latin typeface="Times New Roman" panose="02020603050405020304" pitchFamily="18" charset="0"/>
                <a:ea typeface="Calibri" panose="020F0502020204030204" pitchFamily="34" charset="0"/>
              </a:rPr>
              <a:t>Balilah</a:t>
            </a:r>
            <a:r>
              <a:rPr lang="en-GB" sz="1800" dirty="0">
                <a:effectLst/>
                <a:latin typeface="Times New Roman" panose="02020603050405020304" pitchFamily="18" charset="0"/>
                <a:ea typeface="Calibri" panose="020F0502020204030204" pitchFamily="34" charset="0"/>
              </a:rPr>
              <a:t>, Archibald and Said, 2023). First, we would recommend the replacement of heavy text signage with the non-language-specific pictograms and symbols, which are universal. Second, the key safety precautions will be translated into the five leading languages that are embodied in the workforce. Third, we would recommend identifying and empowering bilingual workers as the so-called cultural bridges. Fourth, they should provide an explanatory context in which they state why each protocol is as such. This will not only alert the workers on what and why it is important to adhere to save the lives of the customers, but also their jobs.</a:t>
            </a:r>
          </a:p>
        </p:txBody>
      </p:sp>
    </p:spTree>
    <p:extLst>
      <p:ext uri="{BB962C8B-B14F-4D97-AF65-F5344CB8AC3E}">
        <p14:creationId xmlns:p14="http://schemas.microsoft.com/office/powerpoint/2010/main" val="1325288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In conclusion, the cultural and lingual distinctions that occur in Flight Foods can be explained by an inherent incompatibility of the Fields of Experience of a sender and the recipient. will also improve the message fidelity since the intersection of Gary Field of Experience and the varied workforce will also improve. This form of communication change is a transition from monologic, English-based, directive to a dialogic, multicultural process (Jegede, 2025). The third obstacle that will be put to the test by my colleague is the emotional consideration and the managerial credibility.</a:t>
            </a:r>
          </a:p>
        </p:txBody>
      </p:sp>
    </p:spTree>
    <p:extLst>
      <p:ext uri="{BB962C8B-B14F-4D97-AF65-F5344CB8AC3E}">
        <p14:creationId xmlns:p14="http://schemas.microsoft.com/office/powerpoint/2010/main" val="17959642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The final barrier is connected with the communicative ability of the sender himself. In personal representation of Gary, there is a severe emotional and psychological impediment as he lacked sleep, as he had worked on his car till 2 a.m. and then got up at 6 a.m. and went out to work with soreness. His personal hygiene was also wanting since he was greasy with his fingernails and had a dirty uniform. When he discovered that the chicken had not been refrigerated, he screamed and said, Idiots! As revealed in this episode, Gary, as the source of information in general, had been compromised himself and thus sent the messages which were tainted with exhaustion, frustration and hypocrisy (</a:t>
            </a:r>
            <a:r>
              <a:rPr lang="en-GB" sz="1800" dirty="0" err="1">
                <a:effectLst/>
                <a:latin typeface="Times New Roman" panose="02020603050405020304" pitchFamily="18" charset="0"/>
                <a:ea typeface="Calibri" panose="020F0502020204030204" pitchFamily="34" charset="0"/>
              </a:rPr>
              <a:t>Zarzycka</a:t>
            </a:r>
            <a:r>
              <a:rPr lang="en-GB" sz="1800" dirty="0">
                <a:effectLst/>
                <a:latin typeface="Times New Roman" panose="02020603050405020304" pitchFamily="18" charset="0"/>
                <a:ea typeface="Calibri" panose="020F0502020204030204" pitchFamily="34" charset="0"/>
              </a:rPr>
              <a:t> et al., 2024).</a:t>
            </a:r>
          </a:p>
        </p:txBody>
      </p:sp>
    </p:spTree>
    <p:extLst>
      <p:ext uri="{BB962C8B-B14F-4D97-AF65-F5344CB8AC3E}">
        <p14:creationId xmlns:p14="http://schemas.microsoft.com/office/powerpoint/2010/main" val="17557439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This phenomenon can be analysed with the help of the SMCR Model of Communication developed by David </a:t>
            </a:r>
            <a:r>
              <a:rPr lang="en-GB" sz="1800" dirty="0" err="1">
                <a:effectLst/>
                <a:latin typeface="Times New Roman" panose="02020603050405020304" pitchFamily="18" charset="0"/>
                <a:ea typeface="Calibri" panose="020F0502020204030204" pitchFamily="34" charset="0"/>
              </a:rPr>
              <a:t>Berlo</a:t>
            </a:r>
            <a:r>
              <a:rPr lang="en-GB" sz="1800" dirty="0">
                <a:effectLst/>
                <a:latin typeface="Times New Roman" panose="02020603050405020304" pitchFamily="18" charset="0"/>
                <a:ea typeface="Calibri" panose="020F0502020204030204" pitchFamily="34" charset="0"/>
              </a:rPr>
              <a:t> (Le, Phan Tan and Hoang, 2025). </a:t>
            </a:r>
            <a:r>
              <a:rPr lang="en-GB" sz="1800" dirty="0" err="1">
                <a:effectLst/>
                <a:latin typeface="Times New Roman" panose="02020603050405020304" pitchFamily="18" charset="0"/>
                <a:ea typeface="Calibri" panose="020F0502020204030204" pitchFamily="34" charset="0"/>
              </a:rPr>
              <a:t>Berlo</a:t>
            </a:r>
            <a:r>
              <a:rPr lang="en-GB" sz="1800" dirty="0">
                <a:effectLst/>
                <a:latin typeface="Times New Roman" panose="02020603050405020304" pitchFamily="18" charset="0"/>
                <a:ea typeface="Calibri" panose="020F0502020204030204" pitchFamily="34" charset="0"/>
              </a:rPr>
              <a:t> introduces four components, among them Source, Message, Channel and Receiver and factors that are linked to each of them. Above all, the Source component is Communication Skills, Attitudes, Knowledge, and Social System. With this framework applied to Gary, his Communication Skills had been harmed by fatigue, Attitudes toward workers were obviously negative, and Knowledge was there but not effectively transferred. </a:t>
            </a:r>
          </a:p>
        </p:txBody>
      </p:sp>
    </p:spTree>
    <p:extLst>
      <p:ext uri="{BB962C8B-B14F-4D97-AF65-F5344CB8AC3E}">
        <p14:creationId xmlns:p14="http://schemas.microsoft.com/office/powerpoint/2010/main" val="11836827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Less significant were the non-verbal messages, which Gary relayed to him. His messy appearance, greasy fingernails, dingy uniform, and messy hair were all in opposition to the hygiene principles which he was attempting to enforce aesthetically. His tardiness and the stress levels he appeared to have depicted disrespect for organisational processes. His expletives were an accusing game and not a problem-solving practice. The primary reasons for his lack of credibility were these body languages that, according to the communication researchers, are heavier than verbal information (Sternberg and </a:t>
            </a:r>
            <a:r>
              <a:rPr lang="en-GB" sz="1800" dirty="0" err="1">
                <a:effectLst/>
                <a:latin typeface="Times New Roman" panose="02020603050405020304" pitchFamily="18" charset="0"/>
                <a:ea typeface="Calibri" panose="020F0502020204030204" pitchFamily="34" charset="0"/>
              </a:rPr>
              <a:t>Kostić</a:t>
            </a:r>
            <a:r>
              <a:rPr lang="en-GB" sz="1800" dirty="0">
                <a:effectLst/>
                <a:latin typeface="Times New Roman" panose="02020603050405020304" pitchFamily="18" charset="0"/>
                <a:ea typeface="Calibri" panose="020F0502020204030204" pitchFamily="34" charset="0"/>
              </a:rPr>
              <a:t>, 2022). Employees who had this type of behaviour were told one thing strongly.</a:t>
            </a:r>
          </a:p>
        </p:txBody>
      </p:sp>
    </p:spTree>
    <p:extLst>
      <p:ext uri="{BB962C8B-B14F-4D97-AF65-F5344CB8AC3E}">
        <p14:creationId xmlns:p14="http://schemas.microsoft.com/office/powerpoint/2010/main" val="22738326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Gary is the first person who should be remedied. To start with, he ought to understand that the best communicative tool is individual example. Compliance with rules of hygiene, clean uniform and good grooming is not a matter that should be compromised with managerial credibility (</a:t>
            </a:r>
            <a:r>
              <a:rPr lang="en-GB" sz="1800" dirty="0" err="1">
                <a:effectLst/>
                <a:latin typeface="Times New Roman" panose="02020603050405020304" pitchFamily="18" charset="0"/>
                <a:ea typeface="Calibri" panose="020F0502020204030204" pitchFamily="34" charset="0"/>
              </a:rPr>
              <a:t>Prosetskaya</a:t>
            </a:r>
            <a:r>
              <a:rPr lang="en-GB" sz="1800" dirty="0">
                <a:effectLst/>
                <a:latin typeface="Times New Roman" panose="02020603050405020304" pitchFamily="18" charset="0"/>
                <a:ea typeface="Calibri" panose="020F0502020204030204" pitchFamily="34" charset="0"/>
              </a:rPr>
              <a:t>, 1960). Second, he must know his emotional state and have an emergency plan to delegate briefings on days when he is exhausted. Third, he should transform his communicative style from a blame-oriented outburst to an inquiry-oriented discussion. </a:t>
            </a:r>
          </a:p>
        </p:txBody>
      </p:sp>
    </p:spTree>
    <p:extLst>
      <p:ext uri="{BB962C8B-B14F-4D97-AF65-F5344CB8AC3E}">
        <p14:creationId xmlns:p14="http://schemas.microsoft.com/office/powerpoint/2010/main" val="30831369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In conclusion, it is possible to say that the dysfunctions of </a:t>
            </a:r>
            <a:r>
              <a:rPr lang="en-GB" sz="1800" dirty="0" err="1">
                <a:effectLst/>
                <a:latin typeface="Times New Roman" panose="02020603050405020304" pitchFamily="18" charset="0"/>
                <a:ea typeface="Calibri" panose="020F0502020204030204" pitchFamily="34" charset="0"/>
              </a:rPr>
              <a:t>multilayered</a:t>
            </a:r>
            <a:r>
              <a:rPr lang="en-GB" sz="1800" dirty="0">
                <a:effectLst/>
                <a:latin typeface="Times New Roman" panose="02020603050405020304" pitchFamily="18" charset="0"/>
                <a:ea typeface="Calibri" panose="020F0502020204030204" pitchFamily="34" charset="0"/>
              </a:rPr>
              <a:t> communication are outcomes of the operational failures of Flight Foods. Shannon Weaver considers environmental noise to be a source of channel fidelity interference. The mutual Fields of Experience is limited by cultural-linguistic incompatibility, as used by Schramm. The emotionally undermined position that Gary faces undermines the validity of the sources, according to </a:t>
            </a:r>
            <a:r>
              <a:rPr lang="en-GB" sz="1800" dirty="0" err="1">
                <a:effectLst/>
                <a:latin typeface="Times New Roman" panose="02020603050405020304" pitchFamily="18" charset="0"/>
                <a:ea typeface="Calibri" panose="020F0502020204030204" pitchFamily="34" charset="0"/>
              </a:rPr>
              <a:t>Berlo</a:t>
            </a:r>
            <a:r>
              <a:rPr lang="en-GB" sz="1800" dirty="0">
                <a:effectLst/>
                <a:latin typeface="Times New Roman" panose="02020603050405020304" pitchFamily="18" charset="0"/>
                <a:ea typeface="Calibri" panose="020F0502020204030204" pitchFamily="34" charset="0"/>
              </a:rPr>
              <a:t>. The integrated remediation required to rectify the situation is as follows: the first one is to develop quiet communication zones; the second one is the multilingual-symbol-based instructions and peer mediators; the third one is to develop the emotional intelligence and exemplar of Gary. </a:t>
            </a:r>
          </a:p>
        </p:txBody>
      </p:sp>
    </p:spTree>
    <p:extLst>
      <p:ext uri="{BB962C8B-B14F-4D97-AF65-F5344CB8AC3E}">
        <p14:creationId xmlns:p14="http://schemas.microsoft.com/office/powerpoint/2010/main" val="35033755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600"/>
              </a:spcAft>
            </a:pPr>
            <a:r>
              <a:rPr lang="en-GB" sz="1800" dirty="0" err="1">
                <a:effectLst/>
                <a:latin typeface="Times New Roman" panose="02020603050405020304" pitchFamily="18" charset="0"/>
                <a:ea typeface="Calibri" panose="020F0502020204030204" pitchFamily="34" charset="0"/>
              </a:rPr>
              <a:t>Balilah</a:t>
            </a:r>
            <a:r>
              <a:rPr lang="en-GB" sz="1800" dirty="0">
                <a:effectLst/>
                <a:latin typeface="Times New Roman" panose="02020603050405020304" pitchFamily="18" charset="0"/>
                <a:ea typeface="Calibri" panose="020F0502020204030204" pitchFamily="34" charset="0"/>
              </a:rPr>
              <a:t>, A.M.A., Archibald, L.M.D. and Said, F.F.S. (2023) “Heritage language learners of English: Linguistic gaps and cognitive strengths,” </a:t>
            </a:r>
            <a:r>
              <a:rPr lang="en-GB" sz="1800" i="1" dirty="0">
                <a:effectLst/>
                <a:latin typeface="Times New Roman" panose="02020603050405020304" pitchFamily="18" charset="0"/>
                <a:ea typeface="Calibri" panose="020F0502020204030204" pitchFamily="34" charset="0"/>
              </a:rPr>
              <a:t>International Journal of Speech-Language Pathology</a:t>
            </a:r>
            <a:r>
              <a:rPr lang="en-GB" sz="1800" dirty="0">
                <a:effectLst/>
                <a:latin typeface="Times New Roman" panose="02020603050405020304" pitchFamily="18" charset="0"/>
                <a:ea typeface="Calibri" panose="020F0502020204030204" pitchFamily="34" charset="0"/>
              </a:rPr>
              <a:t>, 25(6), pp. 873–884. Available at: https://doi.org/10.1080/17549507.2022.2141322.</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Boughton, B., Williamson, F., Lin, S., Taylor, R., </a:t>
            </a:r>
            <a:r>
              <a:rPr lang="en-GB" sz="1800" dirty="0" err="1">
                <a:effectLst/>
                <a:latin typeface="Times New Roman" panose="02020603050405020304" pitchFamily="18" charset="0"/>
                <a:ea typeface="Calibri" panose="020F0502020204030204" pitchFamily="34" charset="0"/>
              </a:rPr>
              <a:t>Beetson</a:t>
            </a:r>
            <a:r>
              <a:rPr lang="en-GB" sz="1800" dirty="0">
                <a:effectLst/>
                <a:latin typeface="Times New Roman" panose="02020603050405020304" pitchFamily="18" charset="0"/>
                <a:ea typeface="Calibri" panose="020F0502020204030204" pitchFamily="34" charset="0"/>
              </a:rPr>
              <a:t>, J., Bartlett, B., Anderson, P. and Morrell, S. (2022) “Measuring adult English literacy improvements in First Nations communities in Australia,” </a:t>
            </a:r>
            <a:r>
              <a:rPr lang="en-GB" sz="1800" i="1" dirty="0">
                <a:effectLst/>
                <a:latin typeface="Times New Roman" panose="02020603050405020304" pitchFamily="18" charset="0"/>
                <a:ea typeface="Calibri" panose="020F0502020204030204" pitchFamily="34" charset="0"/>
              </a:rPr>
              <a:t>International Journal of Training Research</a:t>
            </a:r>
            <a:r>
              <a:rPr lang="en-GB" sz="1800" dirty="0">
                <a:effectLst/>
                <a:latin typeface="Times New Roman" panose="02020603050405020304" pitchFamily="18" charset="0"/>
                <a:ea typeface="Calibri" panose="020F0502020204030204" pitchFamily="34" charset="0"/>
              </a:rPr>
              <a:t>, 20(3), pp. 248–263. Available at: https://doi.org/10.1080/14480220.2022.2032268.</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Carberry, J. (2017) </a:t>
            </a:r>
            <a:r>
              <a:rPr lang="en-GB" sz="1800" i="1" dirty="0">
                <a:effectLst/>
                <a:latin typeface="Times New Roman" panose="02020603050405020304" pitchFamily="18" charset="0"/>
                <a:ea typeface="Calibri" panose="020F0502020204030204" pitchFamily="34" charset="0"/>
              </a:rPr>
              <a:t>Communications: methods and applications for financial managers</a:t>
            </a:r>
            <a:r>
              <a:rPr lang="en-GB" sz="1800" dirty="0">
                <a:effectLst/>
                <a:latin typeface="Times New Roman" panose="02020603050405020304" pitchFamily="18" charset="0"/>
                <a:ea typeface="Calibri" panose="020F0502020204030204" pitchFamily="34" charset="0"/>
              </a:rPr>
              <a:t>. John Wiley &amp; Sons. Available at: https://books.google.com/books?id=VLGGDQAAQBAJ&amp;pg=PA8&amp;dq=issues+of+communication&amp;hl=en&amp;newbks=1&amp;newbks_redir=1&amp;sa=X&amp;ved=2ahUKEwjTuPCUtpCTAxUMTWcHHYZpCJQQ6AF6BAgMEAM.</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Douglas, M. “Marty,” Pacquiao, D. and Purnell, L. (2018) </a:t>
            </a:r>
            <a:r>
              <a:rPr lang="en-GB" sz="1800" i="1" dirty="0">
                <a:effectLst/>
                <a:latin typeface="Times New Roman" panose="02020603050405020304" pitchFamily="18" charset="0"/>
                <a:ea typeface="Calibri" panose="020F0502020204030204" pitchFamily="34" charset="0"/>
              </a:rPr>
              <a:t>Global applications of culturally competent health care: guidelines for practice</a:t>
            </a:r>
            <a:r>
              <a:rPr lang="en-GB" sz="1800" dirty="0">
                <a:effectLst/>
                <a:latin typeface="Times New Roman" panose="02020603050405020304" pitchFamily="18" charset="0"/>
                <a:ea typeface="Calibri" panose="020F0502020204030204" pitchFamily="34" charset="0"/>
              </a:rPr>
              <a:t>. Springer. Available at: https://books.google.com/books?id=TdNiDwAAQBAJ&amp;pg=PA275&amp;dq=Multicultural+Workforce&amp;hl=en&amp;newbks=1&amp;newbks_redir=1&amp;sa=X&amp;ved=2ahUKEwjUzISeuJCTAxVeZWwGHZqQBE8Q6AF6BAgJEAM.</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Gao, F. (2021) “Negotiation of native linguistic ideology and cultural identities in English learning: a cultural schema perspective,” </a:t>
            </a:r>
            <a:r>
              <a:rPr lang="en-GB" sz="1800" i="1" dirty="0">
                <a:effectLst/>
                <a:latin typeface="Times New Roman" panose="02020603050405020304" pitchFamily="18" charset="0"/>
                <a:ea typeface="Calibri" panose="020F0502020204030204" pitchFamily="34" charset="0"/>
              </a:rPr>
              <a:t>Journal of Multilingual and Multicultural Development</a:t>
            </a:r>
            <a:r>
              <a:rPr lang="en-GB" sz="1800" dirty="0">
                <a:effectLst/>
                <a:latin typeface="Times New Roman" panose="02020603050405020304" pitchFamily="18" charset="0"/>
                <a:ea typeface="Calibri" panose="020F0502020204030204" pitchFamily="34" charset="0"/>
              </a:rPr>
              <a:t>, 42(6), pp. 551–564. Available at: https://doi.org/10.1080/01434632.2020.1857389.</a:t>
            </a:r>
          </a:p>
          <a:p>
            <a:pPr algn="just">
              <a:lnSpc>
                <a:spcPct val="150000"/>
              </a:lnSpc>
              <a:spcBef>
                <a:spcPts val="1200"/>
              </a:spcBef>
              <a:spcAft>
                <a:spcPts val="600"/>
              </a:spcAft>
            </a:pPr>
            <a:r>
              <a:rPr lang="en-GB" sz="1800" dirty="0" err="1">
                <a:effectLst/>
                <a:latin typeface="Times New Roman" panose="02020603050405020304" pitchFamily="18" charset="0"/>
                <a:ea typeface="Calibri" panose="020F0502020204030204" pitchFamily="34" charset="0"/>
              </a:rPr>
              <a:t>Iclodean</a:t>
            </a:r>
            <a:r>
              <a:rPr lang="en-GB" sz="1800" dirty="0">
                <a:effectLst/>
                <a:latin typeface="Times New Roman" panose="02020603050405020304" pitchFamily="18" charset="0"/>
                <a:ea typeface="Calibri" panose="020F0502020204030204" pitchFamily="34" charset="0"/>
              </a:rPr>
              <a:t>, C., </a:t>
            </a:r>
            <a:r>
              <a:rPr lang="en-GB" sz="1800" dirty="0" err="1">
                <a:effectLst/>
                <a:latin typeface="Times New Roman" panose="02020603050405020304" pitchFamily="18" charset="0"/>
                <a:ea typeface="Calibri" panose="020F0502020204030204" pitchFamily="34" charset="0"/>
              </a:rPr>
              <a:t>Varga</a:t>
            </a:r>
            <a:r>
              <a:rPr lang="en-GB" sz="1800" dirty="0">
                <a:effectLst/>
                <a:latin typeface="Times New Roman" panose="02020603050405020304" pitchFamily="18" charset="0"/>
                <a:ea typeface="Calibri" panose="020F0502020204030204" pitchFamily="34" charset="0"/>
              </a:rPr>
              <a:t>, B.O. and </a:t>
            </a:r>
            <a:r>
              <a:rPr lang="en-GB" sz="1800" dirty="0" err="1">
                <a:effectLst/>
                <a:latin typeface="Times New Roman" panose="02020603050405020304" pitchFamily="18" charset="0"/>
                <a:ea typeface="Calibri" panose="020F0502020204030204" pitchFamily="34" charset="0"/>
              </a:rPr>
              <a:t>Cordoș</a:t>
            </a:r>
            <a:r>
              <a:rPr lang="en-GB" sz="1800" dirty="0">
                <a:effectLst/>
                <a:latin typeface="Times New Roman" panose="02020603050405020304" pitchFamily="18" charset="0"/>
                <a:ea typeface="Calibri" panose="020F0502020204030204" pitchFamily="34" charset="0"/>
              </a:rPr>
              <a:t>, N. (2022) </a:t>
            </a:r>
            <a:r>
              <a:rPr lang="en-GB" sz="1800" i="1" dirty="0">
                <a:effectLst/>
                <a:latin typeface="Times New Roman" panose="02020603050405020304" pitchFamily="18" charset="0"/>
                <a:ea typeface="Calibri" panose="020F0502020204030204" pitchFamily="34" charset="0"/>
              </a:rPr>
              <a:t>Autonomous vehicles for public transportation</a:t>
            </a:r>
            <a:r>
              <a:rPr lang="en-GB" sz="1800" dirty="0">
                <a:effectLst/>
                <a:latin typeface="Times New Roman" panose="02020603050405020304" pitchFamily="18" charset="0"/>
                <a:ea typeface="Calibri" panose="020F0502020204030204" pitchFamily="34" charset="0"/>
              </a:rPr>
              <a:t>. Springer Nature. Available at: https://books.google.com/books?id=EhyeEAAAQBAJ&amp;pg=PA379&amp;dq=Designated+Communication+Zone&amp;hl=en&amp;newbks=1&amp;newbks_redir=1&amp;sa=X&amp;ved=2ahUKEwj97aTPtpCTAxXVTWwGHSA6KBkQ6AF6BAgKEAM.</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Jegede, O. (2025) “Bridging linguistic gaps: the role of code-switching in enhancing learning outcomes in Nigerian public primary schools,” </a:t>
            </a:r>
            <a:r>
              <a:rPr lang="en-GB" sz="1800" i="1" dirty="0">
                <a:effectLst/>
                <a:latin typeface="Times New Roman" panose="02020603050405020304" pitchFamily="18" charset="0"/>
                <a:ea typeface="Calibri" panose="020F0502020204030204" pitchFamily="34" charset="0"/>
              </a:rPr>
              <a:t>International Multilingual Research Journal</a:t>
            </a:r>
            <a:r>
              <a:rPr lang="en-GB" sz="1800" dirty="0">
                <a:effectLst/>
                <a:latin typeface="Times New Roman" panose="02020603050405020304" pitchFamily="18" charset="0"/>
                <a:ea typeface="Calibri" panose="020F0502020204030204" pitchFamily="34" charset="0"/>
              </a:rPr>
              <a:t>, 19(4), pp. 335–351. Available at: https://doi.org/10.1080/19313152.2024.2414611.</a:t>
            </a:r>
          </a:p>
          <a:p>
            <a:pPr algn="just">
              <a:lnSpc>
                <a:spcPct val="150000"/>
              </a:lnSpc>
              <a:spcBef>
                <a:spcPts val="1200"/>
              </a:spcBef>
              <a:spcAft>
                <a:spcPts val="600"/>
              </a:spcAft>
            </a:pPr>
            <a:r>
              <a:rPr lang="en-GB" sz="1800" dirty="0" err="1">
                <a:effectLst/>
                <a:latin typeface="Times New Roman" panose="02020603050405020304" pitchFamily="18" charset="0"/>
                <a:ea typeface="Calibri" panose="020F0502020204030204" pitchFamily="34" charset="0"/>
              </a:rPr>
              <a:t>Kurra</a:t>
            </a:r>
            <a:r>
              <a:rPr lang="en-GB" sz="1800" dirty="0">
                <a:effectLst/>
                <a:latin typeface="Times New Roman" panose="02020603050405020304" pitchFamily="18" charset="0"/>
                <a:ea typeface="Calibri" panose="020F0502020204030204" pitchFamily="34" charset="0"/>
              </a:rPr>
              <a:t>, S. (2020) </a:t>
            </a:r>
            <a:r>
              <a:rPr lang="en-GB" sz="1800" i="1" dirty="0">
                <a:effectLst/>
                <a:latin typeface="Times New Roman" panose="02020603050405020304" pitchFamily="18" charset="0"/>
                <a:ea typeface="Calibri" panose="020F0502020204030204" pitchFamily="34" charset="0"/>
              </a:rPr>
              <a:t>Environmental noise and management: overview from past to present</a:t>
            </a:r>
            <a:r>
              <a:rPr lang="en-GB" sz="1800" dirty="0">
                <a:effectLst/>
                <a:latin typeface="Times New Roman" panose="02020603050405020304" pitchFamily="18" charset="0"/>
                <a:ea typeface="Calibri" panose="020F0502020204030204" pitchFamily="34" charset="0"/>
              </a:rPr>
              <a:t>. John Wiley &amp; Sons. Available at: https://books.google.com/books?id=oc_5DwAAQBAJ&amp;pg=PA171&amp;dq=Environmental+Noise&amp;hl=en&amp;newbks=1&amp;newbks_redir=1&amp;sa=X&amp;ved=2ahUKEwiU8-S3tpCTAxUyRmwGHbmqAUEQ6AF6BAgNEAM.</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Le, Q.H., Phan Tan, L. and Hoang, T.-H. (2025) “Brand posts and brand co-creation in higher education communities: a social communication process theory,” </a:t>
            </a:r>
            <a:r>
              <a:rPr lang="en-GB" sz="1800" i="1" dirty="0">
                <a:effectLst/>
                <a:latin typeface="Times New Roman" panose="02020603050405020304" pitchFamily="18" charset="0"/>
                <a:ea typeface="Calibri" panose="020F0502020204030204" pitchFamily="34" charset="0"/>
              </a:rPr>
              <a:t>Journal of Marketing for Higher Education</a:t>
            </a:r>
            <a:r>
              <a:rPr lang="en-GB" sz="1800" dirty="0">
                <a:effectLst/>
                <a:latin typeface="Times New Roman" panose="02020603050405020304" pitchFamily="18" charset="0"/>
                <a:ea typeface="Calibri" panose="020F0502020204030204" pitchFamily="34" charset="0"/>
              </a:rPr>
              <a:t>, 35(3), pp. 597–620. Available at: https://doi.org/10.1080/08841241.2023.2239756.</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Meng, X. (2020) </a:t>
            </a:r>
            <a:r>
              <a:rPr lang="en-GB" sz="1800" i="1" dirty="0">
                <a:effectLst/>
                <a:latin typeface="Times New Roman" panose="02020603050405020304" pitchFamily="18" charset="0"/>
                <a:ea typeface="Calibri" panose="020F0502020204030204" pitchFamily="34" charset="0"/>
              </a:rPr>
              <a:t>National image: </a:t>
            </a:r>
            <a:r>
              <a:rPr lang="en-GB" sz="1800" i="1" dirty="0" err="1">
                <a:effectLst/>
                <a:latin typeface="Times New Roman" panose="02020603050405020304" pitchFamily="18" charset="0"/>
                <a:ea typeface="Calibri" panose="020F0502020204030204" pitchFamily="34" charset="0"/>
              </a:rPr>
              <a:t>china’s</a:t>
            </a:r>
            <a:r>
              <a:rPr lang="en-GB" sz="1800" i="1" dirty="0">
                <a:effectLst/>
                <a:latin typeface="Times New Roman" panose="02020603050405020304" pitchFamily="18" charset="0"/>
                <a:ea typeface="Calibri" panose="020F0502020204030204" pitchFamily="34" charset="0"/>
              </a:rPr>
              <a:t> communication of cultural symbols</a:t>
            </a:r>
            <a:r>
              <a:rPr lang="en-GB" sz="1800" dirty="0">
                <a:effectLst/>
                <a:latin typeface="Times New Roman" panose="02020603050405020304" pitchFamily="18" charset="0"/>
                <a:ea typeface="Calibri" panose="020F0502020204030204" pitchFamily="34" charset="0"/>
              </a:rPr>
              <a:t>. Springer Nature. Available at: https://books.google.com/books?id=b0HWDwAAQBAJ&amp;pg=PA120&amp;dq=Schramm%27s+Field+of+Experience&amp;hl=en&amp;newbks=1&amp;newbks_redir=1&amp;sa=X&amp;ved=2ahUKEwi2ruK4uJCTAxUUWHADHTASKdMQ6AF6BAgIEAM.</a:t>
            </a:r>
          </a:p>
          <a:p>
            <a:pPr algn="just">
              <a:lnSpc>
                <a:spcPct val="150000"/>
              </a:lnSpc>
              <a:spcBef>
                <a:spcPts val="1200"/>
              </a:spcBef>
              <a:spcAft>
                <a:spcPts val="600"/>
              </a:spcAft>
            </a:pPr>
            <a:r>
              <a:rPr lang="en-GB" sz="1800" dirty="0" err="1">
                <a:effectLst/>
                <a:latin typeface="Times New Roman" panose="02020603050405020304" pitchFamily="18" charset="0"/>
                <a:ea typeface="Calibri" panose="020F0502020204030204" pitchFamily="34" charset="0"/>
              </a:rPr>
              <a:t>Prosetskaya</a:t>
            </a:r>
            <a:r>
              <a:rPr lang="en-GB" sz="1800" dirty="0">
                <a:effectLst/>
                <a:latin typeface="Times New Roman" panose="02020603050405020304" pitchFamily="18" charset="0"/>
                <a:ea typeface="Calibri" panose="020F0502020204030204" pitchFamily="34" charset="0"/>
              </a:rPr>
              <a:t>, A. (1960) “Hygiene education among schoolchildren,” </a:t>
            </a:r>
            <a:r>
              <a:rPr lang="en-GB" sz="1800" i="1" dirty="0">
                <a:effectLst/>
                <a:latin typeface="Times New Roman" panose="02020603050405020304" pitchFamily="18" charset="0"/>
                <a:ea typeface="Calibri" panose="020F0502020204030204" pitchFamily="34" charset="0"/>
              </a:rPr>
              <a:t>Soviet Education</a:t>
            </a:r>
            <a:r>
              <a:rPr lang="en-GB" sz="1800" dirty="0">
                <a:effectLst/>
                <a:latin typeface="Times New Roman" panose="02020603050405020304" pitchFamily="18" charset="0"/>
                <a:ea typeface="Calibri" panose="020F0502020204030204" pitchFamily="34" charset="0"/>
              </a:rPr>
              <a:t>, 2(5), pp. 57–57. Available at: https://doi.org/10.2753/RES1060-9393020557.</a:t>
            </a:r>
          </a:p>
          <a:p>
            <a:pPr algn="just">
              <a:lnSpc>
                <a:spcPct val="150000"/>
              </a:lnSpc>
              <a:spcBef>
                <a:spcPts val="1200"/>
              </a:spcBef>
              <a:spcAft>
                <a:spcPts val="600"/>
              </a:spcAft>
            </a:pPr>
            <a:r>
              <a:rPr lang="en-GB" sz="1800" dirty="0" err="1">
                <a:effectLst/>
                <a:latin typeface="Times New Roman" panose="02020603050405020304" pitchFamily="18" charset="0"/>
                <a:ea typeface="Calibri" panose="020F0502020204030204" pitchFamily="34" charset="0"/>
              </a:rPr>
              <a:t>Somayaji</a:t>
            </a:r>
            <a:r>
              <a:rPr lang="en-GB" sz="1800" dirty="0">
                <a:effectLst/>
                <a:latin typeface="Times New Roman" panose="02020603050405020304" pitchFamily="18" charset="0"/>
                <a:ea typeface="Calibri" panose="020F0502020204030204" pitchFamily="34" charset="0"/>
              </a:rPr>
              <a:t>, C. (2025) </a:t>
            </a:r>
            <a:r>
              <a:rPr lang="en-GB" sz="1800" i="1" dirty="0">
                <a:effectLst/>
                <a:latin typeface="Times New Roman" panose="02020603050405020304" pitchFamily="18" charset="0"/>
                <a:ea typeface="Calibri" panose="020F0502020204030204" pitchFamily="34" charset="0"/>
              </a:rPr>
              <a:t>Mass communication and journalism in the digital age</a:t>
            </a:r>
            <a:r>
              <a:rPr lang="en-GB" sz="1800" dirty="0">
                <a:effectLst/>
                <a:latin typeface="Times New Roman" panose="02020603050405020304" pitchFamily="18" charset="0"/>
                <a:ea typeface="Calibri" panose="020F0502020204030204" pitchFamily="34" charset="0"/>
              </a:rPr>
              <a:t>. </a:t>
            </a:r>
            <a:r>
              <a:rPr lang="en-GB" sz="1800" dirty="0" err="1">
                <a:effectLst/>
                <a:latin typeface="Times New Roman" panose="02020603050405020304" pitchFamily="18" charset="0"/>
                <a:ea typeface="Calibri" panose="020F0502020204030204" pitchFamily="34" charset="0"/>
              </a:rPr>
              <a:t>Educohack</a:t>
            </a:r>
            <a:r>
              <a:rPr lang="en-GB" sz="1800" dirty="0">
                <a:effectLst/>
                <a:latin typeface="Times New Roman" panose="02020603050405020304" pitchFamily="18" charset="0"/>
                <a:ea typeface="Calibri" panose="020F0502020204030204" pitchFamily="34" charset="0"/>
              </a:rPr>
              <a:t> Press. Available at: https://books.google.com/books?id=HNk9EQAAQBAJ&amp;pg=PT30&amp;dq=The+Shannon-Weaver+Model&amp;hl=en&amp;newbks=1&amp;newbks_redir=1&amp;sa=X&amp;ved=2ahUKEwjC6aeptpCTAxUBUGcHHRkiMMMQ6AF6BAgJEAM.</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Sternberg, R.J. and </a:t>
            </a:r>
            <a:r>
              <a:rPr lang="en-GB" sz="1800" dirty="0" err="1">
                <a:effectLst/>
                <a:latin typeface="Times New Roman" panose="02020603050405020304" pitchFamily="18" charset="0"/>
                <a:ea typeface="Calibri" panose="020F0502020204030204" pitchFamily="34" charset="0"/>
              </a:rPr>
              <a:t>Kostić</a:t>
            </a:r>
            <a:r>
              <a:rPr lang="en-GB" sz="1800" dirty="0">
                <a:effectLst/>
                <a:latin typeface="Times New Roman" panose="02020603050405020304" pitchFamily="18" charset="0"/>
                <a:ea typeface="Calibri" panose="020F0502020204030204" pitchFamily="34" charset="0"/>
              </a:rPr>
              <a:t>, A. (2022) </a:t>
            </a:r>
            <a:r>
              <a:rPr lang="en-GB" sz="1800" i="1" dirty="0">
                <a:effectLst/>
                <a:latin typeface="Times New Roman" panose="02020603050405020304" pitchFamily="18" charset="0"/>
                <a:ea typeface="Calibri" panose="020F0502020204030204" pitchFamily="34" charset="0"/>
              </a:rPr>
              <a:t>Nonverbal Communication in Close Relationships: What words don’t tell us</a:t>
            </a:r>
            <a:r>
              <a:rPr lang="en-GB" sz="1800" dirty="0">
                <a:effectLst/>
                <a:latin typeface="Times New Roman" panose="02020603050405020304" pitchFamily="18" charset="0"/>
                <a:ea typeface="Calibri" panose="020F0502020204030204" pitchFamily="34" charset="0"/>
              </a:rPr>
              <a:t>. Springer Nature. Available at: https://books.google.com/books?id=UpRkEAAAQBAJ&amp;pg=PA364&amp;dq=Non-Verbal+Communication&amp;hl=en&amp;newbks=1&amp;newbks_redir=1&amp;sa=X&amp;ved=2ahUKEwjv7ezHuZCTAxVQUWwGHeaJPQwQ6AF6BAgKEAM.</a:t>
            </a:r>
          </a:p>
          <a:p>
            <a:pPr algn="just">
              <a:lnSpc>
                <a:spcPct val="150000"/>
              </a:lnSpc>
              <a:spcBef>
                <a:spcPts val="1200"/>
              </a:spcBef>
              <a:spcAft>
                <a:spcPts val="600"/>
              </a:spcAft>
            </a:pPr>
            <a:r>
              <a:rPr lang="en-GB" sz="1800" dirty="0" err="1">
                <a:effectLst/>
                <a:latin typeface="Times New Roman" panose="02020603050405020304" pitchFamily="18" charset="0"/>
                <a:ea typeface="Calibri" panose="020F0502020204030204" pitchFamily="34" charset="0"/>
              </a:rPr>
              <a:t>Zarzycka</a:t>
            </a:r>
            <a:r>
              <a:rPr lang="en-GB" sz="1800" dirty="0">
                <a:effectLst/>
                <a:latin typeface="Times New Roman" panose="02020603050405020304" pitchFamily="18" charset="0"/>
                <a:ea typeface="Calibri" panose="020F0502020204030204" pitchFamily="34" charset="0"/>
              </a:rPr>
              <a:t>, B., </a:t>
            </a:r>
            <a:r>
              <a:rPr lang="en-GB" sz="1800" dirty="0" err="1">
                <a:effectLst/>
                <a:latin typeface="Times New Roman" panose="02020603050405020304" pitchFamily="18" charset="0"/>
                <a:ea typeface="Calibri" panose="020F0502020204030204" pitchFamily="34" charset="0"/>
              </a:rPr>
              <a:t>Tomaka</a:t>
            </a:r>
            <a:r>
              <a:rPr lang="en-GB" sz="1800" dirty="0">
                <a:effectLst/>
                <a:latin typeface="Times New Roman" panose="02020603050405020304" pitchFamily="18" charset="0"/>
                <a:ea typeface="Calibri" panose="020F0502020204030204" pitchFamily="34" charset="0"/>
              </a:rPr>
              <a:t>, K., </a:t>
            </a:r>
            <a:r>
              <a:rPr lang="en-GB" sz="1800" dirty="0" err="1">
                <a:effectLst/>
                <a:latin typeface="Times New Roman" panose="02020603050405020304" pitchFamily="18" charset="0"/>
                <a:ea typeface="Calibri" panose="020F0502020204030204" pitchFamily="34" charset="0"/>
              </a:rPr>
              <a:t>Krok</a:t>
            </a:r>
            <a:r>
              <a:rPr lang="en-GB" sz="1800" dirty="0">
                <a:effectLst/>
                <a:latin typeface="Times New Roman" panose="02020603050405020304" pitchFamily="18" charset="0"/>
                <a:ea typeface="Calibri" panose="020F0502020204030204" pitchFamily="34" charset="0"/>
              </a:rPr>
              <a:t>, D., </a:t>
            </a:r>
            <a:r>
              <a:rPr lang="en-GB" sz="1800" dirty="0" err="1">
                <a:effectLst/>
                <a:latin typeface="Times New Roman" panose="02020603050405020304" pitchFamily="18" charset="0"/>
                <a:ea typeface="Calibri" panose="020F0502020204030204" pitchFamily="34" charset="0"/>
              </a:rPr>
              <a:t>Grupa</a:t>
            </a:r>
            <a:r>
              <a:rPr lang="en-GB" sz="1800" dirty="0">
                <a:effectLst/>
                <a:latin typeface="Times New Roman" panose="02020603050405020304" pitchFamily="18" charset="0"/>
                <a:ea typeface="Calibri" panose="020F0502020204030204" pitchFamily="34" charset="0"/>
              </a:rPr>
              <a:t>, M., </a:t>
            </a:r>
            <a:r>
              <a:rPr lang="en-GB" sz="1800" dirty="0" err="1">
                <a:effectLst/>
                <a:latin typeface="Times New Roman" panose="02020603050405020304" pitchFamily="18" charset="0"/>
                <a:ea typeface="Calibri" panose="020F0502020204030204" pitchFamily="34" charset="0"/>
              </a:rPr>
              <a:t>Zając</a:t>
            </a:r>
            <a:r>
              <a:rPr lang="en-GB" sz="1800" dirty="0">
                <a:effectLst/>
                <a:latin typeface="Times New Roman" panose="02020603050405020304" pitchFamily="18" charset="0"/>
                <a:ea typeface="Calibri" panose="020F0502020204030204" pitchFamily="34" charset="0"/>
              </a:rPr>
              <a:t>, Z., Hernandez, C. and </a:t>
            </a:r>
            <a:r>
              <a:rPr lang="en-GB" sz="1800" dirty="0" err="1">
                <a:effectLst/>
                <a:latin typeface="Times New Roman" panose="02020603050405020304" pitchFamily="18" charset="0"/>
                <a:ea typeface="Calibri" panose="020F0502020204030204" pitchFamily="34" charset="0"/>
              </a:rPr>
              <a:t>Paloutzian</a:t>
            </a:r>
            <a:r>
              <a:rPr lang="en-GB" sz="1800" dirty="0">
                <a:effectLst/>
                <a:latin typeface="Times New Roman" panose="02020603050405020304" pitchFamily="18" charset="0"/>
                <a:ea typeface="Calibri" panose="020F0502020204030204" pitchFamily="34" charset="0"/>
              </a:rPr>
              <a:t>, R.F. (2024) “Perceived hypocrisy and deconversion in adolescents. The mediating role of irrational beliefs and identity styles,” </a:t>
            </a:r>
            <a:r>
              <a:rPr lang="en-GB" sz="1800" i="1" dirty="0">
                <a:effectLst/>
                <a:latin typeface="Times New Roman" panose="02020603050405020304" pitchFamily="18" charset="0"/>
                <a:ea typeface="Calibri" panose="020F0502020204030204" pitchFamily="34" charset="0"/>
              </a:rPr>
              <a:t>Journal of Beliefs &amp; Values</a:t>
            </a:r>
            <a:r>
              <a:rPr lang="en-GB" sz="1800" dirty="0">
                <a:effectLst/>
                <a:latin typeface="Times New Roman" panose="02020603050405020304" pitchFamily="18" charset="0"/>
                <a:ea typeface="Calibri" panose="020F0502020204030204" pitchFamily="34" charset="0"/>
              </a:rPr>
              <a:t>, 45(4), pp. 568–587. Available at: https://doi.org/10.1080/13617672.2023.2201034.</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 </a:t>
            </a: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 </a:t>
            </a:r>
          </a:p>
          <a:p>
            <a:endParaRPr lang="en-GB" dirty="0"/>
          </a:p>
        </p:txBody>
      </p:sp>
    </p:spTree>
    <p:extLst>
      <p:ext uri="{BB962C8B-B14F-4D97-AF65-F5344CB8AC3E}">
        <p14:creationId xmlns:p14="http://schemas.microsoft.com/office/powerpoint/2010/main" val="38895622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8342075" y="46275"/>
            <a:ext cx="731400" cy="768000"/>
          </a:xfrm>
          <a:prstGeom prst="star10">
            <a:avLst>
              <a:gd name="adj" fmla="val 17041"/>
              <a:gd name="hf" fmla="val 105146"/>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pic>
        <p:nvPicPr>
          <p:cNvPr id="10" name="Google Shape;10;p2"/>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flipH="1">
            <a:off x="-359322" y="-484124"/>
            <a:ext cx="1732547" cy="1828799"/>
          </a:xfrm>
          <a:prstGeom prst="rect">
            <a:avLst/>
          </a:prstGeom>
          <a:noFill/>
          <a:ln>
            <a:noFill/>
          </a:ln>
        </p:spPr>
      </p:pic>
      <p:pic>
        <p:nvPicPr>
          <p:cNvPr id="11" name="Google Shape;11;p2"/>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rot="7309233">
            <a:off x="7872925" y="3692173"/>
            <a:ext cx="2324749" cy="1828798"/>
          </a:xfrm>
          <a:prstGeom prst="rect">
            <a:avLst/>
          </a:prstGeom>
          <a:noFill/>
          <a:ln>
            <a:noFill/>
          </a:ln>
        </p:spPr>
      </p:pic>
      <p:grpSp>
        <p:nvGrpSpPr>
          <p:cNvPr id="12" name="Google Shape;12;p2"/>
          <p:cNvGrpSpPr/>
          <p:nvPr/>
        </p:nvGrpSpPr>
        <p:grpSpPr>
          <a:xfrm>
            <a:off x="242025" y="185025"/>
            <a:ext cx="8602850" cy="2913875"/>
            <a:chOff x="242025" y="185025"/>
            <a:chExt cx="8602850" cy="2913875"/>
          </a:xfrm>
        </p:grpSpPr>
        <p:sp>
          <p:nvSpPr>
            <p:cNvPr id="13" name="Google Shape;13;p2"/>
            <p:cNvSpPr/>
            <p:nvPr/>
          </p:nvSpPr>
          <p:spPr>
            <a:xfrm>
              <a:off x="242025" y="1748275"/>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14" name="Google Shape;14;p2"/>
            <p:cNvSpPr/>
            <p:nvPr/>
          </p:nvSpPr>
          <p:spPr>
            <a:xfrm>
              <a:off x="6123950" y="185025"/>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15" name="Google Shape;15;p2"/>
            <p:cNvSpPr/>
            <p:nvPr/>
          </p:nvSpPr>
          <p:spPr>
            <a:xfrm>
              <a:off x="8570675" y="2824700"/>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grpSp>
        <p:nvGrpSpPr>
          <p:cNvPr id="16" name="Google Shape;16;p2"/>
          <p:cNvGrpSpPr/>
          <p:nvPr/>
        </p:nvGrpSpPr>
        <p:grpSpPr>
          <a:xfrm>
            <a:off x="2450604" y="305678"/>
            <a:ext cx="2258545" cy="4575229"/>
            <a:chOff x="2450604" y="305678"/>
            <a:chExt cx="2258545" cy="4575229"/>
          </a:xfrm>
        </p:grpSpPr>
        <p:grpSp>
          <p:nvGrpSpPr>
            <p:cNvPr id="17" name="Google Shape;17;p2"/>
            <p:cNvGrpSpPr/>
            <p:nvPr/>
          </p:nvGrpSpPr>
          <p:grpSpPr>
            <a:xfrm>
              <a:off x="2450604" y="305678"/>
              <a:ext cx="274297" cy="32917"/>
              <a:chOff x="3442775" y="4506975"/>
              <a:chExt cx="812250" cy="96900"/>
            </a:xfrm>
          </p:grpSpPr>
          <p:sp>
            <p:nvSpPr>
              <p:cNvPr id="18" name="Google Shape;18;p2"/>
              <p:cNvSpPr/>
              <p:nvPr/>
            </p:nvSpPr>
            <p:spPr>
              <a:xfrm>
                <a:off x="344277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19" name="Google Shape;19;p2"/>
              <p:cNvSpPr/>
              <p:nvPr/>
            </p:nvSpPr>
            <p:spPr>
              <a:xfrm>
                <a:off x="3621613"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20" name="Google Shape;20;p2"/>
              <p:cNvSpPr/>
              <p:nvPr/>
            </p:nvSpPr>
            <p:spPr>
              <a:xfrm>
                <a:off x="3800450"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21" name="Google Shape;21;p2"/>
              <p:cNvSpPr/>
              <p:nvPr/>
            </p:nvSpPr>
            <p:spPr>
              <a:xfrm>
                <a:off x="3979288"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22" name="Google Shape;22;p2"/>
              <p:cNvSpPr/>
              <p:nvPr/>
            </p:nvSpPr>
            <p:spPr>
              <a:xfrm>
                <a:off x="415812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grpSp>
          <p:nvGrpSpPr>
            <p:cNvPr id="23" name="Google Shape;23;p2"/>
            <p:cNvGrpSpPr/>
            <p:nvPr/>
          </p:nvGrpSpPr>
          <p:grpSpPr>
            <a:xfrm>
              <a:off x="4434852" y="4847990"/>
              <a:ext cx="274297" cy="32917"/>
              <a:chOff x="3442775" y="4506975"/>
              <a:chExt cx="812250" cy="96900"/>
            </a:xfrm>
          </p:grpSpPr>
          <p:sp>
            <p:nvSpPr>
              <p:cNvPr id="24" name="Google Shape;24;p2"/>
              <p:cNvSpPr/>
              <p:nvPr/>
            </p:nvSpPr>
            <p:spPr>
              <a:xfrm>
                <a:off x="344277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25" name="Google Shape;25;p2"/>
              <p:cNvSpPr/>
              <p:nvPr/>
            </p:nvSpPr>
            <p:spPr>
              <a:xfrm>
                <a:off x="3621613"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26" name="Google Shape;26;p2"/>
              <p:cNvSpPr/>
              <p:nvPr/>
            </p:nvSpPr>
            <p:spPr>
              <a:xfrm>
                <a:off x="3800450"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27" name="Google Shape;27;p2"/>
              <p:cNvSpPr/>
              <p:nvPr/>
            </p:nvSpPr>
            <p:spPr>
              <a:xfrm>
                <a:off x="3979288"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28" name="Google Shape;28;p2"/>
              <p:cNvSpPr/>
              <p:nvPr/>
            </p:nvSpPr>
            <p:spPr>
              <a:xfrm>
                <a:off x="415812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grpSp>
      <p:pic>
        <p:nvPicPr>
          <p:cNvPr id="29" name="Google Shape;29;p2"/>
          <p:cNvPicPr preferRelativeResize="0"/>
          <p:nvPr/>
        </p:nvPicPr>
        <p:blipFill rotWithShape="1">
          <a:blip r:embed="rId4" cstate="email">
            <a:alphaModFix/>
            <a:extLst>
              <a:ext uri="{28A0092B-C50C-407E-A947-70E740481C1C}">
                <a14:useLocalDpi xmlns:a14="http://schemas.microsoft.com/office/drawing/2010/main"/>
              </a:ext>
            </a:extLst>
          </a:blip>
          <a:srcRect/>
          <a:stretch/>
        </p:blipFill>
        <p:spPr>
          <a:xfrm>
            <a:off x="27425" y="4233388"/>
            <a:ext cx="1371602" cy="1371600"/>
          </a:xfrm>
          <a:prstGeom prst="rect">
            <a:avLst/>
          </a:prstGeom>
          <a:noFill/>
          <a:ln>
            <a:noFill/>
          </a:ln>
        </p:spPr>
      </p:pic>
      <p:grpSp>
        <p:nvGrpSpPr>
          <p:cNvPr id="30" name="Google Shape;30;p2"/>
          <p:cNvGrpSpPr/>
          <p:nvPr/>
        </p:nvGrpSpPr>
        <p:grpSpPr>
          <a:xfrm>
            <a:off x="-548545" y="1564075"/>
            <a:ext cx="10103995" cy="2445256"/>
            <a:chOff x="-548545" y="1564075"/>
            <a:chExt cx="10103995" cy="2445256"/>
          </a:xfrm>
        </p:grpSpPr>
        <p:grpSp>
          <p:nvGrpSpPr>
            <p:cNvPr id="31" name="Google Shape;31;p2"/>
            <p:cNvGrpSpPr/>
            <p:nvPr/>
          </p:nvGrpSpPr>
          <p:grpSpPr>
            <a:xfrm>
              <a:off x="-548545" y="2912241"/>
              <a:ext cx="1097090" cy="1097090"/>
              <a:chOff x="-423175" y="2918850"/>
              <a:chExt cx="822900" cy="822900"/>
            </a:xfrm>
          </p:grpSpPr>
          <p:sp>
            <p:nvSpPr>
              <p:cNvPr id="32" name="Google Shape;32;p2"/>
              <p:cNvSpPr/>
              <p:nvPr/>
            </p:nvSpPr>
            <p:spPr>
              <a:xfrm>
                <a:off x="-423175" y="2918850"/>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3" name="Google Shape;33;p2"/>
              <p:cNvSpPr/>
              <p:nvPr/>
            </p:nvSpPr>
            <p:spPr>
              <a:xfrm>
                <a:off x="-380725" y="2961300"/>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4" name="Google Shape;34;p2"/>
              <p:cNvSpPr/>
              <p:nvPr/>
            </p:nvSpPr>
            <p:spPr>
              <a:xfrm>
                <a:off x="-340975" y="3001050"/>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5" name="Google Shape;35;p2"/>
              <p:cNvSpPr/>
              <p:nvPr/>
            </p:nvSpPr>
            <p:spPr>
              <a:xfrm>
                <a:off x="-299725" y="3042300"/>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6" name="Google Shape;36;p2"/>
              <p:cNvSpPr/>
              <p:nvPr/>
            </p:nvSpPr>
            <p:spPr>
              <a:xfrm>
                <a:off x="-258625" y="3083400"/>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7" name="Google Shape;37;p2"/>
              <p:cNvSpPr/>
              <p:nvPr/>
            </p:nvSpPr>
            <p:spPr>
              <a:xfrm>
                <a:off x="-217525" y="3124500"/>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8" name="Google Shape;38;p2"/>
              <p:cNvSpPr/>
              <p:nvPr/>
            </p:nvSpPr>
            <p:spPr>
              <a:xfrm>
                <a:off x="-171775" y="3170250"/>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9" name="Google Shape;39;p2"/>
              <p:cNvSpPr/>
              <p:nvPr/>
            </p:nvSpPr>
            <p:spPr>
              <a:xfrm>
                <a:off x="-126025" y="3216000"/>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nvGrpSpPr>
            <p:cNvPr id="40" name="Google Shape;40;p2"/>
            <p:cNvGrpSpPr/>
            <p:nvPr/>
          </p:nvGrpSpPr>
          <p:grpSpPr>
            <a:xfrm>
              <a:off x="8732550" y="1564075"/>
              <a:ext cx="822900" cy="822900"/>
              <a:chOff x="8735900" y="445925"/>
              <a:chExt cx="822900" cy="822900"/>
            </a:xfrm>
          </p:grpSpPr>
          <p:sp>
            <p:nvSpPr>
              <p:cNvPr id="41" name="Google Shape;41;p2"/>
              <p:cNvSpPr/>
              <p:nvPr/>
            </p:nvSpPr>
            <p:spPr>
              <a:xfrm>
                <a:off x="8735900" y="445925"/>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42" name="Google Shape;42;p2"/>
              <p:cNvSpPr/>
              <p:nvPr/>
            </p:nvSpPr>
            <p:spPr>
              <a:xfrm>
                <a:off x="8778350" y="488375"/>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43" name="Google Shape;43;p2"/>
              <p:cNvSpPr/>
              <p:nvPr/>
            </p:nvSpPr>
            <p:spPr>
              <a:xfrm>
                <a:off x="8818100" y="528125"/>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44" name="Google Shape;44;p2"/>
              <p:cNvSpPr/>
              <p:nvPr/>
            </p:nvSpPr>
            <p:spPr>
              <a:xfrm>
                <a:off x="8859350" y="569375"/>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45" name="Google Shape;45;p2"/>
              <p:cNvSpPr/>
              <p:nvPr/>
            </p:nvSpPr>
            <p:spPr>
              <a:xfrm>
                <a:off x="8900450" y="610475"/>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46" name="Google Shape;46;p2"/>
              <p:cNvSpPr/>
              <p:nvPr/>
            </p:nvSpPr>
            <p:spPr>
              <a:xfrm>
                <a:off x="8941550" y="651575"/>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47" name="Google Shape;47;p2"/>
              <p:cNvSpPr/>
              <p:nvPr/>
            </p:nvSpPr>
            <p:spPr>
              <a:xfrm>
                <a:off x="8987300" y="697325"/>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48" name="Google Shape;48;p2"/>
              <p:cNvSpPr/>
              <p:nvPr/>
            </p:nvSpPr>
            <p:spPr>
              <a:xfrm>
                <a:off x="9033050" y="743075"/>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sp>
        <p:nvSpPr>
          <p:cNvPr id="49" name="Google Shape;49;p2"/>
          <p:cNvSpPr txBox="1">
            <a:spLocks noGrp="1"/>
          </p:cNvSpPr>
          <p:nvPr>
            <p:ph type="ctrTitle"/>
          </p:nvPr>
        </p:nvSpPr>
        <p:spPr>
          <a:xfrm>
            <a:off x="911150" y="1203175"/>
            <a:ext cx="7321800" cy="20868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72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50" name="Google Shape;50;p2"/>
          <p:cNvSpPr txBox="1">
            <a:spLocks noGrp="1"/>
          </p:cNvSpPr>
          <p:nvPr>
            <p:ph type="subTitle" idx="1"/>
          </p:nvPr>
        </p:nvSpPr>
        <p:spPr>
          <a:xfrm>
            <a:off x="1527000" y="3483125"/>
            <a:ext cx="6090000" cy="457200"/>
          </a:xfrm>
          <a:prstGeom prst="rect">
            <a:avLst/>
          </a:prstGeom>
          <a:ln w="19050" cap="flat" cmpd="sng">
            <a:solidFill>
              <a:schemeClr val="dk1"/>
            </a:solidFill>
            <a:prstDash val="solid"/>
            <a:round/>
            <a:headEnd type="none" w="sm" len="sm"/>
            <a:tailEnd type="none" w="sm" len="sm"/>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1"/>
        <p:cNvGrpSpPr/>
        <p:nvPr/>
      </p:nvGrpSpPr>
      <p:grpSpPr>
        <a:xfrm>
          <a:off x="0" y="0"/>
          <a:ext cx="0" cy="0"/>
          <a:chOff x="0" y="0"/>
          <a:chExt cx="0" cy="0"/>
        </a:xfrm>
      </p:grpSpPr>
      <p:sp>
        <p:nvSpPr>
          <p:cNvPr id="52" name="Google Shape;52;p3"/>
          <p:cNvSpPr txBox="1">
            <a:spLocks noGrp="1"/>
          </p:cNvSpPr>
          <p:nvPr>
            <p:ph type="title"/>
          </p:nvPr>
        </p:nvSpPr>
        <p:spPr>
          <a:xfrm>
            <a:off x="1291500" y="2335953"/>
            <a:ext cx="3805200" cy="1645200"/>
          </a:xfrm>
          <a:prstGeom prst="rect">
            <a:avLst/>
          </a:prstGeom>
        </p:spPr>
        <p:txBody>
          <a:bodyPr spcFirstLastPara="1" wrap="square" lIns="91425" tIns="91425" rIns="91425" bIns="91425" anchor="t" anchorCtr="0">
            <a:noAutofit/>
          </a:bodyPr>
          <a:lstStyle>
            <a:lvl1pPr lvl="0" algn="l">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53" name="Google Shape;53;p3"/>
          <p:cNvSpPr txBox="1">
            <a:spLocks noGrp="1"/>
          </p:cNvSpPr>
          <p:nvPr>
            <p:ph type="title" idx="2" hasCustomPrompt="1"/>
          </p:nvPr>
        </p:nvSpPr>
        <p:spPr>
          <a:xfrm>
            <a:off x="1371600" y="1162347"/>
            <a:ext cx="1097400" cy="1097400"/>
          </a:xfrm>
          <a:prstGeom prst="rect">
            <a:avLst/>
          </a:prstGeom>
          <a:no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rtl="0">
              <a:spcBef>
                <a:spcPts val="0"/>
              </a:spcBef>
              <a:spcAft>
                <a:spcPts val="0"/>
              </a:spcAft>
              <a:buClr>
                <a:schemeClr val="lt1"/>
              </a:buClr>
              <a:buSzPts val="6000"/>
              <a:buNone/>
              <a:defRPr sz="48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pic>
        <p:nvPicPr>
          <p:cNvPr id="54" name="Google Shape;54;p3"/>
          <p:cNvPicPr preferRelativeResize="0"/>
          <p:nvPr/>
        </p:nvPicPr>
        <p:blipFill rotWithShape="1">
          <a:blip r:embed="rId2" cstate="email">
            <a:alphaModFix amt="77000"/>
            <a:extLst>
              <a:ext uri="{28A0092B-C50C-407E-A947-70E740481C1C}">
                <a14:useLocalDpi xmlns:a14="http://schemas.microsoft.com/office/drawing/2010/main"/>
              </a:ext>
            </a:extLst>
          </a:blip>
          <a:srcRect/>
          <a:stretch/>
        </p:blipFill>
        <p:spPr>
          <a:xfrm flipH="1">
            <a:off x="-855775" y="3742338"/>
            <a:ext cx="2227374" cy="2250825"/>
          </a:xfrm>
          <a:prstGeom prst="rect">
            <a:avLst/>
          </a:prstGeom>
          <a:noFill/>
          <a:ln>
            <a:noFill/>
          </a:ln>
        </p:spPr>
      </p:pic>
      <p:pic>
        <p:nvPicPr>
          <p:cNvPr id="55" name="Google Shape;55;p3"/>
          <p:cNvPicPr preferRelativeResize="0"/>
          <p:nvPr/>
        </p:nvPicPr>
        <p:blipFill rotWithShape="1">
          <a:blip r:embed="rId3" cstate="email">
            <a:alphaModFix amt="77000"/>
            <a:extLst>
              <a:ext uri="{28A0092B-C50C-407E-A947-70E740481C1C}">
                <a14:useLocalDpi xmlns:a14="http://schemas.microsoft.com/office/drawing/2010/main"/>
              </a:ext>
            </a:extLst>
          </a:blip>
          <a:srcRect/>
          <a:stretch/>
        </p:blipFill>
        <p:spPr>
          <a:xfrm rot="10800000" flipH="1">
            <a:off x="7903238" y="82300"/>
            <a:ext cx="1547950" cy="457200"/>
          </a:xfrm>
          <a:prstGeom prst="rect">
            <a:avLst/>
          </a:prstGeom>
          <a:noFill/>
          <a:ln>
            <a:noFill/>
          </a:ln>
        </p:spPr>
      </p:pic>
      <p:sp>
        <p:nvSpPr>
          <p:cNvPr id="56" name="Google Shape;56;p3"/>
          <p:cNvSpPr/>
          <p:nvPr/>
        </p:nvSpPr>
        <p:spPr>
          <a:xfrm flipH="1">
            <a:off x="120816" y="3468143"/>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57" name="Google Shape;57;p3"/>
          <p:cNvGrpSpPr/>
          <p:nvPr/>
        </p:nvGrpSpPr>
        <p:grpSpPr>
          <a:xfrm>
            <a:off x="1407803" y="598116"/>
            <a:ext cx="7665697" cy="4300117"/>
            <a:chOff x="1407803" y="598116"/>
            <a:chExt cx="7665697" cy="4300117"/>
          </a:xfrm>
        </p:grpSpPr>
        <p:grpSp>
          <p:nvGrpSpPr>
            <p:cNvPr id="58" name="Google Shape;58;p3"/>
            <p:cNvGrpSpPr/>
            <p:nvPr/>
          </p:nvGrpSpPr>
          <p:grpSpPr>
            <a:xfrm flipH="1">
              <a:off x="8799203" y="598116"/>
              <a:ext cx="274297" cy="32917"/>
              <a:chOff x="3442775" y="4506975"/>
              <a:chExt cx="812250" cy="96900"/>
            </a:xfrm>
          </p:grpSpPr>
          <p:sp>
            <p:nvSpPr>
              <p:cNvPr id="59" name="Google Shape;59;p3"/>
              <p:cNvSpPr/>
              <p:nvPr/>
            </p:nvSpPr>
            <p:spPr>
              <a:xfrm>
                <a:off x="344277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60" name="Google Shape;60;p3"/>
              <p:cNvSpPr/>
              <p:nvPr/>
            </p:nvSpPr>
            <p:spPr>
              <a:xfrm>
                <a:off x="3621613"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61" name="Google Shape;61;p3"/>
              <p:cNvSpPr/>
              <p:nvPr/>
            </p:nvSpPr>
            <p:spPr>
              <a:xfrm>
                <a:off x="3800450"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62" name="Google Shape;62;p3"/>
              <p:cNvSpPr/>
              <p:nvPr/>
            </p:nvSpPr>
            <p:spPr>
              <a:xfrm>
                <a:off x="3979288"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63" name="Google Shape;63;p3"/>
              <p:cNvSpPr/>
              <p:nvPr/>
            </p:nvSpPr>
            <p:spPr>
              <a:xfrm>
                <a:off x="415812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grpSp>
          <p:nvGrpSpPr>
            <p:cNvPr id="64" name="Google Shape;64;p3"/>
            <p:cNvGrpSpPr/>
            <p:nvPr/>
          </p:nvGrpSpPr>
          <p:grpSpPr>
            <a:xfrm flipH="1">
              <a:off x="1407803" y="4865316"/>
              <a:ext cx="274297" cy="32917"/>
              <a:chOff x="3442775" y="4506975"/>
              <a:chExt cx="812250" cy="96900"/>
            </a:xfrm>
          </p:grpSpPr>
          <p:sp>
            <p:nvSpPr>
              <p:cNvPr id="65" name="Google Shape;65;p3"/>
              <p:cNvSpPr/>
              <p:nvPr/>
            </p:nvSpPr>
            <p:spPr>
              <a:xfrm>
                <a:off x="344277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66" name="Google Shape;66;p3"/>
              <p:cNvSpPr/>
              <p:nvPr/>
            </p:nvSpPr>
            <p:spPr>
              <a:xfrm>
                <a:off x="3621613"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67" name="Google Shape;67;p3"/>
              <p:cNvSpPr/>
              <p:nvPr/>
            </p:nvSpPr>
            <p:spPr>
              <a:xfrm>
                <a:off x="3800450"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68" name="Google Shape;68;p3"/>
              <p:cNvSpPr/>
              <p:nvPr/>
            </p:nvSpPr>
            <p:spPr>
              <a:xfrm>
                <a:off x="3979288"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69" name="Google Shape;69;p3"/>
              <p:cNvSpPr/>
              <p:nvPr/>
            </p:nvSpPr>
            <p:spPr>
              <a:xfrm>
                <a:off x="415812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61"/>
        <p:cNvGrpSpPr/>
        <p:nvPr/>
      </p:nvGrpSpPr>
      <p:grpSpPr>
        <a:xfrm>
          <a:off x="0" y="0"/>
          <a:ext cx="0" cy="0"/>
          <a:chOff x="0" y="0"/>
          <a:chExt cx="0" cy="0"/>
        </a:xfrm>
      </p:grpSpPr>
      <p:sp>
        <p:nvSpPr>
          <p:cNvPr id="162" name="Google Shape;162;p7"/>
          <p:cNvSpPr>
            <a:spLocks noGrp="1"/>
          </p:cNvSpPr>
          <p:nvPr>
            <p:ph type="pic" idx="2"/>
          </p:nvPr>
        </p:nvSpPr>
        <p:spPr>
          <a:xfrm>
            <a:off x="1794" y="0"/>
            <a:ext cx="3672300" cy="5143500"/>
          </a:xfrm>
          <a:prstGeom prst="rect">
            <a:avLst/>
          </a:prstGeom>
          <a:noFill/>
          <a:ln>
            <a:noFill/>
          </a:ln>
        </p:spPr>
        <p:txBody>
          <a:bodyPr/>
          <a:lstStyle/>
          <a:p>
            <a:endParaRPr lang="en-US"/>
          </a:p>
        </p:txBody>
      </p:sp>
      <p:sp>
        <p:nvSpPr>
          <p:cNvPr id="163" name="Google Shape;163;p7"/>
          <p:cNvSpPr txBox="1">
            <a:spLocks noGrp="1"/>
          </p:cNvSpPr>
          <p:nvPr>
            <p:ph type="title"/>
          </p:nvPr>
        </p:nvSpPr>
        <p:spPr>
          <a:xfrm>
            <a:off x="4555950" y="1280200"/>
            <a:ext cx="3453600" cy="8433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2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4" name="Google Shape;164;p7"/>
          <p:cNvSpPr txBox="1">
            <a:spLocks noGrp="1"/>
          </p:cNvSpPr>
          <p:nvPr>
            <p:ph type="subTitle" idx="1"/>
          </p:nvPr>
        </p:nvSpPr>
        <p:spPr>
          <a:xfrm>
            <a:off x="4556600" y="2183300"/>
            <a:ext cx="3452400" cy="16800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000000"/>
              </a:buClr>
              <a:buSzPts val="1400"/>
              <a:buFont typeface="Arial"/>
              <a:buChar char="●"/>
              <a:defRPr/>
            </a:lvl1pPr>
            <a:lvl2pPr lvl="1" algn="ctr" rtl="0">
              <a:lnSpc>
                <a:spcPct val="100000"/>
              </a:lnSpc>
              <a:spcBef>
                <a:spcPts val="0"/>
              </a:spcBef>
              <a:spcAft>
                <a:spcPts val="0"/>
              </a:spcAft>
              <a:buClr>
                <a:srgbClr val="000000"/>
              </a:buClr>
              <a:buSzPts val="1400"/>
              <a:buFont typeface="Arial"/>
              <a:buChar char="○"/>
              <a:defRPr/>
            </a:lvl2pPr>
            <a:lvl3pPr lvl="2" algn="ctr" rtl="0">
              <a:lnSpc>
                <a:spcPct val="100000"/>
              </a:lnSpc>
              <a:spcBef>
                <a:spcPts val="0"/>
              </a:spcBef>
              <a:spcAft>
                <a:spcPts val="0"/>
              </a:spcAft>
              <a:buClr>
                <a:srgbClr val="000000"/>
              </a:buClr>
              <a:buSzPts val="1400"/>
              <a:buFont typeface="Arial"/>
              <a:buChar char="■"/>
              <a:defRPr/>
            </a:lvl3pPr>
            <a:lvl4pPr lvl="3" algn="ctr" rtl="0">
              <a:lnSpc>
                <a:spcPct val="100000"/>
              </a:lnSpc>
              <a:spcBef>
                <a:spcPts val="0"/>
              </a:spcBef>
              <a:spcAft>
                <a:spcPts val="0"/>
              </a:spcAft>
              <a:buClr>
                <a:srgbClr val="000000"/>
              </a:buClr>
              <a:buSzPts val="1400"/>
              <a:buFont typeface="Arial"/>
              <a:buChar char="●"/>
              <a:defRPr/>
            </a:lvl4pPr>
            <a:lvl5pPr lvl="4" algn="ctr" rtl="0">
              <a:lnSpc>
                <a:spcPct val="100000"/>
              </a:lnSpc>
              <a:spcBef>
                <a:spcPts val="0"/>
              </a:spcBef>
              <a:spcAft>
                <a:spcPts val="0"/>
              </a:spcAft>
              <a:buClr>
                <a:srgbClr val="000000"/>
              </a:buClr>
              <a:buSzPts val="1400"/>
              <a:buFont typeface="Arial"/>
              <a:buChar char="○"/>
              <a:defRPr/>
            </a:lvl5pPr>
            <a:lvl6pPr lvl="5" algn="ctr" rtl="0">
              <a:lnSpc>
                <a:spcPct val="100000"/>
              </a:lnSpc>
              <a:spcBef>
                <a:spcPts val="0"/>
              </a:spcBef>
              <a:spcAft>
                <a:spcPts val="0"/>
              </a:spcAft>
              <a:buClr>
                <a:srgbClr val="000000"/>
              </a:buClr>
              <a:buSzPts val="1400"/>
              <a:buFont typeface="Arial"/>
              <a:buChar char="■"/>
              <a:defRPr/>
            </a:lvl6pPr>
            <a:lvl7pPr lvl="6" algn="ctr" rtl="0">
              <a:lnSpc>
                <a:spcPct val="100000"/>
              </a:lnSpc>
              <a:spcBef>
                <a:spcPts val="0"/>
              </a:spcBef>
              <a:spcAft>
                <a:spcPts val="0"/>
              </a:spcAft>
              <a:buClr>
                <a:srgbClr val="000000"/>
              </a:buClr>
              <a:buSzPts val="1400"/>
              <a:buFont typeface="Arial"/>
              <a:buChar char="●"/>
              <a:defRPr/>
            </a:lvl7pPr>
            <a:lvl8pPr lvl="7" algn="ctr" rtl="0">
              <a:lnSpc>
                <a:spcPct val="100000"/>
              </a:lnSpc>
              <a:spcBef>
                <a:spcPts val="0"/>
              </a:spcBef>
              <a:spcAft>
                <a:spcPts val="0"/>
              </a:spcAft>
              <a:buClr>
                <a:srgbClr val="000000"/>
              </a:buClr>
              <a:buSzPts val="1400"/>
              <a:buFont typeface="Arial"/>
              <a:buChar char="○"/>
              <a:defRPr/>
            </a:lvl8pPr>
            <a:lvl9pPr lvl="8" algn="ctr" rtl="0">
              <a:lnSpc>
                <a:spcPct val="100000"/>
              </a:lnSpc>
              <a:spcBef>
                <a:spcPts val="0"/>
              </a:spcBef>
              <a:spcAft>
                <a:spcPts val="0"/>
              </a:spcAft>
              <a:buClr>
                <a:srgbClr val="000000"/>
              </a:buClr>
              <a:buSzPts val="1400"/>
              <a:buFont typeface="Arial"/>
              <a:buChar char="■"/>
              <a:defRPr/>
            </a:lvl9pPr>
          </a:lstStyle>
          <a:p>
            <a:endParaRPr/>
          </a:p>
        </p:txBody>
      </p:sp>
      <p:pic>
        <p:nvPicPr>
          <p:cNvPr id="165" name="Google Shape;165;p7"/>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rot="10800000">
            <a:off x="7504687" y="4481698"/>
            <a:ext cx="2329426" cy="661800"/>
          </a:xfrm>
          <a:prstGeom prst="rect">
            <a:avLst/>
          </a:prstGeom>
          <a:noFill/>
          <a:ln>
            <a:noFill/>
          </a:ln>
        </p:spPr>
      </p:pic>
      <p:sp>
        <p:nvSpPr>
          <p:cNvPr id="166" name="Google Shape;166;p7"/>
          <p:cNvSpPr/>
          <p:nvPr/>
        </p:nvSpPr>
        <p:spPr>
          <a:xfrm>
            <a:off x="8473500" y="3287975"/>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167" name="Google Shape;167;p7"/>
          <p:cNvGrpSpPr/>
          <p:nvPr/>
        </p:nvGrpSpPr>
        <p:grpSpPr>
          <a:xfrm>
            <a:off x="8732550" y="3610488"/>
            <a:ext cx="822900" cy="822900"/>
            <a:chOff x="8735900" y="445925"/>
            <a:chExt cx="822900" cy="822900"/>
          </a:xfrm>
        </p:grpSpPr>
        <p:sp>
          <p:nvSpPr>
            <p:cNvPr id="168" name="Google Shape;168;p7"/>
            <p:cNvSpPr/>
            <p:nvPr/>
          </p:nvSpPr>
          <p:spPr>
            <a:xfrm>
              <a:off x="8735900" y="445925"/>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169" name="Google Shape;169;p7"/>
            <p:cNvSpPr/>
            <p:nvPr/>
          </p:nvSpPr>
          <p:spPr>
            <a:xfrm>
              <a:off x="8778350" y="488375"/>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170" name="Google Shape;170;p7"/>
            <p:cNvSpPr/>
            <p:nvPr/>
          </p:nvSpPr>
          <p:spPr>
            <a:xfrm>
              <a:off x="8818100" y="528125"/>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171" name="Google Shape;171;p7"/>
            <p:cNvSpPr/>
            <p:nvPr/>
          </p:nvSpPr>
          <p:spPr>
            <a:xfrm>
              <a:off x="8859350" y="569375"/>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172" name="Google Shape;172;p7"/>
            <p:cNvSpPr/>
            <p:nvPr/>
          </p:nvSpPr>
          <p:spPr>
            <a:xfrm>
              <a:off x="8900450" y="610475"/>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173" name="Google Shape;173;p7"/>
            <p:cNvSpPr/>
            <p:nvPr/>
          </p:nvSpPr>
          <p:spPr>
            <a:xfrm>
              <a:off x="8941550" y="651575"/>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174" name="Google Shape;174;p7"/>
            <p:cNvSpPr/>
            <p:nvPr/>
          </p:nvSpPr>
          <p:spPr>
            <a:xfrm>
              <a:off x="8987300" y="697325"/>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175" name="Google Shape;175;p7"/>
            <p:cNvSpPr/>
            <p:nvPr/>
          </p:nvSpPr>
          <p:spPr>
            <a:xfrm>
              <a:off x="9033050" y="743075"/>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06"/>
        <p:cNvGrpSpPr/>
        <p:nvPr/>
      </p:nvGrpSpPr>
      <p:grpSpPr>
        <a:xfrm>
          <a:off x="0" y="0"/>
          <a:ext cx="0" cy="0"/>
          <a:chOff x="0" y="0"/>
          <a:chExt cx="0" cy="0"/>
        </a:xfrm>
      </p:grpSpPr>
      <p:sp>
        <p:nvSpPr>
          <p:cNvPr id="207" name="Google Shape;207;p9"/>
          <p:cNvSpPr txBox="1">
            <a:spLocks noGrp="1"/>
          </p:cNvSpPr>
          <p:nvPr>
            <p:ph type="title"/>
          </p:nvPr>
        </p:nvSpPr>
        <p:spPr>
          <a:xfrm>
            <a:off x="1672000" y="1241975"/>
            <a:ext cx="5808600" cy="11979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000"/>
              <a:buNone/>
              <a:defRPr sz="55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08" name="Google Shape;208;p9"/>
          <p:cNvSpPr txBox="1">
            <a:spLocks noGrp="1"/>
          </p:cNvSpPr>
          <p:nvPr>
            <p:ph type="subTitle" idx="1"/>
          </p:nvPr>
        </p:nvSpPr>
        <p:spPr>
          <a:xfrm>
            <a:off x="1672000" y="2375725"/>
            <a:ext cx="5808600" cy="1525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pic>
        <p:nvPicPr>
          <p:cNvPr id="209" name="Google Shape;209;p9"/>
          <p:cNvPicPr preferRelativeResize="0"/>
          <p:nvPr/>
        </p:nvPicPr>
        <p:blipFill rotWithShape="1">
          <a:blip r:embed="rId2" cstate="email">
            <a:alphaModFix amt="58000"/>
            <a:extLst>
              <a:ext uri="{28A0092B-C50C-407E-A947-70E740481C1C}">
                <a14:useLocalDpi xmlns:a14="http://schemas.microsoft.com/office/drawing/2010/main"/>
              </a:ext>
            </a:extLst>
          </a:blip>
          <a:srcRect/>
          <a:stretch/>
        </p:blipFill>
        <p:spPr>
          <a:xfrm rot="-6898225">
            <a:off x="7404300" y="3761807"/>
            <a:ext cx="2896877" cy="2854075"/>
          </a:xfrm>
          <a:prstGeom prst="rect">
            <a:avLst/>
          </a:prstGeom>
          <a:noFill/>
          <a:ln>
            <a:noFill/>
          </a:ln>
        </p:spPr>
      </p:pic>
      <p:sp>
        <p:nvSpPr>
          <p:cNvPr id="210" name="Google Shape;210;p9"/>
          <p:cNvSpPr/>
          <p:nvPr/>
        </p:nvSpPr>
        <p:spPr>
          <a:xfrm>
            <a:off x="7283600" y="4684075"/>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211" name="Google Shape;211;p9"/>
          <p:cNvGrpSpPr/>
          <p:nvPr/>
        </p:nvGrpSpPr>
        <p:grpSpPr>
          <a:xfrm>
            <a:off x="8721644" y="3652482"/>
            <a:ext cx="822982" cy="822982"/>
            <a:chOff x="-423175" y="2918850"/>
            <a:chExt cx="822900" cy="822900"/>
          </a:xfrm>
        </p:grpSpPr>
        <p:sp>
          <p:nvSpPr>
            <p:cNvPr id="212" name="Google Shape;212;p9"/>
            <p:cNvSpPr/>
            <p:nvPr/>
          </p:nvSpPr>
          <p:spPr>
            <a:xfrm>
              <a:off x="-423175" y="2918850"/>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213" name="Google Shape;213;p9"/>
            <p:cNvSpPr/>
            <p:nvPr/>
          </p:nvSpPr>
          <p:spPr>
            <a:xfrm>
              <a:off x="-380725" y="2961300"/>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214" name="Google Shape;214;p9"/>
            <p:cNvSpPr/>
            <p:nvPr/>
          </p:nvSpPr>
          <p:spPr>
            <a:xfrm>
              <a:off x="-340975" y="3001050"/>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215" name="Google Shape;215;p9"/>
            <p:cNvSpPr/>
            <p:nvPr/>
          </p:nvSpPr>
          <p:spPr>
            <a:xfrm>
              <a:off x="-299725" y="3042300"/>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216" name="Google Shape;216;p9"/>
            <p:cNvSpPr/>
            <p:nvPr/>
          </p:nvSpPr>
          <p:spPr>
            <a:xfrm>
              <a:off x="-258625" y="3083400"/>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217" name="Google Shape;217;p9"/>
            <p:cNvSpPr/>
            <p:nvPr/>
          </p:nvSpPr>
          <p:spPr>
            <a:xfrm>
              <a:off x="-217525" y="3124500"/>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218" name="Google Shape;218;p9"/>
            <p:cNvSpPr/>
            <p:nvPr/>
          </p:nvSpPr>
          <p:spPr>
            <a:xfrm>
              <a:off x="-171775" y="3170250"/>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219" name="Google Shape;219;p9"/>
            <p:cNvSpPr/>
            <p:nvPr/>
          </p:nvSpPr>
          <p:spPr>
            <a:xfrm>
              <a:off x="-126025" y="3216000"/>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nvGrpSpPr>
          <p:cNvPr id="220" name="Google Shape;220;p9"/>
          <p:cNvGrpSpPr/>
          <p:nvPr/>
        </p:nvGrpSpPr>
        <p:grpSpPr>
          <a:xfrm rot="5400000" flipH="1">
            <a:off x="8507403" y="3204416"/>
            <a:ext cx="274297" cy="32917"/>
            <a:chOff x="3442775" y="4506975"/>
            <a:chExt cx="812250" cy="96900"/>
          </a:xfrm>
        </p:grpSpPr>
        <p:sp>
          <p:nvSpPr>
            <p:cNvPr id="221" name="Google Shape;221;p9"/>
            <p:cNvSpPr/>
            <p:nvPr/>
          </p:nvSpPr>
          <p:spPr>
            <a:xfrm>
              <a:off x="344277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222" name="Google Shape;222;p9"/>
            <p:cNvSpPr/>
            <p:nvPr/>
          </p:nvSpPr>
          <p:spPr>
            <a:xfrm>
              <a:off x="3621613"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223" name="Google Shape;223;p9"/>
            <p:cNvSpPr/>
            <p:nvPr/>
          </p:nvSpPr>
          <p:spPr>
            <a:xfrm>
              <a:off x="3800450"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224" name="Google Shape;224;p9"/>
            <p:cNvSpPr/>
            <p:nvPr/>
          </p:nvSpPr>
          <p:spPr>
            <a:xfrm>
              <a:off x="3979288"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225" name="Google Shape;225;p9"/>
            <p:cNvSpPr/>
            <p:nvPr/>
          </p:nvSpPr>
          <p:spPr>
            <a:xfrm>
              <a:off x="415812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255"/>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1">
  <p:cSld name="CUSTOM_10">
    <p:spTree>
      <p:nvGrpSpPr>
        <p:cNvPr id="1" name="Shape 294"/>
        <p:cNvGrpSpPr/>
        <p:nvPr/>
      </p:nvGrpSpPr>
      <p:grpSpPr>
        <a:xfrm>
          <a:off x="0" y="0"/>
          <a:ext cx="0" cy="0"/>
          <a:chOff x="0" y="0"/>
          <a:chExt cx="0" cy="0"/>
        </a:xfrm>
      </p:grpSpPr>
      <p:sp>
        <p:nvSpPr>
          <p:cNvPr id="295" name="Google Shape;295;p14"/>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pic>
        <p:nvPicPr>
          <p:cNvPr id="296" name="Google Shape;296;p14"/>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rot="-6174782" flipH="1">
            <a:off x="7583326" y="-1231881"/>
            <a:ext cx="2367251" cy="2087101"/>
          </a:xfrm>
          <a:prstGeom prst="rect">
            <a:avLst/>
          </a:prstGeom>
          <a:noFill/>
          <a:ln>
            <a:noFill/>
          </a:ln>
        </p:spPr>
      </p:pic>
      <p:grpSp>
        <p:nvGrpSpPr>
          <p:cNvPr id="297" name="Google Shape;297;p14"/>
          <p:cNvGrpSpPr/>
          <p:nvPr/>
        </p:nvGrpSpPr>
        <p:grpSpPr>
          <a:xfrm rot="5400000" flipH="1">
            <a:off x="8480127" y="1652086"/>
            <a:ext cx="274297" cy="32917"/>
            <a:chOff x="3442775" y="4506975"/>
            <a:chExt cx="812250" cy="96900"/>
          </a:xfrm>
        </p:grpSpPr>
        <p:sp>
          <p:nvSpPr>
            <p:cNvPr id="298" name="Google Shape;298;p14"/>
            <p:cNvSpPr/>
            <p:nvPr/>
          </p:nvSpPr>
          <p:spPr>
            <a:xfrm>
              <a:off x="344277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299" name="Google Shape;299;p14"/>
            <p:cNvSpPr/>
            <p:nvPr/>
          </p:nvSpPr>
          <p:spPr>
            <a:xfrm>
              <a:off x="3621613"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300" name="Google Shape;300;p14"/>
            <p:cNvSpPr/>
            <p:nvPr/>
          </p:nvSpPr>
          <p:spPr>
            <a:xfrm>
              <a:off x="3800450"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301" name="Google Shape;301;p14"/>
            <p:cNvSpPr/>
            <p:nvPr/>
          </p:nvSpPr>
          <p:spPr>
            <a:xfrm>
              <a:off x="3979288"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302" name="Google Shape;302;p14"/>
            <p:cNvSpPr/>
            <p:nvPr/>
          </p:nvSpPr>
          <p:spPr>
            <a:xfrm>
              <a:off x="415812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pic>
        <p:nvPicPr>
          <p:cNvPr id="303" name="Google Shape;303;p14"/>
          <p:cNvPicPr preferRelativeResize="0"/>
          <p:nvPr/>
        </p:nvPicPr>
        <p:blipFill rotWithShape="1">
          <a:blip r:embed="rId3" cstate="email">
            <a:alphaModFix amt="72000"/>
            <a:extLst>
              <a:ext uri="{28A0092B-C50C-407E-A947-70E740481C1C}">
                <a14:useLocalDpi xmlns:a14="http://schemas.microsoft.com/office/drawing/2010/main"/>
              </a:ext>
            </a:extLst>
          </a:blip>
          <a:srcRect b="-4176"/>
          <a:stretch/>
        </p:blipFill>
        <p:spPr>
          <a:xfrm flipH="1">
            <a:off x="-737262" y="3969942"/>
            <a:ext cx="2041452" cy="2010300"/>
          </a:xfrm>
          <a:prstGeom prst="rect">
            <a:avLst/>
          </a:prstGeom>
          <a:noFill/>
          <a:ln>
            <a:noFill/>
          </a:ln>
        </p:spPr>
      </p:pic>
      <p:grpSp>
        <p:nvGrpSpPr>
          <p:cNvPr id="304" name="Google Shape;304;p14"/>
          <p:cNvGrpSpPr/>
          <p:nvPr/>
        </p:nvGrpSpPr>
        <p:grpSpPr>
          <a:xfrm>
            <a:off x="-416224" y="613093"/>
            <a:ext cx="9932199" cy="3881004"/>
            <a:chOff x="-416224" y="613093"/>
            <a:chExt cx="9932199" cy="3881004"/>
          </a:xfrm>
        </p:grpSpPr>
        <p:grpSp>
          <p:nvGrpSpPr>
            <p:cNvPr id="305" name="Google Shape;305;p14"/>
            <p:cNvGrpSpPr/>
            <p:nvPr/>
          </p:nvGrpSpPr>
          <p:grpSpPr>
            <a:xfrm rot="10800000" flipH="1">
              <a:off x="8693075" y="613093"/>
              <a:ext cx="822900" cy="822900"/>
              <a:chOff x="8735900" y="445925"/>
              <a:chExt cx="822900" cy="822900"/>
            </a:xfrm>
          </p:grpSpPr>
          <p:sp>
            <p:nvSpPr>
              <p:cNvPr id="306" name="Google Shape;306;p14"/>
              <p:cNvSpPr/>
              <p:nvPr/>
            </p:nvSpPr>
            <p:spPr>
              <a:xfrm>
                <a:off x="8735900" y="445925"/>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07" name="Google Shape;307;p14"/>
              <p:cNvSpPr/>
              <p:nvPr/>
            </p:nvSpPr>
            <p:spPr>
              <a:xfrm>
                <a:off x="8778350" y="488375"/>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08" name="Google Shape;308;p14"/>
              <p:cNvSpPr/>
              <p:nvPr/>
            </p:nvSpPr>
            <p:spPr>
              <a:xfrm>
                <a:off x="8818100" y="528125"/>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09" name="Google Shape;309;p14"/>
              <p:cNvSpPr/>
              <p:nvPr/>
            </p:nvSpPr>
            <p:spPr>
              <a:xfrm>
                <a:off x="8859350" y="569375"/>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10" name="Google Shape;310;p14"/>
              <p:cNvSpPr/>
              <p:nvPr/>
            </p:nvSpPr>
            <p:spPr>
              <a:xfrm>
                <a:off x="8900450" y="610475"/>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11" name="Google Shape;311;p14"/>
              <p:cNvSpPr/>
              <p:nvPr/>
            </p:nvSpPr>
            <p:spPr>
              <a:xfrm>
                <a:off x="8941550" y="651575"/>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12" name="Google Shape;312;p14"/>
              <p:cNvSpPr/>
              <p:nvPr/>
            </p:nvSpPr>
            <p:spPr>
              <a:xfrm>
                <a:off x="8987300" y="697325"/>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13" name="Google Shape;313;p14"/>
              <p:cNvSpPr/>
              <p:nvPr/>
            </p:nvSpPr>
            <p:spPr>
              <a:xfrm>
                <a:off x="9033050" y="743075"/>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nvGrpSpPr>
            <p:cNvPr id="314" name="Google Shape;314;p14"/>
            <p:cNvGrpSpPr/>
            <p:nvPr/>
          </p:nvGrpSpPr>
          <p:grpSpPr>
            <a:xfrm rot="10800000">
              <a:off x="-416224" y="3671115"/>
              <a:ext cx="822982" cy="822982"/>
              <a:chOff x="-423175" y="2918850"/>
              <a:chExt cx="822900" cy="822900"/>
            </a:xfrm>
          </p:grpSpPr>
          <p:sp>
            <p:nvSpPr>
              <p:cNvPr id="315" name="Google Shape;315;p14"/>
              <p:cNvSpPr/>
              <p:nvPr/>
            </p:nvSpPr>
            <p:spPr>
              <a:xfrm>
                <a:off x="-423175" y="2918850"/>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16" name="Google Shape;316;p14"/>
              <p:cNvSpPr/>
              <p:nvPr/>
            </p:nvSpPr>
            <p:spPr>
              <a:xfrm>
                <a:off x="-380725" y="2961300"/>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17" name="Google Shape;317;p14"/>
              <p:cNvSpPr/>
              <p:nvPr/>
            </p:nvSpPr>
            <p:spPr>
              <a:xfrm>
                <a:off x="-340975" y="3001050"/>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18" name="Google Shape;318;p14"/>
              <p:cNvSpPr/>
              <p:nvPr/>
            </p:nvSpPr>
            <p:spPr>
              <a:xfrm>
                <a:off x="-299725" y="3042300"/>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19" name="Google Shape;319;p14"/>
              <p:cNvSpPr/>
              <p:nvPr/>
            </p:nvSpPr>
            <p:spPr>
              <a:xfrm>
                <a:off x="-258625" y="3083400"/>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20" name="Google Shape;320;p14"/>
              <p:cNvSpPr/>
              <p:nvPr/>
            </p:nvSpPr>
            <p:spPr>
              <a:xfrm>
                <a:off x="-217525" y="3124500"/>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21" name="Google Shape;321;p14"/>
              <p:cNvSpPr/>
              <p:nvPr/>
            </p:nvSpPr>
            <p:spPr>
              <a:xfrm>
                <a:off x="-171775" y="3170250"/>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22" name="Google Shape;322;p14"/>
              <p:cNvSpPr/>
              <p:nvPr/>
            </p:nvSpPr>
            <p:spPr>
              <a:xfrm>
                <a:off x="-126025" y="3216000"/>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sp>
        <p:nvSpPr>
          <p:cNvPr id="323" name="Google Shape;323;p14"/>
          <p:cNvSpPr/>
          <p:nvPr/>
        </p:nvSpPr>
        <p:spPr>
          <a:xfrm rot="10800000">
            <a:off x="314390" y="3168330"/>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2">
  <p:cSld name="CUSTOM_10_1">
    <p:spTree>
      <p:nvGrpSpPr>
        <p:cNvPr id="1" name="Shape 324"/>
        <p:cNvGrpSpPr/>
        <p:nvPr/>
      </p:nvGrpSpPr>
      <p:grpSpPr>
        <a:xfrm>
          <a:off x="0" y="0"/>
          <a:ext cx="0" cy="0"/>
          <a:chOff x="0" y="0"/>
          <a:chExt cx="0" cy="0"/>
        </a:xfrm>
      </p:grpSpPr>
      <p:sp>
        <p:nvSpPr>
          <p:cNvPr id="325" name="Google Shape;325;p15"/>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pic>
        <p:nvPicPr>
          <p:cNvPr id="326" name="Google Shape;326;p15"/>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rot="-5399993" flipH="1">
            <a:off x="-1582656" y="3430361"/>
            <a:ext cx="2670664" cy="2097385"/>
          </a:xfrm>
          <a:prstGeom prst="rect">
            <a:avLst/>
          </a:prstGeom>
          <a:noFill/>
          <a:ln>
            <a:noFill/>
          </a:ln>
        </p:spPr>
      </p:pic>
      <p:sp>
        <p:nvSpPr>
          <p:cNvPr id="327" name="Google Shape;327;p15"/>
          <p:cNvSpPr/>
          <p:nvPr/>
        </p:nvSpPr>
        <p:spPr>
          <a:xfrm flipH="1">
            <a:off x="287179" y="2792638"/>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pic>
        <p:nvPicPr>
          <p:cNvPr id="328" name="Google Shape;328;p15"/>
          <p:cNvPicPr preferRelativeResize="0"/>
          <p:nvPr/>
        </p:nvPicPr>
        <p:blipFill rotWithShape="1">
          <a:blip r:embed="rId3" cstate="email">
            <a:alphaModFix amt="58000"/>
            <a:extLst>
              <a:ext uri="{28A0092B-C50C-407E-A947-70E740481C1C}">
                <a14:useLocalDpi xmlns:a14="http://schemas.microsoft.com/office/drawing/2010/main"/>
              </a:ext>
            </a:extLst>
          </a:blip>
          <a:srcRect/>
          <a:stretch/>
        </p:blipFill>
        <p:spPr>
          <a:xfrm rot="-6898231">
            <a:off x="7757284" y="3986812"/>
            <a:ext cx="2591959" cy="2553673"/>
          </a:xfrm>
          <a:prstGeom prst="rect">
            <a:avLst/>
          </a:prstGeom>
          <a:noFill/>
          <a:ln>
            <a:noFill/>
          </a:ln>
        </p:spPr>
      </p:pic>
      <p:grpSp>
        <p:nvGrpSpPr>
          <p:cNvPr id="329" name="Google Shape;329;p15"/>
          <p:cNvGrpSpPr/>
          <p:nvPr/>
        </p:nvGrpSpPr>
        <p:grpSpPr>
          <a:xfrm>
            <a:off x="408305" y="3652482"/>
            <a:ext cx="9136321" cy="2048611"/>
            <a:chOff x="408305" y="3652482"/>
            <a:chExt cx="9136321" cy="2048611"/>
          </a:xfrm>
        </p:grpSpPr>
        <p:grpSp>
          <p:nvGrpSpPr>
            <p:cNvPr id="330" name="Google Shape;330;p15"/>
            <p:cNvGrpSpPr/>
            <p:nvPr/>
          </p:nvGrpSpPr>
          <p:grpSpPr>
            <a:xfrm>
              <a:off x="408305" y="4604003"/>
              <a:ext cx="1097090" cy="1097090"/>
              <a:chOff x="-423175" y="2918850"/>
              <a:chExt cx="822900" cy="822900"/>
            </a:xfrm>
          </p:grpSpPr>
          <p:sp>
            <p:nvSpPr>
              <p:cNvPr id="331" name="Google Shape;331;p15"/>
              <p:cNvSpPr/>
              <p:nvPr/>
            </p:nvSpPr>
            <p:spPr>
              <a:xfrm>
                <a:off x="-423175" y="2918850"/>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32" name="Google Shape;332;p15"/>
              <p:cNvSpPr/>
              <p:nvPr/>
            </p:nvSpPr>
            <p:spPr>
              <a:xfrm>
                <a:off x="-380725" y="2961300"/>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33" name="Google Shape;333;p15"/>
              <p:cNvSpPr/>
              <p:nvPr/>
            </p:nvSpPr>
            <p:spPr>
              <a:xfrm>
                <a:off x="-340975" y="3001050"/>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34" name="Google Shape;334;p15"/>
              <p:cNvSpPr/>
              <p:nvPr/>
            </p:nvSpPr>
            <p:spPr>
              <a:xfrm>
                <a:off x="-299725" y="3042300"/>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35" name="Google Shape;335;p15"/>
              <p:cNvSpPr/>
              <p:nvPr/>
            </p:nvSpPr>
            <p:spPr>
              <a:xfrm>
                <a:off x="-258625" y="3083400"/>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36" name="Google Shape;336;p15"/>
              <p:cNvSpPr/>
              <p:nvPr/>
            </p:nvSpPr>
            <p:spPr>
              <a:xfrm>
                <a:off x="-217525" y="3124500"/>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37" name="Google Shape;337;p15"/>
              <p:cNvSpPr/>
              <p:nvPr/>
            </p:nvSpPr>
            <p:spPr>
              <a:xfrm>
                <a:off x="-171775" y="3170250"/>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38" name="Google Shape;338;p15"/>
              <p:cNvSpPr/>
              <p:nvPr/>
            </p:nvSpPr>
            <p:spPr>
              <a:xfrm>
                <a:off x="-126025" y="3216000"/>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nvGrpSpPr>
            <p:cNvPr id="339" name="Google Shape;339;p15"/>
            <p:cNvGrpSpPr/>
            <p:nvPr/>
          </p:nvGrpSpPr>
          <p:grpSpPr>
            <a:xfrm>
              <a:off x="8721644" y="3652482"/>
              <a:ext cx="822982" cy="822982"/>
              <a:chOff x="-423175" y="2918850"/>
              <a:chExt cx="822900" cy="822900"/>
            </a:xfrm>
          </p:grpSpPr>
          <p:sp>
            <p:nvSpPr>
              <p:cNvPr id="340" name="Google Shape;340;p15"/>
              <p:cNvSpPr/>
              <p:nvPr/>
            </p:nvSpPr>
            <p:spPr>
              <a:xfrm>
                <a:off x="-423175" y="2918850"/>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41" name="Google Shape;341;p15"/>
              <p:cNvSpPr/>
              <p:nvPr/>
            </p:nvSpPr>
            <p:spPr>
              <a:xfrm>
                <a:off x="-380725" y="2961300"/>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42" name="Google Shape;342;p15"/>
              <p:cNvSpPr/>
              <p:nvPr/>
            </p:nvSpPr>
            <p:spPr>
              <a:xfrm>
                <a:off x="-340975" y="3001050"/>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43" name="Google Shape;343;p15"/>
              <p:cNvSpPr/>
              <p:nvPr/>
            </p:nvSpPr>
            <p:spPr>
              <a:xfrm>
                <a:off x="-299725" y="3042300"/>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44" name="Google Shape;344;p15"/>
              <p:cNvSpPr/>
              <p:nvPr/>
            </p:nvSpPr>
            <p:spPr>
              <a:xfrm>
                <a:off x="-258625" y="3083400"/>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45" name="Google Shape;345;p15"/>
              <p:cNvSpPr/>
              <p:nvPr/>
            </p:nvSpPr>
            <p:spPr>
              <a:xfrm>
                <a:off x="-217525" y="3124500"/>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46" name="Google Shape;346;p15"/>
              <p:cNvSpPr/>
              <p:nvPr/>
            </p:nvSpPr>
            <p:spPr>
              <a:xfrm>
                <a:off x="-171775" y="3170250"/>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347" name="Google Shape;347;p15"/>
              <p:cNvSpPr/>
              <p:nvPr/>
            </p:nvSpPr>
            <p:spPr>
              <a:xfrm>
                <a:off x="-126025" y="3216000"/>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grpSp>
        <p:nvGrpSpPr>
          <p:cNvPr id="348" name="Google Shape;348;p15"/>
          <p:cNvGrpSpPr/>
          <p:nvPr/>
        </p:nvGrpSpPr>
        <p:grpSpPr>
          <a:xfrm rot="5400000" flipH="1">
            <a:off x="8507403" y="3356816"/>
            <a:ext cx="274297" cy="32917"/>
            <a:chOff x="3442775" y="4506975"/>
            <a:chExt cx="812250" cy="96900"/>
          </a:xfrm>
        </p:grpSpPr>
        <p:sp>
          <p:nvSpPr>
            <p:cNvPr id="349" name="Google Shape;349;p15"/>
            <p:cNvSpPr/>
            <p:nvPr/>
          </p:nvSpPr>
          <p:spPr>
            <a:xfrm>
              <a:off x="344277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350" name="Google Shape;350;p15"/>
            <p:cNvSpPr/>
            <p:nvPr/>
          </p:nvSpPr>
          <p:spPr>
            <a:xfrm>
              <a:off x="3621613"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351" name="Google Shape;351;p15"/>
            <p:cNvSpPr/>
            <p:nvPr/>
          </p:nvSpPr>
          <p:spPr>
            <a:xfrm>
              <a:off x="3800450"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352" name="Google Shape;352;p15"/>
            <p:cNvSpPr/>
            <p:nvPr/>
          </p:nvSpPr>
          <p:spPr>
            <a:xfrm>
              <a:off x="3979288"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353" name="Google Shape;353;p15"/>
            <p:cNvSpPr/>
            <p:nvPr/>
          </p:nvSpPr>
          <p:spPr>
            <a:xfrm>
              <a:off x="415812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512"/>
        <p:cNvGrpSpPr/>
        <p:nvPr/>
      </p:nvGrpSpPr>
      <p:grpSpPr>
        <a:xfrm>
          <a:off x="0" y="0"/>
          <a:ext cx="0" cy="0"/>
          <a:chOff x="0" y="0"/>
          <a:chExt cx="0" cy="0"/>
        </a:xfrm>
      </p:grpSpPr>
      <p:grpSp>
        <p:nvGrpSpPr>
          <p:cNvPr id="513" name="Google Shape;513;p22"/>
          <p:cNvGrpSpPr/>
          <p:nvPr/>
        </p:nvGrpSpPr>
        <p:grpSpPr>
          <a:xfrm>
            <a:off x="167454" y="1776263"/>
            <a:ext cx="8711138" cy="1826500"/>
            <a:chOff x="167454" y="1776263"/>
            <a:chExt cx="8711138" cy="1826500"/>
          </a:xfrm>
        </p:grpSpPr>
        <p:sp>
          <p:nvSpPr>
            <p:cNvPr id="514" name="Google Shape;514;p22"/>
            <p:cNvSpPr/>
            <p:nvPr/>
          </p:nvSpPr>
          <p:spPr>
            <a:xfrm flipH="1">
              <a:off x="8604391" y="3328563"/>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515" name="Google Shape;515;p22"/>
            <p:cNvSpPr/>
            <p:nvPr/>
          </p:nvSpPr>
          <p:spPr>
            <a:xfrm flipH="1">
              <a:off x="167454" y="1776263"/>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sp>
        <p:nvSpPr>
          <p:cNvPr id="516" name="Google Shape;516;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17" name="Google Shape;517;p22"/>
          <p:cNvSpPr txBox="1">
            <a:spLocks noGrp="1"/>
          </p:cNvSpPr>
          <p:nvPr>
            <p:ph type="subTitle" idx="1"/>
          </p:nvPr>
        </p:nvSpPr>
        <p:spPr>
          <a:xfrm>
            <a:off x="4947436" y="2808355"/>
            <a:ext cx="2906700" cy="1304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18" name="Google Shape;518;p22"/>
          <p:cNvSpPr txBox="1">
            <a:spLocks noGrp="1"/>
          </p:cNvSpPr>
          <p:nvPr>
            <p:ph type="subTitle" idx="2"/>
          </p:nvPr>
        </p:nvSpPr>
        <p:spPr>
          <a:xfrm>
            <a:off x="1289250" y="2808355"/>
            <a:ext cx="2907900" cy="1304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19" name="Google Shape;519;p22"/>
          <p:cNvSpPr txBox="1">
            <a:spLocks noGrp="1"/>
          </p:cNvSpPr>
          <p:nvPr>
            <p:ph type="subTitle" idx="3"/>
          </p:nvPr>
        </p:nvSpPr>
        <p:spPr>
          <a:xfrm>
            <a:off x="1289250" y="2400055"/>
            <a:ext cx="2907900" cy="484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000">
                <a:solidFill>
                  <a:schemeClr val="dk1"/>
                </a:solidFill>
                <a:latin typeface="DM Sans Medium"/>
                <a:ea typeface="DM Sans Medium"/>
                <a:cs typeface="DM Sans Medium"/>
                <a:sym typeface="DM Sans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520" name="Google Shape;520;p22"/>
          <p:cNvSpPr txBox="1">
            <a:spLocks noGrp="1"/>
          </p:cNvSpPr>
          <p:nvPr>
            <p:ph type="subTitle" idx="4"/>
          </p:nvPr>
        </p:nvSpPr>
        <p:spPr>
          <a:xfrm>
            <a:off x="4947464" y="2400055"/>
            <a:ext cx="2906700" cy="484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Bebas Neue"/>
              <a:buNone/>
              <a:defRPr sz="2000">
                <a:solidFill>
                  <a:schemeClr val="dk1"/>
                </a:solidFill>
                <a:latin typeface="DM Sans Medium"/>
                <a:ea typeface="DM Sans Medium"/>
                <a:cs typeface="DM Sans Medium"/>
                <a:sym typeface="DM Sans Medium"/>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pic>
        <p:nvPicPr>
          <p:cNvPr id="521" name="Google Shape;521;p22"/>
          <p:cNvPicPr preferRelativeResize="0"/>
          <p:nvPr/>
        </p:nvPicPr>
        <p:blipFill rotWithShape="1">
          <a:blip r:embed="rId2" cstate="email">
            <a:alphaModFix amt="58000"/>
            <a:extLst>
              <a:ext uri="{28A0092B-C50C-407E-A947-70E740481C1C}">
                <a14:useLocalDpi xmlns:a14="http://schemas.microsoft.com/office/drawing/2010/main"/>
              </a:ext>
            </a:extLst>
          </a:blip>
          <a:srcRect/>
          <a:stretch/>
        </p:blipFill>
        <p:spPr>
          <a:xfrm rot="3477838">
            <a:off x="-1039607" y="-1529635"/>
            <a:ext cx="2688313" cy="2648597"/>
          </a:xfrm>
          <a:prstGeom prst="rect">
            <a:avLst/>
          </a:prstGeom>
          <a:noFill/>
          <a:ln>
            <a:noFill/>
          </a:ln>
        </p:spPr>
      </p:pic>
      <p:pic>
        <p:nvPicPr>
          <p:cNvPr id="522" name="Google Shape;522;p22"/>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rot="8714416">
            <a:off x="7651357" y="3826560"/>
            <a:ext cx="2670663" cy="2097385"/>
          </a:xfrm>
          <a:prstGeom prst="rect">
            <a:avLst/>
          </a:prstGeom>
          <a:noFill/>
          <a:ln>
            <a:noFill/>
          </a:ln>
        </p:spPr>
      </p:pic>
      <p:grpSp>
        <p:nvGrpSpPr>
          <p:cNvPr id="523" name="Google Shape;523;p22"/>
          <p:cNvGrpSpPr/>
          <p:nvPr/>
        </p:nvGrpSpPr>
        <p:grpSpPr>
          <a:xfrm>
            <a:off x="-590920" y="617003"/>
            <a:ext cx="10135621" cy="2576736"/>
            <a:chOff x="-590920" y="617003"/>
            <a:chExt cx="10135621" cy="2576736"/>
          </a:xfrm>
        </p:grpSpPr>
        <p:grpSp>
          <p:nvGrpSpPr>
            <p:cNvPr id="524" name="Google Shape;524;p22"/>
            <p:cNvGrpSpPr/>
            <p:nvPr/>
          </p:nvGrpSpPr>
          <p:grpSpPr>
            <a:xfrm>
              <a:off x="-590920" y="617003"/>
              <a:ext cx="1097090" cy="1097090"/>
              <a:chOff x="-423175" y="2918850"/>
              <a:chExt cx="822900" cy="822900"/>
            </a:xfrm>
          </p:grpSpPr>
          <p:sp>
            <p:nvSpPr>
              <p:cNvPr id="525" name="Google Shape;525;p22"/>
              <p:cNvSpPr/>
              <p:nvPr/>
            </p:nvSpPr>
            <p:spPr>
              <a:xfrm>
                <a:off x="-423175" y="2918850"/>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26" name="Google Shape;526;p22"/>
              <p:cNvSpPr/>
              <p:nvPr/>
            </p:nvSpPr>
            <p:spPr>
              <a:xfrm>
                <a:off x="-380725" y="2961300"/>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27" name="Google Shape;527;p22"/>
              <p:cNvSpPr/>
              <p:nvPr/>
            </p:nvSpPr>
            <p:spPr>
              <a:xfrm>
                <a:off x="-340975" y="3001050"/>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28" name="Google Shape;528;p22"/>
              <p:cNvSpPr/>
              <p:nvPr/>
            </p:nvSpPr>
            <p:spPr>
              <a:xfrm>
                <a:off x="-299725" y="3042300"/>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29" name="Google Shape;529;p22"/>
              <p:cNvSpPr/>
              <p:nvPr/>
            </p:nvSpPr>
            <p:spPr>
              <a:xfrm>
                <a:off x="-258625" y="3083400"/>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30" name="Google Shape;530;p22"/>
              <p:cNvSpPr/>
              <p:nvPr/>
            </p:nvSpPr>
            <p:spPr>
              <a:xfrm>
                <a:off x="-217525" y="3124500"/>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31" name="Google Shape;531;p22"/>
              <p:cNvSpPr/>
              <p:nvPr/>
            </p:nvSpPr>
            <p:spPr>
              <a:xfrm>
                <a:off x="-171775" y="3170250"/>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32" name="Google Shape;532;p22"/>
              <p:cNvSpPr/>
              <p:nvPr/>
            </p:nvSpPr>
            <p:spPr>
              <a:xfrm>
                <a:off x="-126025" y="3216000"/>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nvGrpSpPr>
            <p:cNvPr id="533" name="Google Shape;533;p22"/>
            <p:cNvGrpSpPr/>
            <p:nvPr/>
          </p:nvGrpSpPr>
          <p:grpSpPr>
            <a:xfrm>
              <a:off x="8721719" y="2370757"/>
              <a:ext cx="822982" cy="822982"/>
              <a:chOff x="-423175" y="2918850"/>
              <a:chExt cx="822900" cy="822900"/>
            </a:xfrm>
          </p:grpSpPr>
          <p:sp>
            <p:nvSpPr>
              <p:cNvPr id="534" name="Google Shape;534;p22"/>
              <p:cNvSpPr/>
              <p:nvPr/>
            </p:nvSpPr>
            <p:spPr>
              <a:xfrm>
                <a:off x="-423175" y="2918850"/>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35" name="Google Shape;535;p22"/>
              <p:cNvSpPr/>
              <p:nvPr/>
            </p:nvSpPr>
            <p:spPr>
              <a:xfrm>
                <a:off x="-380725" y="2961300"/>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36" name="Google Shape;536;p22"/>
              <p:cNvSpPr/>
              <p:nvPr/>
            </p:nvSpPr>
            <p:spPr>
              <a:xfrm>
                <a:off x="-340975" y="3001050"/>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37" name="Google Shape;537;p22"/>
              <p:cNvSpPr/>
              <p:nvPr/>
            </p:nvSpPr>
            <p:spPr>
              <a:xfrm>
                <a:off x="-299725" y="3042300"/>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38" name="Google Shape;538;p22"/>
              <p:cNvSpPr/>
              <p:nvPr/>
            </p:nvSpPr>
            <p:spPr>
              <a:xfrm>
                <a:off x="-258625" y="3083400"/>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39" name="Google Shape;539;p22"/>
              <p:cNvSpPr/>
              <p:nvPr/>
            </p:nvSpPr>
            <p:spPr>
              <a:xfrm>
                <a:off x="-217525" y="3124500"/>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40" name="Google Shape;540;p22"/>
              <p:cNvSpPr/>
              <p:nvPr/>
            </p:nvSpPr>
            <p:spPr>
              <a:xfrm>
                <a:off x="-171775" y="3170250"/>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41" name="Google Shape;541;p22"/>
              <p:cNvSpPr/>
              <p:nvPr/>
            </p:nvSpPr>
            <p:spPr>
              <a:xfrm>
                <a:off x="-126025" y="3216000"/>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542"/>
        <p:cNvGrpSpPr/>
        <p:nvPr/>
      </p:nvGrpSpPr>
      <p:grpSpPr>
        <a:xfrm>
          <a:off x="0" y="0"/>
          <a:ext cx="0" cy="0"/>
          <a:chOff x="0" y="0"/>
          <a:chExt cx="0" cy="0"/>
        </a:xfrm>
      </p:grpSpPr>
      <p:sp>
        <p:nvSpPr>
          <p:cNvPr id="543" name="Google Shape;543;p2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544" name="Google Shape;544;p23"/>
          <p:cNvSpPr txBox="1">
            <a:spLocks noGrp="1"/>
          </p:cNvSpPr>
          <p:nvPr>
            <p:ph type="subTitle" idx="1"/>
          </p:nvPr>
        </p:nvSpPr>
        <p:spPr>
          <a:xfrm>
            <a:off x="4795903" y="1675080"/>
            <a:ext cx="3040800" cy="21591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45" name="Google Shape;545;p23"/>
          <p:cNvSpPr txBox="1">
            <a:spLocks noGrp="1"/>
          </p:cNvSpPr>
          <p:nvPr>
            <p:ph type="subTitle" idx="2"/>
          </p:nvPr>
        </p:nvSpPr>
        <p:spPr>
          <a:xfrm>
            <a:off x="1307297" y="1675080"/>
            <a:ext cx="3040800" cy="21591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46" name="Google Shape;546;p23"/>
          <p:cNvSpPr/>
          <p:nvPr/>
        </p:nvSpPr>
        <p:spPr>
          <a:xfrm>
            <a:off x="8623600" y="3244650"/>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547" name="Google Shape;547;p23"/>
          <p:cNvGrpSpPr/>
          <p:nvPr/>
        </p:nvGrpSpPr>
        <p:grpSpPr>
          <a:xfrm>
            <a:off x="1340754" y="4840941"/>
            <a:ext cx="274297" cy="32917"/>
            <a:chOff x="3442775" y="4506975"/>
            <a:chExt cx="812250" cy="96900"/>
          </a:xfrm>
        </p:grpSpPr>
        <p:sp>
          <p:nvSpPr>
            <p:cNvPr id="548" name="Google Shape;548;p23"/>
            <p:cNvSpPr/>
            <p:nvPr/>
          </p:nvSpPr>
          <p:spPr>
            <a:xfrm>
              <a:off x="344277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549" name="Google Shape;549;p23"/>
            <p:cNvSpPr/>
            <p:nvPr/>
          </p:nvSpPr>
          <p:spPr>
            <a:xfrm>
              <a:off x="3621613"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550" name="Google Shape;550;p23"/>
            <p:cNvSpPr/>
            <p:nvPr/>
          </p:nvSpPr>
          <p:spPr>
            <a:xfrm>
              <a:off x="3800450"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551" name="Google Shape;551;p23"/>
            <p:cNvSpPr/>
            <p:nvPr/>
          </p:nvSpPr>
          <p:spPr>
            <a:xfrm>
              <a:off x="3979288"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552" name="Google Shape;552;p23"/>
            <p:cNvSpPr/>
            <p:nvPr/>
          </p:nvSpPr>
          <p:spPr>
            <a:xfrm>
              <a:off x="415812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grpSp>
        <p:nvGrpSpPr>
          <p:cNvPr id="553" name="Google Shape;553;p23"/>
          <p:cNvGrpSpPr/>
          <p:nvPr/>
        </p:nvGrpSpPr>
        <p:grpSpPr>
          <a:xfrm>
            <a:off x="-604720" y="3379028"/>
            <a:ext cx="8800108" cy="2047949"/>
            <a:chOff x="-604720" y="3379028"/>
            <a:chExt cx="8800108" cy="2047949"/>
          </a:xfrm>
        </p:grpSpPr>
        <p:grpSp>
          <p:nvGrpSpPr>
            <p:cNvPr id="554" name="Google Shape;554;p23"/>
            <p:cNvGrpSpPr/>
            <p:nvPr/>
          </p:nvGrpSpPr>
          <p:grpSpPr>
            <a:xfrm>
              <a:off x="7372406" y="4603995"/>
              <a:ext cx="822982" cy="822982"/>
              <a:chOff x="-423175" y="2918850"/>
              <a:chExt cx="822900" cy="822900"/>
            </a:xfrm>
          </p:grpSpPr>
          <p:sp>
            <p:nvSpPr>
              <p:cNvPr id="555" name="Google Shape;555;p23"/>
              <p:cNvSpPr/>
              <p:nvPr/>
            </p:nvSpPr>
            <p:spPr>
              <a:xfrm>
                <a:off x="-423175" y="2918850"/>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56" name="Google Shape;556;p23"/>
              <p:cNvSpPr/>
              <p:nvPr/>
            </p:nvSpPr>
            <p:spPr>
              <a:xfrm>
                <a:off x="-380725" y="2961300"/>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57" name="Google Shape;557;p23"/>
              <p:cNvSpPr/>
              <p:nvPr/>
            </p:nvSpPr>
            <p:spPr>
              <a:xfrm>
                <a:off x="-340975" y="3001050"/>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58" name="Google Shape;558;p23"/>
              <p:cNvSpPr/>
              <p:nvPr/>
            </p:nvSpPr>
            <p:spPr>
              <a:xfrm>
                <a:off x="-299725" y="3042300"/>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59" name="Google Shape;559;p23"/>
              <p:cNvSpPr/>
              <p:nvPr/>
            </p:nvSpPr>
            <p:spPr>
              <a:xfrm>
                <a:off x="-258625" y="3083400"/>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60" name="Google Shape;560;p23"/>
              <p:cNvSpPr/>
              <p:nvPr/>
            </p:nvSpPr>
            <p:spPr>
              <a:xfrm>
                <a:off x="-217525" y="3124500"/>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61" name="Google Shape;561;p23"/>
              <p:cNvSpPr/>
              <p:nvPr/>
            </p:nvSpPr>
            <p:spPr>
              <a:xfrm>
                <a:off x="-171775" y="3170250"/>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62" name="Google Shape;562;p23"/>
              <p:cNvSpPr/>
              <p:nvPr/>
            </p:nvSpPr>
            <p:spPr>
              <a:xfrm>
                <a:off x="-126025" y="3216000"/>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nvGrpSpPr>
            <p:cNvPr id="563" name="Google Shape;563;p23"/>
            <p:cNvGrpSpPr/>
            <p:nvPr/>
          </p:nvGrpSpPr>
          <p:grpSpPr>
            <a:xfrm>
              <a:off x="-604720" y="3379028"/>
              <a:ext cx="1097090" cy="1097090"/>
              <a:chOff x="-423175" y="2918850"/>
              <a:chExt cx="822900" cy="822900"/>
            </a:xfrm>
          </p:grpSpPr>
          <p:sp>
            <p:nvSpPr>
              <p:cNvPr id="564" name="Google Shape;564;p23"/>
              <p:cNvSpPr/>
              <p:nvPr/>
            </p:nvSpPr>
            <p:spPr>
              <a:xfrm>
                <a:off x="-423175" y="2918850"/>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65" name="Google Shape;565;p23"/>
              <p:cNvSpPr/>
              <p:nvPr/>
            </p:nvSpPr>
            <p:spPr>
              <a:xfrm>
                <a:off x="-380725" y="2961300"/>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66" name="Google Shape;566;p23"/>
              <p:cNvSpPr/>
              <p:nvPr/>
            </p:nvSpPr>
            <p:spPr>
              <a:xfrm>
                <a:off x="-340975" y="3001050"/>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67" name="Google Shape;567;p23"/>
              <p:cNvSpPr/>
              <p:nvPr/>
            </p:nvSpPr>
            <p:spPr>
              <a:xfrm>
                <a:off x="-299725" y="3042300"/>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68" name="Google Shape;568;p23"/>
              <p:cNvSpPr/>
              <p:nvPr/>
            </p:nvSpPr>
            <p:spPr>
              <a:xfrm>
                <a:off x="-258625" y="3083400"/>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69" name="Google Shape;569;p23"/>
              <p:cNvSpPr/>
              <p:nvPr/>
            </p:nvSpPr>
            <p:spPr>
              <a:xfrm>
                <a:off x="-217525" y="3124500"/>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70" name="Google Shape;570;p23"/>
              <p:cNvSpPr/>
              <p:nvPr/>
            </p:nvSpPr>
            <p:spPr>
              <a:xfrm>
                <a:off x="-171775" y="3170250"/>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571" name="Google Shape;571;p23"/>
              <p:cNvSpPr/>
              <p:nvPr/>
            </p:nvSpPr>
            <p:spPr>
              <a:xfrm>
                <a:off x="-126025" y="3216000"/>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pic>
        <p:nvPicPr>
          <p:cNvPr id="572" name="Google Shape;572;p23"/>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rot="996112">
            <a:off x="-1123525" y="3797913"/>
            <a:ext cx="2407489" cy="2159100"/>
          </a:xfrm>
          <a:prstGeom prst="rect">
            <a:avLst/>
          </a:prstGeom>
          <a:noFill/>
          <a:ln>
            <a:noFill/>
          </a:ln>
        </p:spPr>
      </p:pic>
      <p:pic>
        <p:nvPicPr>
          <p:cNvPr id="573" name="Google Shape;573;p23"/>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rot="9390379" flipH="1">
            <a:off x="7621808" y="3882397"/>
            <a:ext cx="2045468" cy="2159103"/>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740"/>
        <p:cNvGrpSpPr/>
        <p:nvPr/>
      </p:nvGrpSpPr>
      <p:grpSpPr>
        <a:xfrm>
          <a:off x="0" y="0"/>
          <a:ext cx="0" cy="0"/>
          <a:chOff x="0" y="0"/>
          <a:chExt cx="0" cy="0"/>
        </a:xfrm>
      </p:grpSpPr>
      <p:pic>
        <p:nvPicPr>
          <p:cNvPr id="741" name="Google Shape;741;p29"/>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rot="5400007" flipH="1">
            <a:off x="7979643" y="-458573"/>
            <a:ext cx="2670664" cy="2097385"/>
          </a:xfrm>
          <a:prstGeom prst="rect">
            <a:avLst/>
          </a:prstGeom>
          <a:noFill/>
          <a:ln>
            <a:noFill/>
          </a:ln>
        </p:spPr>
      </p:pic>
      <p:sp>
        <p:nvSpPr>
          <p:cNvPr id="742" name="Google Shape;742;p29"/>
          <p:cNvSpPr/>
          <p:nvPr/>
        </p:nvSpPr>
        <p:spPr>
          <a:xfrm rot="10800000" flipH="1">
            <a:off x="8506272" y="2002335"/>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nvGrpSpPr>
          <p:cNvPr id="743" name="Google Shape;743;p29"/>
          <p:cNvGrpSpPr/>
          <p:nvPr/>
        </p:nvGrpSpPr>
        <p:grpSpPr>
          <a:xfrm>
            <a:off x="-411491" y="-631921"/>
            <a:ext cx="9070837" cy="4055026"/>
            <a:chOff x="-411491" y="-631921"/>
            <a:chExt cx="9070837" cy="4055026"/>
          </a:xfrm>
        </p:grpSpPr>
        <p:grpSp>
          <p:nvGrpSpPr>
            <p:cNvPr id="744" name="Google Shape;744;p29"/>
            <p:cNvGrpSpPr/>
            <p:nvPr/>
          </p:nvGrpSpPr>
          <p:grpSpPr>
            <a:xfrm rot="10800000">
              <a:off x="7562256" y="-631921"/>
              <a:ext cx="1097090" cy="1097090"/>
              <a:chOff x="-423175" y="2918850"/>
              <a:chExt cx="822900" cy="822900"/>
            </a:xfrm>
          </p:grpSpPr>
          <p:sp>
            <p:nvSpPr>
              <p:cNvPr id="745" name="Google Shape;745;p29"/>
              <p:cNvSpPr/>
              <p:nvPr/>
            </p:nvSpPr>
            <p:spPr>
              <a:xfrm>
                <a:off x="-423175" y="2918850"/>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46" name="Google Shape;746;p29"/>
              <p:cNvSpPr/>
              <p:nvPr/>
            </p:nvSpPr>
            <p:spPr>
              <a:xfrm>
                <a:off x="-380725" y="2961300"/>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47" name="Google Shape;747;p29"/>
              <p:cNvSpPr/>
              <p:nvPr/>
            </p:nvSpPr>
            <p:spPr>
              <a:xfrm>
                <a:off x="-340975" y="3001050"/>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48" name="Google Shape;748;p29"/>
              <p:cNvSpPr/>
              <p:nvPr/>
            </p:nvSpPr>
            <p:spPr>
              <a:xfrm>
                <a:off x="-299725" y="3042300"/>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49" name="Google Shape;749;p29"/>
              <p:cNvSpPr/>
              <p:nvPr/>
            </p:nvSpPr>
            <p:spPr>
              <a:xfrm>
                <a:off x="-258625" y="3083400"/>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50" name="Google Shape;750;p29"/>
              <p:cNvSpPr/>
              <p:nvPr/>
            </p:nvSpPr>
            <p:spPr>
              <a:xfrm>
                <a:off x="-217525" y="3124500"/>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51" name="Google Shape;751;p29"/>
              <p:cNvSpPr/>
              <p:nvPr/>
            </p:nvSpPr>
            <p:spPr>
              <a:xfrm>
                <a:off x="-171775" y="3170250"/>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52" name="Google Shape;752;p29"/>
              <p:cNvSpPr/>
              <p:nvPr/>
            </p:nvSpPr>
            <p:spPr>
              <a:xfrm>
                <a:off x="-126025" y="3216000"/>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nvGrpSpPr>
            <p:cNvPr id="753" name="Google Shape;753;p29"/>
            <p:cNvGrpSpPr/>
            <p:nvPr/>
          </p:nvGrpSpPr>
          <p:grpSpPr>
            <a:xfrm flipH="1">
              <a:off x="-411491" y="2600123"/>
              <a:ext cx="822982" cy="822982"/>
              <a:chOff x="-423175" y="2918850"/>
              <a:chExt cx="822900" cy="822900"/>
            </a:xfrm>
          </p:grpSpPr>
          <p:sp>
            <p:nvSpPr>
              <p:cNvPr id="754" name="Google Shape;754;p29"/>
              <p:cNvSpPr/>
              <p:nvPr/>
            </p:nvSpPr>
            <p:spPr>
              <a:xfrm>
                <a:off x="-423175" y="2918850"/>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55" name="Google Shape;755;p29"/>
              <p:cNvSpPr/>
              <p:nvPr/>
            </p:nvSpPr>
            <p:spPr>
              <a:xfrm>
                <a:off x="-380725" y="2961300"/>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56" name="Google Shape;756;p29"/>
              <p:cNvSpPr/>
              <p:nvPr/>
            </p:nvSpPr>
            <p:spPr>
              <a:xfrm>
                <a:off x="-340975" y="3001050"/>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57" name="Google Shape;757;p29"/>
              <p:cNvSpPr/>
              <p:nvPr/>
            </p:nvSpPr>
            <p:spPr>
              <a:xfrm>
                <a:off x="-299725" y="3042300"/>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58" name="Google Shape;758;p29"/>
              <p:cNvSpPr/>
              <p:nvPr/>
            </p:nvSpPr>
            <p:spPr>
              <a:xfrm>
                <a:off x="-258625" y="3083400"/>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59" name="Google Shape;759;p29"/>
              <p:cNvSpPr/>
              <p:nvPr/>
            </p:nvSpPr>
            <p:spPr>
              <a:xfrm>
                <a:off x="-217525" y="3124500"/>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60" name="Google Shape;760;p29"/>
              <p:cNvSpPr/>
              <p:nvPr/>
            </p:nvSpPr>
            <p:spPr>
              <a:xfrm>
                <a:off x="-171775" y="3170250"/>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61" name="Google Shape;761;p29"/>
              <p:cNvSpPr/>
              <p:nvPr/>
            </p:nvSpPr>
            <p:spPr>
              <a:xfrm>
                <a:off x="-126025" y="3216000"/>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grpSp>
        <p:nvGrpSpPr>
          <p:cNvPr id="762" name="Google Shape;762;p29"/>
          <p:cNvGrpSpPr/>
          <p:nvPr/>
        </p:nvGrpSpPr>
        <p:grpSpPr>
          <a:xfrm rot="5400000" flipH="1">
            <a:off x="441737" y="3467594"/>
            <a:ext cx="274297" cy="32917"/>
            <a:chOff x="3442775" y="4506975"/>
            <a:chExt cx="812250" cy="96900"/>
          </a:xfrm>
        </p:grpSpPr>
        <p:sp>
          <p:nvSpPr>
            <p:cNvPr id="763" name="Google Shape;763;p29"/>
            <p:cNvSpPr/>
            <p:nvPr/>
          </p:nvSpPr>
          <p:spPr>
            <a:xfrm>
              <a:off x="344277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764" name="Google Shape;764;p29"/>
            <p:cNvSpPr/>
            <p:nvPr/>
          </p:nvSpPr>
          <p:spPr>
            <a:xfrm>
              <a:off x="3621613"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765" name="Google Shape;765;p29"/>
            <p:cNvSpPr/>
            <p:nvPr/>
          </p:nvSpPr>
          <p:spPr>
            <a:xfrm>
              <a:off x="3800450"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766" name="Google Shape;766;p29"/>
            <p:cNvSpPr/>
            <p:nvPr/>
          </p:nvSpPr>
          <p:spPr>
            <a:xfrm>
              <a:off x="3979288"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767" name="Google Shape;767;p29"/>
            <p:cNvSpPr/>
            <p:nvPr/>
          </p:nvSpPr>
          <p:spPr>
            <a:xfrm>
              <a:off x="415812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pic>
        <p:nvPicPr>
          <p:cNvPr id="768" name="Google Shape;768;p29"/>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rot="-9390379">
            <a:off x="-585346" y="3837125"/>
            <a:ext cx="2045468" cy="2159103"/>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769"/>
        <p:cNvGrpSpPr/>
        <p:nvPr/>
      </p:nvGrpSpPr>
      <p:grpSpPr>
        <a:xfrm>
          <a:off x="0" y="0"/>
          <a:ext cx="0" cy="0"/>
          <a:chOff x="0" y="0"/>
          <a:chExt cx="0" cy="0"/>
        </a:xfrm>
      </p:grpSpPr>
      <p:grpSp>
        <p:nvGrpSpPr>
          <p:cNvPr id="770" name="Google Shape;770;p30"/>
          <p:cNvGrpSpPr/>
          <p:nvPr/>
        </p:nvGrpSpPr>
        <p:grpSpPr>
          <a:xfrm rot="-5400000" flipH="1">
            <a:off x="361341" y="1581387"/>
            <a:ext cx="274297" cy="32917"/>
            <a:chOff x="3442775" y="4506975"/>
            <a:chExt cx="812250" cy="96900"/>
          </a:xfrm>
        </p:grpSpPr>
        <p:sp>
          <p:nvSpPr>
            <p:cNvPr id="771" name="Google Shape;771;p30"/>
            <p:cNvSpPr/>
            <p:nvPr/>
          </p:nvSpPr>
          <p:spPr>
            <a:xfrm>
              <a:off x="344277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772" name="Google Shape;772;p30"/>
            <p:cNvSpPr/>
            <p:nvPr/>
          </p:nvSpPr>
          <p:spPr>
            <a:xfrm>
              <a:off x="3621613"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773" name="Google Shape;773;p30"/>
            <p:cNvSpPr/>
            <p:nvPr/>
          </p:nvSpPr>
          <p:spPr>
            <a:xfrm>
              <a:off x="3800450"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774" name="Google Shape;774;p30"/>
            <p:cNvSpPr/>
            <p:nvPr/>
          </p:nvSpPr>
          <p:spPr>
            <a:xfrm>
              <a:off x="3979288"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sp>
          <p:nvSpPr>
            <p:cNvPr id="775" name="Google Shape;775;p30"/>
            <p:cNvSpPr/>
            <p:nvPr/>
          </p:nvSpPr>
          <p:spPr>
            <a:xfrm>
              <a:off x="4158125" y="4506975"/>
              <a:ext cx="96900" cy="96900"/>
            </a:xfrm>
            <a:prstGeom prst="ellipse">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grpSp>
      <p:pic>
        <p:nvPicPr>
          <p:cNvPr id="776" name="Google Shape;776;p30"/>
          <p:cNvPicPr preferRelativeResize="0"/>
          <p:nvPr/>
        </p:nvPicPr>
        <p:blipFill rotWithShape="1">
          <a:blip r:embed="rId2" cstate="email">
            <a:alphaModFix amt="70000"/>
            <a:extLst>
              <a:ext uri="{28A0092B-C50C-407E-A947-70E740481C1C}">
                <a14:useLocalDpi xmlns:a14="http://schemas.microsoft.com/office/drawing/2010/main"/>
              </a:ext>
            </a:extLst>
          </a:blip>
          <a:srcRect/>
          <a:stretch/>
        </p:blipFill>
        <p:spPr>
          <a:xfrm rot="-5130888" flipH="1">
            <a:off x="7822654" y="4062698"/>
            <a:ext cx="2148917" cy="1792565"/>
          </a:xfrm>
          <a:prstGeom prst="rect">
            <a:avLst/>
          </a:prstGeom>
          <a:noFill/>
          <a:ln>
            <a:noFill/>
          </a:ln>
        </p:spPr>
      </p:pic>
      <p:grpSp>
        <p:nvGrpSpPr>
          <p:cNvPr id="777" name="Google Shape;777;p30"/>
          <p:cNvGrpSpPr/>
          <p:nvPr/>
        </p:nvGrpSpPr>
        <p:grpSpPr>
          <a:xfrm>
            <a:off x="-582226" y="302164"/>
            <a:ext cx="10136774" cy="3921753"/>
            <a:chOff x="-582226" y="302164"/>
            <a:chExt cx="10136774" cy="3921753"/>
          </a:xfrm>
        </p:grpSpPr>
        <p:grpSp>
          <p:nvGrpSpPr>
            <p:cNvPr id="778" name="Google Shape;778;p30"/>
            <p:cNvGrpSpPr/>
            <p:nvPr/>
          </p:nvGrpSpPr>
          <p:grpSpPr>
            <a:xfrm flipH="1">
              <a:off x="-582226" y="302164"/>
              <a:ext cx="1097255" cy="1097255"/>
              <a:chOff x="8735900" y="445925"/>
              <a:chExt cx="822900" cy="822900"/>
            </a:xfrm>
          </p:grpSpPr>
          <p:sp>
            <p:nvSpPr>
              <p:cNvPr id="779" name="Google Shape;779;p30"/>
              <p:cNvSpPr/>
              <p:nvPr/>
            </p:nvSpPr>
            <p:spPr>
              <a:xfrm>
                <a:off x="8735900" y="445925"/>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80" name="Google Shape;780;p30"/>
              <p:cNvSpPr/>
              <p:nvPr/>
            </p:nvSpPr>
            <p:spPr>
              <a:xfrm>
                <a:off x="8778350" y="488375"/>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81" name="Google Shape;781;p30"/>
              <p:cNvSpPr/>
              <p:nvPr/>
            </p:nvSpPr>
            <p:spPr>
              <a:xfrm>
                <a:off x="8818100" y="528125"/>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82" name="Google Shape;782;p30"/>
              <p:cNvSpPr/>
              <p:nvPr/>
            </p:nvSpPr>
            <p:spPr>
              <a:xfrm>
                <a:off x="8859350" y="569375"/>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83" name="Google Shape;783;p30"/>
              <p:cNvSpPr/>
              <p:nvPr/>
            </p:nvSpPr>
            <p:spPr>
              <a:xfrm>
                <a:off x="8900450" y="610475"/>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84" name="Google Shape;784;p30"/>
              <p:cNvSpPr/>
              <p:nvPr/>
            </p:nvSpPr>
            <p:spPr>
              <a:xfrm>
                <a:off x="8941550" y="651575"/>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85" name="Google Shape;785;p30"/>
              <p:cNvSpPr/>
              <p:nvPr/>
            </p:nvSpPr>
            <p:spPr>
              <a:xfrm>
                <a:off x="8987300" y="697325"/>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86" name="Google Shape;786;p30"/>
              <p:cNvSpPr/>
              <p:nvPr/>
            </p:nvSpPr>
            <p:spPr>
              <a:xfrm>
                <a:off x="9033050" y="743075"/>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nvGrpSpPr>
            <p:cNvPr id="787" name="Google Shape;787;p30"/>
            <p:cNvGrpSpPr/>
            <p:nvPr/>
          </p:nvGrpSpPr>
          <p:grpSpPr>
            <a:xfrm rot="10800000">
              <a:off x="8731648" y="3401017"/>
              <a:ext cx="822900" cy="822900"/>
              <a:chOff x="8735900" y="445925"/>
              <a:chExt cx="822900" cy="822900"/>
            </a:xfrm>
          </p:grpSpPr>
          <p:sp>
            <p:nvSpPr>
              <p:cNvPr id="788" name="Google Shape;788;p30"/>
              <p:cNvSpPr/>
              <p:nvPr/>
            </p:nvSpPr>
            <p:spPr>
              <a:xfrm>
                <a:off x="8735900" y="445925"/>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89" name="Google Shape;789;p30"/>
              <p:cNvSpPr/>
              <p:nvPr/>
            </p:nvSpPr>
            <p:spPr>
              <a:xfrm>
                <a:off x="8778350" y="488375"/>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90" name="Google Shape;790;p30"/>
              <p:cNvSpPr/>
              <p:nvPr/>
            </p:nvSpPr>
            <p:spPr>
              <a:xfrm>
                <a:off x="8818100" y="528125"/>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91" name="Google Shape;791;p30"/>
              <p:cNvSpPr/>
              <p:nvPr/>
            </p:nvSpPr>
            <p:spPr>
              <a:xfrm>
                <a:off x="8859350" y="569375"/>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92" name="Google Shape;792;p30"/>
              <p:cNvSpPr/>
              <p:nvPr/>
            </p:nvSpPr>
            <p:spPr>
              <a:xfrm>
                <a:off x="8900450" y="610475"/>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93" name="Google Shape;793;p30"/>
              <p:cNvSpPr/>
              <p:nvPr/>
            </p:nvSpPr>
            <p:spPr>
              <a:xfrm>
                <a:off x="8941550" y="651575"/>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94" name="Google Shape;794;p30"/>
              <p:cNvSpPr/>
              <p:nvPr/>
            </p:nvSpPr>
            <p:spPr>
              <a:xfrm>
                <a:off x="8987300" y="697325"/>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sp>
            <p:nvSpPr>
              <p:cNvPr id="795" name="Google Shape;795;p30"/>
              <p:cNvSpPr/>
              <p:nvPr/>
            </p:nvSpPr>
            <p:spPr>
              <a:xfrm>
                <a:off x="9033050" y="743075"/>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Roboto"/>
                  <a:ea typeface="Roboto"/>
                  <a:cs typeface="Roboto"/>
                  <a:sym typeface="Roboto"/>
                </a:endParaRPr>
              </a:p>
            </p:txBody>
          </p:sp>
        </p:grpSp>
      </p:grpSp>
      <p:sp>
        <p:nvSpPr>
          <p:cNvPr id="796" name="Google Shape;796;p30"/>
          <p:cNvSpPr/>
          <p:nvPr/>
        </p:nvSpPr>
        <p:spPr>
          <a:xfrm rot="10800000" flipH="1">
            <a:off x="8506272" y="2840535"/>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Open Sans"/>
              <a:ea typeface="Open Sans"/>
              <a:cs typeface="Open Sans"/>
              <a:sym typeface="Open Sans"/>
            </a:endParaRPr>
          </a:p>
        </p:txBody>
      </p:sp>
      <p:pic>
        <p:nvPicPr>
          <p:cNvPr id="797" name="Google Shape;797;p30"/>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rot="537552" flipH="1">
            <a:off x="-1037224" y="-977528"/>
            <a:ext cx="2707599" cy="2073099"/>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DM Sans Medium"/>
              <a:buNone/>
              <a:defRPr sz="3000">
                <a:solidFill>
                  <a:schemeClr val="dk1"/>
                </a:solidFill>
                <a:latin typeface="DM Sans Medium"/>
                <a:ea typeface="DM Sans Medium"/>
                <a:cs typeface="DM Sans Medium"/>
                <a:sym typeface="DM Sans Medium"/>
              </a:defRPr>
            </a:lvl1pPr>
            <a:lvl2pPr lvl="1" algn="ctr" rtl="0">
              <a:spcBef>
                <a:spcPts val="0"/>
              </a:spcBef>
              <a:spcAft>
                <a:spcPts val="0"/>
              </a:spcAft>
              <a:buClr>
                <a:schemeClr val="dk1"/>
              </a:buClr>
              <a:buSzPts val="3500"/>
              <a:buFont typeface="DM Sans Medium"/>
              <a:buNone/>
              <a:defRPr sz="3500">
                <a:solidFill>
                  <a:schemeClr val="dk1"/>
                </a:solidFill>
                <a:latin typeface="DM Sans Medium"/>
                <a:ea typeface="DM Sans Medium"/>
                <a:cs typeface="DM Sans Medium"/>
                <a:sym typeface="DM Sans Medium"/>
              </a:defRPr>
            </a:lvl2pPr>
            <a:lvl3pPr lvl="2" algn="ctr" rtl="0">
              <a:spcBef>
                <a:spcPts val="0"/>
              </a:spcBef>
              <a:spcAft>
                <a:spcPts val="0"/>
              </a:spcAft>
              <a:buClr>
                <a:schemeClr val="dk1"/>
              </a:buClr>
              <a:buSzPts val="3500"/>
              <a:buFont typeface="DM Sans Medium"/>
              <a:buNone/>
              <a:defRPr sz="3500">
                <a:solidFill>
                  <a:schemeClr val="dk1"/>
                </a:solidFill>
                <a:latin typeface="DM Sans Medium"/>
                <a:ea typeface="DM Sans Medium"/>
                <a:cs typeface="DM Sans Medium"/>
                <a:sym typeface="DM Sans Medium"/>
              </a:defRPr>
            </a:lvl3pPr>
            <a:lvl4pPr lvl="3" algn="ctr" rtl="0">
              <a:spcBef>
                <a:spcPts val="0"/>
              </a:spcBef>
              <a:spcAft>
                <a:spcPts val="0"/>
              </a:spcAft>
              <a:buClr>
                <a:schemeClr val="dk1"/>
              </a:buClr>
              <a:buSzPts val="3500"/>
              <a:buFont typeface="DM Sans Medium"/>
              <a:buNone/>
              <a:defRPr sz="3500">
                <a:solidFill>
                  <a:schemeClr val="dk1"/>
                </a:solidFill>
                <a:latin typeface="DM Sans Medium"/>
                <a:ea typeface="DM Sans Medium"/>
                <a:cs typeface="DM Sans Medium"/>
                <a:sym typeface="DM Sans Medium"/>
              </a:defRPr>
            </a:lvl4pPr>
            <a:lvl5pPr lvl="4" algn="ctr" rtl="0">
              <a:spcBef>
                <a:spcPts val="0"/>
              </a:spcBef>
              <a:spcAft>
                <a:spcPts val="0"/>
              </a:spcAft>
              <a:buClr>
                <a:schemeClr val="dk1"/>
              </a:buClr>
              <a:buSzPts val="3500"/>
              <a:buFont typeface="DM Sans Medium"/>
              <a:buNone/>
              <a:defRPr sz="3500">
                <a:solidFill>
                  <a:schemeClr val="dk1"/>
                </a:solidFill>
                <a:latin typeface="DM Sans Medium"/>
                <a:ea typeface="DM Sans Medium"/>
                <a:cs typeface="DM Sans Medium"/>
                <a:sym typeface="DM Sans Medium"/>
              </a:defRPr>
            </a:lvl5pPr>
            <a:lvl6pPr lvl="5" algn="ctr" rtl="0">
              <a:spcBef>
                <a:spcPts val="0"/>
              </a:spcBef>
              <a:spcAft>
                <a:spcPts val="0"/>
              </a:spcAft>
              <a:buClr>
                <a:schemeClr val="dk1"/>
              </a:buClr>
              <a:buSzPts val="3500"/>
              <a:buFont typeface="DM Sans Medium"/>
              <a:buNone/>
              <a:defRPr sz="3500">
                <a:solidFill>
                  <a:schemeClr val="dk1"/>
                </a:solidFill>
                <a:latin typeface="DM Sans Medium"/>
                <a:ea typeface="DM Sans Medium"/>
                <a:cs typeface="DM Sans Medium"/>
                <a:sym typeface="DM Sans Medium"/>
              </a:defRPr>
            </a:lvl6pPr>
            <a:lvl7pPr lvl="6" algn="ctr" rtl="0">
              <a:spcBef>
                <a:spcPts val="0"/>
              </a:spcBef>
              <a:spcAft>
                <a:spcPts val="0"/>
              </a:spcAft>
              <a:buClr>
                <a:schemeClr val="dk1"/>
              </a:buClr>
              <a:buSzPts val="3500"/>
              <a:buFont typeface="DM Sans Medium"/>
              <a:buNone/>
              <a:defRPr sz="3500">
                <a:solidFill>
                  <a:schemeClr val="dk1"/>
                </a:solidFill>
                <a:latin typeface="DM Sans Medium"/>
                <a:ea typeface="DM Sans Medium"/>
                <a:cs typeface="DM Sans Medium"/>
                <a:sym typeface="DM Sans Medium"/>
              </a:defRPr>
            </a:lvl7pPr>
            <a:lvl8pPr lvl="7" algn="ctr" rtl="0">
              <a:spcBef>
                <a:spcPts val="0"/>
              </a:spcBef>
              <a:spcAft>
                <a:spcPts val="0"/>
              </a:spcAft>
              <a:buClr>
                <a:schemeClr val="dk1"/>
              </a:buClr>
              <a:buSzPts val="3500"/>
              <a:buFont typeface="DM Sans Medium"/>
              <a:buNone/>
              <a:defRPr sz="3500">
                <a:solidFill>
                  <a:schemeClr val="dk1"/>
                </a:solidFill>
                <a:latin typeface="DM Sans Medium"/>
                <a:ea typeface="DM Sans Medium"/>
                <a:cs typeface="DM Sans Medium"/>
                <a:sym typeface="DM Sans Medium"/>
              </a:defRPr>
            </a:lvl8pPr>
            <a:lvl9pPr lvl="8" algn="ctr" rtl="0">
              <a:spcBef>
                <a:spcPts val="0"/>
              </a:spcBef>
              <a:spcAft>
                <a:spcPts val="0"/>
              </a:spcAft>
              <a:buClr>
                <a:schemeClr val="dk1"/>
              </a:buClr>
              <a:buSzPts val="3500"/>
              <a:buFont typeface="DM Sans Medium"/>
              <a:buNone/>
              <a:defRPr sz="3500">
                <a:solidFill>
                  <a:schemeClr val="dk1"/>
                </a:solidFill>
                <a:latin typeface="DM Sans Medium"/>
                <a:ea typeface="DM Sans Medium"/>
                <a:cs typeface="DM Sans Medium"/>
                <a:sym typeface="DM Sans Medium"/>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1pPr>
            <a:lvl2pPr marL="914400" lvl="1"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2pPr>
            <a:lvl3pPr marL="1371600" lvl="2"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3pPr>
            <a:lvl4pPr marL="1828800" lvl="3"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4pPr>
            <a:lvl5pPr marL="2286000" lvl="4"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5pPr>
            <a:lvl6pPr marL="2743200" lvl="5"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6pPr>
            <a:lvl7pPr marL="3200400" lvl="6"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7pPr>
            <a:lvl8pPr marL="3657600" lvl="7"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8pPr>
            <a:lvl9pPr marL="4114800" lvl="8" indent="-304800">
              <a:lnSpc>
                <a:spcPct val="100000"/>
              </a:lnSpc>
              <a:spcBef>
                <a:spcPts val="0"/>
              </a:spcBef>
              <a:spcAft>
                <a:spcPts val="0"/>
              </a:spcAft>
              <a:buClr>
                <a:schemeClr val="dk1"/>
              </a:buClr>
              <a:buSzPts val="1200"/>
              <a:buFont typeface="Roboto"/>
              <a:buChar char="■"/>
              <a:defRPr sz="1200">
                <a:solidFill>
                  <a:schemeClr val="dk1"/>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5" r:id="rId4"/>
    <p:sldLayoutId id="2147483658" r:id="rId5"/>
    <p:sldLayoutId id="2147483660" r:id="rId6"/>
    <p:sldLayoutId id="2147483661" r:id="rId7"/>
    <p:sldLayoutId id="2147483668" r:id="rId8"/>
    <p:sldLayoutId id="2147483669" r:id="rId9"/>
    <p:sldLayoutId id="2147483675" r:id="rId10"/>
    <p:sldLayoutId id="2147483676"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22.jpe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23.jpeg"/></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07"/>
        <p:cNvGrpSpPr/>
        <p:nvPr/>
      </p:nvGrpSpPr>
      <p:grpSpPr>
        <a:xfrm>
          <a:off x="0" y="0"/>
          <a:ext cx="0" cy="0"/>
          <a:chOff x="0" y="0"/>
          <a:chExt cx="0" cy="0"/>
        </a:xfrm>
      </p:grpSpPr>
      <p:sp>
        <p:nvSpPr>
          <p:cNvPr id="808" name="Google Shape;808;p34"/>
          <p:cNvSpPr txBox="1">
            <a:spLocks noGrp="1"/>
          </p:cNvSpPr>
          <p:nvPr>
            <p:ph type="ctrTitle"/>
          </p:nvPr>
        </p:nvSpPr>
        <p:spPr>
          <a:xfrm>
            <a:off x="2281285" y="0"/>
            <a:ext cx="4759595" cy="331216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600" b="1" dirty="0">
                <a:latin typeface="+mj-lt"/>
              </a:rPr>
              <a:t>LCLM4003 Effective Teamworking and Communication Teacher Name  Zahida khan </a:t>
            </a:r>
            <a:br>
              <a:rPr lang="en-US" sz="3600" b="1" dirty="0">
                <a:latin typeface="+mj-lt"/>
              </a:rPr>
            </a:br>
            <a:r>
              <a:rPr lang="en-US" sz="3600" b="1" dirty="0">
                <a:latin typeface="+mj-lt"/>
              </a:rPr>
              <a:t>Group Presentation</a:t>
            </a:r>
            <a:endParaRPr lang="fr-FR" sz="3600" b="1" dirty="0">
              <a:latin typeface="+mj-lt"/>
            </a:endParaRPr>
          </a:p>
        </p:txBody>
      </p:sp>
      <p:graphicFrame>
        <p:nvGraphicFramePr>
          <p:cNvPr id="2" name="Table 1">
            <a:extLst>
              <a:ext uri="{FF2B5EF4-FFF2-40B4-BE49-F238E27FC236}">
                <a16:creationId xmlns:a16="http://schemas.microsoft.com/office/drawing/2014/main" id="{22592F2B-2D9E-4EE4-A18D-2BB40090828F}"/>
              </a:ext>
            </a:extLst>
          </p:cNvPr>
          <p:cNvGraphicFramePr>
            <a:graphicFrameLocks noGrp="1"/>
          </p:cNvGraphicFramePr>
          <p:nvPr>
            <p:extLst>
              <p:ext uri="{D42A27DB-BD31-4B8C-83A1-F6EECF244321}">
                <p14:modId xmlns:p14="http://schemas.microsoft.com/office/powerpoint/2010/main" val="3944750578"/>
              </p:ext>
            </p:extLst>
          </p:nvPr>
        </p:nvGraphicFramePr>
        <p:xfrm>
          <a:off x="1637347" y="3393821"/>
          <a:ext cx="5869305" cy="964948"/>
        </p:xfrm>
        <a:graphic>
          <a:graphicData uri="http://schemas.openxmlformats.org/drawingml/2006/table">
            <a:tbl>
              <a:tblPr firstRow="1" firstCol="1" bandRow="1">
                <a:tableStyleId>{0D47459D-A098-4391-8B94-89C2B476C185}</a:tableStyleId>
              </a:tblPr>
              <a:tblGrid>
                <a:gridCol w="2934335">
                  <a:extLst>
                    <a:ext uri="{9D8B030D-6E8A-4147-A177-3AD203B41FA5}">
                      <a16:colId xmlns:a16="http://schemas.microsoft.com/office/drawing/2014/main" val="664445937"/>
                    </a:ext>
                  </a:extLst>
                </a:gridCol>
                <a:gridCol w="2934970">
                  <a:extLst>
                    <a:ext uri="{9D8B030D-6E8A-4147-A177-3AD203B41FA5}">
                      <a16:colId xmlns:a16="http://schemas.microsoft.com/office/drawing/2014/main" val="3278898608"/>
                    </a:ext>
                  </a:extLst>
                </a:gridCol>
              </a:tblGrid>
              <a:tr h="0">
                <a:tc>
                  <a:txBody>
                    <a:bodyPr/>
                    <a:lstStyle/>
                    <a:p>
                      <a:pPr algn="just">
                        <a:lnSpc>
                          <a:spcPct val="150000"/>
                        </a:lnSpc>
                        <a:spcBef>
                          <a:spcPts val="1200"/>
                        </a:spcBef>
                        <a:spcAft>
                          <a:spcPts val="600"/>
                        </a:spcAft>
                      </a:pPr>
                      <a:r>
                        <a:rPr lang="en-GB" sz="1200">
                          <a:effectLst/>
                        </a:rPr>
                        <a:t>Student Name</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600"/>
                        </a:spcAft>
                      </a:pPr>
                      <a:r>
                        <a:rPr lang="en-GB" sz="1200">
                          <a:effectLst/>
                        </a:rPr>
                        <a:t>Student ID</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30622997"/>
                  </a:ext>
                </a:extLst>
              </a:tr>
              <a:tr h="0">
                <a:tc>
                  <a:txBody>
                    <a:bodyPr/>
                    <a:lstStyle/>
                    <a:p>
                      <a:pPr algn="just">
                        <a:lnSpc>
                          <a:spcPct val="150000"/>
                        </a:lnSpc>
                        <a:spcBef>
                          <a:spcPts val="1200"/>
                        </a:spcBef>
                        <a:spcAft>
                          <a:spcPts val="600"/>
                        </a:spcAft>
                      </a:pPr>
                      <a:r>
                        <a:rPr lang="en-GB" sz="1200">
                          <a:effectLst/>
                        </a:rPr>
                        <a:t>Reshma Adhikari </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600"/>
                        </a:spcAft>
                      </a:pPr>
                      <a:r>
                        <a:rPr lang="en-GB" sz="1200">
                          <a:effectLst/>
                        </a:rPr>
                        <a:t>2511156 </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39449103"/>
                  </a:ext>
                </a:extLst>
              </a:tr>
              <a:tr h="0">
                <a:tc>
                  <a:txBody>
                    <a:bodyPr/>
                    <a:lstStyle/>
                    <a:p>
                      <a:pPr algn="just">
                        <a:lnSpc>
                          <a:spcPct val="150000"/>
                        </a:lnSpc>
                        <a:spcBef>
                          <a:spcPts val="1200"/>
                        </a:spcBef>
                        <a:spcAft>
                          <a:spcPts val="600"/>
                        </a:spcAft>
                      </a:pPr>
                      <a:r>
                        <a:rPr lang="en-GB" sz="1200">
                          <a:effectLst/>
                        </a:rPr>
                        <a:t>Jessica Edwards </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600"/>
                        </a:spcAft>
                      </a:pPr>
                      <a:r>
                        <a:rPr lang="en-GB" sz="1200">
                          <a:effectLst/>
                        </a:rPr>
                        <a:t>2506352</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152189079"/>
                  </a:ext>
                </a:extLst>
              </a:tr>
              <a:tr h="0">
                <a:tc>
                  <a:txBody>
                    <a:bodyPr/>
                    <a:lstStyle/>
                    <a:p>
                      <a:pPr algn="just">
                        <a:lnSpc>
                          <a:spcPct val="150000"/>
                        </a:lnSpc>
                        <a:spcBef>
                          <a:spcPts val="1200"/>
                        </a:spcBef>
                        <a:spcAft>
                          <a:spcPts val="600"/>
                        </a:spcAft>
                      </a:pPr>
                      <a:r>
                        <a:rPr lang="en-GB" sz="1200">
                          <a:effectLst/>
                        </a:rPr>
                        <a:t>Okhtar Mohamed Khaliq </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600"/>
                        </a:spcAft>
                      </a:pPr>
                      <a:r>
                        <a:rPr lang="en-GB" sz="1200" dirty="0">
                          <a:effectLst/>
                        </a:rPr>
                        <a:t>2505121</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68663960"/>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39"/>
        <p:cNvGrpSpPr/>
        <p:nvPr/>
      </p:nvGrpSpPr>
      <p:grpSpPr>
        <a:xfrm>
          <a:off x="0" y="0"/>
          <a:ext cx="0" cy="0"/>
          <a:chOff x="0" y="0"/>
          <a:chExt cx="0" cy="0"/>
        </a:xfrm>
      </p:grpSpPr>
      <p:sp>
        <p:nvSpPr>
          <p:cNvPr id="840" name="Google Shape;840;p37"/>
          <p:cNvSpPr txBox="1">
            <a:spLocks noGrp="1"/>
          </p:cNvSpPr>
          <p:nvPr>
            <p:ph type="title"/>
          </p:nvPr>
        </p:nvSpPr>
        <p:spPr>
          <a:xfrm>
            <a:off x="1667700" y="1040707"/>
            <a:ext cx="5808600" cy="63861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4800" b="1" dirty="0">
                <a:latin typeface="Calibri" panose="020F0502020204030204" pitchFamily="34" charset="0"/>
                <a:ea typeface="Calibri" panose="020F0502020204030204" pitchFamily="34" charset="0"/>
                <a:cs typeface="Calibri" panose="020F0502020204030204" pitchFamily="34" charset="0"/>
              </a:rPr>
              <a:t>Introduction</a:t>
            </a:r>
          </a:p>
        </p:txBody>
      </p:sp>
      <p:sp>
        <p:nvSpPr>
          <p:cNvPr id="841" name="Google Shape;841;p37"/>
          <p:cNvSpPr txBox="1">
            <a:spLocks noGrp="1"/>
          </p:cNvSpPr>
          <p:nvPr>
            <p:ph type="subTitle" idx="1"/>
          </p:nvPr>
        </p:nvSpPr>
        <p:spPr>
          <a:xfrm>
            <a:off x="4594558" y="1808850"/>
            <a:ext cx="3118848" cy="2387066"/>
          </a:xfrm>
          <a:prstGeom prst="rect">
            <a:avLst/>
          </a:prstGeom>
        </p:spPr>
        <p:txBody>
          <a:bodyPr spcFirstLastPara="1" wrap="square" lIns="91425" tIns="91425" rIns="91425" bIns="91425" anchor="t" anchorCtr="0">
            <a:noAutofit/>
          </a:bodyPr>
          <a:lstStyle/>
          <a:p>
            <a:pPr algn="just">
              <a:lnSpc>
                <a:spcPct val="150000"/>
              </a:lnSpc>
              <a:buFont typeface="Arial" panose="020B0604020202020204" pitchFamily="34" charset="0"/>
              <a:buChar char="•"/>
            </a:pPr>
            <a:r>
              <a:rPr lang="en-GB" sz="1100" dirty="0">
                <a:latin typeface="Calibri" panose="020F0502020204030204" pitchFamily="34" charset="0"/>
                <a:ea typeface="Calibri" panose="020F0502020204030204" pitchFamily="34" charset="0"/>
                <a:cs typeface="Calibri" panose="020F0502020204030204" pitchFamily="34" charset="0"/>
              </a:rPr>
              <a:t>Examines communication dysfunctions at </a:t>
            </a:r>
            <a:r>
              <a:rPr lang="en-GB" sz="1100" b="1" dirty="0">
                <a:latin typeface="Calibri" panose="020F0502020204030204" pitchFamily="34" charset="0"/>
                <a:ea typeface="Calibri" panose="020F0502020204030204" pitchFamily="34" charset="0"/>
                <a:cs typeface="Calibri" panose="020F0502020204030204" pitchFamily="34" charset="0"/>
              </a:rPr>
              <a:t>Flight Foods Ltd.</a:t>
            </a:r>
            <a:r>
              <a:rPr lang="en-GB" sz="1100" dirty="0">
                <a:latin typeface="Calibri" panose="020F0502020204030204" pitchFamily="34" charset="0"/>
                <a:ea typeface="Calibri" panose="020F0502020204030204" pitchFamily="34" charset="0"/>
                <a:cs typeface="Calibri" panose="020F0502020204030204" pitchFamily="34" charset="0"/>
              </a:rPr>
              <a:t>, linked to declining food standards (Gao, 2021).</a:t>
            </a:r>
          </a:p>
          <a:p>
            <a:pPr algn="just">
              <a:lnSpc>
                <a:spcPct val="150000"/>
              </a:lnSpc>
              <a:buFont typeface="Arial" panose="020B0604020202020204" pitchFamily="34" charset="0"/>
              <a:buChar char="•"/>
            </a:pPr>
            <a:r>
              <a:rPr lang="en-GB" sz="1100" dirty="0">
                <a:latin typeface="Calibri" panose="020F0502020204030204" pitchFamily="34" charset="0"/>
                <a:ea typeface="Calibri" panose="020F0502020204030204" pitchFamily="34" charset="0"/>
                <a:cs typeface="Calibri" panose="020F0502020204030204" pitchFamily="34" charset="0"/>
              </a:rPr>
              <a:t>Three barriers: </a:t>
            </a:r>
            <a:r>
              <a:rPr lang="en-GB" sz="1100" b="1" dirty="0">
                <a:latin typeface="Calibri" panose="020F0502020204030204" pitchFamily="34" charset="0"/>
                <a:ea typeface="Calibri" panose="020F0502020204030204" pitchFamily="34" charset="0"/>
                <a:cs typeface="Calibri" panose="020F0502020204030204" pitchFamily="34" charset="0"/>
              </a:rPr>
              <a:t>environmental noise,  cultural-linguistic, emotional</a:t>
            </a:r>
            <a:r>
              <a:rPr lang="en-GB" sz="1100" dirty="0">
                <a:latin typeface="Calibri" panose="020F0502020204030204" pitchFamily="34" charset="0"/>
                <a:ea typeface="Calibri" panose="020F0502020204030204" pitchFamily="34" charset="0"/>
                <a:cs typeface="Calibri" panose="020F0502020204030204" pitchFamily="34" charset="0"/>
              </a:rPr>
              <a:t>.</a:t>
            </a:r>
          </a:p>
          <a:p>
            <a:pPr algn="just">
              <a:lnSpc>
                <a:spcPct val="150000"/>
              </a:lnSpc>
              <a:buFont typeface="Arial" panose="020B0604020202020204" pitchFamily="34" charset="0"/>
              <a:buChar char="•"/>
            </a:pPr>
            <a:r>
              <a:rPr lang="en-GB" sz="1100" dirty="0">
                <a:latin typeface="Calibri" panose="020F0502020204030204" pitchFamily="34" charset="0"/>
                <a:ea typeface="Calibri" panose="020F0502020204030204" pitchFamily="34" charset="0"/>
                <a:cs typeface="Calibri" panose="020F0502020204030204" pitchFamily="34" charset="0"/>
              </a:rPr>
              <a:t>Aim: </a:t>
            </a:r>
            <a:r>
              <a:rPr lang="en-GB" sz="1100" b="1" dirty="0">
                <a:latin typeface="Calibri" panose="020F0502020204030204" pitchFamily="34" charset="0"/>
                <a:ea typeface="Calibri" panose="020F0502020204030204" pitchFamily="34" charset="0"/>
                <a:cs typeface="Calibri" panose="020F0502020204030204" pitchFamily="34" charset="0"/>
              </a:rPr>
              <a:t>Apply communication theory to propose interventions</a:t>
            </a:r>
            <a:r>
              <a:rPr lang="en-GB" sz="1100" dirty="0">
                <a:latin typeface="Calibri" panose="020F0502020204030204" pitchFamily="34" charset="0"/>
                <a:ea typeface="Calibri" panose="020F0502020204030204" pitchFamily="34" charset="0"/>
                <a:cs typeface="Calibri" panose="020F0502020204030204" pitchFamily="34" charset="0"/>
              </a:rPr>
              <a:t>.</a:t>
            </a:r>
          </a:p>
        </p:txBody>
      </p:sp>
      <p:grpSp>
        <p:nvGrpSpPr>
          <p:cNvPr id="842" name="Google Shape;842;p37"/>
          <p:cNvGrpSpPr/>
          <p:nvPr/>
        </p:nvGrpSpPr>
        <p:grpSpPr>
          <a:xfrm>
            <a:off x="-1371559" y="-2008229"/>
            <a:ext cx="4616097" cy="4675288"/>
            <a:chOff x="-947812" y="-1339156"/>
            <a:chExt cx="4616097" cy="4675288"/>
          </a:xfrm>
        </p:grpSpPr>
        <p:pic>
          <p:nvPicPr>
            <p:cNvPr id="843" name="Google Shape;843;p37"/>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rot="-2883237" flipH="1">
              <a:off x="-480999" y="-449949"/>
              <a:ext cx="3682471" cy="2896874"/>
            </a:xfrm>
            <a:prstGeom prst="rect">
              <a:avLst/>
            </a:prstGeom>
            <a:noFill/>
            <a:ln>
              <a:noFill/>
            </a:ln>
          </p:spPr>
        </p:pic>
        <p:grpSp>
          <p:nvGrpSpPr>
            <p:cNvPr id="844" name="Google Shape;844;p37"/>
            <p:cNvGrpSpPr/>
            <p:nvPr/>
          </p:nvGrpSpPr>
          <p:grpSpPr>
            <a:xfrm>
              <a:off x="144355" y="449941"/>
              <a:ext cx="1097090" cy="1097090"/>
              <a:chOff x="-423175" y="2918850"/>
              <a:chExt cx="822900" cy="822900"/>
            </a:xfrm>
          </p:grpSpPr>
          <p:sp>
            <p:nvSpPr>
              <p:cNvPr id="845" name="Google Shape;845;p37"/>
              <p:cNvSpPr/>
              <p:nvPr/>
            </p:nvSpPr>
            <p:spPr>
              <a:xfrm>
                <a:off x="-423175" y="2918850"/>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46" name="Google Shape;846;p37"/>
              <p:cNvSpPr/>
              <p:nvPr/>
            </p:nvSpPr>
            <p:spPr>
              <a:xfrm>
                <a:off x="-380725" y="2961300"/>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47" name="Google Shape;847;p37"/>
              <p:cNvSpPr/>
              <p:nvPr/>
            </p:nvSpPr>
            <p:spPr>
              <a:xfrm>
                <a:off x="-340975" y="3001050"/>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48" name="Google Shape;848;p37"/>
              <p:cNvSpPr/>
              <p:nvPr/>
            </p:nvSpPr>
            <p:spPr>
              <a:xfrm>
                <a:off x="-299725" y="3042300"/>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49" name="Google Shape;849;p37"/>
              <p:cNvSpPr/>
              <p:nvPr/>
            </p:nvSpPr>
            <p:spPr>
              <a:xfrm>
                <a:off x="-258625" y="3083400"/>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50" name="Google Shape;850;p37"/>
              <p:cNvSpPr/>
              <p:nvPr/>
            </p:nvSpPr>
            <p:spPr>
              <a:xfrm>
                <a:off x="-217525" y="3124500"/>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51" name="Google Shape;851;p37"/>
              <p:cNvSpPr/>
              <p:nvPr/>
            </p:nvSpPr>
            <p:spPr>
              <a:xfrm>
                <a:off x="-171775" y="3170250"/>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52" name="Google Shape;852;p37"/>
              <p:cNvSpPr/>
              <p:nvPr/>
            </p:nvSpPr>
            <p:spPr>
              <a:xfrm>
                <a:off x="-126025" y="3216000"/>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grpSp>
        <p:sp>
          <p:nvSpPr>
            <p:cNvPr id="853" name="Google Shape;853;p37"/>
            <p:cNvSpPr/>
            <p:nvPr/>
          </p:nvSpPr>
          <p:spPr>
            <a:xfrm flipH="1">
              <a:off x="144354" y="1891988"/>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Open Sans"/>
              </a:endParaRPr>
            </a:p>
          </p:txBody>
        </p:sp>
      </p:grpSp>
      <p:pic>
        <p:nvPicPr>
          <p:cNvPr id="3" name="Picture 2">
            <a:extLst>
              <a:ext uri="{FF2B5EF4-FFF2-40B4-BE49-F238E27FC236}">
                <a16:creationId xmlns:a16="http://schemas.microsoft.com/office/drawing/2014/main" id="{D1C935D4-2533-40CB-BF4B-1565AC7BFE3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38250" y="1819275"/>
            <a:ext cx="3333750" cy="25003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840;p37">
            <a:extLst>
              <a:ext uri="{FF2B5EF4-FFF2-40B4-BE49-F238E27FC236}">
                <a16:creationId xmlns:a16="http://schemas.microsoft.com/office/drawing/2014/main" id="{E3EF4D4B-2C3C-441C-9965-5F6E169811B4}"/>
              </a:ext>
            </a:extLst>
          </p:cNvPr>
          <p:cNvSpPr txBox="1">
            <a:spLocks noGrp="1"/>
          </p:cNvSpPr>
          <p:nvPr>
            <p:ph type="title"/>
          </p:nvPr>
        </p:nvSpPr>
        <p:spPr>
          <a:xfrm>
            <a:off x="637308" y="746497"/>
            <a:ext cx="7850293" cy="68982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Calibri" panose="020F0502020204030204" pitchFamily="34" charset="0"/>
                <a:ea typeface="Calibri" panose="020F0502020204030204" pitchFamily="34" charset="0"/>
                <a:cs typeface="Calibri" panose="020F0502020204030204" pitchFamily="34" charset="0"/>
              </a:rPr>
              <a:t>The Factory Floor: A Contextual Analysis</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5" name="Google Shape;841;p37">
            <a:extLst>
              <a:ext uri="{FF2B5EF4-FFF2-40B4-BE49-F238E27FC236}">
                <a16:creationId xmlns:a16="http://schemas.microsoft.com/office/drawing/2014/main" id="{4F723E9A-189E-49C0-A828-352CC39DA077}"/>
              </a:ext>
            </a:extLst>
          </p:cNvPr>
          <p:cNvSpPr txBox="1">
            <a:spLocks/>
          </p:cNvSpPr>
          <p:nvPr/>
        </p:nvSpPr>
        <p:spPr>
          <a:xfrm>
            <a:off x="1994263" y="1619196"/>
            <a:ext cx="2666447" cy="2087987"/>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Old machinery creates </a:t>
            </a:r>
            <a:r>
              <a:rPr kumimoji="0" lang="en-US" altLang="en-US" sz="1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high ambient noise,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disrupting communication.</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Workforce of </a:t>
            </a:r>
            <a:r>
              <a:rPr kumimoji="0" lang="en-US" altLang="en-US" sz="1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40 employees from diverse cultures and languages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(Carberry, 2017).</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Environment hiders effective</a:t>
            </a:r>
            <a:r>
              <a:rPr lang="en-US" altLang="en-US" sz="1200" b="1" dirty="0">
                <a:solidFill>
                  <a:schemeClr val="tx1"/>
                </a:solidFill>
                <a:latin typeface="Calibri" panose="020F0502020204030204" pitchFamily="34" charset="0"/>
                <a:ea typeface="Calibri" panose="020F0502020204030204" pitchFamily="34" charset="0"/>
                <a:cs typeface="Calibri" panose="020F0502020204030204" pitchFamily="34" charset="0"/>
              </a:rPr>
              <a:t> message transmission .</a:t>
            </a:r>
            <a:endPar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9105CB96-30B2-4D27-BDC4-6E827AC8730C}"/>
              </a:ext>
            </a:extLst>
          </p:cNvPr>
          <p:cNvPicPr>
            <a:picLocks noChangeAspect="1"/>
          </p:cNvPicPr>
          <p:nvPr/>
        </p:nvPicPr>
        <p:blipFill>
          <a:blip r:embed="rId3"/>
          <a:stretch>
            <a:fillRect/>
          </a:stretch>
        </p:blipFill>
        <p:spPr>
          <a:xfrm>
            <a:off x="4805362" y="1735509"/>
            <a:ext cx="3100388" cy="23222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106938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840;p37">
            <a:extLst>
              <a:ext uri="{FF2B5EF4-FFF2-40B4-BE49-F238E27FC236}">
                <a16:creationId xmlns:a16="http://schemas.microsoft.com/office/drawing/2014/main" id="{E3EF4D4B-2C3C-441C-9965-5F6E169811B4}"/>
              </a:ext>
            </a:extLst>
          </p:cNvPr>
          <p:cNvSpPr txBox="1">
            <a:spLocks noGrp="1"/>
          </p:cNvSpPr>
          <p:nvPr>
            <p:ph type="title"/>
          </p:nvPr>
        </p:nvSpPr>
        <p:spPr>
          <a:xfrm>
            <a:off x="1433350" y="746497"/>
            <a:ext cx="6277298" cy="68982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Calibri" panose="020F0502020204030204" pitchFamily="34" charset="0"/>
                <a:ea typeface="Calibri" panose="020F0502020204030204" pitchFamily="34" charset="0"/>
                <a:cs typeface="Calibri" panose="020F0502020204030204" pitchFamily="34" charset="0"/>
              </a:rPr>
              <a:t>Theoretical Framework: The Shannon-Weaver Model</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5" name="Google Shape;841;p37">
            <a:extLst>
              <a:ext uri="{FF2B5EF4-FFF2-40B4-BE49-F238E27FC236}">
                <a16:creationId xmlns:a16="http://schemas.microsoft.com/office/drawing/2014/main" id="{4F723E9A-189E-49C0-A828-352CC39DA077}"/>
              </a:ext>
            </a:extLst>
          </p:cNvPr>
          <p:cNvSpPr txBox="1">
            <a:spLocks/>
          </p:cNvSpPr>
          <p:nvPr/>
        </p:nvSpPr>
        <p:spPr>
          <a:xfrm>
            <a:off x="1433350" y="1648073"/>
            <a:ext cx="2429690" cy="1525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71450" indent="-1714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Communication viewed as </a:t>
            </a:r>
            <a:r>
              <a:rPr lang="en-US" sz="1200" b="1" dirty="0">
                <a:latin typeface="Calibri" panose="020F0502020204030204" pitchFamily="34" charset="0"/>
                <a:ea typeface="Calibri" panose="020F0502020204030204" pitchFamily="34" charset="0"/>
                <a:cs typeface="Calibri" panose="020F0502020204030204" pitchFamily="34" charset="0"/>
              </a:rPr>
              <a:t>source → channel → receiver → destination</a:t>
            </a:r>
            <a:r>
              <a:rPr lang="en-US" sz="1200" dirty="0">
                <a:latin typeface="Calibri" panose="020F0502020204030204" pitchFamily="34" charset="0"/>
                <a:ea typeface="Calibri" panose="020F0502020204030204" pitchFamily="34" charset="0"/>
                <a:cs typeface="Calibri" panose="020F0502020204030204" pitchFamily="34" charset="0"/>
              </a:rPr>
              <a:t> ( Somayaji, 2025).</a:t>
            </a:r>
          </a:p>
          <a:p>
            <a:pPr marL="171450" indent="-1714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Noise from machinery </a:t>
            </a:r>
            <a:r>
              <a:rPr lang="en-US" sz="1200" b="1" dirty="0">
                <a:latin typeface="Calibri" panose="020F0502020204030204" pitchFamily="34" charset="0"/>
                <a:ea typeface="Calibri" panose="020F0502020204030204" pitchFamily="34" charset="0"/>
                <a:cs typeface="Calibri" panose="020F0502020204030204" pitchFamily="34" charset="0"/>
              </a:rPr>
              <a:t>degrades verbal instructions</a:t>
            </a:r>
            <a:r>
              <a:rPr lang="en-US" sz="1200" dirty="0">
                <a:latin typeface="Calibri" panose="020F0502020204030204" pitchFamily="34" charset="0"/>
                <a:ea typeface="Calibri" panose="020F0502020204030204" pitchFamily="34" charset="0"/>
                <a:cs typeface="Calibri" panose="020F0502020204030204" pitchFamily="34" charset="0"/>
              </a:rPr>
              <a:t>.</a:t>
            </a:r>
          </a:p>
          <a:p>
            <a:pPr marL="171450" indent="-1714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Model explains </a:t>
            </a:r>
            <a:r>
              <a:rPr lang="en-US" sz="1200" b="1" dirty="0">
                <a:latin typeface="Calibri" panose="020F0502020204030204" pitchFamily="34" charset="0"/>
                <a:ea typeface="Calibri" panose="020F0502020204030204" pitchFamily="34" charset="0"/>
                <a:cs typeface="Calibri" panose="020F0502020204030204" pitchFamily="34" charset="0"/>
              </a:rPr>
              <a:t>why messages are distorted on the factory floor</a:t>
            </a:r>
            <a:r>
              <a:rPr lang="en-US" sz="1200" dirty="0">
                <a:latin typeface="Calibri" panose="020F0502020204030204" pitchFamily="34" charset="0"/>
                <a:ea typeface="Calibri" panose="020F0502020204030204" pitchFamily="34" charset="0"/>
                <a:cs typeface="Calibri" panose="020F0502020204030204" pitchFamily="34" charset="0"/>
              </a:rPr>
              <a:t>.</a:t>
            </a:r>
          </a:p>
        </p:txBody>
      </p:sp>
      <p:pic>
        <p:nvPicPr>
          <p:cNvPr id="3" name="Picture 2">
            <a:extLst>
              <a:ext uri="{FF2B5EF4-FFF2-40B4-BE49-F238E27FC236}">
                <a16:creationId xmlns:a16="http://schemas.microsoft.com/office/drawing/2014/main" id="{E0C2CD1A-C63E-4CD1-B6D8-E81850F9489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351866" y="1648073"/>
            <a:ext cx="4153385" cy="21736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88011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5"/>
        <p:cNvGrpSpPr/>
        <p:nvPr/>
      </p:nvGrpSpPr>
      <p:grpSpPr>
        <a:xfrm>
          <a:off x="0" y="0"/>
          <a:ext cx="0" cy="0"/>
          <a:chOff x="0" y="0"/>
          <a:chExt cx="0" cy="0"/>
        </a:xfrm>
      </p:grpSpPr>
      <p:grpSp>
        <p:nvGrpSpPr>
          <p:cNvPr id="879" name="Google Shape;879;p39"/>
          <p:cNvGrpSpPr/>
          <p:nvPr/>
        </p:nvGrpSpPr>
        <p:grpSpPr>
          <a:xfrm>
            <a:off x="-449943" y="4334890"/>
            <a:ext cx="1401876" cy="1073363"/>
            <a:chOff x="-1102523" y="3277091"/>
            <a:chExt cx="2707599" cy="2073105"/>
          </a:xfrm>
        </p:grpSpPr>
        <p:grpSp>
          <p:nvGrpSpPr>
            <p:cNvPr id="880" name="Google Shape;880;p39"/>
            <p:cNvGrpSpPr/>
            <p:nvPr/>
          </p:nvGrpSpPr>
          <p:grpSpPr>
            <a:xfrm flipH="1">
              <a:off x="-576500" y="3277111"/>
              <a:ext cx="1097255" cy="1097255"/>
              <a:chOff x="8735900" y="445925"/>
              <a:chExt cx="822900" cy="822900"/>
            </a:xfrm>
          </p:grpSpPr>
          <p:sp>
            <p:nvSpPr>
              <p:cNvPr id="881" name="Google Shape;881;p39"/>
              <p:cNvSpPr/>
              <p:nvPr/>
            </p:nvSpPr>
            <p:spPr>
              <a:xfrm>
                <a:off x="8735900" y="445925"/>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2" name="Google Shape;882;p39"/>
              <p:cNvSpPr/>
              <p:nvPr/>
            </p:nvSpPr>
            <p:spPr>
              <a:xfrm>
                <a:off x="8778350" y="488375"/>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3" name="Google Shape;883;p39"/>
              <p:cNvSpPr/>
              <p:nvPr/>
            </p:nvSpPr>
            <p:spPr>
              <a:xfrm>
                <a:off x="8818100" y="528125"/>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4" name="Google Shape;884;p39"/>
              <p:cNvSpPr/>
              <p:nvPr/>
            </p:nvSpPr>
            <p:spPr>
              <a:xfrm>
                <a:off x="8859350" y="569375"/>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5" name="Google Shape;885;p39"/>
              <p:cNvSpPr/>
              <p:nvPr/>
            </p:nvSpPr>
            <p:spPr>
              <a:xfrm>
                <a:off x="8900450" y="610475"/>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6" name="Google Shape;886;p39"/>
              <p:cNvSpPr/>
              <p:nvPr/>
            </p:nvSpPr>
            <p:spPr>
              <a:xfrm>
                <a:off x="8941550" y="651575"/>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7" name="Google Shape;887;p39"/>
              <p:cNvSpPr/>
              <p:nvPr/>
            </p:nvSpPr>
            <p:spPr>
              <a:xfrm>
                <a:off x="8987300" y="697325"/>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8" name="Google Shape;888;p39"/>
              <p:cNvSpPr/>
              <p:nvPr/>
            </p:nvSpPr>
            <p:spPr>
              <a:xfrm>
                <a:off x="9033050" y="743075"/>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grpSp>
        <p:pic>
          <p:nvPicPr>
            <p:cNvPr id="889" name="Google Shape;889;p39"/>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rot="10799993" flipH="1">
              <a:off x="-1102523" y="3277094"/>
              <a:ext cx="2707599" cy="2073100"/>
            </a:xfrm>
            <a:prstGeom prst="rect">
              <a:avLst/>
            </a:prstGeom>
            <a:noFill/>
            <a:ln>
              <a:noFill/>
            </a:ln>
          </p:spPr>
        </p:pic>
        <p:sp>
          <p:nvSpPr>
            <p:cNvPr id="890" name="Google Shape;890;p39"/>
            <p:cNvSpPr/>
            <p:nvPr/>
          </p:nvSpPr>
          <p:spPr>
            <a:xfrm rot="10800000">
              <a:off x="786786" y="4797005"/>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Open Sans"/>
              </a:endParaRPr>
            </a:p>
          </p:txBody>
        </p:sp>
      </p:grpSp>
      <p:sp>
        <p:nvSpPr>
          <p:cNvPr id="21" name="Google Shape;840;p37">
            <a:extLst>
              <a:ext uri="{FF2B5EF4-FFF2-40B4-BE49-F238E27FC236}">
                <a16:creationId xmlns:a16="http://schemas.microsoft.com/office/drawing/2014/main" id="{BD38E661-2224-4211-B46B-AA94B3909232}"/>
              </a:ext>
            </a:extLst>
          </p:cNvPr>
          <p:cNvSpPr txBox="1">
            <a:spLocks noGrp="1"/>
          </p:cNvSpPr>
          <p:nvPr>
            <p:ph type="title"/>
          </p:nvPr>
        </p:nvSpPr>
        <p:spPr>
          <a:xfrm>
            <a:off x="1386741" y="384876"/>
            <a:ext cx="6252754" cy="1197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fr-FR" sz="3200" b="1" dirty="0" err="1">
                <a:latin typeface="Calibri" panose="020F0502020204030204" pitchFamily="34" charset="0"/>
                <a:ea typeface="Calibri" panose="020F0502020204030204" pitchFamily="34" charset="0"/>
                <a:cs typeface="Calibri" panose="020F0502020204030204" pitchFamily="34" charset="0"/>
              </a:rPr>
              <a:t>Barrier</a:t>
            </a:r>
            <a:r>
              <a:rPr lang="fr-FR" sz="3200" b="1" dirty="0">
                <a:latin typeface="Calibri" panose="020F0502020204030204" pitchFamily="34" charset="0"/>
                <a:ea typeface="Calibri" panose="020F0502020204030204" pitchFamily="34" charset="0"/>
                <a:cs typeface="Calibri" panose="020F0502020204030204" pitchFamily="34" charset="0"/>
              </a:rPr>
              <a:t> Manifestation: </a:t>
            </a:r>
            <a:r>
              <a:rPr lang="fr-FR" sz="3200" b="1" dirty="0" err="1">
                <a:latin typeface="Calibri" panose="020F0502020204030204" pitchFamily="34" charset="0"/>
                <a:ea typeface="Calibri" panose="020F0502020204030204" pitchFamily="34" charset="0"/>
                <a:cs typeface="Calibri" panose="020F0502020204030204" pitchFamily="34" charset="0"/>
              </a:rPr>
              <a:t>Environmental</a:t>
            </a:r>
            <a:r>
              <a:rPr lang="fr-FR" sz="3200" b="1" dirty="0">
                <a:latin typeface="Calibri" panose="020F0502020204030204" pitchFamily="34" charset="0"/>
                <a:ea typeface="Calibri" panose="020F0502020204030204" pitchFamily="34" charset="0"/>
                <a:cs typeface="Calibri" panose="020F0502020204030204" pitchFamily="34" charset="0"/>
              </a:rPr>
              <a:t> Noise in Practice</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22" name="Google Shape;841;p37">
            <a:extLst>
              <a:ext uri="{FF2B5EF4-FFF2-40B4-BE49-F238E27FC236}">
                <a16:creationId xmlns:a16="http://schemas.microsoft.com/office/drawing/2014/main" id="{D0D6FD42-2EFD-4F54-8867-B4D9A3B52D76}"/>
              </a:ext>
            </a:extLst>
          </p:cNvPr>
          <p:cNvSpPr txBox="1">
            <a:spLocks noGrp="1"/>
          </p:cNvSpPr>
          <p:nvPr>
            <p:ph type="subTitle" idx="1"/>
          </p:nvPr>
        </p:nvSpPr>
        <p:spPr>
          <a:xfrm>
            <a:off x="4913168" y="1698013"/>
            <a:ext cx="2528110" cy="1525800"/>
          </a:xfrm>
          <a:prstGeom prst="rect">
            <a:avLst/>
          </a:prstGeom>
        </p:spPr>
        <p:txBody>
          <a:bodyPr spcFirstLastPara="1" wrap="square" lIns="91425" tIns="91425" rIns="91425" bIns="91425" anchor="t" anchorCtr="0">
            <a:noAutofit/>
          </a:bodyPr>
          <a:lstStyle/>
          <a:p>
            <a:pPr algn="just">
              <a:lnSpc>
                <a:spcPct val="15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Workers receive </a:t>
            </a:r>
            <a:r>
              <a:rPr lang="en-US" b="1" dirty="0">
                <a:latin typeface="Calibri" panose="020F0502020204030204" pitchFamily="34" charset="0"/>
                <a:ea typeface="Calibri" panose="020F0502020204030204" pitchFamily="34" charset="0"/>
                <a:cs typeface="Calibri" panose="020F0502020204030204" pitchFamily="34" charset="0"/>
              </a:rPr>
              <a:t>incomplete verbal instructions</a:t>
            </a:r>
            <a:r>
              <a:rPr lang="en-US" dirty="0">
                <a:latin typeface="Calibri" panose="020F0502020204030204" pitchFamily="34" charset="0"/>
                <a:ea typeface="Calibri" panose="020F0502020204030204" pitchFamily="34" charset="0"/>
                <a:cs typeface="Calibri" panose="020F0502020204030204" pitchFamily="34" charset="0"/>
              </a:rPr>
              <a:t>.</a:t>
            </a:r>
          </a:p>
          <a:p>
            <a:pPr algn="just">
              <a:lnSpc>
                <a:spcPct val="15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Leads to errors like </a:t>
            </a:r>
            <a:r>
              <a:rPr lang="en-US" b="1" dirty="0">
                <a:latin typeface="Calibri" panose="020F0502020204030204" pitchFamily="34" charset="0"/>
                <a:ea typeface="Calibri" panose="020F0502020204030204" pitchFamily="34" charset="0"/>
                <a:cs typeface="Calibri" panose="020F0502020204030204" pitchFamily="34" charset="0"/>
              </a:rPr>
              <a:t>unrefrigerated temperature-sensitive products</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Kurra</a:t>
            </a:r>
            <a:r>
              <a:rPr lang="en-US" dirty="0">
                <a:latin typeface="Calibri" panose="020F0502020204030204" pitchFamily="34" charset="0"/>
                <a:ea typeface="Calibri" panose="020F0502020204030204" pitchFamily="34" charset="0"/>
                <a:cs typeface="Calibri" panose="020F0502020204030204" pitchFamily="34" charset="0"/>
              </a:rPr>
              <a:t>, 2020).</a:t>
            </a:r>
          </a:p>
          <a:p>
            <a:pPr algn="just">
              <a:lnSpc>
                <a:spcPct val="15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Gary describes the environment as </a:t>
            </a:r>
            <a:r>
              <a:rPr lang="en-US" b="1" dirty="0">
                <a:latin typeface="Calibri" panose="020F0502020204030204" pitchFamily="34" charset="0"/>
                <a:ea typeface="Calibri" panose="020F0502020204030204" pitchFamily="34" charset="0"/>
                <a:cs typeface="Calibri" panose="020F0502020204030204" pitchFamily="34" charset="0"/>
              </a:rPr>
              <a:t>chaotic and difficult to communicate in</a:t>
            </a:r>
            <a:r>
              <a:rPr lang="en-US" dirty="0">
                <a:latin typeface="Calibri" panose="020F0502020204030204" pitchFamily="34" charset="0"/>
                <a:ea typeface="Calibri" panose="020F0502020204030204" pitchFamily="34" charset="0"/>
                <a:cs typeface="Calibri" panose="020F0502020204030204" pitchFamily="34" charset="0"/>
              </a:rPr>
              <a:t>.</a:t>
            </a:r>
          </a:p>
        </p:txBody>
      </p:sp>
      <p:pic>
        <p:nvPicPr>
          <p:cNvPr id="6" name="Picture 5">
            <a:extLst>
              <a:ext uri="{FF2B5EF4-FFF2-40B4-BE49-F238E27FC236}">
                <a16:creationId xmlns:a16="http://schemas.microsoft.com/office/drawing/2014/main" id="{661FF981-A997-4B79-9B1A-D30B088A3E1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02002" y="1808401"/>
            <a:ext cx="3644624" cy="24302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5"/>
        <p:cNvGrpSpPr/>
        <p:nvPr/>
      </p:nvGrpSpPr>
      <p:grpSpPr>
        <a:xfrm>
          <a:off x="0" y="0"/>
          <a:ext cx="0" cy="0"/>
          <a:chOff x="0" y="0"/>
          <a:chExt cx="0" cy="0"/>
        </a:xfrm>
      </p:grpSpPr>
      <p:grpSp>
        <p:nvGrpSpPr>
          <p:cNvPr id="879" name="Google Shape;879;p39"/>
          <p:cNvGrpSpPr/>
          <p:nvPr/>
        </p:nvGrpSpPr>
        <p:grpSpPr>
          <a:xfrm>
            <a:off x="-834255" y="-148522"/>
            <a:ext cx="2707599" cy="2073105"/>
            <a:chOff x="-1102523" y="3277091"/>
            <a:chExt cx="2707599" cy="2073105"/>
          </a:xfrm>
        </p:grpSpPr>
        <p:grpSp>
          <p:nvGrpSpPr>
            <p:cNvPr id="880" name="Google Shape;880;p39"/>
            <p:cNvGrpSpPr/>
            <p:nvPr/>
          </p:nvGrpSpPr>
          <p:grpSpPr>
            <a:xfrm flipH="1">
              <a:off x="-576500" y="3277111"/>
              <a:ext cx="1097255" cy="1097255"/>
              <a:chOff x="8735900" y="445925"/>
              <a:chExt cx="822900" cy="822900"/>
            </a:xfrm>
          </p:grpSpPr>
          <p:sp>
            <p:nvSpPr>
              <p:cNvPr id="881" name="Google Shape;881;p39"/>
              <p:cNvSpPr/>
              <p:nvPr/>
            </p:nvSpPr>
            <p:spPr>
              <a:xfrm>
                <a:off x="8735900" y="445925"/>
                <a:ext cx="822900" cy="822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2" name="Google Shape;882;p39"/>
              <p:cNvSpPr/>
              <p:nvPr/>
            </p:nvSpPr>
            <p:spPr>
              <a:xfrm>
                <a:off x="8778350" y="488375"/>
                <a:ext cx="738000" cy="738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3" name="Google Shape;883;p39"/>
              <p:cNvSpPr/>
              <p:nvPr/>
            </p:nvSpPr>
            <p:spPr>
              <a:xfrm>
                <a:off x="8818100" y="528125"/>
                <a:ext cx="658500" cy="6585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4" name="Google Shape;884;p39"/>
              <p:cNvSpPr/>
              <p:nvPr/>
            </p:nvSpPr>
            <p:spPr>
              <a:xfrm>
                <a:off x="8859350" y="569375"/>
                <a:ext cx="576000" cy="576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5" name="Google Shape;885;p39"/>
              <p:cNvSpPr/>
              <p:nvPr/>
            </p:nvSpPr>
            <p:spPr>
              <a:xfrm>
                <a:off x="8900450" y="610475"/>
                <a:ext cx="493800" cy="4938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6" name="Google Shape;886;p39"/>
              <p:cNvSpPr/>
              <p:nvPr/>
            </p:nvSpPr>
            <p:spPr>
              <a:xfrm>
                <a:off x="8941550" y="651575"/>
                <a:ext cx="411600" cy="411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7" name="Google Shape;887;p39"/>
              <p:cNvSpPr/>
              <p:nvPr/>
            </p:nvSpPr>
            <p:spPr>
              <a:xfrm>
                <a:off x="8987300" y="697325"/>
                <a:ext cx="320100" cy="3201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sp>
            <p:nvSpPr>
              <p:cNvPr id="888" name="Google Shape;888;p39"/>
              <p:cNvSpPr/>
              <p:nvPr/>
            </p:nvSpPr>
            <p:spPr>
              <a:xfrm>
                <a:off x="9033050" y="743075"/>
                <a:ext cx="228600" cy="2286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Roboto"/>
                </a:endParaRPr>
              </a:p>
            </p:txBody>
          </p:sp>
        </p:grpSp>
        <p:pic>
          <p:nvPicPr>
            <p:cNvPr id="889" name="Google Shape;889;p39"/>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rot="10799993" flipH="1">
              <a:off x="-1102523" y="3277094"/>
              <a:ext cx="2707599" cy="2073100"/>
            </a:xfrm>
            <a:prstGeom prst="rect">
              <a:avLst/>
            </a:prstGeom>
            <a:noFill/>
            <a:ln>
              <a:noFill/>
            </a:ln>
          </p:spPr>
        </p:pic>
        <p:sp>
          <p:nvSpPr>
            <p:cNvPr id="890" name="Google Shape;890;p39"/>
            <p:cNvSpPr/>
            <p:nvPr/>
          </p:nvSpPr>
          <p:spPr>
            <a:xfrm rot="10800000">
              <a:off x="786786" y="4797005"/>
              <a:ext cx="274200" cy="274200"/>
            </a:xfrm>
            <a:prstGeom prst="mathPlus">
              <a:avLst>
                <a:gd name="adj1" fmla="val 6854"/>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Calibri" panose="020F0502020204030204" pitchFamily="34" charset="0"/>
                <a:ea typeface="Calibri" panose="020F0502020204030204" pitchFamily="34" charset="0"/>
                <a:cs typeface="Calibri" panose="020F0502020204030204" pitchFamily="34" charset="0"/>
                <a:sym typeface="Open Sans"/>
              </a:endParaRPr>
            </a:p>
          </p:txBody>
        </p:sp>
      </p:grpSp>
      <p:sp>
        <p:nvSpPr>
          <p:cNvPr id="21" name="Google Shape;840;p37">
            <a:extLst>
              <a:ext uri="{FF2B5EF4-FFF2-40B4-BE49-F238E27FC236}">
                <a16:creationId xmlns:a16="http://schemas.microsoft.com/office/drawing/2014/main" id="{BD38E661-2224-4211-B46B-AA94B3909232}"/>
              </a:ext>
            </a:extLst>
          </p:cNvPr>
          <p:cNvSpPr txBox="1">
            <a:spLocks noGrp="1"/>
          </p:cNvSpPr>
          <p:nvPr>
            <p:ph type="title"/>
          </p:nvPr>
        </p:nvSpPr>
        <p:spPr>
          <a:xfrm>
            <a:off x="1314338" y="447693"/>
            <a:ext cx="6515324" cy="1197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3600" b="1" dirty="0">
                <a:latin typeface="Calibri" panose="020F0502020204030204" pitchFamily="34" charset="0"/>
                <a:ea typeface="Calibri" panose="020F0502020204030204" pitchFamily="34" charset="0"/>
                <a:cs typeface="Calibri" panose="020F0502020204030204" pitchFamily="34" charset="0"/>
              </a:rPr>
              <a:t>Proposed Interventions: Mitigating Environmental Noise</a:t>
            </a:r>
          </a:p>
        </p:txBody>
      </p:sp>
      <p:sp>
        <p:nvSpPr>
          <p:cNvPr id="22" name="Google Shape;841;p37">
            <a:extLst>
              <a:ext uri="{FF2B5EF4-FFF2-40B4-BE49-F238E27FC236}">
                <a16:creationId xmlns:a16="http://schemas.microsoft.com/office/drawing/2014/main" id="{D0D6FD42-2EFD-4F54-8867-B4D9A3B52D76}"/>
              </a:ext>
            </a:extLst>
          </p:cNvPr>
          <p:cNvSpPr txBox="1">
            <a:spLocks noGrp="1"/>
          </p:cNvSpPr>
          <p:nvPr>
            <p:ph type="subTitle" idx="1"/>
          </p:nvPr>
        </p:nvSpPr>
        <p:spPr>
          <a:xfrm>
            <a:off x="1942012" y="1808850"/>
            <a:ext cx="2334714" cy="1525800"/>
          </a:xfrm>
          <a:prstGeom prst="rect">
            <a:avLst/>
          </a:prstGeom>
        </p:spPr>
        <p:txBody>
          <a:bodyPr spcFirstLastPara="1" wrap="square" lIns="91425" tIns="91425" rIns="91425" bIns="91425" anchor="t" anchorCtr="0">
            <a:noAutofit/>
          </a:bodyPr>
          <a:lstStyle/>
          <a:p>
            <a:pPr marL="171450" indent="-171450" algn="just" eaLnBrk="0" fontAlgn="base" hangingPunct="0">
              <a:lnSpc>
                <a:spcPct val="150000"/>
              </a:lnSpc>
              <a:spcBef>
                <a:spcPct val="0"/>
              </a:spcBef>
              <a:spcAft>
                <a:spcPct val="0"/>
              </a:spcAft>
              <a:buClrTx/>
              <a:buSzTx/>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Create </a:t>
            </a:r>
            <a:r>
              <a:rPr kumimoji="0" lang="en-US" altLang="en-US" sz="1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designated quiet communication zones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Iclodean</a:t>
            </a:r>
            <a:r>
              <a:rPr lang="en-US" altLang="en-US" dirty="0">
                <a:solidFill>
                  <a:schemeClr val="tx1"/>
                </a:solidFill>
                <a:latin typeface="Calibri" panose="020F0502020204030204" pitchFamily="34" charset="0"/>
                <a:ea typeface="Calibri" panose="020F0502020204030204" pitchFamily="34" charset="0"/>
                <a:cs typeface="Calibri" panose="020F0502020204030204" pitchFamily="34" charset="0"/>
              </a:rPr>
              <a:t>,</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Varga and Cordo, 2022).</a:t>
            </a:r>
          </a:p>
          <a:p>
            <a:pPr marL="171450" indent="-171450" algn="just" eaLnBrk="0" fontAlgn="base" hangingPunct="0">
              <a:lnSpc>
                <a:spcPct val="150000"/>
              </a:lnSpc>
              <a:spcBef>
                <a:spcPct val="0"/>
              </a:spcBef>
              <a:spcAft>
                <a:spcPct val="0"/>
              </a:spcAft>
              <a:buClrTx/>
              <a:buSzTx/>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Use </a:t>
            </a:r>
            <a:r>
              <a:rPr kumimoji="0" lang="en-US" altLang="en-US" sz="1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visual </a:t>
            </a:r>
            <a:r>
              <a:rPr kumimoji="0" lang="en-US" altLang="en-US" sz="12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signalling</a:t>
            </a:r>
            <a:r>
              <a:rPr kumimoji="0" lang="en-US" altLang="en-US" sz="1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systems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to reduce verbal communication.</a:t>
            </a:r>
          </a:p>
          <a:p>
            <a:pPr marL="171450" indent="-171450" algn="just" eaLnBrk="0" fontAlgn="base" hangingPunct="0">
              <a:lnSpc>
                <a:spcPct val="150000"/>
              </a:lnSpc>
              <a:spcBef>
                <a:spcPct val="0"/>
              </a:spcBef>
              <a:spcAft>
                <a:spcPct val="0"/>
              </a:spcAft>
              <a:buClrTx/>
              <a:buSzTx/>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Invest in </a:t>
            </a:r>
            <a:r>
              <a:rPr kumimoji="0" lang="en-US" altLang="en-US" sz="1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quieter machinery and acoustic treatment</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p>
        </p:txBody>
      </p:sp>
      <p:pic>
        <p:nvPicPr>
          <p:cNvPr id="5" name="Picture 4">
            <a:extLst>
              <a:ext uri="{FF2B5EF4-FFF2-40B4-BE49-F238E27FC236}">
                <a16:creationId xmlns:a16="http://schemas.microsoft.com/office/drawing/2014/main" id="{2AC24A02-3F4A-42DB-8571-A7A2B60C559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572000" y="1924584"/>
            <a:ext cx="3537759" cy="22193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33263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840;p37">
            <a:extLst>
              <a:ext uri="{FF2B5EF4-FFF2-40B4-BE49-F238E27FC236}">
                <a16:creationId xmlns:a16="http://schemas.microsoft.com/office/drawing/2014/main" id="{CED548EA-0893-4AF9-8F72-653210CA5258}"/>
              </a:ext>
            </a:extLst>
          </p:cNvPr>
          <p:cNvSpPr txBox="1">
            <a:spLocks noGrp="1"/>
          </p:cNvSpPr>
          <p:nvPr>
            <p:ph type="title"/>
          </p:nvPr>
        </p:nvSpPr>
        <p:spPr>
          <a:xfrm>
            <a:off x="1766460" y="702138"/>
            <a:ext cx="5611074" cy="68982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Calibri" panose="020F0502020204030204" pitchFamily="34" charset="0"/>
                <a:ea typeface="Calibri" panose="020F0502020204030204" pitchFamily="34" charset="0"/>
                <a:cs typeface="Calibri" panose="020F0502020204030204" pitchFamily="34" charset="0"/>
              </a:rPr>
              <a:t>Barrier 2: The Multicultural Workforce</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6" name="Google Shape;841;p37">
            <a:extLst>
              <a:ext uri="{FF2B5EF4-FFF2-40B4-BE49-F238E27FC236}">
                <a16:creationId xmlns:a16="http://schemas.microsoft.com/office/drawing/2014/main" id="{D37C2E20-DF2C-493C-A942-E9E1A939A30F}"/>
              </a:ext>
            </a:extLst>
          </p:cNvPr>
          <p:cNvSpPr txBox="1">
            <a:spLocks/>
          </p:cNvSpPr>
          <p:nvPr/>
        </p:nvSpPr>
        <p:spPr>
          <a:xfrm>
            <a:off x="4752971" y="1638299"/>
            <a:ext cx="2805537" cy="1525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40 employees from five cultural and language backgrounds (Douglas, Pacquiao and Purnell, 2018).</a:t>
            </a:r>
          </a:p>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Most workers have limited English, yet communication is English-only.</a:t>
            </a:r>
          </a:p>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Creates gap between message encoding and decoding.</a:t>
            </a:r>
          </a:p>
        </p:txBody>
      </p:sp>
      <p:pic>
        <p:nvPicPr>
          <p:cNvPr id="3" name="Picture 2">
            <a:extLst>
              <a:ext uri="{FF2B5EF4-FFF2-40B4-BE49-F238E27FC236}">
                <a16:creationId xmlns:a16="http://schemas.microsoft.com/office/drawing/2014/main" id="{AED6348C-1095-4538-9C9D-33CB2702862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00134" y="1638299"/>
            <a:ext cx="3471863" cy="23145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64734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840;p37">
            <a:extLst>
              <a:ext uri="{FF2B5EF4-FFF2-40B4-BE49-F238E27FC236}">
                <a16:creationId xmlns:a16="http://schemas.microsoft.com/office/drawing/2014/main" id="{CED548EA-0893-4AF9-8F72-653210CA5258}"/>
              </a:ext>
            </a:extLst>
          </p:cNvPr>
          <p:cNvSpPr txBox="1">
            <a:spLocks noGrp="1"/>
          </p:cNvSpPr>
          <p:nvPr>
            <p:ph type="title"/>
          </p:nvPr>
        </p:nvSpPr>
        <p:spPr>
          <a:xfrm>
            <a:off x="1155094" y="746497"/>
            <a:ext cx="6833810" cy="68982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Calibri" panose="020F0502020204030204" pitchFamily="34" charset="0"/>
                <a:ea typeface="Calibri" panose="020F0502020204030204" pitchFamily="34" charset="0"/>
                <a:cs typeface="Calibri" panose="020F0502020204030204" pitchFamily="34" charset="0"/>
              </a:rPr>
              <a:t>Theoretical Framework: Schramm's Field of Experience</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6" name="Google Shape;841;p37">
            <a:extLst>
              <a:ext uri="{FF2B5EF4-FFF2-40B4-BE49-F238E27FC236}">
                <a16:creationId xmlns:a16="http://schemas.microsoft.com/office/drawing/2014/main" id="{D37C2E20-DF2C-493C-A942-E9E1A939A30F}"/>
              </a:ext>
            </a:extLst>
          </p:cNvPr>
          <p:cNvSpPr txBox="1">
            <a:spLocks/>
          </p:cNvSpPr>
          <p:nvPr/>
        </p:nvSpPr>
        <p:spPr>
          <a:xfrm>
            <a:off x="1541417" y="1558237"/>
            <a:ext cx="3030582" cy="1525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Communication effective when sender and receiver experiences overlap (Meng, 2020).</a:t>
            </a:r>
          </a:p>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Gary’s experience: fluent English, British norms.</a:t>
            </a:r>
          </a:p>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Workers’ experiences: native languages, cultural differences.</a:t>
            </a:r>
          </a:p>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Limited overlap reduces message comprehension.</a:t>
            </a:r>
          </a:p>
        </p:txBody>
      </p:sp>
      <p:pic>
        <p:nvPicPr>
          <p:cNvPr id="4" name="Picture 3">
            <a:extLst>
              <a:ext uri="{FF2B5EF4-FFF2-40B4-BE49-F238E27FC236}">
                <a16:creationId xmlns:a16="http://schemas.microsoft.com/office/drawing/2014/main" id="{A2E49344-4163-47D9-9F53-5D956285A683}"/>
              </a:ext>
            </a:extLst>
          </p:cNvPr>
          <p:cNvPicPr>
            <a:picLocks noChangeAspect="1"/>
          </p:cNvPicPr>
          <p:nvPr/>
        </p:nvPicPr>
        <p:blipFill>
          <a:blip r:embed="rId3"/>
          <a:stretch>
            <a:fillRect/>
          </a:stretch>
        </p:blipFill>
        <p:spPr>
          <a:xfrm>
            <a:off x="4800600" y="1809749"/>
            <a:ext cx="3425130" cy="23145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9943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840;p37">
            <a:extLst>
              <a:ext uri="{FF2B5EF4-FFF2-40B4-BE49-F238E27FC236}">
                <a16:creationId xmlns:a16="http://schemas.microsoft.com/office/drawing/2014/main" id="{1598DB2F-46DE-4C5E-9AE1-9170F237FE50}"/>
              </a:ext>
            </a:extLst>
          </p:cNvPr>
          <p:cNvSpPr txBox="1">
            <a:spLocks noGrp="1"/>
          </p:cNvSpPr>
          <p:nvPr>
            <p:ph type="title"/>
          </p:nvPr>
        </p:nvSpPr>
        <p:spPr>
          <a:xfrm>
            <a:off x="924963" y="651496"/>
            <a:ext cx="7294073" cy="70151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Calibri" panose="020F0502020204030204" pitchFamily="34" charset="0"/>
                <a:ea typeface="Calibri" panose="020F0502020204030204" pitchFamily="34" charset="0"/>
                <a:cs typeface="Calibri" panose="020F0502020204030204" pitchFamily="34" charset="0"/>
              </a:rPr>
              <a:t>The Failure of Written Communication</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8" name="Google Shape;841;p37">
            <a:extLst>
              <a:ext uri="{FF2B5EF4-FFF2-40B4-BE49-F238E27FC236}">
                <a16:creationId xmlns:a16="http://schemas.microsoft.com/office/drawing/2014/main" id="{04E656B8-45A0-401D-958E-3F03AEA3CD9C}"/>
              </a:ext>
            </a:extLst>
          </p:cNvPr>
          <p:cNvSpPr txBox="1">
            <a:spLocks noGrp="1"/>
          </p:cNvSpPr>
          <p:nvPr>
            <p:ph type="subTitle" idx="1"/>
          </p:nvPr>
        </p:nvSpPr>
        <p:spPr>
          <a:xfrm>
            <a:off x="4800599" y="1610929"/>
            <a:ext cx="3553692" cy="1525800"/>
          </a:xfrm>
          <a:prstGeom prst="rect">
            <a:avLst/>
          </a:prstGeom>
        </p:spPr>
        <p:txBody>
          <a:bodyPr spcFirstLastPara="1" wrap="square" lIns="91425" tIns="91425" rIns="91425" bIns="91425" anchor="t" anchorCtr="0">
            <a:noAutofit/>
          </a:bodyPr>
          <a:lstStyle/>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Gary attempted to solve the problem with English-language safety signs.</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These signs fail because workers cannot fully understand them (Boughton et al., 2022).</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The instructions also lack explanation of why procedures are important, limiting comprehension and compliance.</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Cultural norms influence how rules and authority are perceived.</a:t>
            </a:r>
          </a:p>
        </p:txBody>
      </p:sp>
      <p:pic>
        <p:nvPicPr>
          <p:cNvPr id="4" name="Picture 3">
            <a:extLst>
              <a:ext uri="{FF2B5EF4-FFF2-40B4-BE49-F238E27FC236}">
                <a16:creationId xmlns:a16="http://schemas.microsoft.com/office/drawing/2014/main" id="{10A4F681-B731-43B9-88A2-E961E194F19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381125" y="1610929"/>
            <a:ext cx="3114674" cy="25958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085802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840;p37">
            <a:extLst>
              <a:ext uri="{FF2B5EF4-FFF2-40B4-BE49-F238E27FC236}">
                <a16:creationId xmlns:a16="http://schemas.microsoft.com/office/drawing/2014/main" id="{1598DB2F-46DE-4C5E-9AE1-9170F237FE50}"/>
              </a:ext>
            </a:extLst>
          </p:cNvPr>
          <p:cNvSpPr txBox="1">
            <a:spLocks noGrp="1"/>
          </p:cNvSpPr>
          <p:nvPr>
            <p:ph type="title"/>
          </p:nvPr>
        </p:nvSpPr>
        <p:spPr>
          <a:xfrm>
            <a:off x="924963" y="808626"/>
            <a:ext cx="7294073" cy="70151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Calibri" panose="020F0502020204030204" pitchFamily="34" charset="0"/>
                <a:ea typeface="Calibri" panose="020F0502020204030204" pitchFamily="34" charset="0"/>
                <a:cs typeface="Calibri" panose="020F0502020204030204" pitchFamily="34" charset="0"/>
              </a:rPr>
              <a:t>Solution 2: Bridging Cultural and Linguistic Gaps</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8" name="Google Shape;841;p37">
            <a:extLst>
              <a:ext uri="{FF2B5EF4-FFF2-40B4-BE49-F238E27FC236}">
                <a16:creationId xmlns:a16="http://schemas.microsoft.com/office/drawing/2014/main" id="{04E656B8-45A0-401D-958E-3F03AEA3CD9C}"/>
              </a:ext>
            </a:extLst>
          </p:cNvPr>
          <p:cNvSpPr txBox="1">
            <a:spLocks noGrp="1"/>
          </p:cNvSpPr>
          <p:nvPr>
            <p:ph type="subTitle" idx="1"/>
          </p:nvPr>
        </p:nvSpPr>
        <p:spPr>
          <a:xfrm>
            <a:off x="748937" y="1808850"/>
            <a:ext cx="3823062" cy="1525800"/>
          </a:xfrm>
          <a:prstGeom prst="rect">
            <a:avLst/>
          </a:prstGeom>
        </p:spPr>
        <p:txBody>
          <a:bodyPr spcFirstLastPara="1" wrap="square" lIns="91425" tIns="91425" rIns="91425" bIns="91425" anchor="t" anchorCtr="0">
            <a:noAutofit/>
          </a:bodyPr>
          <a:lstStyle/>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Replace text-heavy signs with universal pictograms and symbols to improve understanding (</a:t>
            </a:r>
            <a:r>
              <a:rPr lang="en-US" sz="1200" dirty="0" err="1">
                <a:latin typeface="Calibri" panose="020F0502020204030204" pitchFamily="34" charset="0"/>
                <a:ea typeface="Calibri" panose="020F0502020204030204" pitchFamily="34" charset="0"/>
                <a:cs typeface="Calibri" panose="020F0502020204030204" pitchFamily="34" charset="0"/>
              </a:rPr>
              <a:t>Balilah</a:t>
            </a:r>
            <a:r>
              <a:rPr lang="en-US" sz="1200" dirty="0">
                <a:latin typeface="Calibri" panose="020F0502020204030204" pitchFamily="34" charset="0"/>
                <a:ea typeface="Calibri" panose="020F0502020204030204" pitchFamily="34" charset="0"/>
                <a:cs typeface="Calibri" panose="020F0502020204030204" pitchFamily="34" charset="0"/>
              </a:rPr>
              <a:t>, Archibald and Said, 2023).</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Translate critical safety instructions into the five main languages of the workforce.</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Empower bilingual workers as cultural mediators to explain procedures and provide context.</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These steps increase message clarity, comprehension, and adherence to safety standards.</a:t>
            </a:r>
          </a:p>
        </p:txBody>
      </p:sp>
      <p:pic>
        <p:nvPicPr>
          <p:cNvPr id="3" name="Picture 2">
            <a:extLst>
              <a:ext uri="{FF2B5EF4-FFF2-40B4-BE49-F238E27FC236}">
                <a16:creationId xmlns:a16="http://schemas.microsoft.com/office/drawing/2014/main" id="{E81E9D53-823F-435C-A323-A0CFFC43CF2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75329" y="1895474"/>
            <a:ext cx="3747796" cy="22955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272059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840;p37">
            <a:extLst>
              <a:ext uri="{FF2B5EF4-FFF2-40B4-BE49-F238E27FC236}">
                <a16:creationId xmlns:a16="http://schemas.microsoft.com/office/drawing/2014/main" id="{CED548EA-0893-4AF9-8F72-653210CA5258}"/>
              </a:ext>
            </a:extLst>
          </p:cNvPr>
          <p:cNvSpPr txBox="1">
            <a:spLocks noGrp="1"/>
          </p:cNvSpPr>
          <p:nvPr>
            <p:ph type="title"/>
          </p:nvPr>
        </p:nvSpPr>
        <p:spPr>
          <a:xfrm>
            <a:off x="1233470" y="711663"/>
            <a:ext cx="6677058" cy="68982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Calibri" panose="020F0502020204030204" pitchFamily="34" charset="0"/>
                <a:ea typeface="Calibri" panose="020F0502020204030204" pitchFamily="34" charset="0"/>
                <a:cs typeface="Calibri" panose="020F0502020204030204" pitchFamily="34" charset="0"/>
              </a:rPr>
              <a:t>Summary of Cultural-Linguistic Interventions</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6" name="Google Shape;841;p37">
            <a:extLst>
              <a:ext uri="{FF2B5EF4-FFF2-40B4-BE49-F238E27FC236}">
                <a16:creationId xmlns:a16="http://schemas.microsoft.com/office/drawing/2014/main" id="{D37C2E20-DF2C-493C-A942-E9E1A939A30F}"/>
              </a:ext>
            </a:extLst>
          </p:cNvPr>
          <p:cNvSpPr txBox="1">
            <a:spLocks/>
          </p:cNvSpPr>
          <p:nvPr/>
        </p:nvSpPr>
        <p:spPr>
          <a:xfrm>
            <a:off x="4652977" y="1653314"/>
            <a:ext cx="3257551" cy="1525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Cultural and language differences at Flight Foods are due to incompatibility of sender and receiver Fields of Experience (Jegede, 2025).</a:t>
            </a:r>
          </a:p>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Expanding the intersection between Gary’s experience and the workforce improves message fidelity and comprehension.</a:t>
            </a:r>
          </a:p>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The next focus will be on emotional barriers and managerial credibility</a:t>
            </a:r>
          </a:p>
        </p:txBody>
      </p:sp>
      <p:pic>
        <p:nvPicPr>
          <p:cNvPr id="4" name="Picture 3">
            <a:extLst>
              <a:ext uri="{FF2B5EF4-FFF2-40B4-BE49-F238E27FC236}">
                <a16:creationId xmlns:a16="http://schemas.microsoft.com/office/drawing/2014/main" id="{1AB3CE54-B009-4731-90CF-FD5372179B7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38511" y="1653314"/>
            <a:ext cx="3814426" cy="25479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4190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840;p37">
            <a:extLst>
              <a:ext uri="{FF2B5EF4-FFF2-40B4-BE49-F238E27FC236}">
                <a16:creationId xmlns:a16="http://schemas.microsoft.com/office/drawing/2014/main" id="{CED548EA-0893-4AF9-8F72-653210CA5258}"/>
              </a:ext>
            </a:extLst>
          </p:cNvPr>
          <p:cNvSpPr txBox="1">
            <a:spLocks noGrp="1"/>
          </p:cNvSpPr>
          <p:nvPr>
            <p:ph type="title"/>
          </p:nvPr>
        </p:nvSpPr>
        <p:spPr>
          <a:xfrm>
            <a:off x="1722723" y="685537"/>
            <a:ext cx="5698552" cy="68982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Calibri" panose="020F0502020204030204" pitchFamily="34" charset="0"/>
                <a:ea typeface="Calibri" panose="020F0502020204030204" pitchFamily="34" charset="0"/>
                <a:cs typeface="Calibri" panose="020F0502020204030204" pitchFamily="34" charset="0"/>
              </a:rPr>
              <a:t>Barrier 3 – Emotional State of the Sender</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6" name="Google Shape;841;p37">
            <a:extLst>
              <a:ext uri="{FF2B5EF4-FFF2-40B4-BE49-F238E27FC236}">
                <a16:creationId xmlns:a16="http://schemas.microsoft.com/office/drawing/2014/main" id="{D37C2E20-DF2C-493C-A942-E9E1A939A30F}"/>
              </a:ext>
            </a:extLst>
          </p:cNvPr>
          <p:cNvSpPr txBox="1">
            <a:spLocks/>
          </p:cNvSpPr>
          <p:nvPr/>
        </p:nvSpPr>
        <p:spPr>
          <a:xfrm>
            <a:off x="1193074" y="1584363"/>
            <a:ext cx="3378925" cy="1525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Gary’s communication is hindered by fatigue, sleep deprivation, and physical discomfort (</a:t>
            </a:r>
            <a:r>
              <a:rPr lang="en-US" sz="1200" dirty="0" err="1">
                <a:latin typeface="Calibri" panose="020F0502020204030204" pitchFamily="34" charset="0"/>
                <a:ea typeface="Calibri" panose="020F0502020204030204" pitchFamily="34" charset="0"/>
                <a:cs typeface="Calibri" panose="020F0502020204030204" pitchFamily="34" charset="0"/>
              </a:rPr>
              <a:t>Zarzycka</a:t>
            </a:r>
            <a:r>
              <a:rPr lang="en-US" sz="1200" dirty="0">
                <a:latin typeface="Calibri" panose="020F0502020204030204" pitchFamily="34" charset="0"/>
                <a:ea typeface="Calibri" panose="020F0502020204030204" pitchFamily="34" charset="0"/>
                <a:cs typeface="Calibri" panose="020F0502020204030204" pitchFamily="34" charset="0"/>
              </a:rPr>
              <a:t> et al., 2024).</a:t>
            </a:r>
          </a:p>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Poor personal hygiene, greasy fingernails, and a dirty uniform undermine the authority and clarity of his instructions.</a:t>
            </a:r>
          </a:p>
          <a:p>
            <a:pPr marL="285750" indent="-285750" algn="just">
              <a:lnSpc>
                <a:spcPct val="150000"/>
              </a:lnSpc>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Emotional outbursts, such as calling employees “idiots,” taint messages with frustration and reduce compliance.</a:t>
            </a:r>
          </a:p>
        </p:txBody>
      </p:sp>
      <p:pic>
        <p:nvPicPr>
          <p:cNvPr id="3" name="Picture 2">
            <a:extLst>
              <a:ext uri="{FF2B5EF4-FFF2-40B4-BE49-F238E27FC236}">
                <a16:creationId xmlns:a16="http://schemas.microsoft.com/office/drawing/2014/main" id="{E722DA77-8253-43FF-B771-67B54522736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667249" y="1762125"/>
            <a:ext cx="3586164" cy="23907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66994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840;p37">
            <a:extLst>
              <a:ext uri="{FF2B5EF4-FFF2-40B4-BE49-F238E27FC236}">
                <a16:creationId xmlns:a16="http://schemas.microsoft.com/office/drawing/2014/main" id="{1598DB2F-46DE-4C5E-9AE1-9170F237FE50}"/>
              </a:ext>
            </a:extLst>
          </p:cNvPr>
          <p:cNvSpPr txBox="1">
            <a:spLocks noGrp="1"/>
          </p:cNvSpPr>
          <p:nvPr>
            <p:ph type="title"/>
          </p:nvPr>
        </p:nvSpPr>
        <p:spPr>
          <a:xfrm>
            <a:off x="1868915" y="808251"/>
            <a:ext cx="5406168" cy="70151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Calibri" panose="020F0502020204030204" pitchFamily="34" charset="0"/>
                <a:ea typeface="Calibri" panose="020F0502020204030204" pitchFamily="34" charset="0"/>
                <a:cs typeface="Calibri" panose="020F0502020204030204" pitchFamily="34" charset="0"/>
              </a:rPr>
              <a:t>Theoretical Framework: </a:t>
            </a:r>
            <a:r>
              <a:rPr lang="en-US" sz="3200" b="1" dirty="0" err="1">
                <a:latin typeface="Calibri" panose="020F0502020204030204" pitchFamily="34" charset="0"/>
                <a:ea typeface="Calibri" panose="020F0502020204030204" pitchFamily="34" charset="0"/>
                <a:cs typeface="Calibri" panose="020F0502020204030204" pitchFamily="34" charset="0"/>
              </a:rPr>
              <a:t>Berlo's</a:t>
            </a:r>
            <a:r>
              <a:rPr lang="en-US" sz="3200" b="1" dirty="0">
                <a:latin typeface="Calibri" panose="020F0502020204030204" pitchFamily="34" charset="0"/>
                <a:ea typeface="Calibri" panose="020F0502020204030204" pitchFamily="34" charset="0"/>
                <a:cs typeface="Calibri" panose="020F0502020204030204" pitchFamily="34" charset="0"/>
              </a:rPr>
              <a:t> SMCR Model</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8" name="Google Shape;841;p37">
            <a:extLst>
              <a:ext uri="{FF2B5EF4-FFF2-40B4-BE49-F238E27FC236}">
                <a16:creationId xmlns:a16="http://schemas.microsoft.com/office/drawing/2014/main" id="{04E656B8-45A0-401D-958E-3F03AEA3CD9C}"/>
              </a:ext>
            </a:extLst>
          </p:cNvPr>
          <p:cNvSpPr txBox="1">
            <a:spLocks noGrp="1"/>
          </p:cNvSpPr>
          <p:nvPr>
            <p:ph type="subTitle" idx="1"/>
          </p:nvPr>
        </p:nvSpPr>
        <p:spPr>
          <a:xfrm>
            <a:off x="4571999" y="1610928"/>
            <a:ext cx="3884024" cy="1525800"/>
          </a:xfrm>
          <a:prstGeom prst="rect">
            <a:avLst/>
          </a:prstGeom>
        </p:spPr>
        <p:txBody>
          <a:bodyPr spcFirstLastPara="1" wrap="square" lIns="91425" tIns="91425" rIns="91425" bIns="91425" anchor="t" anchorCtr="0">
            <a:noAutofit/>
          </a:bodyPr>
          <a:lstStyle/>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Communication can be analysed through Source, Message, Channel, Receiver (Le, Phan Tan and Hoang, 2025).</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Gary’s Source factors (skills, attitudes, knowledge, social system) are impaired by fatigue and negative attitudes.</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Knowledge is present but not effectively transferred, reducing message effectiveness.</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The model shows how emotional and physical state of the sender undermines communication quality.</a:t>
            </a:r>
          </a:p>
        </p:txBody>
      </p:sp>
      <p:pic>
        <p:nvPicPr>
          <p:cNvPr id="3" name="Picture 2">
            <a:extLst>
              <a:ext uri="{FF2B5EF4-FFF2-40B4-BE49-F238E27FC236}">
                <a16:creationId xmlns:a16="http://schemas.microsoft.com/office/drawing/2014/main" id="{709DF375-32CF-4F32-8351-E88239AE81FE}"/>
              </a:ext>
            </a:extLst>
          </p:cNvPr>
          <p:cNvPicPr>
            <a:picLocks noChangeAspect="1"/>
          </p:cNvPicPr>
          <p:nvPr/>
        </p:nvPicPr>
        <p:blipFill>
          <a:blip r:embed="rId3"/>
          <a:stretch>
            <a:fillRect/>
          </a:stretch>
        </p:blipFill>
        <p:spPr>
          <a:xfrm>
            <a:off x="559389" y="1733549"/>
            <a:ext cx="3884024" cy="26016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73802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840;p37">
            <a:extLst>
              <a:ext uri="{FF2B5EF4-FFF2-40B4-BE49-F238E27FC236}">
                <a16:creationId xmlns:a16="http://schemas.microsoft.com/office/drawing/2014/main" id="{1598DB2F-46DE-4C5E-9AE1-9170F237FE50}"/>
              </a:ext>
            </a:extLst>
          </p:cNvPr>
          <p:cNvSpPr txBox="1">
            <a:spLocks noGrp="1"/>
          </p:cNvSpPr>
          <p:nvPr>
            <p:ph type="title"/>
          </p:nvPr>
        </p:nvSpPr>
        <p:spPr>
          <a:xfrm>
            <a:off x="1790537" y="965380"/>
            <a:ext cx="5562923" cy="70151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Calibri" panose="020F0502020204030204" pitchFamily="34" charset="0"/>
                <a:ea typeface="Calibri" panose="020F0502020204030204" pitchFamily="34" charset="0"/>
                <a:cs typeface="Calibri" panose="020F0502020204030204" pitchFamily="34" charset="0"/>
              </a:rPr>
              <a:t>Non-Verbal Communication and Credibility</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8" name="Google Shape;841;p37">
            <a:extLst>
              <a:ext uri="{FF2B5EF4-FFF2-40B4-BE49-F238E27FC236}">
                <a16:creationId xmlns:a16="http://schemas.microsoft.com/office/drawing/2014/main" id="{04E656B8-45A0-401D-958E-3F03AEA3CD9C}"/>
              </a:ext>
            </a:extLst>
          </p:cNvPr>
          <p:cNvSpPr txBox="1">
            <a:spLocks noGrp="1"/>
          </p:cNvSpPr>
          <p:nvPr>
            <p:ph type="subTitle" idx="1"/>
          </p:nvPr>
        </p:nvSpPr>
        <p:spPr>
          <a:xfrm>
            <a:off x="946388" y="1808850"/>
            <a:ext cx="3086099" cy="1525800"/>
          </a:xfrm>
          <a:prstGeom prst="rect">
            <a:avLst/>
          </a:prstGeom>
        </p:spPr>
        <p:txBody>
          <a:bodyPr spcFirstLastPara="1" wrap="square" lIns="91425" tIns="91425" rIns="91425" bIns="91425" anchor="t" anchorCtr="0">
            <a:noAutofit/>
          </a:bodyPr>
          <a:lstStyle/>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Non-verbal cues, including messy appearance, dirty uniform, and stressful behaviour, contradict hygiene instructions (Sternberg and </a:t>
            </a:r>
            <a:r>
              <a:rPr lang="en-US" sz="1200" dirty="0" err="1">
                <a:latin typeface="Calibri" panose="020F0502020204030204" pitchFamily="34" charset="0"/>
                <a:ea typeface="Calibri" panose="020F0502020204030204" pitchFamily="34" charset="0"/>
                <a:cs typeface="Calibri" panose="020F0502020204030204" pitchFamily="34" charset="0"/>
              </a:rPr>
              <a:t>Kostić</a:t>
            </a:r>
            <a:r>
              <a:rPr lang="en-US" sz="1200" dirty="0">
                <a:latin typeface="Calibri" panose="020F0502020204030204" pitchFamily="34" charset="0"/>
                <a:ea typeface="Calibri" panose="020F0502020204030204" pitchFamily="34" charset="0"/>
                <a:cs typeface="Calibri" panose="020F0502020204030204" pitchFamily="34" charset="0"/>
              </a:rPr>
              <a:t>, 2022).</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Tardiness and frustration signal disrespect for organisational procedures, reducing trust in verbal messages.</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Employees often perceive non-verbal communication as more influential than spoken instructions.</a:t>
            </a:r>
          </a:p>
        </p:txBody>
      </p:sp>
      <p:pic>
        <p:nvPicPr>
          <p:cNvPr id="3" name="Picture 2">
            <a:extLst>
              <a:ext uri="{FF2B5EF4-FFF2-40B4-BE49-F238E27FC236}">
                <a16:creationId xmlns:a16="http://schemas.microsoft.com/office/drawing/2014/main" id="{6399CFC2-6C8B-4463-AF91-780C916014F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347325" y="1942150"/>
            <a:ext cx="3850287" cy="24145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337507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840;p37">
            <a:extLst>
              <a:ext uri="{FF2B5EF4-FFF2-40B4-BE49-F238E27FC236}">
                <a16:creationId xmlns:a16="http://schemas.microsoft.com/office/drawing/2014/main" id="{1598DB2F-46DE-4C5E-9AE1-9170F237FE50}"/>
              </a:ext>
            </a:extLst>
          </p:cNvPr>
          <p:cNvSpPr txBox="1">
            <a:spLocks noGrp="1"/>
          </p:cNvSpPr>
          <p:nvPr>
            <p:ph type="title"/>
          </p:nvPr>
        </p:nvSpPr>
        <p:spPr>
          <a:xfrm>
            <a:off x="1452616" y="816959"/>
            <a:ext cx="6238765" cy="70151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Calibri" panose="020F0502020204030204" pitchFamily="34" charset="0"/>
                <a:ea typeface="Calibri" panose="020F0502020204030204" pitchFamily="34" charset="0"/>
                <a:cs typeface="Calibri" panose="020F0502020204030204" pitchFamily="34" charset="0"/>
              </a:rPr>
              <a:t>Solution 3: Restoring Emotional Intelligence and Credibility</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8" name="Google Shape;841;p37">
            <a:extLst>
              <a:ext uri="{FF2B5EF4-FFF2-40B4-BE49-F238E27FC236}">
                <a16:creationId xmlns:a16="http://schemas.microsoft.com/office/drawing/2014/main" id="{04E656B8-45A0-401D-958E-3F03AEA3CD9C}"/>
              </a:ext>
            </a:extLst>
          </p:cNvPr>
          <p:cNvSpPr txBox="1">
            <a:spLocks noGrp="1"/>
          </p:cNvSpPr>
          <p:nvPr>
            <p:ph type="subTitle" idx="1"/>
          </p:nvPr>
        </p:nvSpPr>
        <p:spPr>
          <a:xfrm>
            <a:off x="4810123" y="1732650"/>
            <a:ext cx="3614059" cy="1525800"/>
          </a:xfrm>
          <a:prstGeom prst="rect">
            <a:avLst/>
          </a:prstGeom>
        </p:spPr>
        <p:txBody>
          <a:bodyPr spcFirstLastPara="1" wrap="square" lIns="91425" tIns="91425" rIns="91425" bIns="91425" anchor="t" anchorCtr="0">
            <a:noAutofit/>
          </a:bodyPr>
          <a:lstStyle/>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Gary must lead by example, maintaining hygiene, grooming, and professional conduct (</a:t>
            </a:r>
            <a:r>
              <a:rPr lang="en-US" sz="1200" dirty="0" err="1">
                <a:latin typeface="Calibri" panose="020F0502020204030204" pitchFamily="34" charset="0"/>
                <a:ea typeface="Calibri" panose="020F0502020204030204" pitchFamily="34" charset="0"/>
                <a:cs typeface="Calibri" panose="020F0502020204030204" pitchFamily="34" charset="0"/>
              </a:rPr>
              <a:t>Prosetskaya</a:t>
            </a:r>
            <a:r>
              <a:rPr lang="en-US" sz="1200" dirty="0">
                <a:latin typeface="Calibri" panose="020F0502020204030204" pitchFamily="34" charset="0"/>
                <a:ea typeface="Calibri" panose="020F0502020204030204" pitchFamily="34" charset="0"/>
                <a:cs typeface="Calibri" panose="020F0502020204030204" pitchFamily="34" charset="0"/>
              </a:rPr>
              <a:t>, 1960).</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He should recognise his emotional state and delegate briefings when fatigued.</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Transform communication from blame-oriented outbursts to inquiry-based discussions.</a:t>
            </a:r>
          </a:p>
          <a:p>
            <a:pPr marL="285750" lvl="0" indent="-285750" algn="just" rtl="0">
              <a:lnSpc>
                <a:spcPct val="150000"/>
              </a:lnSpc>
              <a:spcBef>
                <a:spcPts val="0"/>
              </a:spcBef>
              <a:spcAft>
                <a:spcPts val="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These measures restore credibility and improve message reception and compliance.</a:t>
            </a:r>
          </a:p>
        </p:txBody>
      </p:sp>
      <p:pic>
        <p:nvPicPr>
          <p:cNvPr id="3" name="Picture 2">
            <a:extLst>
              <a:ext uri="{FF2B5EF4-FFF2-40B4-BE49-F238E27FC236}">
                <a16:creationId xmlns:a16="http://schemas.microsoft.com/office/drawing/2014/main" id="{6E74498A-E077-4571-9EA4-B44E0E75306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38074" y="1808850"/>
            <a:ext cx="3633924" cy="24202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8081625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840;p37">
            <a:extLst>
              <a:ext uri="{FF2B5EF4-FFF2-40B4-BE49-F238E27FC236}">
                <a16:creationId xmlns:a16="http://schemas.microsoft.com/office/drawing/2014/main" id="{EDBD2756-29E2-42CE-9443-FF7894885641}"/>
              </a:ext>
            </a:extLst>
          </p:cNvPr>
          <p:cNvSpPr txBox="1">
            <a:spLocks noGrp="1"/>
          </p:cNvSpPr>
          <p:nvPr>
            <p:ph type="title"/>
          </p:nvPr>
        </p:nvSpPr>
        <p:spPr>
          <a:xfrm>
            <a:off x="812085" y="558141"/>
            <a:ext cx="7519825" cy="68982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Calibri" panose="020F0502020204030204" pitchFamily="34" charset="0"/>
                <a:ea typeface="Calibri" panose="020F0502020204030204" pitchFamily="34" charset="0"/>
                <a:cs typeface="Calibri" panose="020F0502020204030204" pitchFamily="34" charset="0"/>
              </a:rPr>
              <a:t>Conclusion</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4" name="Google Shape;841;p37">
            <a:extLst>
              <a:ext uri="{FF2B5EF4-FFF2-40B4-BE49-F238E27FC236}">
                <a16:creationId xmlns:a16="http://schemas.microsoft.com/office/drawing/2014/main" id="{7E9E704D-2F9C-4478-AE6B-E3C91AA9A71A}"/>
              </a:ext>
            </a:extLst>
          </p:cNvPr>
          <p:cNvSpPr txBox="1">
            <a:spLocks/>
          </p:cNvSpPr>
          <p:nvPr/>
        </p:nvSpPr>
        <p:spPr>
          <a:xfrm>
            <a:off x="1045030" y="1365260"/>
            <a:ext cx="3526967" cy="2412979"/>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Communication failures are caused by environmental noise, cultural-linguistic gaps, and emotional barriers.</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Recommended interventions:</a:t>
            </a:r>
          </a:p>
          <a:p>
            <a:pPr marL="171450" lvl="1" indent="-171450" algn="just" eaLnBrk="0" fontAlgn="base" hangingPunct="0">
              <a:lnSpc>
                <a:spcPct val="150000"/>
              </a:lnSpc>
              <a:spcBef>
                <a:spcPct val="0"/>
              </a:spcBef>
              <a:spcAft>
                <a:spcPct val="0"/>
              </a:spcAft>
              <a:buClrTx/>
              <a:buFont typeface="Arial" panose="020B0604020202020204" pitchFamily="34" charset="0"/>
              <a:buChar char="•"/>
            </a:pPr>
            <a:r>
              <a:rPr kumimoji="0" lang="en-US" altLang="en-US" sz="12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Quiet communication zones</a:t>
            </a:r>
          </a:p>
          <a:p>
            <a:pPr marL="171450" lvl="1" indent="-171450" algn="just" eaLnBrk="0" fontAlgn="base" hangingPunct="0">
              <a:lnSpc>
                <a:spcPct val="150000"/>
              </a:lnSpc>
              <a:spcBef>
                <a:spcPct val="0"/>
              </a:spcBef>
              <a:spcAft>
                <a:spcPct val="0"/>
              </a:spcAft>
              <a:buClrTx/>
              <a:buFont typeface="Arial" panose="020B0604020202020204" pitchFamily="34" charset="0"/>
              <a:buChar char="•"/>
            </a:pPr>
            <a:r>
              <a:rPr kumimoji="0" lang="en-US" altLang="en-US" sz="12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Multilingual signage and cultural mediators</a:t>
            </a:r>
          </a:p>
          <a:p>
            <a:pPr marL="171450" lvl="1" indent="-171450" algn="just" eaLnBrk="0" fontAlgn="base" hangingPunct="0">
              <a:lnSpc>
                <a:spcPct val="150000"/>
              </a:lnSpc>
              <a:spcBef>
                <a:spcPct val="0"/>
              </a:spcBef>
              <a:spcAft>
                <a:spcPct val="0"/>
              </a:spcAft>
              <a:buClrTx/>
              <a:buFont typeface="Arial" panose="020B0604020202020204" pitchFamily="34" charset="0"/>
              <a:buChar char="•"/>
            </a:pPr>
            <a:r>
              <a:rPr kumimoji="0" lang="en-US" altLang="en-US" sz="12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Develop emotional intelligence and managerial credibility</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These measures aim to improve message clarity, workforce compliance, and operational safety.</a:t>
            </a:r>
          </a:p>
        </p:txBody>
      </p:sp>
      <p:pic>
        <p:nvPicPr>
          <p:cNvPr id="5" name="Picture 4">
            <a:extLst>
              <a:ext uri="{FF2B5EF4-FFF2-40B4-BE49-F238E27FC236}">
                <a16:creationId xmlns:a16="http://schemas.microsoft.com/office/drawing/2014/main" id="{62EC402E-4FD9-4F34-BEB8-9B8A9AC6F31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644339" y="1543049"/>
            <a:ext cx="3956735" cy="27717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879512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840;p37">
            <a:extLst>
              <a:ext uri="{FF2B5EF4-FFF2-40B4-BE49-F238E27FC236}">
                <a16:creationId xmlns:a16="http://schemas.microsoft.com/office/drawing/2014/main" id="{3D35B083-BCA2-485D-8C2F-6FB234481495}"/>
              </a:ext>
            </a:extLst>
          </p:cNvPr>
          <p:cNvSpPr txBox="1">
            <a:spLocks noGrp="1"/>
          </p:cNvSpPr>
          <p:nvPr>
            <p:ph type="title"/>
          </p:nvPr>
        </p:nvSpPr>
        <p:spPr>
          <a:xfrm>
            <a:off x="812087" y="213231"/>
            <a:ext cx="7519825" cy="68982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b="1" dirty="0">
                <a:latin typeface="+mj-lt"/>
              </a:rPr>
              <a:t>References</a:t>
            </a:r>
            <a:endParaRPr lang="en-GB" sz="3200" b="1" dirty="0">
              <a:latin typeface="+mj-lt"/>
            </a:endParaRPr>
          </a:p>
        </p:txBody>
      </p:sp>
      <p:sp>
        <p:nvSpPr>
          <p:cNvPr id="4" name="Google Shape;841;p37">
            <a:extLst>
              <a:ext uri="{FF2B5EF4-FFF2-40B4-BE49-F238E27FC236}">
                <a16:creationId xmlns:a16="http://schemas.microsoft.com/office/drawing/2014/main" id="{DAD6B9C3-7329-485F-B26C-32D3ABC87F07}"/>
              </a:ext>
            </a:extLst>
          </p:cNvPr>
          <p:cNvSpPr txBox="1">
            <a:spLocks/>
          </p:cNvSpPr>
          <p:nvPr/>
        </p:nvSpPr>
        <p:spPr>
          <a:xfrm>
            <a:off x="533400" y="903051"/>
            <a:ext cx="8278091" cy="2412979"/>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GB" sz="700" dirty="0" err="1">
                <a:effectLst/>
                <a:latin typeface="Calibri" panose="020F0502020204030204" pitchFamily="34" charset="0"/>
                <a:ea typeface="Calibri" panose="020F0502020204030204" pitchFamily="34" charset="0"/>
                <a:cs typeface="Calibri" panose="020F0502020204030204" pitchFamily="34" charset="0"/>
              </a:rPr>
              <a:t>Balilah</a:t>
            </a:r>
            <a:r>
              <a:rPr lang="en-GB" sz="700" dirty="0">
                <a:effectLst/>
                <a:latin typeface="Calibri" panose="020F0502020204030204" pitchFamily="34" charset="0"/>
                <a:ea typeface="Calibri" panose="020F0502020204030204" pitchFamily="34" charset="0"/>
                <a:cs typeface="Calibri" panose="020F0502020204030204" pitchFamily="34" charset="0"/>
              </a:rPr>
              <a:t>, A.M.A., Archibald, L.M.D. and Said, F.F.S. (2023) “Heritage language learners of English: Linguistic gaps and cognitive strengths,” </a:t>
            </a:r>
            <a:r>
              <a:rPr lang="en-GB" sz="700" i="1" dirty="0">
                <a:effectLst/>
                <a:latin typeface="Calibri" panose="020F0502020204030204" pitchFamily="34" charset="0"/>
                <a:ea typeface="Calibri" panose="020F0502020204030204" pitchFamily="34" charset="0"/>
                <a:cs typeface="Calibri" panose="020F0502020204030204" pitchFamily="34" charset="0"/>
              </a:rPr>
              <a:t>International Journal of Speech-Language Pathology</a:t>
            </a:r>
            <a:r>
              <a:rPr lang="en-GB" sz="700" dirty="0">
                <a:effectLst/>
                <a:latin typeface="Calibri" panose="020F0502020204030204" pitchFamily="34" charset="0"/>
                <a:ea typeface="Calibri" panose="020F0502020204030204" pitchFamily="34" charset="0"/>
                <a:cs typeface="Calibri" panose="020F0502020204030204" pitchFamily="34" charset="0"/>
              </a:rPr>
              <a:t>, 25(6), pp. 873–884. Available at: https://doi.org/10.1080/17549507.2022.2141322.</a:t>
            </a:r>
          </a:p>
          <a:p>
            <a:pPr algn="just"/>
            <a:r>
              <a:rPr lang="en-GB" sz="700" dirty="0">
                <a:effectLst/>
                <a:latin typeface="Calibri" panose="020F0502020204030204" pitchFamily="34" charset="0"/>
                <a:ea typeface="Calibri" panose="020F0502020204030204" pitchFamily="34" charset="0"/>
                <a:cs typeface="Calibri" panose="020F0502020204030204" pitchFamily="34" charset="0"/>
              </a:rPr>
              <a:t>Boughton, B., Williamson, F., Lin, S., Taylor, R., </a:t>
            </a:r>
            <a:r>
              <a:rPr lang="en-GB" sz="700" dirty="0" err="1">
                <a:effectLst/>
                <a:latin typeface="Calibri" panose="020F0502020204030204" pitchFamily="34" charset="0"/>
                <a:ea typeface="Calibri" panose="020F0502020204030204" pitchFamily="34" charset="0"/>
                <a:cs typeface="Calibri" panose="020F0502020204030204" pitchFamily="34" charset="0"/>
              </a:rPr>
              <a:t>Beetson</a:t>
            </a:r>
            <a:r>
              <a:rPr lang="en-GB" sz="700" dirty="0">
                <a:effectLst/>
                <a:latin typeface="Calibri" panose="020F0502020204030204" pitchFamily="34" charset="0"/>
                <a:ea typeface="Calibri" panose="020F0502020204030204" pitchFamily="34" charset="0"/>
                <a:cs typeface="Calibri" panose="020F0502020204030204" pitchFamily="34" charset="0"/>
              </a:rPr>
              <a:t>, J., Bartlett, B., Anderson, P. and Morrell, S. (2022) “Measuring adult English literacy improvements in First Nations communities in Australia,” </a:t>
            </a:r>
            <a:r>
              <a:rPr lang="en-GB" sz="700" i="1" dirty="0">
                <a:effectLst/>
                <a:latin typeface="Calibri" panose="020F0502020204030204" pitchFamily="34" charset="0"/>
                <a:ea typeface="Calibri" panose="020F0502020204030204" pitchFamily="34" charset="0"/>
                <a:cs typeface="Calibri" panose="020F0502020204030204" pitchFamily="34" charset="0"/>
              </a:rPr>
              <a:t>International Journal of Training Research</a:t>
            </a:r>
            <a:r>
              <a:rPr lang="en-GB" sz="700" dirty="0">
                <a:effectLst/>
                <a:latin typeface="Calibri" panose="020F0502020204030204" pitchFamily="34" charset="0"/>
                <a:ea typeface="Calibri" panose="020F0502020204030204" pitchFamily="34" charset="0"/>
                <a:cs typeface="Calibri" panose="020F0502020204030204" pitchFamily="34" charset="0"/>
              </a:rPr>
              <a:t>, 20(3), pp. 248–263. Available at: https://doi.org/10.1080/14480220.2022.2032268.</a:t>
            </a:r>
          </a:p>
          <a:p>
            <a:pPr algn="just"/>
            <a:r>
              <a:rPr lang="en-GB" sz="700" dirty="0">
                <a:effectLst/>
                <a:latin typeface="Calibri" panose="020F0502020204030204" pitchFamily="34" charset="0"/>
                <a:ea typeface="Calibri" panose="020F0502020204030204" pitchFamily="34" charset="0"/>
                <a:cs typeface="Calibri" panose="020F0502020204030204" pitchFamily="34" charset="0"/>
              </a:rPr>
              <a:t>Carberry, J. (2017) </a:t>
            </a:r>
            <a:r>
              <a:rPr lang="en-GB" sz="700" i="1" dirty="0">
                <a:effectLst/>
                <a:latin typeface="Calibri" panose="020F0502020204030204" pitchFamily="34" charset="0"/>
                <a:ea typeface="Calibri" panose="020F0502020204030204" pitchFamily="34" charset="0"/>
                <a:cs typeface="Calibri" panose="020F0502020204030204" pitchFamily="34" charset="0"/>
              </a:rPr>
              <a:t>Communications: methods and applications for financial managers</a:t>
            </a:r>
            <a:r>
              <a:rPr lang="en-GB" sz="700" dirty="0">
                <a:effectLst/>
                <a:latin typeface="Calibri" panose="020F0502020204030204" pitchFamily="34" charset="0"/>
                <a:ea typeface="Calibri" panose="020F0502020204030204" pitchFamily="34" charset="0"/>
                <a:cs typeface="Calibri" panose="020F0502020204030204" pitchFamily="34" charset="0"/>
              </a:rPr>
              <a:t>. John Wiley &amp; Sons. Available at: https://books.google.com/books?id=VLGGDQAAQBAJ&amp;pg=PA8&amp;dq=issues+of+communication&amp;hl=en&amp;newbks=1&amp;newbks_redir=1&amp;sa=X&amp;ved=2ahUKEwjTuPCUtpCTAxUMTWcHHYZpCJQQ6AF6BAgMEAM.</a:t>
            </a:r>
          </a:p>
          <a:p>
            <a:pPr algn="just"/>
            <a:r>
              <a:rPr lang="en-GB" sz="700" dirty="0">
                <a:effectLst/>
                <a:latin typeface="Calibri" panose="020F0502020204030204" pitchFamily="34" charset="0"/>
                <a:ea typeface="Calibri" panose="020F0502020204030204" pitchFamily="34" charset="0"/>
                <a:cs typeface="Calibri" panose="020F0502020204030204" pitchFamily="34" charset="0"/>
              </a:rPr>
              <a:t>Douglas, M. “Marty,” Pacquiao, D. and Purnell, L. (2018) </a:t>
            </a:r>
            <a:r>
              <a:rPr lang="en-GB" sz="700" i="1" dirty="0">
                <a:effectLst/>
                <a:latin typeface="Calibri" panose="020F0502020204030204" pitchFamily="34" charset="0"/>
                <a:ea typeface="Calibri" panose="020F0502020204030204" pitchFamily="34" charset="0"/>
                <a:cs typeface="Calibri" panose="020F0502020204030204" pitchFamily="34" charset="0"/>
              </a:rPr>
              <a:t>Global applications of culturally competent health care: guidelines for practice</a:t>
            </a:r>
            <a:r>
              <a:rPr lang="en-GB" sz="700" dirty="0">
                <a:effectLst/>
                <a:latin typeface="Calibri" panose="020F0502020204030204" pitchFamily="34" charset="0"/>
                <a:ea typeface="Calibri" panose="020F0502020204030204" pitchFamily="34" charset="0"/>
                <a:cs typeface="Calibri" panose="020F0502020204030204" pitchFamily="34" charset="0"/>
              </a:rPr>
              <a:t>. Springer. Available at: https://books.google.com/books?id=TdNiDwAAQBAJ&amp;pg=PA275&amp;dq=Multicultural+Workforce&amp;hl=en&amp;newbks=1&amp;newbks_redir=1&amp;sa=X&amp;ved=2ahUKEwjUzISeuJCTAxVeZWwGHZqQBE8Q6AF6BAgJEAM.</a:t>
            </a:r>
          </a:p>
          <a:p>
            <a:pPr algn="just"/>
            <a:r>
              <a:rPr lang="en-GB" sz="700" dirty="0">
                <a:effectLst/>
                <a:latin typeface="Calibri" panose="020F0502020204030204" pitchFamily="34" charset="0"/>
                <a:ea typeface="Calibri" panose="020F0502020204030204" pitchFamily="34" charset="0"/>
                <a:cs typeface="Calibri" panose="020F0502020204030204" pitchFamily="34" charset="0"/>
              </a:rPr>
              <a:t>Gao, F. (2021) “Negotiation of native linguistic ideology and cultural identities in English learning: a cultural schema perspective,” </a:t>
            </a:r>
            <a:r>
              <a:rPr lang="en-GB" sz="700" i="1" dirty="0">
                <a:effectLst/>
                <a:latin typeface="Calibri" panose="020F0502020204030204" pitchFamily="34" charset="0"/>
                <a:ea typeface="Calibri" panose="020F0502020204030204" pitchFamily="34" charset="0"/>
                <a:cs typeface="Calibri" panose="020F0502020204030204" pitchFamily="34" charset="0"/>
              </a:rPr>
              <a:t>Journal of Multilingual and Multicultural Development</a:t>
            </a:r>
            <a:r>
              <a:rPr lang="en-GB" sz="700" dirty="0">
                <a:effectLst/>
                <a:latin typeface="Calibri" panose="020F0502020204030204" pitchFamily="34" charset="0"/>
                <a:ea typeface="Calibri" panose="020F0502020204030204" pitchFamily="34" charset="0"/>
                <a:cs typeface="Calibri" panose="020F0502020204030204" pitchFamily="34" charset="0"/>
              </a:rPr>
              <a:t>, 42(6), pp. 551–564. Available at: https://doi.org/10.1080/01434632.2020.1857389.</a:t>
            </a:r>
          </a:p>
          <a:p>
            <a:pPr algn="just"/>
            <a:r>
              <a:rPr lang="en-GB" sz="700" dirty="0" err="1">
                <a:effectLst/>
                <a:latin typeface="Calibri" panose="020F0502020204030204" pitchFamily="34" charset="0"/>
                <a:ea typeface="Calibri" panose="020F0502020204030204" pitchFamily="34" charset="0"/>
                <a:cs typeface="Calibri" panose="020F0502020204030204" pitchFamily="34" charset="0"/>
              </a:rPr>
              <a:t>Iclodean</a:t>
            </a:r>
            <a:r>
              <a:rPr lang="en-GB" sz="700" dirty="0">
                <a:effectLst/>
                <a:latin typeface="Calibri" panose="020F0502020204030204" pitchFamily="34" charset="0"/>
                <a:ea typeface="Calibri" panose="020F0502020204030204" pitchFamily="34" charset="0"/>
                <a:cs typeface="Calibri" panose="020F0502020204030204" pitchFamily="34" charset="0"/>
              </a:rPr>
              <a:t>, C., </a:t>
            </a:r>
            <a:r>
              <a:rPr lang="en-GB" sz="700" dirty="0" err="1">
                <a:effectLst/>
                <a:latin typeface="Calibri" panose="020F0502020204030204" pitchFamily="34" charset="0"/>
                <a:ea typeface="Calibri" panose="020F0502020204030204" pitchFamily="34" charset="0"/>
                <a:cs typeface="Calibri" panose="020F0502020204030204" pitchFamily="34" charset="0"/>
              </a:rPr>
              <a:t>Varga</a:t>
            </a:r>
            <a:r>
              <a:rPr lang="en-GB" sz="700" dirty="0">
                <a:effectLst/>
                <a:latin typeface="Calibri" panose="020F0502020204030204" pitchFamily="34" charset="0"/>
                <a:ea typeface="Calibri" panose="020F0502020204030204" pitchFamily="34" charset="0"/>
                <a:cs typeface="Calibri" panose="020F0502020204030204" pitchFamily="34" charset="0"/>
              </a:rPr>
              <a:t>, B.O. and </a:t>
            </a:r>
            <a:r>
              <a:rPr lang="en-GB" sz="700" dirty="0" err="1">
                <a:effectLst/>
                <a:latin typeface="Calibri" panose="020F0502020204030204" pitchFamily="34" charset="0"/>
                <a:ea typeface="Calibri" panose="020F0502020204030204" pitchFamily="34" charset="0"/>
                <a:cs typeface="Calibri" panose="020F0502020204030204" pitchFamily="34" charset="0"/>
              </a:rPr>
              <a:t>Cordoș</a:t>
            </a:r>
            <a:r>
              <a:rPr lang="en-GB" sz="700" dirty="0">
                <a:effectLst/>
                <a:latin typeface="Calibri" panose="020F0502020204030204" pitchFamily="34" charset="0"/>
                <a:ea typeface="Calibri" panose="020F0502020204030204" pitchFamily="34" charset="0"/>
                <a:cs typeface="Calibri" panose="020F0502020204030204" pitchFamily="34" charset="0"/>
              </a:rPr>
              <a:t>, N. (2022) </a:t>
            </a:r>
            <a:r>
              <a:rPr lang="en-GB" sz="700" i="1" dirty="0">
                <a:effectLst/>
                <a:latin typeface="Calibri" panose="020F0502020204030204" pitchFamily="34" charset="0"/>
                <a:ea typeface="Calibri" panose="020F0502020204030204" pitchFamily="34" charset="0"/>
                <a:cs typeface="Calibri" panose="020F0502020204030204" pitchFamily="34" charset="0"/>
              </a:rPr>
              <a:t>Autonomous vehicles for public transportation</a:t>
            </a:r>
            <a:r>
              <a:rPr lang="en-GB" sz="700" dirty="0">
                <a:effectLst/>
                <a:latin typeface="Calibri" panose="020F0502020204030204" pitchFamily="34" charset="0"/>
                <a:ea typeface="Calibri" panose="020F0502020204030204" pitchFamily="34" charset="0"/>
                <a:cs typeface="Calibri" panose="020F0502020204030204" pitchFamily="34" charset="0"/>
              </a:rPr>
              <a:t>. Springer Nature. Available at: https://books.google.com/books?id=EhyeEAAAQBAJ&amp;pg=PA379&amp;dq=Designated+Communication+Zone&amp;hl=en&amp;newbks=1&amp;newbks_redir=1&amp;sa=X&amp;ved=2ahUKEwj97aTPtpCTAxXVTWwGHSA6KBkQ6AF6BAgKEAM.</a:t>
            </a:r>
          </a:p>
          <a:p>
            <a:pPr algn="just"/>
            <a:r>
              <a:rPr lang="en-GB" sz="700" dirty="0">
                <a:effectLst/>
                <a:latin typeface="Calibri" panose="020F0502020204030204" pitchFamily="34" charset="0"/>
                <a:ea typeface="Calibri" panose="020F0502020204030204" pitchFamily="34" charset="0"/>
                <a:cs typeface="Calibri" panose="020F0502020204030204" pitchFamily="34" charset="0"/>
              </a:rPr>
              <a:t>Jegede, O. (2025) “Bridging linguistic gaps: the role of code-switching in enhancing learning outcomes in Nigerian public primary schools,” </a:t>
            </a:r>
            <a:r>
              <a:rPr lang="en-GB" sz="700" i="1" dirty="0">
                <a:effectLst/>
                <a:latin typeface="Calibri" panose="020F0502020204030204" pitchFamily="34" charset="0"/>
                <a:ea typeface="Calibri" panose="020F0502020204030204" pitchFamily="34" charset="0"/>
                <a:cs typeface="Calibri" panose="020F0502020204030204" pitchFamily="34" charset="0"/>
              </a:rPr>
              <a:t>International Multilingual Research Journal</a:t>
            </a:r>
            <a:r>
              <a:rPr lang="en-GB" sz="700" dirty="0">
                <a:effectLst/>
                <a:latin typeface="Calibri" panose="020F0502020204030204" pitchFamily="34" charset="0"/>
                <a:ea typeface="Calibri" panose="020F0502020204030204" pitchFamily="34" charset="0"/>
                <a:cs typeface="Calibri" panose="020F0502020204030204" pitchFamily="34" charset="0"/>
              </a:rPr>
              <a:t>, 19(4), pp. 335–351. Available at: https://doi.org/10.1080/19313152.2024.2414611.</a:t>
            </a:r>
          </a:p>
          <a:p>
            <a:pPr algn="just"/>
            <a:r>
              <a:rPr lang="en-GB" sz="700" dirty="0" err="1">
                <a:effectLst/>
                <a:latin typeface="Calibri" panose="020F0502020204030204" pitchFamily="34" charset="0"/>
                <a:ea typeface="Calibri" panose="020F0502020204030204" pitchFamily="34" charset="0"/>
                <a:cs typeface="Calibri" panose="020F0502020204030204" pitchFamily="34" charset="0"/>
              </a:rPr>
              <a:t>Kurra</a:t>
            </a:r>
            <a:r>
              <a:rPr lang="en-GB" sz="700" dirty="0">
                <a:effectLst/>
                <a:latin typeface="Calibri" panose="020F0502020204030204" pitchFamily="34" charset="0"/>
                <a:ea typeface="Calibri" panose="020F0502020204030204" pitchFamily="34" charset="0"/>
                <a:cs typeface="Calibri" panose="020F0502020204030204" pitchFamily="34" charset="0"/>
              </a:rPr>
              <a:t>, S. (2020) </a:t>
            </a:r>
            <a:r>
              <a:rPr lang="en-GB" sz="700" i="1" dirty="0">
                <a:effectLst/>
                <a:latin typeface="Calibri" panose="020F0502020204030204" pitchFamily="34" charset="0"/>
                <a:ea typeface="Calibri" panose="020F0502020204030204" pitchFamily="34" charset="0"/>
                <a:cs typeface="Calibri" panose="020F0502020204030204" pitchFamily="34" charset="0"/>
              </a:rPr>
              <a:t>Environmental noise and management: overview from past to present</a:t>
            </a:r>
            <a:r>
              <a:rPr lang="en-GB" sz="700" dirty="0">
                <a:effectLst/>
                <a:latin typeface="Calibri" panose="020F0502020204030204" pitchFamily="34" charset="0"/>
                <a:ea typeface="Calibri" panose="020F0502020204030204" pitchFamily="34" charset="0"/>
                <a:cs typeface="Calibri" panose="020F0502020204030204" pitchFamily="34" charset="0"/>
              </a:rPr>
              <a:t>. John Wiley &amp; Sons. Available at: https://books.google.com/books?id=oc_5DwAAQBAJ&amp;pg=PA171&amp;dq=Environmental+Noise&amp;hl=en&amp;newbks=1&amp;newbks_redir=1&amp;sa=X&amp;ved=2ahUKEwiU8-S3tpCTAxUyRmwGHbmqAUEQ6AF6BAgNEAM.</a:t>
            </a:r>
          </a:p>
          <a:p>
            <a:pPr algn="just"/>
            <a:r>
              <a:rPr lang="en-GB" sz="700" dirty="0">
                <a:effectLst/>
                <a:latin typeface="Calibri" panose="020F0502020204030204" pitchFamily="34" charset="0"/>
                <a:ea typeface="Calibri" panose="020F0502020204030204" pitchFamily="34" charset="0"/>
                <a:cs typeface="Calibri" panose="020F0502020204030204" pitchFamily="34" charset="0"/>
              </a:rPr>
              <a:t>Le, Q.H., Phan Tan, L. and Hoang, T.-H. (2025) “Brand posts and brand co-creation in higher education communities: a social communication process theory,” </a:t>
            </a:r>
            <a:r>
              <a:rPr lang="en-GB" sz="700" i="1" dirty="0">
                <a:effectLst/>
                <a:latin typeface="Calibri" panose="020F0502020204030204" pitchFamily="34" charset="0"/>
                <a:ea typeface="Calibri" panose="020F0502020204030204" pitchFamily="34" charset="0"/>
                <a:cs typeface="Calibri" panose="020F0502020204030204" pitchFamily="34" charset="0"/>
              </a:rPr>
              <a:t>Journal of Marketing for Higher Education</a:t>
            </a:r>
            <a:r>
              <a:rPr lang="en-GB" sz="700" dirty="0">
                <a:effectLst/>
                <a:latin typeface="Calibri" panose="020F0502020204030204" pitchFamily="34" charset="0"/>
                <a:ea typeface="Calibri" panose="020F0502020204030204" pitchFamily="34" charset="0"/>
                <a:cs typeface="Calibri" panose="020F0502020204030204" pitchFamily="34" charset="0"/>
              </a:rPr>
              <a:t>, 35(3), pp. 597–620. Available at: https://doi.org/10.1080/08841241.2023.2239756.</a:t>
            </a:r>
          </a:p>
          <a:p>
            <a:pPr algn="just"/>
            <a:r>
              <a:rPr lang="en-GB" sz="700" dirty="0">
                <a:effectLst/>
                <a:latin typeface="Calibri" panose="020F0502020204030204" pitchFamily="34" charset="0"/>
                <a:ea typeface="Calibri" panose="020F0502020204030204" pitchFamily="34" charset="0"/>
                <a:cs typeface="Calibri" panose="020F0502020204030204" pitchFamily="34" charset="0"/>
              </a:rPr>
              <a:t>Meng, X. (2020) </a:t>
            </a:r>
            <a:r>
              <a:rPr lang="en-GB" sz="700" i="1" dirty="0">
                <a:effectLst/>
                <a:latin typeface="Calibri" panose="020F0502020204030204" pitchFamily="34" charset="0"/>
                <a:ea typeface="Calibri" panose="020F0502020204030204" pitchFamily="34" charset="0"/>
                <a:cs typeface="Calibri" panose="020F0502020204030204" pitchFamily="34" charset="0"/>
              </a:rPr>
              <a:t>National image: </a:t>
            </a:r>
            <a:r>
              <a:rPr lang="en-GB" sz="700" i="1" dirty="0" err="1">
                <a:effectLst/>
                <a:latin typeface="Calibri" panose="020F0502020204030204" pitchFamily="34" charset="0"/>
                <a:ea typeface="Calibri" panose="020F0502020204030204" pitchFamily="34" charset="0"/>
                <a:cs typeface="Calibri" panose="020F0502020204030204" pitchFamily="34" charset="0"/>
              </a:rPr>
              <a:t>china’s</a:t>
            </a:r>
            <a:r>
              <a:rPr lang="en-GB" sz="700" i="1" dirty="0">
                <a:effectLst/>
                <a:latin typeface="Calibri" panose="020F0502020204030204" pitchFamily="34" charset="0"/>
                <a:ea typeface="Calibri" panose="020F0502020204030204" pitchFamily="34" charset="0"/>
                <a:cs typeface="Calibri" panose="020F0502020204030204" pitchFamily="34" charset="0"/>
              </a:rPr>
              <a:t> communication of cultural symbols</a:t>
            </a:r>
            <a:r>
              <a:rPr lang="en-GB" sz="700" dirty="0">
                <a:effectLst/>
                <a:latin typeface="Calibri" panose="020F0502020204030204" pitchFamily="34" charset="0"/>
                <a:ea typeface="Calibri" panose="020F0502020204030204" pitchFamily="34" charset="0"/>
                <a:cs typeface="Calibri" panose="020F0502020204030204" pitchFamily="34" charset="0"/>
              </a:rPr>
              <a:t>. Springer Nature. Available at: https://books.google.com/books?id=b0HWDwAAQBAJ&amp;pg=PA120&amp;dq=Schramm%27s+Field+of+Experience&amp;hl=en&amp;newbks=1&amp;newbks_redir=1&amp;sa=X&amp;ved=2ahUKEwi2ruK4uJCTAxUUWHADHTASKdMQ6AF6BAgIEAM.</a:t>
            </a:r>
          </a:p>
          <a:p>
            <a:pPr algn="just"/>
            <a:r>
              <a:rPr lang="en-GB" sz="700" dirty="0" err="1">
                <a:effectLst/>
                <a:latin typeface="Calibri" panose="020F0502020204030204" pitchFamily="34" charset="0"/>
                <a:ea typeface="Calibri" panose="020F0502020204030204" pitchFamily="34" charset="0"/>
                <a:cs typeface="Calibri" panose="020F0502020204030204" pitchFamily="34" charset="0"/>
              </a:rPr>
              <a:t>Prosetskaya</a:t>
            </a:r>
            <a:r>
              <a:rPr lang="en-GB" sz="700" dirty="0">
                <a:effectLst/>
                <a:latin typeface="Calibri" panose="020F0502020204030204" pitchFamily="34" charset="0"/>
                <a:ea typeface="Calibri" panose="020F0502020204030204" pitchFamily="34" charset="0"/>
                <a:cs typeface="Calibri" panose="020F0502020204030204" pitchFamily="34" charset="0"/>
              </a:rPr>
              <a:t>, A. (1960) “Hygiene education among schoolchildren,” </a:t>
            </a:r>
            <a:r>
              <a:rPr lang="en-GB" sz="700" i="1" dirty="0">
                <a:effectLst/>
                <a:latin typeface="Calibri" panose="020F0502020204030204" pitchFamily="34" charset="0"/>
                <a:ea typeface="Calibri" panose="020F0502020204030204" pitchFamily="34" charset="0"/>
                <a:cs typeface="Calibri" panose="020F0502020204030204" pitchFamily="34" charset="0"/>
              </a:rPr>
              <a:t>Soviet Education</a:t>
            </a:r>
            <a:r>
              <a:rPr lang="en-GB" sz="700" dirty="0">
                <a:effectLst/>
                <a:latin typeface="Calibri" panose="020F0502020204030204" pitchFamily="34" charset="0"/>
                <a:ea typeface="Calibri" panose="020F0502020204030204" pitchFamily="34" charset="0"/>
                <a:cs typeface="Calibri" panose="020F0502020204030204" pitchFamily="34" charset="0"/>
              </a:rPr>
              <a:t>, 2(5), pp. 57–57. Available at: https://doi.org/10.2753/RES1060-9393020557.</a:t>
            </a:r>
          </a:p>
          <a:p>
            <a:pPr algn="just"/>
            <a:r>
              <a:rPr lang="en-GB" sz="700" dirty="0" err="1">
                <a:effectLst/>
                <a:latin typeface="Calibri" panose="020F0502020204030204" pitchFamily="34" charset="0"/>
                <a:ea typeface="Calibri" panose="020F0502020204030204" pitchFamily="34" charset="0"/>
                <a:cs typeface="Calibri" panose="020F0502020204030204" pitchFamily="34" charset="0"/>
              </a:rPr>
              <a:t>Somayaji</a:t>
            </a:r>
            <a:r>
              <a:rPr lang="en-GB" sz="700" dirty="0">
                <a:effectLst/>
                <a:latin typeface="Calibri" panose="020F0502020204030204" pitchFamily="34" charset="0"/>
                <a:ea typeface="Calibri" panose="020F0502020204030204" pitchFamily="34" charset="0"/>
                <a:cs typeface="Calibri" panose="020F0502020204030204" pitchFamily="34" charset="0"/>
              </a:rPr>
              <a:t>, C. (2025) </a:t>
            </a:r>
            <a:r>
              <a:rPr lang="en-GB" sz="700" i="1" dirty="0">
                <a:effectLst/>
                <a:latin typeface="Calibri" panose="020F0502020204030204" pitchFamily="34" charset="0"/>
                <a:ea typeface="Calibri" panose="020F0502020204030204" pitchFamily="34" charset="0"/>
                <a:cs typeface="Calibri" panose="020F0502020204030204" pitchFamily="34" charset="0"/>
              </a:rPr>
              <a:t>Mass communication and journalism in the digital age</a:t>
            </a:r>
            <a:r>
              <a:rPr lang="en-GB" sz="700" dirty="0">
                <a:effectLst/>
                <a:latin typeface="Calibri" panose="020F0502020204030204" pitchFamily="34" charset="0"/>
                <a:ea typeface="Calibri" panose="020F0502020204030204" pitchFamily="34" charset="0"/>
                <a:cs typeface="Calibri" panose="020F0502020204030204" pitchFamily="34" charset="0"/>
              </a:rPr>
              <a:t>. </a:t>
            </a:r>
            <a:r>
              <a:rPr lang="en-GB" sz="700" dirty="0" err="1">
                <a:effectLst/>
                <a:latin typeface="Calibri" panose="020F0502020204030204" pitchFamily="34" charset="0"/>
                <a:ea typeface="Calibri" panose="020F0502020204030204" pitchFamily="34" charset="0"/>
                <a:cs typeface="Calibri" panose="020F0502020204030204" pitchFamily="34" charset="0"/>
              </a:rPr>
              <a:t>Educohack</a:t>
            </a:r>
            <a:r>
              <a:rPr lang="en-GB" sz="700" dirty="0">
                <a:effectLst/>
                <a:latin typeface="Calibri" panose="020F0502020204030204" pitchFamily="34" charset="0"/>
                <a:ea typeface="Calibri" panose="020F0502020204030204" pitchFamily="34" charset="0"/>
                <a:cs typeface="Calibri" panose="020F0502020204030204" pitchFamily="34" charset="0"/>
              </a:rPr>
              <a:t> Press. Available at: https://books.google.com/books?id=HNk9EQAAQBAJ&amp;pg=PT30&amp;dq=The+Shannon-Weaver+Model&amp;hl=en&amp;newbks=1&amp;newbks_redir=1&amp;sa=X&amp;ved=2ahUKEwjC6aeptpCTAxUBUGcHHRkiMMMQ6AF6BAgJEAM.</a:t>
            </a:r>
          </a:p>
          <a:p>
            <a:pPr algn="just"/>
            <a:r>
              <a:rPr lang="en-GB" sz="700" dirty="0">
                <a:effectLst/>
                <a:latin typeface="Calibri" panose="020F0502020204030204" pitchFamily="34" charset="0"/>
                <a:ea typeface="Calibri" panose="020F0502020204030204" pitchFamily="34" charset="0"/>
                <a:cs typeface="Calibri" panose="020F0502020204030204" pitchFamily="34" charset="0"/>
              </a:rPr>
              <a:t>Sternberg, R.J. and </a:t>
            </a:r>
            <a:r>
              <a:rPr lang="en-GB" sz="700" dirty="0" err="1">
                <a:effectLst/>
                <a:latin typeface="Calibri" panose="020F0502020204030204" pitchFamily="34" charset="0"/>
                <a:ea typeface="Calibri" panose="020F0502020204030204" pitchFamily="34" charset="0"/>
                <a:cs typeface="Calibri" panose="020F0502020204030204" pitchFamily="34" charset="0"/>
              </a:rPr>
              <a:t>Kostić</a:t>
            </a:r>
            <a:r>
              <a:rPr lang="en-GB" sz="700" dirty="0">
                <a:effectLst/>
                <a:latin typeface="Calibri" panose="020F0502020204030204" pitchFamily="34" charset="0"/>
                <a:ea typeface="Calibri" panose="020F0502020204030204" pitchFamily="34" charset="0"/>
                <a:cs typeface="Calibri" panose="020F0502020204030204" pitchFamily="34" charset="0"/>
              </a:rPr>
              <a:t>, A. (2022) </a:t>
            </a:r>
            <a:r>
              <a:rPr lang="en-GB" sz="700" i="1" dirty="0">
                <a:effectLst/>
                <a:latin typeface="Calibri" panose="020F0502020204030204" pitchFamily="34" charset="0"/>
                <a:ea typeface="Calibri" panose="020F0502020204030204" pitchFamily="34" charset="0"/>
                <a:cs typeface="Calibri" panose="020F0502020204030204" pitchFamily="34" charset="0"/>
              </a:rPr>
              <a:t>Nonverbal Communication in Close Relationships: What words don’t tell us</a:t>
            </a:r>
            <a:r>
              <a:rPr lang="en-GB" sz="700" dirty="0">
                <a:effectLst/>
                <a:latin typeface="Calibri" panose="020F0502020204030204" pitchFamily="34" charset="0"/>
                <a:ea typeface="Calibri" panose="020F0502020204030204" pitchFamily="34" charset="0"/>
                <a:cs typeface="Calibri" panose="020F0502020204030204" pitchFamily="34" charset="0"/>
              </a:rPr>
              <a:t>. Springer Nature. Available at: https://books.google.com/books?id=UpRkEAAAQBAJ&amp;pg=PA364&amp;dq=Non-Verbal+Communication&amp;hl=en&amp;newbks=1&amp;newbks_redir=1&amp;sa=X&amp;ved=2ahUKEwjv7ezHuZCTAxVQUWwGHeaJPQwQ6AF6BAgKEAM.</a:t>
            </a:r>
          </a:p>
          <a:p>
            <a:pPr algn="just"/>
            <a:r>
              <a:rPr lang="en-GB" sz="700" dirty="0" err="1">
                <a:effectLst/>
                <a:latin typeface="Calibri" panose="020F0502020204030204" pitchFamily="34" charset="0"/>
                <a:ea typeface="Calibri" panose="020F0502020204030204" pitchFamily="34" charset="0"/>
                <a:cs typeface="Calibri" panose="020F0502020204030204" pitchFamily="34" charset="0"/>
              </a:rPr>
              <a:t>Zarzycka</a:t>
            </a:r>
            <a:r>
              <a:rPr lang="en-GB" sz="700" dirty="0">
                <a:effectLst/>
                <a:latin typeface="Calibri" panose="020F0502020204030204" pitchFamily="34" charset="0"/>
                <a:ea typeface="Calibri" panose="020F0502020204030204" pitchFamily="34" charset="0"/>
                <a:cs typeface="Calibri" panose="020F0502020204030204" pitchFamily="34" charset="0"/>
              </a:rPr>
              <a:t>, B., </a:t>
            </a:r>
            <a:r>
              <a:rPr lang="en-GB" sz="700" dirty="0" err="1">
                <a:effectLst/>
                <a:latin typeface="Calibri" panose="020F0502020204030204" pitchFamily="34" charset="0"/>
                <a:ea typeface="Calibri" panose="020F0502020204030204" pitchFamily="34" charset="0"/>
                <a:cs typeface="Calibri" panose="020F0502020204030204" pitchFamily="34" charset="0"/>
              </a:rPr>
              <a:t>Tomaka</a:t>
            </a:r>
            <a:r>
              <a:rPr lang="en-GB" sz="700" dirty="0">
                <a:effectLst/>
                <a:latin typeface="Calibri" panose="020F0502020204030204" pitchFamily="34" charset="0"/>
                <a:ea typeface="Calibri" panose="020F0502020204030204" pitchFamily="34" charset="0"/>
                <a:cs typeface="Calibri" panose="020F0502020204030204" pitchFamily="34" charset="0"/>
              </a:rPr>
              <a:t>, K., </a:t>
            </a:r>
            <a:r>
              <a:rPr lang="en-GB" sz="700" dirty="0" err="1">
                <a:effectLst/>
                <a:latin typeface="Calibri" panose="020F0502020204030204" pitchFamily="34" charset="0"/>
                <a:ea typeface="Calibri" panose="020F0502020204030204" pitchFamily="34" charset="0"/>
                <a:cs typeface="Calibri" panose="020F0502020204030204" pitchFamily="34" charset="0"/>
              </a:rPr>
              <a:t>Krok</a:t>
            </a:r>
            <a:r>
              <a:rPr lang="en-GB" sz="700" dirty="0">
                <a:effectLst/>
                <a:latin typeface="Calibri" panose="020F0502020204030204" pitchFamily="34" charset="0"/>
                <a:ea typeface="Calibri" panose="020F0502020204030204" pitchFamily="34" charset="0"/>
                <a:cs typeface="Calibri" panose="020F0502020204030204" pitchFamily="34" charset="0"/>
              </a:rPr>
              <a:t>, D., </a:t>
            </a:r>
            <a:r>
              <a:rPr lang="en-GB" sz="700" dirty="0" err="1">
                <a:effectLst/>
                <a:latin typeface="Calibri" panose="020F0502020204030204" pitchFamily="34" charset="0"/>
                <a:ea typeface="Calibri" panose="020F0502020204030204" pitchFamily="34" charset="0"/>
                <a:cs typeface="Calibri" panose="020F0502020204030204" pitchFamily="34" charset="0"/>
              </a:rPr>
              <a:t>Grupa</a:t>
            </a:r>
            <a:r>
              <a:rPr lang="en-GB" sz="700" dirty="0">
                <a:effectLst/>
                <a:latin typeface="Calibri" panose="020F0502020204030204" pitchFamily="34" charset="0"/>
                <a:ea typeface="Calibri" panose="020F0502020204030204" pitchFamily="34" charset="0"/>
                <a:cs typeface="Calibri" panose="020F0502020204030204" pitchFamily="34" charset="0"/>
              </a:rPr>
              <a:t>, M., </a:t>
            </a:r>
            <a:r>
              <a:rPr lang="en-GB" sz="700" dirty="0" err="1">
                <a:effectLst/>
                <a:latin typeface="Calibri" panose="020F0502020204030204" pitchFamily="34" charset="0"/>
                <a:ea typeface="Calibri" panose="020F0502020204030204" pitchFamily="34" charset="0"/>
                <a:cs typeface="Calibri" panose="020F0502020204030204" pitchFamily="34" charset="0"/>
              </a:rPr>
              <a:t>Zając</a:t>
            </a:r>
            <a:r>
              <a:rPr lang="en-GB" sz="700" dirty="0">
                <a:effectLst/>
                <a:latin typeface="Calibri" panose="020F0502020204030204" pitchFamily="34" charset="0"/>
                <a:ea typeface="Calibri" panose="020F0502020204030204" pitchFamily="34" charset="0"/>
                <a:cs typeface="Calibri" panose="020F0502020204030204" pitchFamily="34" charset="0"/>
              </a:rPr>
              <a:t>, Z., Hernandez, C. and </a:t>
            </a:r>
            <a:r>
              <a:rPr lang="en-GB" sz="700" dirty="0" err="1">
                <a:effectLst/>
                <a:latin typeface="Calibri" panose="020F0502020204030204" pitchFamily="34" charset="0"/>
                <a:ea typeface="Calibri" panose="020F0502020204030204" pitchFamily="34" charset="0"/>
                <a:cs typeface="Calibri" panose="020F0502020204030204" pitchFamily="34" charset="0"/>
              </a:rPr>
              <a:t>Paloutzian</a:t>
            </a:r>
            <a:r>
              <a:rPr lang="en-GB" sz="700" dirty="0">
                <a:effectLst/>
                <a:latin typeface="Calibri" panose="020F0502020204030204" pitchFamily="34" charset="0"/>
                <a:ea typeface="Calibri" panose="020F0502020204030204" pitchFamily="34" charset="0"/>
                <a:cs typeface="Calibri" panose="020F0502020204030204" pitchFamily="34" charset="0"/>
              </a:rPr>
              <a:t>, R.F. (2024) “Perceived hypocrisy and deconversion in adolescents. The mediating role of irrational beliefs and identity styles,” </a:t>
            </a:r>
            <a:r>
              <a:rPr lang="en-GB" sz="700" i="1" dirty="0">
                <a:effectLst/>
                <a:latin typeface="Calibri" panose="020F0502020204030204" pitchFamily="34" charset="0"/>
                <a:ea typeface="Calibri" panose="020F0502020204030204" pitchFamily="34" charset="0"/>
                <a:cs typeface="Calibri" panose="020F0502020204030204" pitchFamily="34" charset="0"/>
              </a:rPr>
              <a:t>Journal of Beliefs &amp; Values</a:t>
            </a:r>
            <a:r>
              <a:rPr lang="en-GB" sz="700" dirty="0">
                <a:effectLst/>
                <a:latin typeface="Calibri" panose="020F0502020204030204" pitchFamily="34" charset="0"/>
                <a:ea typeface="Calibri" panose="020F0502020204030204" pitchFamily="34" charset="0"/>
                <a:cs typeface="Calibri" panose="020F0502020204030204" pitchFamily="34" charset="0"/>
              </a:rPr>
              <a:t>, 45(4), pp. 568–587. Available at: https://doi.org/10.1080/13617672.2023.2201034.</a:t>
            </a:r>
          </a:p>
          <a:p>
            <a:pPr algn="just"/>
            <a:r>
              <a:rPr lang="en-GB" sz="700" dirty="0">
                <a:effectLst/>
                <a:latin typeface="Calibri" panose="020F0502020204030204" pitchFamily="34" charset="0"/>
                <a:ea typeface="Calibri" panose="020F0502020204030204" pitchFamily="34" charset="0"/>
                <a:cs typeface="Calibri" panose="020F0502020204030204" pitchFamily="34" charset="0"/>
              </a:rPr>
              <a:t> </a:t>
            </a:r>
          </a:p>
          <a:p>
            <a:pPr algn="just"/>
            <a:r>
              <a:rPr lang="en-GB" sz="700" dirty="0">
                <a:effectLst/>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357791640"/>
      </p:ext>
    </p:extLst>
  </p:cSld>
  <p:clrMapOvr>
    <a:masterClrMapping/>
  </p:clrMapOvr>
</p:sld>
</file>

<file path=ppt/theme/theme1.xml><?xml version="1.0" encoding="utf-8"?>
<a:theme xmlns:a="http://schemas.openxmlformats.org/drawingml/2006/main" name="Business Project Presentation by Slidesgo">
  <a:themeElements>
    <a:clrScheme name="Simple Light">
      <a:dk1>
        <a:srgbClr val="0D0D0D"/>
      </a:dk1>
      <a:lt1>
        <a:srgbClr val="E9E5DF"/>
      </a:lt1>
      <a:dk2>
        <a:srgbClr val="B3D8EA"/>
      </a:dk2>
      <a:lt2>
        <a:srgbClr val="85D3F2"/>
      </a:lt2>
      <a:accent1>
        <a:srgbClr val="7292F2"/>
      </a:accent1>
      <a:accent2>
        <a:srgbClr val="3D66F3"/>
      </a:accent2>
      <a:accent3>
        <a:srgbClr val="284BF6"/>
      </a:accent3>
      <a:accent4>
        <a:srgbClr val="FFFFFF"/>
      </a:accent4>
      <a:accent5>
        <a:srgbClr val="FFFFFF"/>
      </a:accent5>
      <a:accent6>
        <a:srgbClr val="FFFFFF"/>
      </a:accent6>
      <a:hlink>
        <a:srgbClr val="0D0D0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4315</Words>
  <Application>Microsoft Office PowerPoint</Application>
  <PresentationFormat>On-screen Show (16:9)</PresentationFormat>
  <Paragraphs>125</Paragraphs>
  <Slides>17</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Times New Roman</vt:lpstr>
      <vt:lpstr>Roboto</vt:lpstr>
      <vt:lpstr>Arial</vt:lpstr>
      <vt:lpstr>Calibri</vt:lpstr>
      <vt:lpstr>Bebas Neue</vt:lpstr>
      <vt:lpstr>Open Sans</vt:lpstr>
      <vt:lpstr>DM Sans Medium</vt:lpstr>
      <vt:lpstr>Business Project Presentation by Slidesgo</vt:lpstr>
      <vt:lpstr>LCLM4003 Effective Teamworking and Communication Teacher Name  Zahida khan  Group Presentation</vt:lpstr>
      <vt:lpstr>Introduction</vt:lpstr>
      <vt:lpstr>The Factory Floor: A Contextual Analysis</vt:lpstr>
      <vt:lpstr>Theoretical Framework: The Shannon-Weaver Model</vt:lpstr>
      <vt:lpstr>Barrier Manifestation: Environmental Noise in Practice</vt:lpstr>
      <vt:lpstr>Proposed Interventions: Mitigating Environmental Noise</vt:lpstr>
      <vt:lpstr>Barrier 2: The Multicultural Workforce</vt:lpstr>
      <vt:lpstr>Theoretical Framework: Schramm's Field of Experience</vt:lpstr>
      <vt:lpstr>The Failure of Written Communication</vt:lpstr>
      <vt:lpstr>Solution 2: Bridging Cultural and Linguistic Gaps</vt:lpstr>
      <vt:lpstr>Summary of Cultural-Linguistic Interventions</vt:lpstr>
      <vt:lpstr>Barrier 3 – Emotional State of the Sender</vt:lpstr>
      <vt:lpstr>Theoretical Framework: Berlo's SMCR Model</vt:lpstr>
      <vt:lpstr>Non-Verbal Communication and Credibility</vt:lpstr>
      <vt:lpstr>Solution 3: Restoring Emotional Intelligence and Credibility</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Reshma Adhikari</cp:lastModifiedBy>
  <cp:revision>2</cp:revision>
  <dcterms:modified xsi:type="dcterms:W3CDTF">2026-03-11T21:28:15Z</dcterms:modified>
  <cp:category/>
</cp:coreProperties>
</file>