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0" r:id="rId4"/>
  </p:sldMasterIdLst>
  <p:notesMasterIdLst>
    <p:notesMasterId r:id="rId18"/>
  </p:notesMasterIdLst>
  <p:sldIdLst>
    <p:sldId id="260" r:id="rId5"/>
    <p:sldId id="261" r:id="rId6"/>
    <p:sldId id="257" r:id="rId7"/>
    <p:sldId id="256" r:id="rId8"/>
    <p:sldId id="262" r:id="rId9"/>
    <p:sldId id="263" r:id="rId10"/>
    <p:sldId id="264" r:id="rId11"/>
    <p:sldId id="265" r:id="rId12"/>
    <p:sldId id="266" r:id="rId13"/>
    <p:sldId id="269" r:id="rId14"/>
    <p:sldId id="270" r:id="rId15"/>
    <p:sldId id="267" r:id="rId16"/>
    <p:sldId id="268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4FCCA0A-ECE0-4A0D-A148-93FE90C73115}" v="193" dt="2026-03-09T21:57:30.747"/>
    <p1510:client id="{F0B93161-E3BE-3CC9-3776-4935C728EF46}" v="80" dt="2026-03-09T23:00:12.20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9" d="100"/>
          <a:sy n="59" d="100"/>
        </p:scale>
        <p:origin x="940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43C1DE1-CF23-4051-B208-105AF99ACA15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6F1730B-67CA-475E-8BB7-EFD3AB09B5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70117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6237BF-168A-4E8A-B928-FF7F26917EB3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88341-FF58-414A-86D1-661AD1588E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7888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6237BF-168A-4E8A-B928-FF7F26917EB3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88341-FF58-414A-86D1-661AD1588E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95870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6237BF-168A-4E8A-B928-FF7F26917EB3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88341-FF58-414A-86D1-661AD1588E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03730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6237BF-168A-4E8A-B928-FF7F26917EB3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88341-FF58-414A-86D1-661AD1588E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84530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6237BF-168A-4E8A-B928-FF7F26917EB3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88341-FF58-414A-86D1-661AD1588E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86912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6237BF-168A-4E8A-B928-FF7F26917EB3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88341-FF58-414A-86D1-661AD1588E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05760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6237BF-168A-4E8A-B928-FF7F26917EB3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88341-FF58-414A-86D1-661AD1588E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75567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6237BF-168A-4E8A-B928-FF7F26917EB3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88341-FF58-414A-86D1-661AD1588E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47434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6237BF-168A-4E8A-B928-FF7F26917EB3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88341-FF58-414A-86D1-661AD1588E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68962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6237BF-168A-4E8A-B928-FF7F26917EB3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88341-FF58-414A-86D1-661AD1588E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719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6237BF-168A-4E8A-B928-FF7F26917EB3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88341-FF58-414A-86D1-661AD1588E94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5699022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6237BF-168A-4E8A-B928-FF7F26917EB3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88341-FF58-414A-86D1-661AD1588E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021263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6237BF-168A-4E8A-B928-FF7F26917EB3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88341-FF58-414A-86D1-661AD1588E94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85705047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6237BF-168A-4E8A-B928-FF7F26917EB3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88341-FF58-414A-86D1-661AD1588E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382596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6237BF-168A-4E8A-B928-FF7F26917EB3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88341-FF58-414A-86D1-661AD1588E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368365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6237BF-168A-4E8A-B928-FF7F26917EB3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88341-FF58-414A-86D1-661AD1588E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77053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6237BF-168A-4E8A-B928-FF7F26917EB3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ED988341-FF58-414A-86D1-661AD1588E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54408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1" r:id="rId1"/>
    <p:sldLayoutId id="2147483732" r:id="rId2"/>
    <p:sldLayoutId id="2147483733" r:id="rId3"/>
    <p:sldLayoutId id="2147483734" r:id="rId4"/>
    <p:sldLayoutId id="2147483735" r:id="rId5"/>
    <p:sldLayoutId id="2147483736" r:id="rId6"/>
    <p:sldLayoutId id="2147483737" r:id="rId7"/>
    <p:sldLayoutId id="2147483738" r:id="rId8"/>
    <p:sldLayoutId id="2147483739" r:id="rId9"/>
    <p:sldLayoutId id="2147483740" r:id="rId10"/>
    <p:sldLayoutId id="2147483741" r:id="rId11"/>
    <p:sldLayoutId id="2147483742" r:id="rId12"/>
    <p:sldLayoutId id="2147483743" r:id="rId13"/>
    <p:sldLayoutId id="2147483744" r:id="rId14"/>
    <p:sldLayoutId id="2147483745" r:id="rId15"/>
    <p:sldLayoutId id="214748374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54BAF156-9DC6-5A4D-ED5E-443540D5C550}"/>
              </a:ext>
            </a:extLst>
          </p:cNvPr>
          <p:cNvSpPr/>
          <p:nvPr/>
        </p:nvSpPr>
        <p:spPr>
          <a:xfrm>
            <a:off x="4667694" y="371344"/>
            <a:ext cx="6716376" cy="13911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b="1" kern="1200" cap="none" spc="0">
                <a:ln w="0"/>
                <a:solidFill>
                  <a:schemeClr val="tx2"/>
                </a:solidFill>
                <a:effectLst>
                  <a:reflection blurRad="6350" stA="53000" endA="300" endPos="35500" dir="5400000" sy="-90000" algn="bl" rotWithShape="0"/>
                </a:effectLst>
                <a:latin typeface="+mj-lt"/>
                <a:ea typeface="+mj-ea"/>
                <a:cs typeface="+mj-cs"/>
              </a:rPr>
              <a:t>Digital Skills and Research Methods </a:t>
            </a:r>
            <a:br>
              <a:rPr lang="en-US" sz="3200" b="1" kern="1200" cap="none" spc="0">
                <a:ln w="0"/>
                <a:solidFill>
                  <a:schemeClr val="tx2"/>
                </a:solidFill>
                <a:effectLst>
                  <a:reflection blurRad="6350" stA="53000" endA="300" endPos="35500" dir="5400000" sy="-90000" algn="bl" rotWithShape="0"/>
                </a:effectLst>
                <a:latin typeface="+mj-lt"/>
                <a:ea typeface="+mj-ea"/>
                <a:cs typeface="+mj-cs"/>
              </a:rPr>
            </a:br>
            <a:r>
              <a:rPr lang="en-US" sz="3200" b="1" i="1" kern="1200" cap="none" spc="0">
                <a:ln w="0"/>
                <a:solidFill>
                  <a:schemeClr val="tx2"/>
                </a:solidFill>
                <a:effectLst>
                  <a:reflection blurRad="6350" stA="53000" endA="300" endPos="35500" dir="5400000" sy="-90000" algn="bl" rotWithShape="0"/>
                </a:effectLst>
                <a:latin typeface="+mj-lt"/>
                <a:ea typeface="+mj-ea"/>
                <a:cs typeface="+mj-cs"/>
              </a:rPr>
              <a:t>Assignment 1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A56E690-E1CB-7669-67F5-8D92876109C8}"/>
              </a:ext>
            </a:extLst>
          </p:cNvPr>
          <p:cNvSpPr txBox="1"/>
          <p:nvPr/>
        </p:nvSpPr>
        <p:spPr>
          <a:xfrm>
            <a:off x="893135" y="2128390"/>
            <a:ext cx="10490936" cy="4248149"/>
          </a:xfrm>
          <a:prstGeom prst="rect">
            <a:avLst/>
          </a:prstGeom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4"/>
          </a:fontRef>
        </p:style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US" sz="2800" b="1">
                <a:solidFill>
                  <a:schemeClr val="tx2"/>
                </a:solidFill>
              </a:rPr>
              <a:t>Course: Certification of Higher Education Skills for the Workplace </a:t>
            </a:r>
          </a:p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US" sz="2800" b="1">
                <a:solidFill>
                  <a:schemeClr val="tx2"/>
                </a:solidFill>
              </a:rPr>
              <a:t>(Health &amp; Social Care)</a:t>
            </a:r>
          </a:p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US" sz="2800" b="1">
                <a:solidFill>
                  <a:schemeClr val="tx2"/>
                </a:solidFill>
              </a:rPr>
              <a:t>LCHS4007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D7B8B61-5FA6-739D-38F6-3AB417D0AAF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0911" y="119954"/>
            <a:ext cx="3862339" cy="12810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657317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TextBox 28">
            <a:extLst>
              <a:ext uri="{FF2B5EF4-FFF2-40B4-BE49-F238E27FC236}">
                <a16:creationId xmlns:a16="http://schemas.microsoft.com/office/drawing/2014/main" id="{58D86CE3-CA9C-ADC1-BA3D-FC939B4DEF68}"/>
              </a:ext>
            </a:extLst>
          </p:cNvPr>
          <p:cNvSpPr txBox="1"/>
          <p:nvPr/>
        </p:nvSpPr>
        <p:spPr>
          <a:xfrm>
            <a:off x="533400" y="396200"/>
            <a:ext cx="10067260" cy="123665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US" sz="3600">
                <a:solidFill>
                  <a:schemeClr val="tx2"/>
                </a:solidFill>
              </a:rPr>
              <a:t> Digital Advantage at Greenfield Home Care</a:t>
            </a:r>
          </a:p>
          <a:p>
            <a:pPr algn="ctr">
              <a:spcAft>
                <a:spcPts val="600"/>
              </a:spcAft>
            </a:pPr>
            <a:endParaRPr lang="en-US" sz="3600">
              <a:solidFill>
                <a:schemeClr val="tx2"/>
              </a:solidFill>
            </a:endParaRP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25E9ABC2-529C-297A-584B-1421F1EDBF6A}"/>
              </a:ext>
            </a:extLst>
          </p:cNvPr>
          <p:cNvSpPr txBox="1"/>
          <p:nvPr/>
        </p:nvSpPr>
        <p:spPr>
          <a:xfrm>
            <a:off x="1621972" y="1827604"/>
            <a:ext cx="8599714" cy="44533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3200" b="1" dirty="0"/>
              <a:t>Group number 9</a:t>
            </a:r>
          </a:p>
          <a:p>
            <a:pPr algn="ctr">
              <a:lnSpc>
                <a:spcPct val="150000"/>
              </a:lnSpc>
            </a:pPr>
            <a:r>
              <a:rPr lang="en-GB" sz="3200" i="1" dirty="0"/>
              <a:t>Lais da Silva </a:t>
            </a:r>
            <a:r>
              <a:rPr lang="en-GB" sz="3200" i="1" dirty="0" err="1"/>
              <a:t>Mostaco</a:t>
            </a:r>
            <a:r>
              <a:rPr lang="en-GB" sz="3200" i="1" dirty="0"/>
              <a:t> </a:t>
            </a:r>
            <a:r>
              <a:rPr lang="en-GB" sz="3200" dirty="0"/>
              <a:t>– 2532698</a:t>
            </a:r>
          </a:p>
          <a:p>
            <a:pPr algn="ctr">
              <a:lnSpc>
                <a:spcPct val="150000"/>
              </a:lnSpc>
            </a:pPr>
            <a:r>
              <a:rPr lang="en-GB" sz="3200" i="1" dirty="0"/>
              <a:t>Viktoriia </a:t>
            </a:r>
            <a:r>
              <a:rPr lang="en-GB" sz="3200" i="1" dirty="0" err="1"/>
              <a:t>Vlokh</a:t>
            </a:r>
            <a:r>
              <a:rPr lang="en-GB" sz="3200" i="1" dirty="0"/>
              <a:t> </a:t>
            </a:r>
            <a:r>
              <a:rPr lang="en-GB" sz="3200" dirty="0"/>
              <a:t>- 0000000</a:t>
            </a:r>
          </a:p>
          <a:p>
            <a:pPr algn="ctr">
              <a:lnSpc>
                <a:spcPct val="150000"/>
              </a:lnSpc>
            </a:pPr>
            <a:r>
              <a:rPr lang="en-GB" sz="3200" i="1" dirty="0"/>
              <a:t>Kia Alicia Brown </a:t>
            </a:r>
            <a:r>
              <a:rPr lang="en-GB" sz="3200" dirty="0"/>
              <a:t>- 2533549</a:t>
            </a:r>
          </a:p>
          <a:p>
            <a:pPr algn="ctr">
              <a:lnSpc>
                <a:spcPct val="150000"/>
              </a:lnSpc>
            </a:pPr>
            <a:r>
              <a:rPr lang="en-GB" sz="3200" dirty="0"/>
              <a:t>  </a:t>
            </a:r>
          </a:p>
          <a:p>
            <a:pPr algn="ctr">
              <a:lnSpc>
                <a:spcPct val="150000"/>
              </a:lnSpc>
            </a:pPr>
            <a:r>
              <a:rPr lang="en-GB" sz="3200" b="1" dirty="0"/>
              <a:t>Lecturer:</a:t>
            </a:r>
            <a:r>
              <a:rPr lang="en-GB" sz="3200" dirty="0"/>
              <a:t> Rajeev Nath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978308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DF1384EE-69F1-9B68-D9CA-F4D1CDBFB8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7829" y="430915"/>
            <a:ext cx="10424945" cy="842130"/>
          </a:xfrm>
        </p:spPr>
        <p:txBody>
          <a:bodyPr anchor="b">
            <a:normAutofit fontScale="90000"/>
          </a:bodyPr>
          <a:lstStyle/>
          <a:p>
            <a:pPr algn="ctr"/>
            <a:r>
              <a:rPr lang="en-GB" sz="5400" b="1" dirty="0">
                <a:solidFill>
                  <a:schemeClr val="tx2"/>
                </a:solidFill>
              </a:rPr>
              <a:t>Benefits of Excel at Workplace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D0702229-1E80-7232-07C4-8F1368B4A9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74508" y="2184277"/>
            <a:ext cx="5063640" cy="2387722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b="1">
                <a:solidFill>
                  <a:schemeClr val="tx2"/>
                </a:solidFill>
              </a:rPr>
              <a:t>Benefits:</a:t>
            </a:r>
          </a:p>
          <a:p>
            <a:pPr marL="0" indent="0">
              <a:buNone/>
            </a:pPr>
            <a:endParaRPr lang="en-GB">
              <a:solidFill>
                <a:schemeClr val="tx2"/>
              </a:solidFill>
            </a:endParaRPr>
          </a:p>
          <a:p>
            <a:r>
              <a:rPr lang="en-GB">
                <a:solidFill>
                  <a:schemeClr val="tx2"/>
                </a:solidFill>
              </a:rPr>
              <a:t>Save time</a:t>
            </a:r>
          </a:p>
          <a:p>
            <a:r>
              <a:rPr lang="en-GB">
                <a:solidFill>
                  <a:schemeClr val="tx2"/>
                </a:solidFill>
              </a:rPr>
              <a:t>Improves communication</a:t>
            </a:r>
          </a:p>
          <a:p>
            <a:r>
              <a:rPr lang="en-GB">
                <a:solidFill>
                  <a:schemeClr val="tx2"/>
                </a:solidFill>
              </a:rPr>
              <a:t>Reduces paperwork</a:t>
            </a:r>
          </a:p>
          <a:p>
            <a:r>
              <a:rPr lang="en-GB">
                <a:solidFill>
                  <a:schemeClr val="tx2"/>
                </a:solidFill>
              </a:rPr>
              <a:t>Better data security</a:t>
            </a:r>
          </a:p>
          <a:p>
            <a:endParaRPr lang="en-GB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sz="2000" i="1" dirty="0">
                <a:solidFill>
                  <a:schemeClr val="tx2"/>
                </a:solidFill>
              </a:rPr>
              <a:t>    (</a:t>
            </a:r>
            <a:r>
              <a:rPr lang="en-GB" sz="2000" i="1" dirty="0" err="1">
                <a:solidFill>
                  <a:schemeClr val="tx2"/>
                </a:solidFill>
              </a:rPr>
              <a:t>microsolft</a:t>
            </a:r>
            <a:r>
              <a:rPr lang="en-GB" sz="2000" i="1" dirty="0">
                <a:solidFill>
                  <a:schemeClr val="tx2"/>
                </a:solidFill>
              </a:rPr>
              <a:t>, 2022)</a:t>
            </a:r>
            <a:endParaRPr lang="en-GB" sz="2000" b="1" i="1" dirty="0">
              <a:solidFill>
                <a:schemeClr val="tx2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F242C0B-2FD9-9E54-1048-0E7B2891FD4E}"/>
              </a:ext>
            </a:extLst>
          </p:cNvPr>
          <p:cNvSpPr txBox="1"/>
          <p:nvPr/>
        </p:nvSpPr>
        <p:spPr>
          <a:xfrm>
            <a:off x="553852" y="2191926"/>
            <a:ext cx="5968939" cy="366254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800" b="1"/>
              <a:t>Current situation:</a:t>
            </a:r>
          </a:p>
          <a:p>
            <a:endParaRPr lang="en-US" sz="2800" b="1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/>
              <a:t>Paper schedules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/>
              <a:t>Handwritten medication records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/>
              <a:t>Information stores in different places</a:t>
            </a:r>
            <a:br>
              <a:rPr lang="en-US" sz="2800" dirty="0"/>
            </a:br>
            <a:br>
              <a:rPr lang="en-US" sz="2800" dirty="0"/>
            </a:br>
            <a:br>
              <a:rPr lang="en-US" dirty="0"/>
            </a:b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93418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077E8E77-D89E-569E-AA3C-5957DFA626F2}"/>
              </a:ext>
            </a:extLst>
          </p:cNvPr>
          <p:cNvSpPr/>
          <p:nvPr/>
        </p:nvSpPr>
        <p:spPr>
          <a:xfrm>
            <a:off x="2113676" y="461045"/>
            <a:ext cx="7569316" cy="92333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Limitations in Workplace</a:t>
            </a:r>
            <a:endParaRPr lang="en-US" sz="5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6254606-6E00-EF89-4129-9DE91D27A75C}"/>
              </a:ext>
            </a:extLst>
          </p:cNvPr>
          <p:cNvSpPr txBox="1"/>
          <p:nvPr/>
        </p:nvSpPr>
        <p:spPr>
          <a:xfrm>
            <a:off x="5791201" y="2040939"/>
            <a:ext cx="5747658" cy="397031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800" b="1" dirty="0"/>
              <a:t>How Excel helps:</a:t>
            </a:r>
          </a:p>
          <a:p>
            <a:endParaRPr lang="en-US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/>
              <a:t>Create digital rotes (schedules)</a:t>
            </a:r>
            <a:br>
              <a:rPr lang="en-US" sz="2800" dirty="0"/>
            </a:br>
            <a:r>
              <a:rPr lang="en-US" sz="2800" dirty="0"/>
              <a:t>Track medication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/>
              <a:t>Shared online access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/>
              <a:t>Reduce mistakes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800" dirty="0"/>
          </a:p>
          <a:p>
            <a:r>
              <a:rPr lang="en-US" sz="2000" i="1" dirty="0"/>
              <a:t>       (</a:t>
            </a:r>
            <a:r>
              <a:rPr lang="en-US" sz="2000" i="1" dirty="0" err="1"/>
              <a:t>microsolft</a:t>
            </a:r>
            <a:r>
              <a:rPr lang="en-US" sz="2000" i="1" dirty="0"/>
              <a:t>, 2023)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DA09213-A851-EBE9-D0D4-D7F47B8C85DD}"/>
              </a:ext>
            </a:extLst>
          </p:cNvPr>
          <p:cNvSpPr txBox="1"/>
          <p:nvPr/>
        </p:nvSpPr>
        <p:spPr>
          <a:xfrm>
            <a:off x="1023257" y="2040939"/>
            <a:ext cx="4041650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Limitations</a:t>
            </a:r>
            <a:r>
              <a:rPr lang="en-GB" sz="2800" dirty="0"/>
              <a:t>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Staff feel insecure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tx2"/>
                </a:solidFill>
              </a:rPr>
              <a:t>Training Is Required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tx2"/>
                </a:solidFill>
              </a:rPr>
              <a:t>May require regular updates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5774080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3238DE-FB02-C603-E53C-656464CFBB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Member 2 </a:t>
            </a:r>
          </a:p>
        </p:txBody>
      </p:sp>
    </p:spTree>
    <p:extLst>
      <p:ext uri="{BB962C8B-B14F-4D97-AF65-F5344CB8AC3E}">
        <p14:creationId xmlns:p14="http://schemas.microsoft.com/office/powerpoint/2010/main" val="195977731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134AFA-F590-99ED-A046-EEFD663DEC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Member 2 </a:t>
            </a:r>
          </a:p>
        </p:txBody>
      </p:sp>
    </p:spTree>
    <p:extLst>
      <p:ext uri="{BB962C8B-B14F-4D97-AF65-F5344CB8AC3E}">
        <p14:creationId xmlns:p14="http://schemas.microsoft.com/office/powerpoint/2010/main" val="392728708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5C423A-5071-590C-F655-3C89D602D3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750" y="352783"/>
            <a:ext cx="11874500" cy="1325563"/>
          </a:xfrm>
        </p:spPr>
        <p:txBody>
          <a:bodyPr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Digital safety action plan for Greenfield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F5C960F-14E3-0DB0-26B8-8AC8A108B6AD}"/>
              </a:ext>
            </a:extLst>
          </p:cNvPr>
          <p:cNvSpPr txBox="1"/>
          <p:nvPr/>
        </p:nvSpPr>
        <p:spPr>
          <a:xfrm>
            <a:off x="404835" y="121951"/>
            <a:ext cx="3378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Group Member 3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C668B86-7C86-32D6-1DC3-F5B8532B0655}"/>
              </a:ext>
            </a:extLst>
          </p:cNvPr>
          <p:cNvSpPr txBox="1"/>
          <p:nvPr/>
        </p:nvSpPr>
        <p:spPr>
          <a:xfrm>
            <a:off x="292100" y="1135093"/>
            <a:ext cx="5715000" cy="53245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GB" sz="3600" u="sng" dirty="0"/>
          </a:p>
          <a:p>
            <a:pPr algn="ctr"/>
            <a:r>
              <a:rPr lang="en-GB" sz="3600" u="sng" dirty="0"/>
              <a:t>Secure Access</a:t>
            </a:r>
          </a:p>
          <a:p>
            <a:pPr marL="571500" indent="-571500">
              <a:spcBef>
                <a:spcPts val="3000"/>
              </a:spcBef>
              <a:buFont typeface="Wingdings" panose="05000000000000000000" pitchFamily="2" charset="2"/>
              <a:buChar char="ü"/>
            </a:pPr>
            <a:r>
              <a:rPr lang="en-GB" sz="2800" dirty="0"/>
              <a:t>Use strong passwords</a:t>
            </a:r>
          </a:p>
          <a:p>
            <a:pPr marL="571500" indent="-571500">
              <a:spcBef>
                <a:spcPts val="3000"/>
              </a:spcBef>
              <a:buFont typeface="Wingdings" panose="05000000000000000000" pitchFamily="2" charset="2"/>
              <a:buChar char="ü"/>
            </a:pPr>
            <a:r>
              <a:rPr lang="en-GB" sz="2800" dirty="0"/>
              <a:t>Limit access to care records</a:t>
            </a:r>
          </a:p>
          <a:p>
            <a:pPr marL="457200" indent="-457200">
              <a:spcBef>
                <a:spcPts val="3000"/>
              </a:spcBef>
              <a:buFont typeface="Wingdings" panose="05000000000000000000" pitchFamily="2" charset="2"/>
              <a:buChar char="ü"/>
            </a:pPr>
            <a:r>
              <a:rPr lang="en-GB" sz="2800" dirty="0"/>
              <a:t> Enable multi-factor authentication (MFA)</a:t>
            </a:r>
          </a:p>
          <a:p>
            <a:pPr marL="457200" indent="-457200">
              <a:spcBef>
                <a:spcPts val="3000"/>
              </a:spcBef>
              <a:buFont typeface="Wingdings" panose="05000000000000000000" pitchFamily="2" charset="2"/>
              <a:buChar char="ü"/>
            </a:pPr>
            <a:r>
              <a:rPr lang="en-GB" sz="2800" dirty="0"/>
              <a:t>Set devices to lock automatically when not in use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4331F2E-CD5E-33EA-4B9B-D2DEA754D41B}"/>
              </a:ext>
            </a:extLst>
          </p:cNvPr>
          <p:cNvSpPr txBox="1"/>
          <p:nvPr/>
        </p:nvSpPr>
        <p:spPr>
          <a:xfrm>
            <a:off x="6007100" y="1135093"/>
            <a:ext cx="6026150" cy="53245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GB" sz="3600" u="sng" dirty="0"/>
          </a:p>
          <a:p>
            <a:pPr algn="ctr"/>
            <a:r>
              <a:rPr lang="en-GB" sz="3600" u="sng" dirty="0"/>
              <a:t>Email safety</a:t>
            </a:r>
            <a:endParaRPr lang="en-GB" sz="4000" u="sng" dirty="0"/>
          </a:p>
          <a:p>
            <a:pPr marL="571500" indent="-571500">
              <a:spcBef>
                <a:spcPts val="3000"/>
              </a:spcBef>
              <a:buFont typeface="Wingdings" panose="05000000000000000000" pitchFamily="2" charset="2"/>
              <a:buChar char="ü"/>
            </a:pPr>
            <a:r>
              <a:rPr lang="en-GB" sz="2800" dirty="0"/>
              <a:t>Provide basic phishing awareness  </a:t>
            </a:r>
          </a:p>
          <a:p>
            <a:pPr marL="571500" indent="-571500">
              <a:spcBef>
                <a:spcPts val="3000"/>
              </a:spcBef>
              <a:buFont typeface="Wingdings" panose="05000000000000000000" pitchFamily="2" charset="2"/>
              <a:buChar char="ü"/>
            </a:pPr>
            <a:r>
              <a:rPr lang="en-GB" sz="2800" dirty="0"/>
              <a:t>Use email filtering system </a:t>
            </a:r>
          </a:p>
          <a:p>
            <a:pPr marL="571500" indent="-571500">
              <a:spcBef>
                <a:spcPts val="3000"/>
              </a:spcBef>
              <a:buFont typeface="Wingdings" panose="05000000000000000000" pitchFamily="2" charset="2"/>
              <a:buChar char="ü"/>
            </a:pPr>
            <a:r>
              <a:rPr lang="en-GB" sz="2800" dirty="0"/>
              <a:t>Report suspicious emails that try steal personal information</a:t>
            </a:r>
          </a:p>
          <a:p>
            <a:pPr marL="571500" indent="-571500">
              <a:spcBef>
                <a:spcPts val="3000"/>
              </a:spcBef>
              <a:buFont typeface="Wingdings" panose="05000000000000000000" pitchFamily="2" charset="2"/>
              <a:buChar char="ü"/>
            </a:pPr>
            <a:r>
              <a:rPr lang="en-GB" sz="2800" dirty="0"/>
              <a:t>Help staff recognise unsafe emails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7AEFD50-7E7C-7496-E856-7D75DB5BEA11}"/>
              </a:ext>
            </a:extLst>
          </p:cNvPr>
          <p:cNvSpPr txBox="1"/>
          <p:nvPr/>
        </p:nvSpPr>
        <p:spPr>
          <a:xfrm>
            <a:off x="8079287" y="6459628"/>
            <a:ext cx="49079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i="1" dirty="0"/>
              <a:t>Microsoft, 2024a/2024b/2024c/2025</a:t>
            </a:r>
            <a:r>
              <a:rPr lang="en-GB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63740579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5D37BC85-819A-47BA-FD76-58121E275812}"/>
              </a:ext>
            </a:extLst>
          </p:cNvPr>
          <p:cNvSpPr txBox="1"/>
          <p:nvPr/>
        </p:nvSpPr>
        <p:spPr>
          <a:xfrm>
            <a:off x="200416" y="288099"/>
            <a:ext cx="5895584" cy="6401753"/>
          </a:xfrm>
          <a:prstGeom prst="rect">
            <a:avLst/>
          </a:prstGeom>
          <a:noFill/>
        </p:spPr>
        <p:txBody>
          <a:bodyPr wrap="square" numCol="1" rtlCol="0">
            <a:spAutoFit/>
          </a:bodyPr>
          <a:lstStyle/>
          <a:p>
            <a:pPr algn="ctr"/>
            <a:r>
              <a:rPr lang="en-GB" sz="3600" b="1" u="sng" dirty="0"/>
              <a:t>Secure data management (GDPR)</a:t>
            </a:r>
          </a:p>
          <a:p>
            <a:pPr marL="457200" indent="-457200">
              <a:spcBef>
                <a:spcPts val="3000"/>
              </a:spcBef>
              <a:buFont typeface="Wingdings" panose="05000000000000000000" pitchFamily="2" charset="2"/>
              <a:buChar char="ü"/>
            </a:pPr>
            <a:r>
              <a:rPr lang="en-GB" sz="2800" dirty="0"/>
              <a:t>Patient's records must be stored safely and handled correctly </a:t>
            </a:r>
          </a:p>
          <a:p>
            <a:pPr marL="457200" indent="-457200">
              <a:spcBef>
                <a:spcPts val="3000"/>
              </a:spcBef>
              <a:buFont typeface="Wingdings" panose="05000000000000000000" pitchFamily="2" charset="2"/>
              <a:buChar char="ü"/>
            </a:pPr>
            <a:r>
              <a:rPr lang="en-GB" sz="2800" dirty="0"/>
              <a:t>Storage limitations</a:t>
            </a:r>
          </a:p>
          <a:p>
            <a:pPr marL="457200" indent="-457200">
              <a:spcBef>
                <a:spcPts val="3000"/>
              </a:spcBef>
              <a:buFont typeface="Wingdings" panose="05000000000000000000" pitchFamily="2" charset="2"/>
              <a:buChar char="ü"/>
            </a:pPr>
            <a:r>
              <a:rPr lang="en-GB" sz="2800" dirty="0"/>
              <a:t>Encrypt sensitive files (passwords)</a:t>
            </a:r>
          </a:p>
          <a:p>
            <a:pPr marL="457200" indent="-457200">
              <a:spcBef>
                <a:spcPts val="3000"/>
              </a:spcBef>
              <a:buFont typeface="Wingdings" panose="05000000000000000000" pitchFamily="2" charset="2"/>
              <a:buChar char="ü"/>
            </a:pPr>
            <a:r>
              <a:rPr lang="en-GB" sz="2800" dirty="0"/>
              <a:t>365 cloud (</a:t>
            </a:r>
            <a:r>
              <a:rPr lang="en-GB" sz="2800" dirty="0" err="1"/>
              <a:t>sharepoint</a:t>
            </a:r>
            <a:r>
              <a:rPr lang="en-GB" sz="2800" dirty="0"/>
              <a:t>/</a:t>
            </a:r>
            <a:r>
              <a:rPr lang="en-GB" sz="2800" dirty="0" err="1"/>
              <a:t>onedrive</a:t>
            </a:r>
            <a:r>
              <a:rPr lang="en-GB" sz="2800" dirty="0"/>
              <a:t>)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3DB5060-A190-4022-6B66-2773CF3967F9}"/>
              </a:ext>
            </a:extLst>
          </p:cNvPr>
          <p:cNvSpPr txBox="1"/>
          <p:nvPr/>
        </p:nvSpPr>
        <p:spPr>
          <a:xfrm>
            <a:off x="6096000" y="0"/>
            <a:ext cx="6096000" cy="63401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endParaRPr lang="en-GB" dirty="0"/>
          </a:p>
          <a:p>
            <a:pPr algn="ctr"/>
            <a:r>
              <a:rPr lang="en-GB" sz="3600" b="1" u="sng" dirty="0"/>
              <a:t>Confidentiality</a:t>
            </a:r>
            <a:endParaRPr lang="en-GB" sz="4000" b="1" dirty="0"/>
          </a:p>
          <a:p>
            <a:pPr algn="ctr"/>
            <a:endParaRPr lang="en-GB" sz="2800" u="sng" dirty="0"/>
          </a:p>
          <a:p>
            <a:pPr marL="571500" indent="-571500">
              <a:spcBef>
                <a:spcPts val="3000"/>
              </a:spcBef>
              <a:buFont typeface="Wingdings" panose="05000000000000000000" pitchFamily="2" charset="2"/>
              <a:buChar char="ü"/>
            </a:pPr>
            <a:r>
              <a:rPr lang="en-GB" sz="2800" u="sng" dirty="0"/>
              <a:t> Provide annual data protection training </a:t>
            </a:r>
            <a:endParaRPr lang="en-GB" sz="2800" dirty="0"/>
          </a:p>
          <a:p>
            <a:pPr marL="571500" indent="-571500">
              <a:spcBef>
                <a:spcPts val="3000"/>
              </a:spcBef>
              <a:buFont typeface="Wingdings" panose="05000000000000000000" pitchFamily="2" charset="2"/>
              <a:buChar char="ü"/>
            </a:pPr>
            <a:r>
              <a:rPr lang="en-GB" sz="2800" dirty="0"/>
              <a:t>Have staff sign the confidentially policy and procedures guidelines</a:t>
            </a:r>
          </a:p>
          <a:p>
            <a:pPr marL="571500" indent="-571500">
              <a:spcBef>
                <a:spcPts val="3000"/>
              </a:spcBef>
              <a:buFont typeface="Wingdings" panose="05000000000000000000" pitchFamily="2" charset="2"/>
              <a:buChar char="ü"/>
            </a:pPr>
            <a:r>
              <a:rPr lang="en-GB" sz="2800" dirty="0"/>
              <a:t>Carry out regular internal checks </a:t>
            </a:r>
          </a:p>
          <a:p>
            <a:pPr marL="571500" indent="-571500">
              <a:spcBef>
                <a:spcPts val="3000"/>
              </a:spcBef>
              <a:buFont typeface="Wingdings" panose="05000000000000000000" pitchFamily="2" charset="2"/>
              <a:buChar char="ü"/>
            </a:pPr>
            <a:r>
              <a:rPr lang="en-GB" sz="2800" dirty="0"/>
              <a:t>Use company policies and procedures for reporting data breaches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6F36AEA-EA07-59A3-3DFD-7BBB0FB91F01}"/>
              </a:ext>
            </a:extLst>
          </p:cNvPr>
          <p:cNvSpPr txBox="1"/>
          <p:nvPr/>
        </p:nvSpPr>
        <p:spPr>
          <a:xfrm>
            <a:off x="6914367" y="6330359"/>
            <a:ext cx="507721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i="1" dirty="0"/>
              <a:t>Microsoft learn 2024c/ICO 2018/NHSCFS 2023</a:t>
            </a:r>
            <a:r>
              <a:rPr lang="en-GB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71164121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8F9A86A-41B3-2F37-D1EA-F2F30338504E}"/>
              </a:ext>
            </a:extLst>
          </p:cNvPr>
          <p:cNvSpPr txBox="1"/>
          <p:nvPr/>
        </p:nvSpPr>
        <p:spPr>
          <a:xfrm>
            <a:off x="400834" y="350729"/>
            <a:ext cx="11411210" cy="63709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u="sng" dirty="0"/>
              <a:t>Conclusion</a:t>
            </a:r>
          </a:p>
          <a:p>
            <a:pPr algn="ctr"/>
            <a:endParaRPr lang="en-GB" sz="4000" u="sng" dirty="0"/>
          </a:p>
          <a:p>
            <a:r>
              <a:rPr lang="en-GB" sz="3200" dirty="0"/>
              <a:t>This action plan will help Greenfield improve the safety of digital information.</a:t>
            </a:r>
          </a:p>
          <a:p>
            <a:endParaRPr lang="en-GB" sz="3200" dirty="0"/>
          </a:p>
          <a:p>
            <a:r>
              <a:rPr lang="en-GB" sz="3200" dirty="0"/>
              <a:t>Strengthen access controls, staff awareness and communication. </a:t>
            </a:r>
          </a:p>
          <a:p>
            <a:endParaRPr lang="en-GB" sz="3200" dirty="0"/>
          </a:p>
          <a:p>
            <a:r>
              <a:rPr lang="en-GB" sz="3200" dirty="0"/>
              <a:t>Safe data handling </a:t>
            </a:r>
          </a:p>
          <a:p>
            <a:endParaRPr lang="en-GB" sz="3200" dirty="0"/>
          </a:p>
          <a:p>
            <a:r>
              <a:rPr lang="en-GB" sz="3200" dirty="0"/>
              <a:t>Ensure responsible and secure care.  </a:t>
            </a:r>
          </a:p>
          <a:p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105945742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1362F3-5948-DC94-3FEC-54301A379E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References: Group member 1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E2C5CCC-FF5B-93E6-ECA2-6CEDCC3FAF37}"/>
              </a:ext>
            </a:extLst>
          </p:cNvPr>
          <p:cNvSpPr txBox="1"/>
          <p:nvPr/>
        </p:nvSpPr>
        <p:spPr>
          <a:xfrm>
            <a:off x="964504" y="1478071"/>
            <a:ext cx="1051560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/>
              <a:t>• Microsoft Excel</a:t>
            </a:r>
          </a:p>
          <a:p>
            <a:r>
              <a:rPr lang="en-GB" i="1" dirty="0"/>
              <a:t>Microsoft (2023) Microsoft Excel documentation and features. Available at: https://support.microsoft.com (Accessed: 9 March 2026).</a:t>
            </a:r>
          </a:p>
          <a:p>
            <a:endParaRPr lang="en-GB" i="1" dirty="0"/>
          </a:p>
          <a:p>
            <a:r>
              <a:rPr lang="en-GB" i="1" dirty="0"/>
              <a:t>• Microsoft (2022) Benefits of using spreadsheets for data management and organisation. Available at: https://www.microsoft.com (Accessed: 9 March 2026)</a:t>
            </a:r>
          </a:p>
        </p:txBody>
      </p:sp>
    </p:spTree>
    <p:extLst>
      <p:ext uri="{BB962C8B-B14F-4D97-AF65-F5344CB8AC3E}">
        <p14:creationId xmlns:p14="http://schemas.microsoft.com/office/powerpoint/2010/main" val="147667580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C0763C-CCF6-1258-4863-E52E9DB349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References: Group member 2 </a:t>
            </a:r>
          </a:p>
        </p:txBody>
      </p:sp>
    </p:spTree>
    <p:extLst>
      <p:ext uri="{BB962C8B-B14F-4D97-AF65-F5344CB8AC3E}">
        <p14:creationId xmlns:p14="http://schemas.microsoft.com/office/powerpoint/2010/main" val="267286076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11A5C6-F85C-3DFE-9EEA-9FE79CC834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References: Group member 3 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115957F-037D-2276-010C-37BD3C1B2190}"/>
              </a:ext>
            </a:extLst>
          </p:cNvPr>
          <p:cNvSpPr txBox="1"/>
          <p:nvPr/>
        </p:nvSpPr>
        <p:spPr>
          <a:xfrm>
            <a:off x="838200" y="1415441"/>
            <a:ext cx="1098637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i="1" dirty="0"/>
              <a:t>ICO (Information Commissioner's Office) (2018) Guide to the UK General Data Protection Regulation (UK GDPR). Available at: https://ico.org.uk/for-organisations/uk-gdpr-guidance-and-resources/ (Accessed: 13 March 2026).</a:t>
            </a:r>
          </a:p>
          <a:p>
            <a:endParaRPr lang="en-GB" sz="1600" i="1" dirty="0"/>
          </a:p>
          <a:p>
            <a:r>
              <a:rPr lang="en-GB" sz="1600" i="1" dirty="0"/>
              <a:t>Microsoft (2024a) Set up multi-factor authentication for Microsoft 365. Available at: https://learn.microsoft.com/en-gb/microsoft-365/admin/security-and-compliance/set-up-multi-factor-authentication (Accessed: 13 March 2026).</a:t>
            </a:r>
          </a:p>
          <a:p>
            <a:endParaRPr lang="en-GB" sz="1600" i="1" dirty="0"/>
          </a:p>
          <a:p>
            <a:r>
              <a:rPr lang="en-GB" sz="1600" i="1" dirty="0"/>
              <a:t>Microsoft (2024b) Anti-phishing policies in Microsoft Defender for Office 365. Available at: https://learn.microsoft.com/en-gb/defender-office-365/anti-phishing-policies-about (Accessed: 13 March 2026).</a:t>
            </a:r>
          </a:p>
          <a:p>
            <a:endParaRPr lang="en-GB" sz="1600" i="1" dirty="0"/>
          </a:p>
          <a:p>
            <a:r>
              <a:rPr lang="en-GB" sz="1600" i="1" dirty="0"/>
              <a:t>Microsoft (2024c) Privacy, security and compliance in Microsoft OneDrive. Available at: https://learn.microsoft.com/en-gb/sharepoint/onedrive-privacy-security-overview (Accessed: 13 March 2026).</a:t>
            </a:r>
          </a:p>
          <a:p>
            <a:endParaRPr lang="en-GB" sz="1600" i="1" dirty="0"/>
          </a:p>
          <a:p>
            <a:r>
              <a:rPr lang="en-GB" sz="1600" i="1" dirty="0"/>
              <a:t>Microsoft (2025) Multifactor Authentication (MFA). Available at: https://www.microsoft.com/en-gb/security/business/identity-access/microsoft-entra-mfa-multi-factor-authentication (Accessed: 13 March 2026).</a:t>
            </a:r>
          </a:p>
          <a:p>
            <a:endParaRPr lang="en-GB" sz="1600" i="1" dirty="0"/>
          </a:p>
          <a:p>
            <a:r>
              <a:rPr lang="en-GB" sz="1600" i="1" dirty="0"/>
              <a:t>NHSCFA (NHS Counter Fraud Authority) (2023) Data Protection Impact Assessment: Microsoft SharePoint/OneDrive. Available at: https://cfa.nhs.uk/resources/downloads/documents/corporate-publications/corporate-governance/data-privacy-impact-assessments/NHSCFA-DPIA-Microsoft-Share</a:t>
            </a:r>
          </a:p>
        </p:txBody>
      </p:sp>
    </p:spTree>
    <p:extLst>
      <p:ext uri="{BB962C8B-B14F-4D97-AF65-F5344CB8AC3E}">
        <p14:creationId xmlns:p14="http://schemas.microsoft.com/office/powerpoint/2010/main" val="174443795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5292021-3AF8-CA3D-8949-96698F2D84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93123" y="5691739"/>
            <a:ext cx="8596668" cy="1320800"/>
          </a:xfrm>
        </p:spPr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Thank you for your time!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A29DDD6-4CDB-23E4-8900-69A8DC92E360}"/>
              </a:ext>
            </a:extLst>
          </p:cNvPr>
          <p:cNvSpPr/>
          <p:nvPr/>
        </p:nvSpPr>
        <p:spPr>
          <a:xfrm>
            <a:off x="0" y="768343"/>
            <a:ext cx="12192000" cy="452431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9600" b="1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Questions </a:t>
            </a:r>
          </a:p>
          <a:p>
            <a:pPr algn="ctr"/>
            <a:r>
              <a:rPr lang="en-US" sz="9600" b="1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and </a:t>
            </a:r>
          </a:p>
          <a:p>
            <a:pPr algn="ctr"/>
            <a:r>
              <a:rPr lang="en-US" sz="9600" b="1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Answers…..?</a:t>
            </a:r>
          </a:p>
        </p:txBody>
      </p:sp>
    </p:spTree>
    <p:extLst>
      <p:ext uri="{BB962C8B-B14F-4D97-AF65-F5344CB8AC3E}">
        <p14:creationId xmlns:p14="http://schemas.microsoft.com/office/powerpoint/2010/main" val="15251689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DA021E96B5FC724E97FF783D9C73C02D" ma:contentTypeVersion="5" ma:contentTypeDescription="Create a new document." ma:contentTypeScope="" ma:versionID="3f3a8dfa3382fd3416d3fb84df23444e">
  <xsd:schema xmlns:xsd="http://www.w3.org/2001/XMLSchema" xmlns:xs="http://www.w3.org/2001/XMLSchema" xmlns:p="http://schemas.microsoft.com/office/2006/metadata/properties" xmlns:ns3="21f98238-5914-40fc-b2db-49ce196065c9" targetNamespace="http://schemas.microsoft.com/office/2006/metadata/properties" ma:root="true" ma:fieldsID="8f851bf4db873cc9d3715de1147e37a5" ns3:_="">
    <xsd:import namespace="21f98238-5914-40fc-b2db-49ce196065c9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f98238-5914-40fc-b2db-49ce196065c9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21f98238-5914-40fc-b2db-49ce196065c9" xsi:nil="true"/>
  </documentManagement>
</p:properties>
</file>

<file path=customXml/itemProps1.xml><?xml version="1.0" encoding="utf-8"?>
<ds:datastoreItem xmlns:ds="http://schemas.openxmlformats.org/officeDocument/2006/customXml" ds:itemID="{1F7890B5-459D-4A33-9605-0D2C9BAF22E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B3F3712C-B9C2-4797-86A5-C8A90E01044C}">
  <ds:schemaRefs>
    <ds:schemaRef ds:uri="21f98238-5914-40fc-b2db-49ce196065c9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80EBAF1B-5761-4EA1-8A31-60A457547E5A}">
  <ds:schemaRefs>
    <ds:schemaRef ds:uri="21f98238-5914-40fc-b2db-49ce196065c9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178</TotalTime>
  <Words>629</Words>
  <Application>Microsoft Office PowerPoint</Application>
  <PresentationFormat>Widescreen</PresentationFormat>
  <Paragraphs>100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Aptos</vt:lpstr>
      <vt:lpstr>Arial</vt:lpstr>
      <vt:lpstr>Trebuchet MS</vt:lpstr>
      <vt:lpstr>Wingdings</vt:lpstr>
      <vt:lpstr>Wingdings 3</vt:lpstr>
      <vt:lpstr>Facet</vt:lpstr>
      <vt:lpstr>PowerPoint Presentation</vt:lpstr>
      <vt:lpstr>PowerPoint Presentation</vt:lpstr>
      <vt:lpstr>Benefits of Excel at Workplace</vt:lpstr>
      <vt:lpstr>PowerPoint Presentation</vt:lpstr>
      <vt:lpstr>Member 2 </vt:lpstr>
      <vt:lpstr>Member 2 </vt:lpstr>
      <vt:lpstr>Digital safety action plan for Greenfield</vt:lpstr>
      <vt:lpstr>PowerPoint Presentation</vt:lpstr>
      <vt:lpstr>PowerPoint Presentation</vt:lpstr>
      <vt:lpstr>References: Group member 1 </vt:lpstr>
      <vt:lpstr>References: Group member 2 </vt:lpstr>
      <vt:lpstr>References: Group member 3  </vt:lpstr>
      <vt:lpstr>Thank you for your time!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Lais Da Silva Mostaco (2532698)</dc:creator>
  <cp:lastModifiedBy>Lais Da Silva Mostaco (2532698)</cp:lastModifiedBy>
  <cp:revision>29</cp:revision>
  <dcterms:created xsi:type="dcterms:W3CDTF">2026-03-02T21:16:16Z</dcterms:created>
  <dcterms:modified xsi:type="dcterms:W3CDTF">2026-03-16T14:35:10Z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0x010100DA021E96B5FC724E97FF783D9C73C02D</vt:lpwstr>
  </property>
</Properties>
</file>