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0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03" r:id="rId3"/>
    <p:sldId id="257" r:id="rId4"/>
    <p:sldId id="258" r:id="rId5"/>
    <p:sldId id="263" r:id="rId6"/>
    <p:sldId id="304" r:id="rId7"/>
    <p:sldId id="270" r:id="rId8"/>
    <p:sldId id="271" r:id="rId9"/>
    <p:sldId id="274" r:id="rId10"/>
    <p:sldId id="296" r:id="rId11"/>
    <p:sldId id="276" r:id="rId12"/>
    <p:sldId id="272" r:id="rId13"/>
  </p:sldIdLst>
  <p:sldSz cx="12192000" cy="6858000"/>
  <p:notesSz cx="6858000" cy="9144000"/>
  <p:embeddedFontLst>
    <p:embeddedFont>
      <p:font typeface="黑体" panose="02010609060101010101" charset="-122"/>
      <p:regular r:id="rId19"/>
    </p:embeddedFont>
  </p:embeddedFontLst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5F7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96" d="100"/>
          <a:sy n="96" d="100"/>
        </p:scale>
        <p:origin x="3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gs" Target="tags/tag11.xml"/><Relationship Id="rId22" Type="http://schemas.openxmlformats.org/officeDocument/2006/relationships/customXml" Target="../customXml/item3.xml"/><Relationship Id="rId21" Type="http://schemas.openxmlformats.org/officeDocument/2006/relationships/customXml" Target="../customXml/item2.xml"/><Relationship Id="rId20" Type="http://schemas.openxmlformats.org/officeDocument/2006/relationships/customXml" Target="../customXml/item1.xml"/><Relationship Id="rId2" Type="http://schemas.openxmlformats.org/officeDocument/2006/relationships/theme" Target="theme/theme1.xml"/><Relationship Id="rId19" Type="http://schemas.openxmlformats.org/officeDocument/2006/relationships/font" Target="fonts/font1.fntdata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思源黑体 Regular"/>
              <a:cs typeface="Times New Roman" panose="02020603050405020304" pitchFamily="18" charset="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Times New Roman" panose="02020603050405020304" pitchFamily="18" charset="0"/>
                <a:ea typeface="思源黑体 Regular"/>
                <a:cs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  <a:ea typeface="思源黑体 Regular"/>
              <a:cs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思源黑体 Regular"/>
              <a:cs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Times New Roman" panose="02020603050405020304" pitchFamily="18" charset="0"/>
                <a:ea typeface="思源黑体 Regular"/>
                <a:cs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  <a:ea typeface="思源黑体 Regular"/>
              <a:cs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Times New Roman" panose="02020603050405020304" pitchFamily="18" charset="0"/>
        <a:cs typeface="Times New Roman" panose="02020603050405020304" pitchFamily="18" charset="0"/>
      </a:defRPr>
    </a:lvl1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8B63-02FE-4747-A1A6-D179990331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64E5B-9164-4FE2-9972-5BEC767EFDF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defRPr>
            </a:lvl1pPr>
          </a:lstStyle>
          <a:p>
            <a:fld id="{DBA38B63-02FE-4747-A1A6-D179990331A2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defRPr>
            </a:lvl1pPr>
          </a:lstStyle>
          <a:p>
            <a:fld id="{6F664E5B-9164-4FE2-9972-5BEC767EFDF3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Times New Roman" panose="02020603050405020304" pitchFamily="18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6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tags" Target="../tags/tag1.xml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1" Type="http://schemas.openxmlformats.org/officeDocument/2006/relationships/slideLayout" Target="../slideLayouts/slideLayout1.xml"/><Relationship Id="rId10" Type="http://schemas.openxmlformats.org/officeDocument/2006/relationships/tags" Target="../tags/tag7.xml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6.pn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07"/>
            <a:ext cx="12192000" cy="6858000"/>
          </a:xfrm>
          <a:prstGeom prst="rect">
            <a:avLst/>
          </a:prstGeom>
        </p:spPr>
      </p:pic>
      <p:sp>
        <p:nvSpPr>
          <p:cNvPr id="16" name="圆角矩形 15"/>
          <p:cNvSpPr/>
          <p:nvPr/>
        </p:nvSpPr>
        <p:spPr>
          <a:xfrm>
            <a:off x="2981325" y="4806622"/>
            <a:ext cx="5970103" cy="1333828"/>
          </a:xfrm>
          <a:prstGeom prst="roundRect">
            <a:avLst/>
          </a:prstGeom>
          <a:solidFill>
            <a:srgbClr val="87B9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Guangzheng Wu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:2501013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LCDB7012 – Advancing to Doctoral Research Stage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8532"/>
            <a:ext cx="2981325" cy="157946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50" y="-14207"/>
            <a:ext cx="4171950" cy="16827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85"/>
            <a:ext cx="5981700" cy="20403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010" y="5737818"/>
            <a:ext cx="4276990" cy="1129891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538909" y="2318185"/>
            <a:ext cx="88855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Perceptions and Practices of Circular Economy in a Chinese Textile SME: A Longitudinal Case Study from an Institutional Logics Perspective</a:t>
            </a:r>
            <a:endParaRPr lang="en-US" altLang="zh-CN" sz="2800" b="1" dirty="0">
              <a:solidFill>
                <a:srgbClr val="559D80"/>
              </a:solidFill>
              <a:latin typeface="Times New Roman" panose="02020603050405020304" pitchFamily="18" charset="0"/>
              <a:ea typeface="思源黑体 Bold" panose="020B0800000000000000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832"/>
            <a:ext cx="5981700" cy="20403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4626" y="4395523"/>
            <a:ext cx="2987374" cy="2462477"/>
          </a:xfrm>
          <a:prstGeom prst="rect">
            <a:avLst/>
          </a:prstGeom>
        </p:spPr>
      </p:pic>
      <p:sp>
        <p:nvSpPr>
          <p:cNvPr id="38" name="文本框 37"/>
          <p:cNvSpPr txBox="1"/>
          <p:nvPr/>
        </p:nvSpPr>
        <p:spPr>
          <a:xfrm>
            <a:off x="3896140" y="874381"/>
            <a:ext cx="4591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Paradigm Matters</a:t>
            </a:r>
            <a:endParaRPr lang="zh-CN" altLang="zh-CN" sz="3200" b="1" dirty="0">
              <a:solidFill>
                <a:schemeClr val="tx1"/>
              </a:solidFill>
              <a:latin typeface="Times New Roman" panose="02020603050405020304" pitchFamily="18" charset="0"/>
              <a:ea typeface="思源黑体 CN Bold" panose="020B0800000000000000" charset="-122"/>
              <a:cs typeface="Times New Roman" panose="02020603050405020304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240696" y="1908313"/>
            <a:ext cx="3538330" cy="808383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PARADIGM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assumptions that shape research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5981700" y="2716696"/>
            <a:ext cx="0" cy="13848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180522" y="3147392"/>
            <a:ext cx="59369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180522" y="3147392"/>
            <a:ext cx="0" cy="9011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9117496" y="3147392"/>
            <a:ext cx="0" cy="10201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1974576" y="4048538"/>
            <a:ext cx="2209798" cy="1007149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Questions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important?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904466" y="4101547"/>
            <a:ext cx="1966778" cy="954135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Evidence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counts as knowledge?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997687" y="4167585"/>
            <a:ext cx="2014329" cy="787067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should we investigate it?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146313" y="5218644"/>
            <a:ext cx="9130748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Kuhn (1970): Disciplinary Matrix</a:t>
            </a:r>
            <a:b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Symbolic generalisations · Shared commitments to models · Values · Exemplars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Ontology + Epistemology + Axiology → Methodology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Unclear paradigm → Design choices by habit rather than clear reasoning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Sources: Kuhn (1970); Lincoln and Guba (1985); Heron and Reason (1997); Guba and Lincoln (2005)</a:t>
            </a:r>
            <a:endParaRPr lang="zh-CN" altLang="zh-CN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85"/>
            <a:ext cx="5981700" cy="204036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4626" y="4395523"/>
            <a:ext cx="2987374" cy="246247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93914" y="265044"/>
            <a:ext cx="9640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READING MY RESEARCH FIELD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PHILOSOPHICALLY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93915" y="1411605"/>
            <a:ext cx="2783066" cy="4467860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DOMINANT RESEARCH EMPHASI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Measurement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Modelling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Measurable outcomes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Strong at assessing patterns and performance </a:t>
            </a: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(Merli et al., 2018; De Pascale et al., 2021)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35896" y="1411605"/>
            <a:ext cx="2734779" cy="4467860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Harder to Capture?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differences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Perception–practice gap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2208" y="5963478"/>
            <a:ext cx="7932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research questions require different philosophical approaches.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89225" y="1411605"/>
            <a:ext cx="2734779" cy="4467860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RESEARCH CONTEXT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Chinese textile SMEs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Chinese textile CE context </a:t>
            </a: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(Khurshid et al., 2024)</a:t>
            </a:r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stakeholders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over time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" y="61347"/>
            <a:ext cx="12192000" cy="6858000"/>
          </a:xfrm>
          <a:prstGeom prst="rect">
            <a:avLst/>
          </a:prstGeom>
        </p:spPr>
      </p:pic>
      <p:sp>
        <p:nvSpPr>
          <p:cNvPr id="11" name="TextBox 13"/>
          <p:cNvSpPr txBox="1"/>
          <p:nvPr/>
        </p:nvSpPr>
        <p:spPr>
          <a:xfrm>
            <a:off x="661774" y="480248"/>
            <a:ext cx="2644346" cy="322941"/>
          </a:xfrm>
          <a:prstGeom prst="rect">
            <a:avLst/>
          </a:prstGeom>
          <a:noFill/>
        </p:spPr>
        <p:txBody>
          <a:bodyPr wrap="none" lIns="480000" tIns="0" rIns="0" bIns="0" anchor="b" anchorCtr="0">
            <a:noAutofit/>
          </a:bodyPr>
          <a:lstStyle/>
          <a:p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Philosophy to Methodology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思源黑体 CN Heavy" panose="020B0A00000000000000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869" y="1881378"/>
            <a:ext cx="5816930" cy="387795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066165" y="1087120"/>
            <a:ext cx="4906645" cy="781685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RELATIVIST ONTOLOGY</a:t>
            </a:r>
            <a:b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realities through stakeholder interpretations </a:t>
            </a: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(Guba and Lincoln, 2005)</a:t>
            </a:r>
            <a:endParaRPr lang="en-US" altLang="zh-CN" sz="1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66164" y="2119219"/>
            <a:ext cx="4906010" cy="781685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INTERPRETIVIST EPISTEMOLOGY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Knowledge through engagement and interpretation </a:t>
            </a: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(Guba and Lincoln, 2005)</a:t>
            </a:r>
            <a:endParaRPr lang="en-US" altLang="zh-CN" sz="1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66164" y="3153417"/>
            <a:ext cx="4906010" cy="781685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AXIOLOGY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values + researcher values and reflexivity </a:t>
            </a: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(Heron and Reason, 1997; Guba and Lincoln, 2005)</a:t>
            </a:r>
            <a:endParaRPr lang="en-US" altLang="zh-CN" sz="1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65529" y="5402392"/>
            <a:ext cx="4906645" cy="975360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METHODOLOGY</a:t>
            </a:r>
            <a:endParaRPr lang="en-US" altLang="zh-CN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retrospective longitudinal single-case study</a:t>
            </a:r>
            <a:endParaRPr lang="en-US" altLang="zh-CN" sz="16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 STUDY TRADITION</a:t>
            </a:r>
            <a:endParaRPr lang="en-US" altLang="zh-CN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(Stake, 1995)</a:t>
            </a:r>
            <a:r>
              <a:rPr lang="en-US" altLang="zh-CN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zh-CN" altLang="zh-CN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66164" y="4216934"/>
            <a:ext cx="4906010" cy="781685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THEORETICAL LENS: INSTITUTIONAL LOGICS</a:t>
            </a:r>
            <a:endParaRPr lang="en-US" altLang="zh-CN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stakeholders draw on competing logics </a:t>
            </a:r>
            <a:r>
              <a:rPr lang="en-US" altLang="zh-CN" sz="1200" dirty="0">
                <a:solidFill>
                  <a:schemeClr val="tx1"/>
                </a:solidFill>
              </a:rPr>
              <a:t>(Thornton and Ocasio, 1999; Thornton et al., 2012)</a:t>
            </a:r>
            <a:endParaRPr lang="en-US" altLang="zh-CN" sz="1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1701247" y="2747064"/>
            <a:ext cx="8864600" cy="6847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endParaRPr lang="en-US" altLang="zh-CN" sz="4000" dirty="0">
              <a:solidFill>
                <a:srgbClr val="559D80"/>
              </a:solidFill>
              <a:latin typeface="Times New Roman" panose="02020603050405020304" pitchFamily="18" charset="0"/>
              <a:ea typeface="思源黑体 Regular"/>
              <a:cs typeface="Times New Roman" panose="02020603050405020304" pitchFamily="18" charset="0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85"/>
            <a:ext cx="5981700" cy="204036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4626" y="4395523"/>
            <a:ext cx="2987374" cy="2462477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495862" y="459912"/>
            <a:ext cx="6783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Questions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551482" y="1648918"/>
            <a:ext cx="840948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RQ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multiple institutional logics shape stakeholders’ perceptions and practices of circular economy in a Chinese textile SME?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SQ1 — Perceptions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stakeholders perceive CE, and what institutional logics underpin these perceptions?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SQ2 — Perceptions &amp; Practices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are these perceptions reflected in practices, and what mechanisms mediate this relationship?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SQ3 — Change Over Time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did stakeholder perceptions and practices evolve between 2020 and 2025, and what triggered or constrained change?</a:t>
            </a:r>
            <a:endParaRPr lang="zh-CN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715" y="0"/>
            <a:ext cx="12192000" cy="6858000"/>
            <a:chOff x="0" y="0"/>
            <a:chExt cx="12192000" cy="6858000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1" name="TextBox 13"/>
            <p:cNvSpPr txBox="1"/>
            <p:nvPr/>
          </p:nvSpPr>
          <p:spPr>
            <a:xfrm>
              <a:off x="661773" y="480248"/>
              <a:ext cx="5043287" cy="322941"/>
            </a:xfrm>
            <a:prstGeom prst="rect">
              <a:avLst/>
            </a:prstGeom>
            <a:noFill/>
          </p:spPr>
          <p:txBody>
            <a:bodyPr wrap="none" lIns="480000" tIns="0" rIns="0" bIns="0" anchor="b" anchorCtr="0">
              <a:noAutofit/>
            </a:bodyPr>
            <a:lstStyle/>
            <a:p>
              <a:r>
                <a:rPr lang="zh-CN" altLang="zh-CN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Paradigm in Practice</a:t>
              </a:r>
              <a:endPara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思源黑体 CN Heavy" panose="020B0A00000000000000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965"/>
          <a:stretch>
            <a:fillRect/>
          </a:stretch>
        </p:blipFill>
        <p:spPr>
          <a:xfrm>
            <a:off x="5906191" y="2587072"/>
            <a:ext cx="511868" cy="443462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38" r="38103"/>
          <a:stretch>
            <a:fillRect/>
          </a:stretch>
        </p:blipFill>
        <p:spPr>
          <a:xfrm>
            <a:off x="6996833" y="3700979"/>
            <a:ext cx="660518" cy="443463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76" r="-860"/>
          <a:stretch>
            <a:fillRect/>
          </a:stretch>
        </p:blipFill>
        <p:spPr>
          <a:xfrm>
            <a:off x="5887200" y="4843465"/>
            <a:ext cx="475030" cy="443463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4" r="64935"/>
          <a:stretch>
            <a:fillRect/>
          </a:stretch>
        </p:blipFill>
        <p:spPr>
          <a:xfrm>
            <a:off x="4587116" y="3724794"/>
            <a:ext cx="579085" cy="443463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46845" y="1172961"/>
            <a:ext cx="2371090" cy="3869158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  <a:endParaRPr lang="zh-CN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</a:t>
            </a:r>
            <a:endParaRPr lang="en-US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Retrospective longitudinal</a:t>
            </a:r>
            <a:endParaRPr lang="en-US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main data-collection period</a:t>
            </a:r>
            <a:endParaRPr lang="en-US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Reconstructing change from 2020–2025</a:t>
            </a:r>
            <a:endParaRPr lang="en-US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16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Single-case study</a:t>
            </a:r>
            <a:endParaRPr lang="en-US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(Stake, 1995)</a:t>
            </a:r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203104" y="1154733"/>
            <a:ext cx="2245995" cy="3887386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Semi-structured interviews</a:t>
            </a:r>
            <a:endParaRPr lang="zh-CN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accounts</a:t>
            </a:r>
            <a:endParaRPr lang="en-US" altLang="zh-CN" sz="1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 documents</a:t>
            </a:r>
            <a:endParaRPr lang="zh-CN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Historical evidence</a:t>
            </a:r>
            <a:endParaRPr lang="en-US" altLang="zh-CN" sz="16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zh-CN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Non-participant observation</a:t>
            </a:r>
            <a:endParaRPr lang="en-US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 situated practices	</a:t>
            </a:r>
            <a:endParaRPr lang="en-US" altLang="zh-CN" sz="16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sz="1600" dirty="0">
              <a:latin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121146" y="1154731"/>
            <a:ext cx="2184400" cy="3887387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Reflexive thematic analysis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(Braun and Clarke, 2021)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 Institutional logics as an interpretive len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(Thornton and Ocasio, 1999; Thornton et al., 2012)</a:t>
            </a:r>
            <a:endParaRPr lang="zh-CN" altLang="zh-CN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7" name="箭头: 右 16"/>
          <p:cNvSpPr/>
          <p:nvPr/>
        </p:nvSpPr>
        <p:spPr>
          <a:xfrm>
            <a:off x="2849050" y="2808803"/>
            <a:ext cx="1322979" cy="620197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1" name="箭头: 右 20"/>
          <p:cNvSpPr/>
          <p:nvPr/>
        </p:nvSpPr>
        <p:spPr>
          <a:xfrm>
            <a:off x="6480175" y="2940050"/>
            <a:ext cx="1671955" cy="620395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6845" y="5044628"/>
            <a:ext cx="101130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CONCRETE EXAMPLE</a:t>
            </a:r>
            <a:b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Investment in textile R&amp;D to improve recyclability and reduce material waste </a:t>
            </a:r>
            <a:endParaRPr lang="zh-CN" altLang="zh-C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 + Documents + Observation</a:t>
            </a:r>
            <a:b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b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Reflexive thematic analysis</a:t>
            </a:r>
            <a:b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br>
              <a:rPr lang="zh-CN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 through institutional logics</a:t>
            </a:r>
            <a:endParaRPr lang="zh-CN" altLang="zh-C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图片 12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Box 13"/>
          <p:cNvSpPr txBox="1"/>
          <p:nvPr/>
        </p:nvSpPr>
        <p:spPr>
          <a:xfrm>
            <a:off x="661774" y="480248"/>
            <a:ext cx="5149304" cy="322941"/>
          </a:xfrm>
          <a:prstGeom prst="rect">
            <a:avLst/>
          </a:prstGeom>
          <a:noFill/>
        </p:spPr>
        <p:txBody>
          <a:bodyPr wrap="none" lIns="480000" tIns="0" rIns="0" bIns="0" anchor="b" anchorCtr="0">
            <a:noAutofit/>
          </a:bodyPr>
          <a:lstStyle/>
          <a:p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Trustworthiness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思源黑体 CN Heavy" panose="020B0A00000000000000" charset="-122"/>
              <a:cs typeface="Times New Roman" panose="02020603050405020304" pitchFamily="18" charset="0"/>
            </a:endParaRPr>
          </a:p>
        </p:txBody>
      </p:sp>
      <p:cxnSp>
        <p:nvCxnSpPr>
          <p:cNvPr id="89" name="直接连接符 88"/>
          <p:cNvCxnSpPr/>
          <p:nvPr/>
        </p:nvCxnSpPr>
        <p:spPr>
          <a:xfrm>
            <a:off x="1983947" y="3805881"/>
            <a:ext cx="8222725" cy="0"/>
          </a:xfrm>
          <a:prstGeom prst="line">
            <a:avLst/>
          </a:prstGeom>
          <a:ln w="34925">
            <a:solidFill>
              <a:srgbClr val="87B9A5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/>
          <p:nvPr/>
        </p:nvCxnSpPr>
        <p:spPr>
          <a:xfrm>
            <a:off x="5970904" y="1625600"/>
            <a:ext cx="1" cy="4315326"/>
          </a:xfrm>
          <a:prstGeom prst="line">
            <a:avLst/>
          </a:prstGeom>
          <a:ln w="34925">
            <a:solidFill>
              <a:srgbClr val="87B9A5"/>
            </a:solidFill>
            <a:prstDash val="sysDot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椭圆 61"/>
          <p:cNvSpPr/>
          <p:nvPr/>
        </p:nvSpPr>
        <p:spPr>
          <a:xfrm>
            <a:off x="1744027" y="2109874"/>
            <a:ext cx="791845" cy="791845"/>
          </a:xfrm>
          <a:prstGeom prst="ellipse">
            <a:avLst/>
          </a:prstGeom>
          <a:solidFill>
            <a:srgbClr val="87B9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思源黑体 CN Medium" panose="020B0600000000000000" charset="-122"/>
              <a:cs typeface="Times New Roman" panose="02020603050405020304" pitchFamily="18" charset="0"/>
              <a:sym typeface="思源黑体 CN Regular" panose="020B0500000000000000" charset="-122"/>
            </a:endParaRPr>
          </a:p>
        </p:txBody>
      </p:sp>
      <p:sp>
        <p:nvSpPr>
          <p:cNvPr id="96" name="TextBox 24"/>
          <p:cNvSpPr txBox="1"/>
          <p:nvPr/>
        </p:nvSpPr>
        <p:spPr>
          <a:xfrm>
            <a:off x="2668879" y="2282214"/>
            <a:ext cx="2043326" cy="400093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CREDIBILITY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思源黑体 Normal"/>
              <a:cs typeface="Times New Roman" panose="02020603050405020304" pitchFamily="18" charset="0"/>
              <a:sym typeface="思源黑体 Normal"/>
            </a:endParaRPr>
          </a:p>
        </p:txBody>
      </p:sp>
      <p:sp>
        <p:nvSpPr>
          <p:cNvPr id="97" name="TextBox 24"/>
          <p:cNvSpPr txBox="1"/>
          <p:nvPr/>
        </p:nvSpPr>
        <p:spPr>
          <a:xfrm>
            <a:off x="2535261" y="2897075"/>
            <a:ext cx="2894226" cy="369316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data sources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思源黑体 Normal"/>
              <a:cs typeface="Times New Roman" panose="02020603050405020304" pitchFamily="18" charset="0"/>
              <a:sym typeface="思源黑体 Normal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744027" y="4799445"/>
            <a:ext cx="3819078" cy="1438160"/>
            <a:chOff x="1744027" y="4799445"/>
            <a:chExt cx="3819078" cy="1438160"/>
          </a:xfrm>
        </p:grpSpPr>
        <p:sp>
          <p:nvSpPr>
            <p:cNvPr id="71" name="椭圆 70"/>
            <p:cNvSpPr/>
            <p:nvPr/>
          </p:nvSpPr>
          <p:spPr>
            <a:xfrm>
              <a:off x="1744027" y="4799445"/>
              <a:ext cx="791845" cy="791845"/>
            </a:xfrm>
            <a:prstGeom prst="ellipse">
              <a:avLst/>
            </a:prstGeom>
            <a:solidFill>
              <a:srgbClr val="B987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思源黑体 CN Medium" panose="020B0600000000000000" charset="-122"/>
                <a:cs typeface="Times New Roman" panose="02020603050405020304" pitchFamily="18" charset="0"/>
                <a:sym typeface="思源黑体 CN Regular" panose="020B0500000000000000" charset="-122"/>
              </a:endParaRPr>
            </a:p>
          </p:txBody>
        </p:sp>
        <p:sp>
          <p:nvSpPr>
            <p:cNvPr id="98" name="TextBox 24"/>
            <p:cNvSpPr txBox="1"/>
            <p:nvPr/>
          </p:nvSpPr>
          <p:spPr>
            <a:xfrm>
              <a:off x="2711291" y="4862588"/>
              <a:ext cx="2532269" cy="400093"/>
            </a:xfrm>
            <a:prstGeom prst="rect">
              <a:avLst/>
            </a:prstGeom>
            <a:noFill/>
          </p:spPr>
          <p:txBody>
            <a:bodyPr wrap="square" lIns="91423" tIns="45712" rIns="91423" bIns="45712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zh-CN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DEPENDABILITY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思源黑体 Normal"/>
                <a:cs typeface="Times New Roman" panose="02020603050405020304" pitchFamily="18" charset="0"/>
                <a:sym typeface="思源黑体 Normal"/>
              </a:endParaRPr>
            </a:p>
          </p:txBody>
        </p:sp>
        <p:sp>
          <p:nvSpPr>
            <p:cNvPr id="99" name="TextBox 24"/>
            <p:cNvSpPr txBox="1"/>
            <p:nvPr/>
          </p:nvSpPr>
          <p:spPr>
            <a:xfrm>
              <a:off x="2668879" y="5591290"/>
              <a:ext cx="2894226" cy="646315"/>
            </a:xfrm>
            <a:prstGeom prst="rect">
              <a:avLst/>
            </a:prstGeom>
            <a:noFill/>
          </p:spPr>
          <p:txBody>
            <a:bodyPr wrap="square" lIns="91423" tIns="45712" rIns="91423" bIns="45712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Clear records of the research process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思源黑体 Normal"/>
                <a:cs typeface="Times New Roman" panose="02020603050405020304" pitchFamily="18" charset="0"/>
                <a:sym typeface="思源黑体 Normal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847363" y="2109874"/>
            <a:ext cx="3681202" cy="1371960"/>
            <a:chOff x="1744027" y="2109874"/>
            <a:chExt cx="3681202" cy="1371960"/>
          </a:xfrm>
        </p:grpSpPr>
        <p:sp>
          <p:nvSpPr>
            <p:cNvPr id="116" name="椭圆 115"/>
            <p:cNvSpPr/>
            <p:nvPr/>
          </p:nvSpPr>
          <p:spPr>
            <a:xfrm>
              <a:off x="1744027" y="2109874"/>
              <a:ext cx="791845" cy="791845"/>
            </a:xfrm>
            <a:prstGeom prst="ellipse">
              <a:avLst/>
            </a:prstGeom>
            <a:solidFill>
              <a:srgbClr val="87A8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思源黑体 CN Medium" panose="020B0600000000000000" charset="-122"/>
                <a:cs typeface="Times New Roman" panose="02020603050405020304" pitchFamily="18" charset="0"/>
                <a:sym typeface="思源黑体 CN Regular" panose="020B0500000000000000" charset="-122"/>
              </a:endParaRPr>
            </a:p>
          </p:txBody>
        </p:sp>
        <p:sp>
          <p:nvSpPr>
            <p:cNvPr id="114" name="TextBox 24"/>
            <p:cNvSpPr txBox="1"/>
            <p:nvPr/>
          </p:nvSpPr>
          <p:spPr>
            <a:xfrm>
              <a:off x="2678958" y="2358212"/>
              <a:ext cx="2471289" cy="369316"/>
            </a:xfrm>
            <a:prstGeom prst="rect">
              <a:avLst/>
            </a:prstGeom>
            <a:noFill/>
          </p:spPr>
          <p:txBody>
            <a:bodyPr wrap="square" lIns="91423" tIns="45712" rIns="91423" bIns="45712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TRANSFERABILITY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思源黑体 Normal"/>
                <a:cs typeface="Times New Roman" panose="02020603050405020304" pitchFamily="18" charset="0"/>
                <a:sym typeface="思源黑体 Normal"/>
              </a:endParaRPr>
            </a:p>
          </p:txBody>
        </p:sp>
        <p:sp>
          <p:nvSpPr>
            <p:cNvPr id="115" name="TextBox 24"/>
            <p:cNvSpPr txBox="1"/>
            <p:nvPr/>
          </p:nvSpPr>
          <p:spPr>
            <a:xfrm>
              <a:off x="2531003" y="2897075"/>
              <a:ext cx="2894226" cy="584759"/>
            </a:xfrm>
            <a:prstGeom prst="rect">
              <a:avLst/>
            </a:prstGeom>
            <a:noFill/>
          </p:spPr>
          <p:txBody>
            <a:bodyPr wrap="square" lIns="91423" tIns="45712" rIns="91423" bIns="45712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zh-CN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Detailed description of research context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思源黑体 Normal"/>
                <a:cs typeface="Times New Roman" panose="02020603050405020304" pitchFamily="18" charset="0"/>
                <a:sym typeface="思源黑体 Normal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6847363" y="4799445"/>
            <a:ext cx="3829157" cy="1438160"/>
            <a:chOff x="1744027" y="4799445"/>
            <a:chExt cx="3829157" cy="1438160"/>
          </a:xfrm>
        </p:grpSpPr>
        <p:sp>
          <p:nvSpPr>
            <p:cNvPr id="122" name="椭圆 121"/>
            <p:cNvSpPr/>
            <p:nvPr/>
          </p:nvSpPr>
          <p:spPr>
            <a:xfrm>
              <a:off x="1744027" y="4799445"/>
              <a:ext cx="791845" cy="791845"/>
            </a:xfrm>
            <a:prstGeom prst="ellipse">
              <a:avLst/>
            </a:prstGeom>
            <a:solidFill>
              <a:srgbClr val="9687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思源黑体 CN Medium" panose="020B0600000000000000" charset="-122"/>
                <a:cs typeface="Times New Roman" panose="02020603050405020304" pitchFamily="18" charset="0"/>
                <a:sym typeface="思源黑体 CN Regular" panose="020B0500000000000000" charset="-122"/>
              </a:endParaRPr>
            </a:p>
          </p:txBody>
        </p:sp>
        <p:sp>
          <p:nvSpPr>
            <p:cNvPr id="120" name="TextBox 24"/>
            <p:cNvSpPr txBox="1"/>
            <p:nvPr/>
          </p:nvSpPr>
          <p:spPr>
            <a:xfrm>
              <a:off x="2734204" y="4836984"/>
              <a:ext cx="2610433" cy="400093"/>
            </a:xfrm>
            <a:prstGeom prst="rect">
              <a:avLst/>
            </a:prstGeom>
            <a:noFill/>
          </p:spPr>
          <p:txBody>
            <a:bodyPr wrap="square" lIns="91423" tIns="45712" rIns="91423" bIns="45712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zh-CN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CONFIRMABILITY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思源黑体 Normal"/>
                <a:cs typeface="Times New Roman" panose="02020603050405020304" pitchFamily="18" charset="0"/>
                <a:sym typeface="思源黑体 Normal"/>
              </a:endParaRPr>
            </a:p>
          </p:txBody>
        </p:sp>
        <p:sp>
          <p:nvSpPr>
            <p:cNvPr id="121" name="TextBox 24"/>
            <p:cNvSpPr txBox="1"/>
            <p:nvPr/>
          </p:nvSpPr>
          <p:spPr>
            <a:xfrm>
              <a:off x="2678958" y="5591290"/>
              <a:ext cx="2894226" cy="646315"/>
            </a:xfrm>
            <a:prstGeom prst="rect">
              <a:avLst/>
            </a:prstGeom>
            <a:noFill/>
          </p:spPr>
          <p:txBody>
            <a:bodyPr wrap="square" lIns="91423" tIns="45712" rIns="91423" bIns="45712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Reflexivity and reflexive journal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思源黑体 Normal"/>
                <a:cs typeface="Times New Roman" panose="02020603050405020304" pitchFamily="18" charset="0"/>
                <a:sym typeface="思源黑体 Normal"/>
              </a:endParaRPr>
            </a:p>
          </p:txBody>
        </p:sp>
      </p:grpSp>
      <p:pic>
        <p:nvPicPr>
          <p:cNvPr id="126" name="图片 1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76" r="-860"/>
          <a:stretch>
            <a:fillRect/>
          </a:stretch>
        </p:blipFill>
        <p:spPr>
          <a:xfrm>
            <a:off x="1877034" y="2284065"/>
            <a:ext cx="475030" cy="443463"/>
          </a:xfrm>
          <a:prstGeom prst="rect">
            <a:avLst/>
          </a:prstGeom>
        </p:spPr>
      </p:pic>
      <p:pic>
        <p:nvPicPr>
          <p:cNvPr id="127" name="图片 1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76" r="-860"/>
          <a:stretch>
            <a:fillRect/>
          </a:stretch>
        </p:blipFill>
        <p:spPr>
          <a:xfrm>
            <a:off x="6981167" y="2284065"/>
            <a:ext cx="475030" cy="443463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76" r="-860"/>
          <a:stretch>
            <a:fillRect/>
          </a:stretch>
        </p:blipFill>
        <p:spPr>
          <a:xfrm>
            <a:off x="6988787" y="4973635"/>
            <a:ext cx="475030" cy="443463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76" r="-860"/>
          <a:stretch>
            <a:fillRect/>
          </a:stretch>
        </p:blipFill>
        <p:spPr>
          <a:xfrm>
            <a:off x="1886270" y="4973634"/>
            <a:ext cx="475030" cy="44346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061252" y="6500191"/>
            <a:ext cx="57646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(Lincoln and Guba, 1985)</a:t>
            </a:r>
            <a:endParaRPr lang="zh-CN" alt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442829" y="100085"/>
            <a:ext cx="8864600" cy="915145"/>
            <a:chOff x="1422951" y="327701"/>
            <a:chExt cx="8864600" cy="4938149"/>
          </a:xfrm>
        </p:grpSpPr>
        <p:sp>
          <p:nvSpPr>
            <p:cNvPr id="25" name="TextBox 10"/>
            <p:cNvSpPr txBox="1"/>
            <p:nvPr/>
          </p:nvSpPr>
          <p:spPr>
            <a:xfrm>
              <a:off x="2264345" y="3895798"/>
              <a:ext cx="7738404" cy="1370052"/>
            </a:xfrm>
            <a:prstGeom prst="rect">
              <a:avLst/>
            </a:prstGeom>
            <a:noFill/>
          </p:spPr>
          <p:txBody>
            <a:bodyPr wrap="square" lIns="68564" tIns="34282" rIns="68564" bIns="34282">
              <a:spAutoFit/>
            </a:bodyPr>
            <a:lstStyle/>
            <a:p>
              <a:pPr algn="ctr">
                <a:buNone/>
              </a:pPr>
              <a:endParaRPr lang="en-US" altLang="zh-CN" sz="1200" spc="6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思源黑体 CN Regular" panose="020B0500000000000000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422951" y="327701"/>
              <a:ext cx="8864600" cy="3018728"/>
            </a:xfrm>
            <a:prstGeom prst="rect">
              <a:avLst/>
            </a:prstGeom>
          </p:spPr>
          <p:txBody>
            <a:bodyPr wrap="square" lIns="68564" tIns="34282" rIns="68564" bIns="34282">
              <a:spAutoFit/>
            </a:bodyPr>
            <a:lstStyle/>
            <a:p>
              <a:pPr algn="ctr"/>
              <a:r>
                <a:rPr lang="zh-CN" altLang="zh-CN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LIMITATIONS &amp; ALTERNATIVE PARADIGM</a:t>
              </a:r>
              <a:endParaRPr lang="en-US" altLang="zh-CN" sz="3200" b="1" dirty="0">
                <a:solidFill>
                  <a:srgbClr val="559D80"/>
                </a:solidFill>
                <a:latin typeface="Times New Roman" panose="02020603050405020304" pitchFamily="18" charset="0"/>
                <a:ea typeface="思源黑体 Normal"/>
                <a:cs typeface="Times New Roman" panose="02020603050405020304" pitchFamily="18" charset="0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85"/>
            <a:ext cx="5981700" cy="204036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4626" y="4395523"/>
            <a:ext cx="2987374" cy="246247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304511" y="1570383"/>
            <a:ext cx="3372678" cy="4200939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 DESIGN Interpretivism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PARADIGM LIMITATIONS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Researcher interpretation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single objective account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(Guba and Lincoln, 2005)</a:t>
            </a:r>
            <a:endParaRPr lang="zh-CN" altLang="zh-CN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LIMITATIONS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Single case — Context-specific findings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(Stake, 1995)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Retrospective accounts — Possible memory limitations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81700" y="1570383"/>
            <a:ext cx="3372678" cy="4200939"/>
          </a:xfrm>
          <a:prstGeom prst="rect">
            <a:avLst/>
          </a:prstGeom>
          <a:solidFill>
            <a:srgbClr val="F2F5F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ALTERNATIVE: POST-POSITIVISM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Larger sample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Structured / quantitative data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Testing relationships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Broader patterns  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 suited to exploring stakeholder meanings, competing logics and change over time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zh-CN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(Guba and Lincoln, 2005)</a:t>
            </a:r>
            <a:endParaRPr lang="en-US" altLang="zh-CN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42829" y="6155635"/>
            <a:ext cx="8237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paradigms → Different questions → Different knowledge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0085"/>
            <a:ext cx="12192000" cy="6858000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1549400" y="149638"/>
            <a:ext cx="8864600" cy="561676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US" altLang="zh-CN" sz="3200" b="1" dirty="0">
              <a:solidFill>
                <a:srgbClr val="559D80"/>
              </a:solidFill>
              <a:latin typeface="Times New Roman" panose="02020603050405020304" pitchFamily="18" charset="0"/>
              <a:ea typeface="思源黑体 Normal"/>
              <a:cs typeface="Times New Roman" panose="02020603050405020304" pitchFamily="18" charset="0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85"/>
            <a:ext cx="5981700" cy="204036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4626" y="4395523"/>
            <a:ext cx="2987374" cy="2462477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1056032" y="773252"/>
            <a:ext cx="4430368" cy="84323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meanings · Practices · Change over time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>
            <p:custDataLst>
              <p:tags r:id="rId5"/>
            </p:custDataLst>
          </p:nvPr>
        </p:nvSpPr>
        <p:spPr>
          <a:xfrm>
            <a:off x="1014204" y="2131549"/>
            <a:ext cx="4496217" cy="7385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Philosophical Position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Relativism · Interpretivism · Reflexivity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990182" y="3295640"/>
            <a:ext cx="4496217" cy="7755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</a:t>
            </a:r>
            <a:r>
              <a:rPr lang="en-US" altLang="zh-CN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</a:t>
            </a:r>
            <a:endParaRPr lang="en-US" altLang="zh-CN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Qualitative · Retrospective longitudinal · Single case</a:t>
            </a:r>
            <a:endParaRPr lang="en-US" altLang="zh-CN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98222" y="4475975"/>
            <a:ext cx="4496216" cy="8130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KNOWLEDGE</a:t>
            </a:r>
            <a:endParaRPr lang="en-US" altLang="zh-CN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In-depth · Contextual · Theoretical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箭头: 下 13"/>
          <p:cNvSpPr/>
          <p:nvPr>
            <p:custDataLst>
              <p:tags r:id="rId7"/>
            </p:custDataLst>
          </p:nvPr>
        </p:nvSpPr>
        <p:spPr>
          <a:xfrm>
            <a:off x="3076988" y="1646678"/>
            <a:ext cx="304800" cy="47115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6" name="箭头: 下 15"/>
          <p:cNvSpPr/>
          <p:nvPr>
            <p:custDataLst>
              <p:tags r:id="rId8"/>
            </p:custDataLst>
          </p:nvPr>
        </p:nvSpPr>
        <p:spPr>
          <a:xfrm>
            <a:off x="3061006" y="2862692"/>
            <a:ext cx="304800" cy="39849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8" name="箭头: 下 17"/>
          <p:cNvSpPr/>
          <p:nvPr>
            <p:custDataLst>
              <p:tags r:id="rId9"/>
            </p:custDataLst>
          </p:nvPr>
        </p:nvSpPr>
        <p:spPr>
          <a:xfrm>
            <a:off x="3076988" y="4077477"/>
            <a:ext cx="304800" cy="39849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箭头: 下 3"/>
          <p:cNvSpPr/>
          <p:nvPr>
            <p:custDataLst>
              <p:tags r:id="rId10"/>
            </p:custDataLst>
          </p:nvPr>
        </p:nvSpPr>
        <p:spPr>
          <a:xfrm>
            <a:off x="3061006" y="5289018"/>
            <a:ext cx="304800" cy="39849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6032" y="5675351"/>
            <a:ext cx="4496216" cy="8130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FROM PART 1</a:t>
            </a:r>
            <a:b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choosing methods → to aligning philosophy, questions and design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85"/>
            <a:ext cx="5981700" cy="2040368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4626" y="4395523"/>
            <a:ext cx="2987374" cy="2462477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6470" y="271670"/>
            <a:ext cx="793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Reference List:</a:t>
            </a:r>
            <a:endParaRPr lang="zh-CN" altLang="en-US" sz="28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642731" y="881270"/>
            <a:ext cx="1011140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Braun, V. and Clarke, V. (2021)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Thematic Analysis: A Practical Guide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London: SAGE.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Pascale, A., Arbolino, R., Szopik-Depczyńska, K., Limosani, M. and Ioppolo, G. (2021) ‘A systematic review for measuring circular economy: The 61 indicators’,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Cleaner Production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281, 124942.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Guba, E.G. and Lincoln, Y.S. (2005) ‘Paradigmatic controversies, contradictions, and emerging confluences’, in Denzin, N.K. and Lincoln, Y.S. (eds.)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SAGE Handbook of Qualitative Research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3rd edn. Thousand Oaks, CA: SAGE, pp. 191–215.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Heron, J. and Reason, P. (1997) ‘A participatory inquiry paradigm’,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Qualitative Inquiry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3(3), pp. 274–294.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/>
              <a:t>Khurshid, A., Khan, K., Khan, S. and Cifuentes-Faura, J. (2024) ‘Tackling sustainable development challenges: A fuzzy set examination of textile industry 4.0 and green supply chain barriers’, </a:t>
            </a:r>
            <a:r>
              <a:rPr lang="zh-CN" altLang="zh-CN" sz="1400" i="1" dirty="0"/>
              <a:t>Sustainable Development</a:t>
            </a:r>
            <a:r>
              <a:rPr lang="zh-CN" altLang="zh-CN" sz="1400" dirty="0"/>
              <a:t>, 32(6), pp. 6819–6835.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Kuhn, T.S. (1970)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Structure of Scientific Revolutions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2nd edn., enlarged. Chicago: University of Chicago Press.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Lincoln, Y.S. and Guba, E.G. (1985)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Naturalistic Inquiry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Beverly Hills, CA: SAGE.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Merli, R., Preziosi, M. and Acampora, A. (2018) ‘How do scholars approach the circular economy? A systematic literature review’,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Cleaner Production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178, pp. 703–722.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Stake, R.E. (1995)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Art of Case Study Research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Thousand Oaks, CA: SAGE.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Thornton, P.H. and Ocasio, W. (1999) ‘Institutional logics and the historical contingency of power in organizations: Executive succession in the higher education publishing industry, 1958–1990’,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American Journal of Sociology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105(3), pp. 801–843.</a:t>
            </a:r>
            <a:endParaRPr lang="en-US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Thornton, P.H., Ocasio, W. and Lounsbury, M. (2012) </a:t>
            </a:r>
            <a:r>
              <a:rPr lang="zh-CN" altLang="zh-CN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Institutional Logics Perspective: A New Approach to Culture, Structure, and Process</a:t>
            </a:r>
            <a:r>
              <a:rPr lang="zh-CN" altLang="zh-CN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Oxford: Oxford University Press.</a:t>
            </a:r>
            <a:endParaRPr lang="zh-CN" altLang="zh-C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78532"/>
            <a:ext cx="2981325" cy="157946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50" y="-14207"/>
            <a:ext cx="4171950" cy="16827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85"/>
            <a:ext cx="5981700" cy="204036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010" y="5737818"/>
            <a:ext cx="4276990" cy="112989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01247" y="2495708"/>
            <a:ext cx="8864600" cy="684787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&amp; Discussion</a:t>
            </a:r>
            <a:endParaRPr lang="zh-CN" altLang="en-US" sz="4000" b="1" dirty="0">
              <a:solidFill>
                <a:srgbClr val="559D80"/>
              </a:solidFill>
              <a:latin typeface="Times New Roman" panose="02020603050405020304" pitchFamily="18" charset="0"/>
              <a:ea typeface="思源黑体 Regular"/>
              <a:cs typeface="Times New Roman" panose="02020603050405020304" pitchFamily="18" charset="0"/>
            </a:endParaRPr>
          </a:p>
        </p:txBody>
      </p:sp>
      <p:sp>
        <p:nvSpPr>
          <p:cNvPr id="8" name="TextBox 10"/>
          <p:cNvSpPr txBox="1"/>
          <p:nvPr/>
        </p:nvSpPr>
        <p:spPr>
          <a:xfrm>
            <a:off x="2264345" y="3895797"/>
            <a:ext cx="7738404" cy="346232"/>
          </a:xfrm>
          <a:prstGeom prst="rect">
            <a:avLst/>
          </a:prstGeom>
          <a:noFill/>
        </p:spPr>
        <p:txBody>
          <a:bodyPr wrap="square" lIns="68564" tIns="34282" rIns="68564" bIns="34282">
            <a:spAutoFit/>
          </a:bodyPr>
          <a:lstStyle/>
          <a:p>
            <a:pPr algn="ctr">
              <a:buNone/>
            </a:pPr>
            <a:r>
              <a:rPr lang="zh-CN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listening.</a:t>
            </a:r>
            <a:endParaRPr lang="en-US" altLang="zh-CN" b="1" spc="6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思源黑体 CN Regular" panose="020B0500000000000000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p="http://schemas.openxmlformats.org/presentationml/2006/main">
  <p:tag name="KSO_WM_DIAGRAM_VIRTUALLY_FRAME" val="{&quot;height&quot;:345.67527559055117,&quot;left&quot;:79.85858267716534,&quot;top&quot;:86.82834645669291,&quot;width&quot;:355.79362204724407}"/>
</p:tagLst>
</file>

<file path=ppt/tags/tag2.xml><?xml version="1.0" encoding="utf-8"?>
<p:tagLst xmlns:p="http://schemas.openxmlformats.org/presentationml/2006/main">
  <p:tag name="KSO_WM_DIAGRAM_VIRTUALLY_FRAME" val="{&quot;height&quot;:345.67527559055117,&quot;left&quot;:79.85858267716534,&quot;top&quot;:86.82834645669291,&quot;width&quot;:355.79362204724407}"/>
</p:tagLst>
</file>

<file path=ppt/tags/tag3.xml><?xml version="1.0" encoding="utf-8"?>
<p:tagLst xmlns:p="http://schemas.openxmlformats.org/presentationml/2006/main">
  <p:tag name="KSO_WM_DIAGRAM_VIRTUALLY_FRAME" val="{&quot;height&quot;:345.67527559055117,&quot;left&quot;:79.85858267716534,&quot;top&quot;:86.82834645669291,&quot;width&quot;:355.79362204724407}"/>
</p:tagLst>
</file>

<file path=ppt/tags/tag4.xml><?xml version="1.0" encoding="utf-8"?>
<p:tagLst xmlns:p="http://schemas.openxmlformats.org/presentationml/2006/main">
  <p:tag name="KSO_WM_DIAGRAM_VIRTUALLY_FRAME" val="{&quot;height&quot;:345.67527559055117,&quot;left&quot;:79.85858267716534,&quot;top&quot;:86.82834645669291,&quot;width&quot;:355.79362204724407}"/>
</p:tagLst>
</file>

<file path=ppt/tags/tag5.xml><?xml version="1.0" encoding="utf-8"?>
<p:tagLst xmlns:p="http://schemas.openxmlformats.org/presentationml/2006/main">
  <p:tag name="KSO_WM_DIAGRAM_VIRTUALLY_FRAME" val="{&quot;height&quot;:345.67527559055117,&quot;left&quot;:79.85858267716534,&quot;top&quot;:86.82834645669291,&quot;width&quot;:355.79362204724407}"/>
</p:tagLst>
</file>

<file path=ppt/tags/tag6.xml><?xml version="1.0" encoding="utf-8"?>
<p:tagLst xmlns:p="http://schemas.openxmlformats.org/presentationml/2006/main">
  <p:tag name="KSO_WM_DIAGRAM_VIRTUALLY_FRAME" val="{&quot;height&quot;:345.67527559055117,&quot;left&quot;:79.85858267716534,&quot;top&quot;:86.82834645669291,&quot;width&quot;:355.79362204724407}"/>
</p:tagLst>
</file>

<file path=ppt/tags/tag7.xml><?xml version="1.0" encoding="utf-8"?>
<p:tagLst xmlns:p="http://schemas.openxmlformats.org/presentationml/2006/main">
  <p:tag name="KSO_WM_DIAGRAM_VIRTUALLY_FRAME" val="{&quot;height&quot;:345.67527559055117,&quot;left&quot;:79.85858267716534,&quot;top&quot;:86.82834645669291,&quot;width&quot;:355.79362204724407}"/>
</p:tagLst>
</file>

<file path=ppt/tags/tag11.xml><?xml version="1.0" encoding="utf-8"?>
<p:tagLst xmlns:p="http://schemas.openxmlformats.org/presentationml/2006/main">
  <p:tag name="AS_NET" val="8.0.12"/>
  <p:tag name="AS_OS" val="Microsoft Windows NT 10.0.19045.0"/>
  <p:tag name="AS_RELEASE_DATE" val="2025.01.14"/>
  <p:tag name="AS_TITLE" val="Aspose.Slides for .NET6"/>
  <p:tag name="AS_VERSION" val="25.1"/>
  <p:tag name="COMMONDATA" val="eyJoZGlkIjoiMTBkYmViNWY3MWUwZWViYjBlZjJkZDFiYWQ4NWIxMGMifQ=="/>
  <p:tag name="KSO_WPP_MARK_KEY" val="7efac9c1-af86-4c20-8a35-f1c469fe767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宋体"/>
        <a:cs typeface=""/>
      </a:majorFont>
      <a:minorFont>
        <a:latin typeface="Times New Roman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思源黑体 Regular"/>
        <a:ea typeface="思源黑体 Regular"/>
        <a:cs typeface="Arial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思源黑体 Regular"/>
        <a:ea typeface="思源黑体 Regular"/>
        <a:cs typeface="Arial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思源黑体 Regular"/>
        <a:ea typeface="思源黑体 Regular"/>
        <a:cs typeface="Arial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思源黑体 Regular"/>
        <a:ea typeface="思源黑体 Regular"/>
        <a:cs typeface="Arial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9" ma:contentTypeDescription="Create a new document." ma:contentTypeScope="" ma:versionID="936cfd733f9ad79cbe29f0ad6ddca706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881a61bf967c96ed273bdcea17845fb2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f9f7ee-5770-4a14-8925-17f3d16e50b7" xsi:nil="true"/>
  </documentManagement>
</p:properties>
</file>

<file path=customXml/itemProps8.xml><?xml version="1.0" encoding="utf-8"?>
<ds:datastoreItem xmlns:ds="http://schemas.openxmlformats.org/officeDocument/2006/customXml" ds:itemID="{A14BA455-C9BF-4D10-8ADA-222DB3997917}">
  <ds:schemaRefs/>
</ds:datastoreItem>
</file>

<file path=customXml/itemProps9.xml><?xml version="1.0" encoding="utf-8"?>
<ds:datastoreItem xmlns:ds="http://schemas.openxmlformats.org/officeDocument/2006/customXml" ds:itemID="{0D2A1816-7644-48DD-8880-7369AC7ACCD2}">
  <ds:schemaRefs/>
</ds:datastoreItem>
</file>

<file path=customXml/itemProps10.xml><?xml version="1.0" encoding="utf-8"?>
<ds:datastoreItem xmlns:ds="http://schemas.openxmlformats.org/officeDocument/2006/customXml" ds:itemID="{CD3A30DF-A7FA-40B5-B04B-2A3938365930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5908</Words>
  <Application>WPS 演示</Application>
  <PresentationFormat>宽屏</PresentationFormat>
  <Paragraphs>223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6" baseType="lpstr">
      <vt:lpstr>Arial</vt:lpstr>
      <vt:lpstr>宋体</vt:lpstr>
      <vt:lpstr>Wingdings</vt:lpstr>
      <vt:lpstr>Times New Roman</vt:lpstr>
      <vt:lpstr>思源黑体 Regular</vt:lpstr>
      <vt:lpstr>思源黑体 Bold</vt:lpstr>
      <vt:lpstr>黑体</vt:lpstr>
      <vt:lpstr>思源黑体 CN Bold</vt:lpstr>
      <vt:lpstr>思源黑体 CN Heavy</vt:lpstr>
      <vt:lpstr>思源黑体 CN Medium</vt:lpstr>
      <vt:lpstr>思源黑体 CN Regular</vt:lpstr>
      <vt:lpstr>思源黑体 Normal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CF</dc:creator>
  <cp:lastModifiedBy>TOM</cp:lastModifiedBy>
  <cp:revision>78</cp:revision>
  <dcterms:created xsi:type="dcterms:W3CDTF">2021-06-15T01:49:00Z</dcterms:created>
  <dcterms:modified xsi:type="dcterms:W3CDTF">2026-10-07T14:30:02Z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EDC839245302422EA54AB97142C2FA0F_13</vt:lpwstr>
  </property>
  <property fmtid="{D5CDD505-2E9C-101B-9397-08002B2CF9AE}" pid="3" name="KSOProductBuildVer">
    <vt:lpwstr>2052-12.1.0.28505</vt:lpwstr>
  </property>
  <property fmtid="{D5CDD505-2E9C-101B-9397-08002B2CF9AE}" pid="4" name="KSOSaveFontToCloudKey">
    <vt:lpwstr>392972485_cloud</vt:lpwstr>
  </property>
  <property fmtid="{D5CDD505-2E9C-101B-9397-08002B2CF9AE}" pid="5" name="ContentTypeId">
    <vt:lpwstr>0x01010060C4E9246EAD664A9A522726E403CA17</vt:lpwstr>
  </property>
</Properties>
</file>