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2" r:id="rId1"/>
  </p:sldMasterIdLst>
  <p:notesMasterIdLst>
    <p:notesMasterId r:id="rId18"/>
  </p:notesMasterIdLst>
  <p:sldIdLst>
    <p:sldId id="256" r:id="rId2"/>
    <p:sldId id="257" r:id="rId3"/>
    <p:sldId id="259" r:id="rId4"/>
    <p:sldId id="260" r:id="rId5"/>
    <p:sldId id="261" r:id="rId6"/>
    <p:sldId id="262" r:id="rId7"/>
    <p:sldId id="263" r:id="rId8"/>
    <p:sldId id="264" r:id="rId9"/>
    <p:sldId id="268" r:id="rId10"/>
    <p:sldId id="269" r:id="rId11"/>
    <p:sldId id="270" r:id="rId12"/>
    <p:sldId id="266" r:id="rId13"/>
    <p:sldId id="267" r:id="rId14"/>
    <p:sldId id="265" r:id="rId15"/>
    <p:sldId id="258"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525" autoAdjust="0"/>
  </p:normalViewPr>
  <p:slideViewPr>
    <p:cSldViewPr>
      <p:cViewPr varScale="1">
        <p:scale>
          <a:sx n="89" d="100"/>
          <a:sy n="89" d="100"/>
        </p:scale>
        <p:origin x="224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80216F-B5EF-4AEB-84E5-8E69092441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3E2284-4EFC-4D55-B2FB-A66028861876}">
      <dgm:prSet/>
      <dgm:spPr/>
      <dgm:t>
        <a:bodyPr/>
        <a:lstStyle/>
        <a:p>
          <a:r>
            <a:rPr lang="en-US"/>
            <a:t>Introduction</a:t>
          </a:r>
        </a:p>
      </dgm:t>
    </dgm:pt>
    <dgm:pt modelId="{FAAC9961-8304-4B93-88F0-D8F27CE78248}" type="parTrans" cxnId="{5D9B2B08-862D-42D2-8F33-18B73EA89B74}">
      <dgm:prSet/>
      <dgm:spPr/>
      <dgm:t>
        <a:bodyPr/>
        <a:lstStyle/>
        <a:p>
          <a:endParaRPr lang="en-US"/>
        </a:p>
      </dgm:t>
    </dgm:pt>
    <dgm:pt modelId="{C6ABFB69-A336-4E71-9784-849CA107EBA8}" type="sibTrans" cxnId="{5D9B2B08-862D-42D2-8F33-18B73EA89B74}">
      <dgm:prSet/>
      <dgm:spPr/>
      <dgm:t>
        <a:bodyPr/>
        <a:lstStyle/>
        <a:p>
          <a:endParaRPr lang="en-US"/>
        </a:p>
      </dgm:t>
    </dgm:pt>
    <dgm:pt modelId="{DB6D9C71-15E9-4FCE-88FB-DBACA82EA425}">
      <dgm:prSet/>
      <dgm:spPr/>
      <dgm:t>
        <a:bodyPr/>
        <a:lstStyle/>
        <a:p>
          <a:r>
            <a:rPr lang="en-US"/>
            <a:t>Case background</a:t>
          </a:r>
        </a:p>
      </dgm:t>
    </dgm:pt>
    <dgm:pt modelId="{144A52E1-F71B-4762-9DD5-C0198DC0FC75}" type="parTrans" cxnId="{01E35F4A-225B-4F70-ABE9-F938E152E1DF}">
      <dgm:prSet/>
      <dgm:spPr/>
      <dgm:t>
        <a:bodyPr/>
        <a:lstStyle/>
        <a:p>
          <a:endParaRPr lang="en-US"/>
        </a:p>
      </dgm:t>
    </dgm:pt>
    <dgm:pt modelId="{B52EAC1E-4160-46CA-9719-31F0D7DD57EE}" type="sibTrans" cxnId="{01E35F4A-225B-4F70-ABE9-F938E152E1DF}">
      <dgm:prSet/>
      <dgm:spPr/>
      <dgm:t>
        <a:bodyPr/>
        <a:lstStyle/>
        <a:p>
          <a:endParaRPr lang="en-US"/>
        </a:p>
      </dgm:t>
    </dgm:pt>
    <dgm:pt modelId="{5017D0BB-71F7-44A0-BAEC-FE6B03E62170}">
      <dgm:prSet/>
      <dgm:spPr/>
      <dgm:t>
        <a:bodyPr/>
        <a:lstStyle/>
        <a:p>
          <a:r>
            <a:rPr lang="en-US"/>
            <a:t>Identifying cultural challenges</a:t>
          </a:r>
        </a:p>
      </dgm:t>
    </dgm:pt>
    <dgm:pt modelId="{76FC9E4A-F17E-404E-9016-67CA8D80FF7B}" type="parTrans" cxnId="{3570BC15-608B-4926-9CE9-6211E4ED5FE9}">
      <dgm:prSet/>
      <dgm:spPr/>
      <dgm:t>
        <a:bodyPr/>
        <a:lstStyle/>
        <a:p>
          <a:endParaRPr lang="en-US"/>
        </a:p>
      </dgm:t>
    </dgm:pt>
    <dgm:pt modelId="{49094F39-69E2-46C3-9580-B2E2B5C35DD2}" type="sibTrans" cxnId="{3570BC15-608B-4926-9CE9-6211E4ED5FE9}">
      <dgm:prSet/>
      <dgm:spPr/>
      <dgm:t>
        <a:bodyPr/>
        <a:lstStyle/>
        <a:p>
          <a:endParaRPr lang="en-US"/>
        </a:p>
      </dgm:t>
    </dgm:pt>
    <dgm:pt modelId="{EEF94FEE-8047-4573-897C-A418B2A181FC}">
      <dgm:prSet/>
      <dgm:spPr/>
      <dgm:t>
        <a:bodyPr/>
        <a:lstStyle/>
        <a:p>
          <a:r>
            <a:rPr lang="en-US"/>
            <a:t>Consequences of cultural challenges and difficulties</a:t>
          </a:r>
        </a:p>
      </dgm:t>
    </dgm:pt>
    <dgm:pt modelId="{74E4A633-8A62-4A08-BB71-0F80E466C470}" type="parTrans" cxnId="{7FF3BE2E-4C8B-4C23-8A9C-6499C2DCC2C4}">
      <dgm:prSet/>
      <dgm:spPr/>
      <dgm:t>
        <a:bodyPr/>
        <a:lstStyle/>
        <a:p>
          <a:endParaRPr lang="en-US"/>
        </a:p>
      </dgm:t>
    </dgm:pt>
    <dgm:pt modelId="{5E404AB6-653A-4C97-AEBD-A9AADE9F3A27}" type="sibTrans" cxnId="{7FF3BE2E-4C8B-4C23-8A9C-6499C2DCC2C4}">
      <dgm:prSet/>
      <dgm:spPr/>
      <dgm:t>
        <a:bodyPr/>
        <a:lstStyle/>
        <a:p>
          <a:endParaRPr lang="en-US"/>
        </a:p>
      </dgm:t>
    </dgm:pt>
    <dgm:pt modelId="{9133DD83-49A9-4C8A-A092-6CBDC3AE46B4}">
      <dgm:prSet/>
      <dgm:spPr/>
      <dgm:t>
        <a:bodyPr/>
        <a:lstStyle/>
        <a:p>
          <a:r>
            <a:rPr lang="en-US"/>
            <a:t>Intercultural communication theories</a:t>
          </a:r>
        </a:p>
      </dgm:t>
    </dgm:pt>
    <dgm:pt modelId="{2D42D306-F7B4-4B84-BD41-B7CBBCE510E0}" type="parTrans" cxnId="{5D683259-A51B-4BAA-83E2-C09E90FB5674}">
      <dgm:prSet/>
      <dgm:spPr/>
      <dgm:t>
        <a:bodyPr/>
        <a:lstStyle/>
        <a:p>
          <a:endParaRPr lang="en-US"/>
        </a:p>
      </dgm:t>
    </dgm:pt>
    <dgm:pt modelId="{415E8144-555A-473F-8A71-B40118852040}" type="sibTrans" cxnId="{5D683259-A51B-4BAA-83E2-C09E90FB5674}">
      <dgm:prSet/>
      <dgm:spPr/>
      <dgm:t>
        <a:bodyPr/>
        <a:lstStyle/>
        <a:p>
          <a:endParaRPr lang="en-US"/>
        </a:p>
      </dgm:t>
    </dgm:pt>
    <dgm:pt modelId="{AE8DE0AF-99A3-4D68-99BC-0D468DA43DEC}">
      <dgm:prSet/>
      <dgm:spPr/>
      <dgm:t>
        <a:bodyPr/>
        <a:lstStyle/>
        <a:p>
          <a:r>
            <a:rPr lang="en-US"/>
            <a:t>Recommendations and business communication solutions</a:t>
          </a:r>
        </a:p>
      </dgm:t>
    </dgm:pt>
    <dgm:pt modelId="{D2B0C8B5-6B2F-4B20-B716-C067D9BAF693}" type="parTrans" cxnId="{0594DD10-907D-4759-BB83-04B5E82A2833}">
      <dgm:prSet/>
      <dgm:spPr/>
      <dgm:t>
        <a:bodyPr/>
        <a:lstStyle/>
        <a:p>
          <a:endParaRPr lang="en-US"/>
        </a:p>
      </dgm:t>
    </dgm:pt>
    <dgm:pt modelId="{80D24E57-D162-48EA-8A16-3A873E4CD4BC}" type="sibTrans" cxnId="{0594DD10-907D-4759-BB83-04B5E82A2833}">
      <dgm:prSet/>
      <dgm:spPr/>
      <dgm:t>
        <a:bodyPr/>
        <a:lstStyle/>
        <a:p>
          <a:endParaRPr lang="en-US"/>
        </a:p>
      </dgm:t>
    </dgm:pt>
    <dgm:pt modelId="{718E5C20-93FA-47CA-BA9C-1F071E37CDBD}">
      <dgm:prSet/>
      <dgm:spPr/>
      <dgm:t>
        <a:bodyPr/>
        <a:lstStyle/>
        <a:p>
          <a:r>
            <a:rPr lang="en-US"/>
            <a:t>Conclusion</a:t>
          </a:r>
        </a:p>
      </dgm:t>
    </dgm:pt>
    <dgm:pt modelId="{71BADD57-3D86-4135-ADAE-145F4239225C}" type="parTrans" cxnId="{B85FFF2C-2954-4389-994C-A89FCDF4E678}">
      <dgm:prSet/>
      <dgm:spPr/>
      <dgm:t>
        <a:bodyPr/>
        <a:lstStyle/>
        <a:p>
          <a:endParaRPr lang="en-US"/>
        </a:p>
      </dgm:t>
    </dgm:pt>
    <dgm:pt modelId="{E62AF370-14FD-4D24-B10B-3F9228A8490E}" type="sibTrans" cxnId="{B85FFF2C-2954-4389-994C-A89FCDF4E678}">
      <dgm:prSet/>
      <dgm:spPr/>
      <dgm:t>
        <a:bodyPr/>
        <a:lstStyle/>
        <a:p>
          <a:endParaRPr lang="en-US"/>
        </a:p>
      </dgm:t>
    </dgm:pt>
    <dgm:pt modelId="{0B61AA18-5C8E-46CC-A8A0-09CD745D7EFA}">
      <dgm:prSet/>
      <dgm:spPr/>
      <dgm:t>
        <a:bodyPr/>
        <a:lstStyle/>
        <a:p>
          <a:r>
            <a:rPr lang="en-US"/>
            <a:t>References</a:t>
          </a:r>
        </a:p>
      </dgm:t>
    </dgm:pt>
    <dgm:pt modelId="{F6F813CE-B599-4904-9E02-FF8EF26487D9}" type="parTrans" cxnId="{458917F2-E7EF-4674-9077-31FD53AE094C}">
      <dgm:prSet/>
      <dgm:spPr/>
      <dgm:t>
        <a:bodyPr/>
        <a:lstStyle/>
        <a:p>
          <a:endParaRPr lang="en-US"/>
        </a:p>
      </dgm:t>
    </dgm:pt>
    <dgm:pt modelId="{AA5E5855-DE5D-4F0D-B3E1-FE1281211110}" type="sibTrans" cxnId="{458917F2-E7EF-4674-9077-31FD53AE094C}">
      <dgm:prSet/>
      <dgm:spPr/>
      <dgm:t>
        <a:bodyPr/>
        <a:lstStyle/>
        <a:p>
          <a:endParaRPr lang="en-US"/>
        </a:p>
      </dgm:t>
    </dgm:pt>
    <dgm:pt modelId="{EAE05229-BBDB-BB41-8336-C7496686D222}" type="pres">
      <dgm:prSet presAssocID="{D580216F-B5EF-4AEB-84E5-8E69092441ED}" presName="linear" presStyleCnt="0">
        <dgm:presLayoutVars>
          <dgm:animLvl val="lvl"/>
          <dgm:resizeHandles val="exact"/>
        </dgm:presLayoutVars>
      </dgm:prSet>
      <dgm:spPr/>
    </dgm:pt>
    <dgm:pt modelId="{EB0B9132-E0CD-9B45-B7AF-80ED40E69426}" type="pres">
      <dgm:prSet presAssocID="{553E2284-4EFC-4D55-B2FB-A66028861876}" presName="parentText" presStyleLbl="node1" presStyleIdx="0" presStyleCnt="8">
        <dgm:presLayoutVars>
          <dgm:chMax val="0"/>
          <dgm:bulletEnabled val="1"/>
        </dgm:presLayoutVars>
      </dgm:prSet>
      <dgm:spPr/>
    </dgm:pt>
    <dgm:pt modelId="{33C1A3CE-B8C6-FB4B-8765-AAC45EDFC711}" type="pres">
      <dgm:prSet presAssocID="{C6ABFB69-A336-4E71-9784-849CA107EBA8}" presName="spacer" presStyleCnt="0"/>
      <dgm:spPr/>
    </dgm:pt>
    <dgm:pt modelId="{59AEEBB1-6B0F-1148-8BE8-3DA6F02E6050}" type="pres">
      <dgm:prSet presAssocID="{DB6D9C71-15E9-4FCE-88FB-DBACA82EA425}" presName="parentText" presStyleLbl="node1" presStyleIdx="1" presStyleCnt="8">
        <dgm:presLayoutVars>
          <dgm:chMax val="0"/>
          <dgm:bulletEnabled val="1"/>
        </dgm:presLayoutVars>
      </dgm:prSet>
      <dgm:spPr/>
    </dgm:pt>
    <dgm:pt modelId="{C826150E-3072-B24A-A54A-7FAE89361602}" type="pres">
      <dgm:prSet presAssocID="{B52EAC1E-4160-46CA-9719-31F0D7DD57EE}" presName="spacer" presStyleCnt="0"/>
      <dgm:spPr/>
    </dgm:pt>
    <dgm:pt modelId="{C9EA8EDA-D5A5-AA44-9BFE-4DB772A1EFEC}" type="pres">
      <dgm:prSet presAssocID="{5017D0BB-71F7-44A0-BAEC-FE6B03E62170}" presName="parentText" presStyleLbl="node1" presStyleIdx="2" presStyleCnt="8">
        <dgm:presLayoutVars>
          <dgm:chMax val="0"/>
          <dgm:bulletEnabled val="1"/>
        </dgm:presLayoutVars>
      </dgm:prSet>
      <dgm:spPr/>
    </dgm:pt>
    <dgm:pt modelId="{7B7A30DE-BCE3-F84D-ACC3-DA89336C28F2}" type="pres">
      <dgm:prSet presAssocID="{49094F39-69E2-46C3-9580-B2E2B5C35DD2}" presName="spacer" presStyleCnt="0"/>
      <dgm:spPr/>
    </dgm:pt>
    <dgm:pt modelId="{7EC14A43-2E14-5946-B6D4-B8A7449DEAE2}" type="pres">
      <dgm:prSet presAssocID="{EEF94FEE-8047-4573-897C-A418B2A181FC}" presName="parentText" presStyleLbl="node1" presStyleIdx="3" presStyleCnt="8">
        <dgm:presLayoutVars>
          <dgm:chMax val="0"/>
          <dgm:bulletEnabled val="1"/>
        </dgm:presLayoutVars>
      </dgm:prSet>
      <dgm:spPr/>
    </dgm:pt>
    <dgm:pt modelId="{E1FB9EC4-F47A-1849-BC0C-9F3119302642}" type="pres">
      <dgm:prSet presAssocID="{5E404AB6-653A-4C97-AEBD-A9AADE9F3A27}" presName="spacer" presStyleCnt="0"/>
      <dgm:spPr/>
    </dgm:pt>
    <dgm:pt modelId="{9F4A522A-6EC2-9044-BCB1-0D56CFE5F5F4}" type="pres">
      <dgm:prSet presAssocID="{9133DD83-49A9-4C8A-A092-6CBDC3AE46B4}" presName="parentText" presStyleLbl="node1" presStyleIdx="4" presStyleCnt="8">
        <dgm:presLayoutVars>
          <dgm:chMax val="0"/>
          <dgm:bulletEnabled val="1"/>
        </dgm:presLayoutVars>
      </dgm:prSet>
      <dgm:spPr/>
    </dgm:pt>
    <dgm:pt modelId="{D26AD547-7795-EC46-B120-EA4B213B0D8C}" type="pres">
      <dgm:prSet presAssocID="{415E8144-555A-473F-8A71-B40118852040}" presName="spacer" presStyleCnt="0"/>
      <dgm:spPr/>
    </dgm:pt>
    <dgm:pt modelId="{C0367E5F-C612-9447-8CC3-CBFD79F364E5}" type="pres">
      <dgm:prSet presAssocID="{AE8DE0AF-99A3-4D68-99BC-0D468DA43DEC}" presName="parentText" presStyleLbl="node1" presStyleIdx="5" presStyleCnt="8">
        <dgm:presLayoutVars>
          <dgm:chMax val="0"/>
          <dgm:bulletEnabled val="1"/>
        </dgm:presLayoutVars>
      </dgm:prSet>
      <dgm:spPr/>
    </dgm:pt>
    <dgm:pt modelId="{190798EB-E162-8249-B52D-44295485223A}" type="pres">
      <dgm:prSet presAssocID="{80D24E57-D162-48EA-8A16-3A873E4CD4BC}" presName="spacer" presStyleCnt="0"/>
      <dgm:spPr/>
    </dgm:pt>
    <dgm:pt modelId="{58D3462C-F835-B44A-9709-2029E1A0C88F}" type="pres">
      <dgm:prSet presAssocID="{718E5C20-93FA-47CA-BA9C-1F071E37CDBD}" presName="parentText" presStyleLbl="node1" presStyleIdx="6" presStyleCnt="8">
        <dgm:presLayoutVars>
          <dgm:chMax val="0"/>
          <dgm:bulletEnabled val="1"/>
        </dgm:presLayoutVars>
      </dgm:prSet>
      <dgm:spPr/>
    </dgm:pt>
    <dgm:pt modelId="{CA74050C-3096-E743-96E2-C599463C39EA}" type="pres">
      <dgm:prSet presAssocID="{E62AF370-14FD-4D24-B10B-3F9228A8490E}" presName="spacer" presStyleCnt="0"/>
      <dgm:spPr/>
    </dgm:pt>
    <dgm:pt modelId="{714C5A16-A5EA-A24F-94FB-5B0239ABA0A4}" type="pres">
      <dgm:prSet presAssocID="{0B61AA18-5C8E-46CC-A8A0-09CD745D7EFA}" presName="parentText" presStyleLbl="node1" presStyleIdx="7" presStyleCnt="8">
        <dgm:presLayoutVars>
          <dgm:chMax val="0"/>
          <dgm:bulletEnabled val="1"/>
        </dgm:presLayoutVars>
      </dgm:prSet>
      <dgm:spPr/>
    </dgm:pt>
  </dgm:ptLst>
  <dgm:cxnLst>
    <dgm:cxn modelId="{5D9B2B08-862D-42D2-8F33-18B73EA89B74}" srcId="{D580216F-B5EF-4AEB-84E5-8E69092441ED}" destId="{553E2284-4EFC-4D55-B2FB-A66028861876}" srcOrd="0" destOrd="0" parTransId="{FAAC9961-8304-4B93-88F0-D8F27CE78248}" sibTransId="{C6ABFB69-A336-4E71-9784-849CA107EBA8}"/>
    <dgm:cxn modelId="{0594DD10-907D-4759-BB83-04B5E82A2833}" srcId="{D580216F-B5EF-4AEB-84E5-8E69092441ED}" destId="{AE8DE0AF-99A3-4D68-99BC-0D468DA43DEC}" srcOrd="5" destOrd="0" parTransId="{D2B0C8B5-6B2F-4B20-B716-C067D9BAF693}" sibTransId="{80D24E57-D162-48EA-8A16-3A873E4CD4BC}"/>
    <dgm:cxn modelId="{3570BC15-608B-4926-9CE9-6211E4ED5FE9}" srcId="{D580216F-B5EF-4AEB-84E5-8E69092441ED}" destId="{5017D0BB-71F7-44A0-BAEC-FE6B03E62170}" srcOrd="2" destOrd="0" parTransId="{76FC9E4A-F17E-404E-9016-67CA8D80FF7B}" sibTransId="{49094F39-69E2-46C3-9580-B2E2B5C35DD2}"/>
    <dgm:cxn modelId="{B85FFF2C-2954-4389-994C-A89FCDF4E678}" srcId="{D580216F-B5EF-4AEB-84E5-8E69092441ED}" destId="{718E5C20-93FA-47CA-BA9C-1F071E37CDBD}" srcOrd="6" destOrd="0" parTransId="{71BADD57-3D86-4135-ADAE-145F4239225C}" sibTransId="{E62AF370-14FD-4D24-B10B-3F9228A8490E}"/>
    <dgm:cxn modelId="{7FF3BE2E-4C8B-4C23-8A9C-6499C2DCC2C4}" srcId="{D580216F-B5EF-4AEB-84E5-8E69092441ED}" destId="{EEF94FEE-8047-4573-897C-A418B2A181FC}" srcOrd="3" destOrd="0" parTransId="{74E4A633-8A62-4A08-BB71-0F80E466C470}" sibTransId="{5E404AB6-653A-4C97-AEBD-A9AADE9F3A27}"/>
    <dgm:cxn modelId="{53E3B73B-ADAF-3040-BF92-50FD45B9164A}" type="presOf" srcId="{AE8DE0AF-99A3-4D68-99BC-0D468DA43DEC}" destId="{C0367E5F-C612-9447-8CC3-CBFD79F364E5}" srcOrd="0" destOrd="0" presId="urn:microsoft.com/office/officeart/2005/8/layout/vList2"/>
    <dgm:cxn modelId="{430CBA5C-E6BB-5C46-A317-7268B3987DCC}" type="presOf" srcId="{553E2284-4EFC-4D55-B2FB-A66028861876}" destId="{EB0B9132-E0CD-9B45-B7AF-80ED40E69426}" srcOrd="0" destOrd="0" presId="urn:microsoft.com/office/officeart/2005/8/layout/vList2"/>
    <dgm:cxn modelId="{01E35F4A-225B-4F70-ABE9-F938E152E1DF}" srcId="{D580216F-B5EF-4AEB-84E5-8E69092441ED}" destId="{DB6D9C71-15E9-4FCE-88FB-DBACA82EA425}" srcOrd="1" destOrd="0" parTransId="{144A52E1-F71B-4762-9DD5-C0198DC0FC75}" sibTransId="{B52EAC1E-4160-46CA-9719-31F0D7DD57EE}"/>
    <dgm:cxn modelId="{1A68274D-69CF-8A43-AA1E-8F2A31B9D611}" type="presOf" srcId="{5017D0BB-71F7-44A0-BAEC-FE6B03E62170}" destId="{C9EA8EDA-D5A5-AA44-9BFE-4DB772A1EFEC}" srcOrd="0" destOrd="0" presId="urn:microsoft.com/office/officeart/2005/8/layout/vList2"/>
    <dgm:cxn modelId="{1F06DD53-4417-7149-BF48-93F6CCC2DE2E}" type="presOf" srcId="{EEF94FEE-8047-4573-897C-A418B2A181FC}" destId="{7EC14A43-2E14-5946-B6D4-B8A7449DEAE2}" srcOrd="0" destOrd="0" presId="urn:microsoft.com/office/officeart/2005/8/layout/vList2"/>
    <dgm:cxn modelId="{5D683259-A51B-4BAA-83E2-C09E90FB5674}" srcId="{D580216F-B5EF-4AEB-84E5-8E69092441ED}" destId="{9133DD83-49A9-4C8A-A092-6CBDC3AE46B4}" srcOrd="4" destOrd="0" parTransId="{2D42D306-F7B4-4B84-BD41-B7CBBCE510E0}" sibTransId="{415E8144-555A-473F-8A71-B40118852040}"/>
    <dgm:cxn modelId="{E7A52A7C-6615-AE4E-863E-2D9736CD8436}" type="presOf" srcId="{DB6D9C71-15E9-4FCE-88FB-DBACA82EA425}" destId="{59AEEBB1-6B0F-1148-8BE8-3DA6F02E6050}" srcOrd="0" destOrd="0" presId="urn:microsoft.com/office/officeart/2005/8/layout/vList2"/>
    <dgm:cxn modelId="{02F20997-4150-6346-B7D3-80EECC982F49}" type="presOf" srcId="{D580216F-B5EF-4AEB-84E5-8E69092441ED}" destId="{EAE05229-BBDB-BB41-8336-C7496686D222}" srcOrd="0" destOrd="0" presId="urn:microsoft.com/office/officeart/2005/8/layout/vList2"/>
    <dgm:cxn modelId="{9AE51C99-B08B-514E-9A4F-61E98A4E2B75}" type="presOf" srcId="{9133DD83-49A9-4C8A-A092-6CBDC3AE46B4}" destId="{9F4A522A-6EC2-9044-BCB1-0D56CFE5F5F4}" srcOrd="0" destOrd="0" presId="urn:microsoft.com/office/officeart/2005/8/layout/vList2"/>
    <dgm:cxn modelId="{A6FC2FB5-8021-F44D-A1C5-093356F5ABC9}" type="presOf" srcId="{718E5C20-93FA-47CA-BA9C-1F071E37CDBD}" destId="{58D3462C-F835-B44A-9709-2029E1A0C88F}" srcOrd="0" destOrd="0" presId="urn:microsoft.com/office/officeart/2005/8/layout/vList2"/>
    <dgm:cxn modelId="{5C7861BB-49E7-FB4B-975D-AE90E9CDA1AF}" type="presOf" srcId="{0B61AA18-5C8E-46CC-A8A0-09CD745D7EFA}" destId="{714C5A16-A5EA-A24F-94FB-5B0239ABA0A4}" srcOrd="0" destOrd="0" presId="urn:microsoft.com/office/officeart/2005/8/layout/vList2"/>
    <dgm:cxn modelId="{458917F2-E7EF-4674-9077-31FD53AE094C}" srcId="{D580216F-B5EF-4AEB-84E5-8E69092441ED}" destId="{0B61AA18-5C8E-46CC-A8A0-09CD745D7EFA}" srcOrd="7" destOrd="0" parTransId="{F6F813CE-B599-4904-9E02-FF8EF26487D9}" sibTransId="{AA5E5855-DE5D-4F0D-B3E1-FE1281211110}"/>
    <dgm:cxn modelId="{1619024F-7212-BC4F-88B8-5E83CC39975E}" type="presParOf" srcId="{EAE05229-BBDB-BB41-8336-C7496686D222}" destId="{EB0B9132-E0CD-9B45-B7AF-80ED40E69426}" srcOrd="0" destOrd="0" presId="urn:microsoft.com/office/officeart/2005/8/layout/vList2"/>
    <dgm:cxn modelId="{DDEC7C94-8BC2-4E49-89E2-0D8CC8186E42}" type="presParOf" srcId="{EAE05229-BBDB-BB41-8336-C7496686D222}" destId="{33C1A3CE-B8C6-FB4B-8765-AAC45EDFC711}" srcOrd="1" destOrd="0" presId="urn:microsoft.com/office/officeart/2005/8/layout/vList2"/>
    <dgm:cxn modelId="{5F9F2F34-9A53-614F-A805-AFB243AD3BF0}" type="presParOf" srcId="{EAE05229-BBDB-BB41-8336-C7496686D222}" destId="{59AEEBB1-6B0F-1148-8BE8-3DA6F02E6050}" srcOrd="2" destOrd="0" presId="urn:microsoft.com/office/officeart/2005/8/layout/vList2"/>
    <dgm:cxn modelId="{0424ABDC-A000-A648-9C02-05EF3E3F4860}" type="presParOf" srcId="{EAE05229-BBDB-BB41-8336-C7496686D222}" destId="{C826150E-3072-B24A-A54A-7FAE89361602}" srcOrd="3" destOrd="0" presId="urn:microsoft.com/office/officeart/2005/8/layout/vList2"/>
    <dgm:cxn modelId="{37BB2A66-4845-8346-A0E5-03A04DF059F3}" type="presParOf" srcId="{EAE05229-BBDB-BB41-8336-C7496686D222}" destId="{C9EA8EDA-D5A5-AA44-9BFE-4DB772A1EFEC}" srcOrd="4" destOrd="0" presId="urn:microsoft.com/office/officeart/2005/8/layout/vList2"/>
    <dgm:cxn modelId="{07AA5C7C-BEBA-7645-B903-C609EAAE0530}" type="presParOf" srcId="{EAE05229-BBDB-BB41-8336-C7496686D222}" destId="{7B7A30DE-BCE3-F84D-ACC3-DA89336C28F2}" srcOrd="5" destOrd="0" presId="urn:microsoft.com/office/officeart/2005/8/layout/vList2"/>
    <dgm:cxn modelId="{7294976E-0524-B346-8344-477AEC358AB0}" type="presParOf" srcId="{EAE05229-BBDB-BB41-8336-C7496686D222}" destId="{7EC14A43-2E14-5946-B6D4-B8A7449DEAE2}" srcOrd="6" destOrd="0" presId="urn:microsoft.com/office/officeart/2005/8/layout/vList2"/>
    <dgm:cxn modelId="{617292E0-238B-D542-AA24-BA0E6E75C6AD}" type="presParOf" srcId="{EAE05229-BBDB-BB41-8336-C7496686D222}" destId="{E1FB9EC4-F47A-1849-BC0C-9F3119302642}" srcOrd="7" destOrd="0" presId="urn:microsoft.com/office/officeart/2005/8/layout/vList2"/>
    <dgm:cxn modelId="{C5716317-00AB-4A4F-BE00-92728FEA3ED4}" type="presParOf" srcId="{EAE05229-BBDB-BB41-8336-C7496686D222}" destId="{9F4A522A-6EC2-9044-BCB1-0D56CFE5F5F4}" srcOrd="8" destOrd="0" presId="urn:microsoft.com/office/officeart/2005/8/layout/vList2"/>
    <dgm:cxn modelId="{ADC2C3B0-76C0-C546-9A96-C3C4861392A4}" type="presParOf" srcId="{EAE05229-BBDB-BB41-8336-C7496686D222}" destId="{D26AD547-7795-EC46-B120-EA4B213B0D8C}" srcOrd="9" destOrd="0" presId="urn:microsoft.com/office/officeart/2005/8/layout/vList2"/>
    <dgm:cxn modelId="{3A3947B8-EB93-5646-8E58-E0159E4BCE0D}" type="presParOf" srcId="{EAE05229-BBDB-BB41-8336-C7496686D222}" destId="{C0367E5F-C612-9447-8CC3-CBFD79F364E5}" srcOrd="10" destOrd="0" presId="urn:microsoft.com/office/officeart/2005/8/layout/vList2"/>
    <dgm:cxn modelId="{0BDED213-7FB1-D04F-8C98-AC43865D4C88}" type="presParOf" srcId="{EAE05229-BBDB-BB41-8336-C7496686D222}" destId="{190798EB-E162-8249-B52D-44295485223A}" srcOrd="11" destOrd="0" presId="urn:microsoft.com/office/officeart/2005/8/layout/vList2"/>
    <dgm:cxn modelId="{25BC97D9-C298-1B4A-9E20-37A9EEC09F5C}" type="presParOf" srcId="{EAE05229-BBDB-BB41-8336-C7496686D222}" destId="{58D3462C-F835-B44A-9709-2029E1A0C88F}" srcOrd="12" destOrd="0" presId="urn:microsoft.com/office/officeart/2005/8/layout/vList2"/>
    <dgm:cxn modelId="{BC890743-B3C8-C34D-A85A-2DEE2075D4BE}" type="presParOf" srcId="{EAE05229-BBDB-BB41-8336-C7496686D222}" destId="{CA74050C-3096-E743-96E2-C599463C39EA}" srcOrd="13" destOrd="0" presId="urn:microsoft.com/office/officeart/2005/8/layout/vList2"/>
    <dgm:cxn modelId="{5FA5CA2C-1084-EF4D-A4CE-256DBAA65D83}" type="presParOf" srcId="{EAE05229-BBDB-BB41-8336-C7496686D222}" destId="{714C5A16-A5EA-A24F-94FB-5B0239ABA0A4}"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DCB3C5-A092-4675-BF12-355D5F6E52F2}"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E07BAF21-827D-4F1C-9222-16AB57D0CC4A}">
      <dgm:prSet/>
      <dgm:spPr/>
      <dgm:t>
        <a:bodyPr/>
        <a:lstStyle/>
        <a:p>
          <a:r>
            <a:rPr lang="en-US"/>
            <a:t>The presentation entails a profound understanding about international business communication. </a:t>
          </a:r>
        </a:p>
      </dgm:t>
    </dgm:pt>
    <dgm:pt modelId="{620E121C-8BDE-4C86-885B-CE7A91D16A76}" type="parTrans" cxnId="{4C9526B1-FAA6-41C7-883A-8FA55628C380}">
      <dgm:prSet/>
      <dgm:spPr/>
      <dgm:t>
        <a:bodyPr/>
        <a:lstStyle/>
        <a:p>
          <a:endParaRPr lang="en-US"/>
        </a:p>
      </dgm:t>
    </dgm:pt>
    <dgm:pt modelId="{13F24D51-5277-4221-BEAD-5929B669DB3F}" type="sibTrans" cxnId="{4C9526B1-FAA6-41C7-883A-8FA55628C380}">
      <dgm:prSet/>
      <dgm:spPr/>
      <dgm:t>
        <a:bodyPr/>
        <a:lstStyle/>
        <a:p>
          <a:endParaRPr lang="en-US"/>
        </a:p>
      </dgm:t>
    </dgm:pt>
    <dgm:pt modelId="{76196FAC-96B6-4C2A-9504-435226A3138D}">
      <dgm:prSet/>
      <dgm:spPr/>
      <dgm:t>
        <a:bodyPr/>
        <a:lstStyle/>
        <a:p>
          <a:r>
            <a:rPr lang="en-US"/>
            <a:t>In this presentation a brief case scenario is given; the major cultural challenges and difficulties are identified. Based on the cultural communication challenges and difficulties the main intercultural communication theories are explained. </a:t>
          </a:r>
        </a:p>
      </dgm:t>
    </dgm:pt>
    <dgm:pt modelId="{D00227F4-753B-445D-84E9-421C7A851171}" type="parTrans" cxnId="{496D59F9-CE6A-471C-8981-BE8C2CCCC139}">
      <dgm:prSet/>
      <dgm:spPr/>
      <dgm:t>
        <a:bodyPr/>
        <a:lstStyle/>
        <a:p>
          <a:endParaRPr lang="en-US"/>
        </a:p>
      </dgm:t>
    </dgm:pt>
    <dgm:pt modelId="{E37DA460-7DA7-465A-855F-F946509D0461}" type="sibTrans" cxnId="{496D59F9-CE6A-471C-8981-BE8C2CCCC139}">
      <dgm:prSet/>
      <dgm:spPr/>
      <dgm:t>
        <a:bodyPr/>
        <a:lstStyle/>
        <a:p>
          <a:endParaRPr lang="en-US"/>
        </a:p>
      </dgm:t>
    </dgm:pt>
    <dgm:pt modelId="{3E74A14B-A459-4A0A-A476-FB51E6B77F2D}">
      <dgm:prSet/>
      <dgm:spPr/>
      <dgm:t>
        <a:bodyPr/>
        <a:lstStyle/>
        <a:p>
          <a:r>
            <a:rPr lang="en-US"/>
            <a:t>According to the above discussion some recommendations are made to solve the intercultural communication between two organisations are how these challenges can be solved.</a:t>
          </a:r>
        </a:p>
      </dgm:t>
    </dgm:pt>
    <dgm:pt modelId="{F9F4F09F-DCA8-4466-863E-818361D86B63}" type="parTrans" cxnId="{F031FCAE-AC9C-4D21-9DEC-6727D3863042}">
      <dgm:prSet/>
      <dgm:spPr/>
      <dgm:t>
        <a:bodyPr/>
        <a:lstStyle/>
        <a:p>
          <a:endParaRPr lang="en-US"/>
        </a:p>
      </dgm:t>
    </dgm:pt>
    <dgm:pt modelId="{DC2906AF-E738-40D8-BF46-0C8C4E5C7886}" type="sibTrans" cxnId="{F031FCAE-AC9C-4D21-9DEC-6727D3863042}">
      <dgm:prSet/>
      <dgm:spPr/>
      <dgm:t>
        <a:bodyPr/>
        <a:lstStyle/>
        <a:p>
          <a:endParaRPr lang="en-US"/>
        </a:p>
      </dgm:t>
    </dgm:pt>
    <dgm:pt modelId="{973AE4A0-FFFE-F943-A659-0F15A5BAA350}" type="pres">
      <dgm:prSet presAssocID="{3BDCB3C5-A092-4675-BF12-355D5F6E52F2}" presName="Name0" presStyleCnt="0">
        <dgm:presLayoutVars>
          <dgm:dir/>
          <dgm:animLvl val="lvl"/>
          <dgm:resizeHandles val="exact"/>
        </dgm:presLayoutVars>
      </dgm:prSet>
      <dgm:spPr/>
    </dgm:pt>
    <dgm:pt modelId="{22559911-1500-C543-BCE8-3D4BD4DE6F0A}" type="pres">
      <dgm:prSet presAssocID="{3E74A14B-A459-4A0A-A476-FB51E6B77F2D}" presName="boxAndChildren" presStyleCnt="0"/>
      <dgm:spPr/>
    </dgm:pt>
    <dgm:pt modelId="{C524E2E8-F6B0-8446-9959-2E4CFA1B11CC}" type="pres">
      <dgm:prSet presAssocID="{3E74A14B-A459-4A0A-A476-FB51E6B77F2D}" presName="parentTextBox" presStyleLbl="node1" presStyleIdx="0" presStyleCnt="3"/>
      <dgm:spPr/>
    </dgm:pt>
    <dgm:pt modelId="{9B2252AC-AAB0-9740-9F90-ADD082336A87}" type="pres">
      <dgm:prSet presAssocID="{E37DA460-7DA7-465A-855F-F946509D0461}" presName="sp" presStyleCnt="0"/>
      <dgm:spPr/>
    </dgm:pt>
    <dgm:pt modelId="{C0A99EB7-AC0F-5F4B-B66E-5A010C55C40C}" type="pres">
      <dgm:prSet presAssocID="{76196FAC-96B6-4C2A-9504-435226A3138D}" presName="arrowAndChildren" presStyleCnt="0"/>
      <dgm:spPr/>
    </dgm:pt>
    <dgm:pt modelId="{A2BF984A-B2A7-164C-B53C-73780DC49949}" type="pres">
      <dgm:prSet presAssocID="{76196FAC-96B6-4C2A-9504-435226A3138D}" presName="parentTextArrow" presStyleLbl="node1" presStyleIdx="1" presStyleCnt="3"/>
      <dgm:spPr/>
    </dgm:pt>
    <dgm:pt modelId="{C2E6B870-875E-6342-80F0-AD7C1E578852}" type="pres">
      <dgm:prSet presAssocID="{13F24D51-5277-4221-BEAD-5929B669DB3F}" presName="sp" presStyleCnt="0"/>
      <dgm:spPr/>
    </dgm:pt>
    <dgm:pt modelId="{36553EFF-43ED-AE4B-91D7-A11B1F9A5B61}" type="pres">
      <dgm:prSet presAssocID="{E07BAF21-827D-4F1C-9222-16AB57D0CC4A}" presName="arrowAndChildren" presStyleCnt="0"/>
      <dgm:spPr/>
    </dgm:pt>
    <dgm:pt modelId="{F9406134-AB08-C044-8407-4133BC64A8BB}" type="pres">
      <dgm:prSet presAssocID="{E07BAF21-827D-4F1C-9222-16AB57D0CC4A}" presName="parentTextArrow" presStyleLbl="node1" presStyleIdx="2" presStyleCnt="3"/>
      <dgm:spPr/>
    </dgm:pt>
  </dgm:ptLst>
  <dgm:cxnLst>
    <dgm:cxn modelId="{6C791215-CCBB-D34A-BE89-0B450F42CE26}" type="presOf" srcId="{76196FAC-96B6-4C2A-9504-435226A3138D}" destId="{A2BF984A-B2A7-164C-B53C-73780DC49949}" srcOrd="0" destOrd="0" presId="urn:microsoft.com/office/officeart/2005/8/layout/process4"/>
    <dgm:cxn modelId="{E30C907B-56D9-3243-A7EE-FE9D28B9251B}" type="presOf" srcId="{E07BAF21-827D-4F1C-9222-16AB57D0CC4A}" destId="{F9406134-AB08-C044-8407-4133BC64A8BB}" srcOrd="0" destOrd="0" presId="urn:microsoft.com/office/officeart/2005/8/layout/process4"/>
    <dgm:cxn modelId="{1401948E-7CE5-334C-A6B6-C173765612AE}" type="presOf" srcId="{3BDCB3C5-A092-4675-BF12-355D5F6E52F2}" destId="{973AE4A0-FFFE-F943-A659-0F15A5BAA350}" srcOrd="0" destOrd="0" presId="urn:microsoft.com/office/officeart/2005/8/layout/process4"/>
    <dgm:cxn modelId="{F031FCAE-AC9C-4D21-9DEC-6727D3863042}" srcId="{3BDCB3C5-A092-4675-BF12-355D5F6E52F2}" destId="{3E74A14B-A459-4A0A-A476-FB51E6B77F2D}" srcOrd="2" destOrd="0" parTransId="{F9F4F09F-DCA8-4466-863E-818361D86B63}" sibTransId="{DC2906AF-E738-40D8-BF46-0C8C4E5C7886}"/>
    <dgm:cxn modelId="{4C9526B1-FAA6-41C7-883A-8FA55628C380}" srcId="{3BDCB3C5-A092-4675-BF12-355D5F6E52F2}" destId="{E07BAF21-827D-4F1C-9222-16AB57D0CC4A}" srcOrd="0" destOrd="0" parTransId="{620E121C-8BDE-4C86-885B-CE7A91D16A76}" sibTransId="{13F24D51-5277-4221-BEAD-5929B669DB3F}"/>
    <dgm:cxn modelId="{3D3898CA-22C4-4644-A840-819B1B114309}" type="presOf" srcId="{3E74A14B-A459-4A0A-A476-FB51E6B77F2D}" destId="{C524E2E8-F6B0-8446-9959-2E4CFA1B11CC}" srcOrd="0" destOrd="0" presId="urn:microsoft.com/office/officeart/2005/8/layout/process4"/>
    <dgm:cxn modelId="{496D59F9-CE6A-471C-8981-BE8C2CCCC139}" srcId="{3BDCB3C5-A092-4675-BF12-355D5F6E52F2}" destId="{76196FAC-96B6-4C2A-9504-435226A3138D}" srcOrd="1" destOrd="0" parTransId="{D00227F4-753B-445D-84E9-421C7A851171}" sibTransId="{E37DA460-7DA7-465A-855F-F946509D0461}"/>
    <dgm:cxn modelId="{3B4D97F2-7153-A149-8C7F-E0F2C54B0413}" type="presParOf" srcId="{973AE4A0-FFFE-F943-A659-0F15A5BAA350}" destId="{22559911-1500-C543-BCE8-3D4BD4DE6F0A}" srcOrd="0" destOrd="0" presId="urn:microsoft.com/office/officeart/2005/8/layout/process4"/>
    <dgm:cxn modelId="{8B449B55-A741-E144-B186-4EB49F8D83B6}" type="presParOf" srcId="{22559911-1500-C543-BCE8-3D4BD4DE6F0A}" destId="{C524E2E8-F6B0-8446-9959-2E4CFA1B11CC}" srcOrd="0" destOrd="0" presId="urn:microsoft.com/office/officeart/2005/8/layout/process4"/>
    <dgm:cxn modelId="{E14A5AC1-45EF-D84E-8B7C-D8A7C82D49A4}" type="presParOf" srcId="{973AE4A0-FFFE-F943-A659-0F15A5BAA350}" destId="{9B2252AC-AAB0-9740-9F90-ADD082336A87}" srcOrd="1" destOrd="0" presId="urn:microsoft.com/office/officeart/2005/8/layout/process4"/>
    <dgm:cxn modelId="{2C6E70C9-7382-9041-917E-0A735C8A7FD3}" type="presParOf" srcId="{973AE4A0-FFFE-F943-A659-0F15A5BAA350}" destId="{C0A99EB7-AC0F-5F4B-B66E-5A010C55C40C}" srcOrd="2" destOrd="0" presId="urn:microsoft.com/office/officeart/2005/8/layout/process4"/>
    <dgm:cxn modelId="{61954615-DA6E-7E48-9633-B29739CD88BD}" type="presParOf" srcId="{C0A99EB7-AC0F-5F4B-B66E-5A010C55C40C}" destId="{A2BF984A-B2A7-164C-B53C-73780DC49949}" srcOrd="0" destOrd="0" presId="urn:microsoft.com/office/officeart/2005/8/layout/process4"/>
    <dgm:cxn modelId="{FF8C3B32-C296-6946-AEE7-2376136EF8BD}" type="presParOf" srcId="{973AE4A0-FFFE-F943-A659-0F15A5BAA350}" destId="{C2E6B870-875E-6342-80F0-AD7C1E578852}" srcOrd="3" destOrd="0" presId="urn:microsoft.com/office/officeart/2005/8/layout/process4"/>
    <dgm:cxn modelId="{D3EA9957-D210-3B4C-B49A-EC8EF3183BCC}" type="presParOf" srcId="{973AE4A0-FFFE-F943-A659-0F15A5BAA350}" destId="{36553EFF-43ED-AE4B-91D7-A11B1F9A5B61}" srcOrd="4" destOrd="0" presId="urn:microsoft.com/office/officeart/2005/8/layout/process4"/>
    <dgm:cxn modelId="{AFA90384-D7F3-7541-926C-0A2EF09835A0}" type="presParOf" srcId="{36553EFF-43ED-AE4B-91D7-A11B1F9A5B61}" destId="{F9406134-AB08-C044-8407-4133BC64A8B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10BB12-F3D5-4ABD-818A-B582013F828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ECC6D36E-E8F8-4F77-A8DD-68D3D24C1792}">
      <dgm:prSet phldrT="[Text]"/>
      <dgm:spPr/>
      <dgm:t>
        <a:bodyPr/>
        <a:lstStyle/>
        <a:p>
          <a:r>
            <a:rPr lang="en-US" b="1" dirty="0"/>
            <a:t>Different communication styles</a:t>
          </a:r>
          <a:endParaRPr lang="en-US" dirty="0"/>
        </a:p>
      </dgm:t>
    </dgm:pt>
    <dgm:pt modelId="{A51C3204-5553-4E4E-BC48-0B8D8CA46C20}" type="parTrans" cxnId="{2791E2FC-510E-4A2B-93D6-7B815A5A059C}">
      <dgm:prSet/>
      <dgm:spPr/>
      <dgm:t>
        <a:bodyPr/>
        <a:lstStyle/>
        <a:p>
          <a:endParaRPr lang="en-US"/>
        </a:p>
      </dgm:t>
    </dgm:pt>
    <dgm:pt modelId="{A70C0CAB-4F4E-4E3D-B4C1-59E713023679}" type="sibTrans" cxnId="{2791E2FC-510E-4A2B-93D6-7B815A5A059C}">
      <dgm:prSet/>
      <dgm:spPr/>
      <dgm:t>
        <a:bodyPr/>
        <a:lstStyle/>
        <a:p>
          <a:endParaRPr lang="en-US"/>
        </a:p>
      </dgm:t>
    </dgm:pt>
    <dgm:pt modelId="{86E8DE59-5832-4AC4-B26E-5EDE011EF0D1}">
      <dgm:prSet phldrT="[Text]" custT="1"/>
      <dgm:spPr/>
      <dgm:t>
        <a:bodyPr/>
        <a:lstStyle/>
        <a:p>
          <a:r>
            <a:rPr lang="en-US" sz="2000" dirty="0"/>
            <a:t>Differences in values, norms and style create challenges</a:t>
          </a:r>
        </a:p>
      </dgm:t>
    </dgm:pt>
    <dgm:pt modelId="{E843D4ED-C626-4CC4-A921-462E6B574188}" type="parTrans" cxnId="{034BDF72-2331-4445-89B8-7FB8CECB36D1}">
      <dgm:prSet/>
      <dgm:spPr/>
      <dgm:t>
        <a:bodyPr/>
        <a:lstStyle/>
        <a:p>
          <a:endParaRPr lang="en-US"/>
        </a:p>
      </dgm:t>
    </dgm:pt>
    <dgm:pt modelId="{FBC96CB2-1B73-47E2-A825-FED75161CE65}" type="sibTrans" cxnId="{034BDF72-2331-4445-89B8-7FB8CECB36D1}">
      <dgm:prSet/>
      <dgm:spPr/>
      <dgm:t>
        <a:bodyPr/>
        <a:lstStyle/>
        <a:p>
          <a:endParaRPr lang="en-US"/>
        </a:p>
      </dgm:t>
    </dgm:pt>
    <dgm:pt modelId="{5DDE6958-D32C-4601-BC24-2B47599B312B}">
      <dgm:prSet phldrT="[Text]"/>
      <dgm:spPr/>
      <dgm:t>
        <a:bodyPr/>
        <a:lstStyle/>
        <a:p>
          <a:r>
            <a:rPr lang="en-US" b="1" dirty="0"/>
            <a:t>Different decision making styles</a:t>
          </a:r>
          <a:endParaRPr lang="en-US" dirty="0"/>
        </a:p>
      </dgm:t>
    </dgm:pt>
    <dgm:pt modelId="{005FAEF6-FE81-4B1B-95D8-699F2665FC81}" type="parTrans" cxnId="{03ABFFE0-0280-45B4-96CE-3CA58F79AEA6}">
      <dgm:prSet/>
      <dgm:spPr/>
      <dgm:t>
        <a:bodyPr/>
        <a:lstStyle/>
        <a:p>
          <a:endParaRPr lang="en-US"/>
        </a:p>
      </dgm:t>
    </dgm:pt>
    <dgm:pt modelId="{2414EAFF-1E41-4BE5-8AF0-762959DD2D3F}" type="sibTrans" cxnId="{03ABFFE0-0280-45B4-96CE-3CA58F79AEA6}">
      <dgm:prSet/>
      <dgm:spPr/>
      <dgm:t>
        <a:bodyPr/>
        <a:lstStyle/>
        <a:p>
          <a:endParaRPr lang="en-US"/>
        </a:p>
      </dgm:t>
    </dgm:pt>
    <dgm:pt modelId="{B6127470-E5F5-4760-B1F4-88579FBE758D}">
      <dgm:prSet phldrT="[Text]" custT="1"/>
      <dgm:spPr/>
      <dgm:t>
        <a:bodyPr/>
        <a:lstStyle/>
        <a:p>
          <a:r>
            <a:rPr lang="en-US" sz="2000" dirty="0"/>
            <a:t>Difference in HR practices</a:t>
          </a:r>
        </a:p>
      </dgm:t>
    </dgm:pt>
    <dgm:pt modelId="{38799D8F-5660-475A-BF39-E1DCF19F72DE}" type="parTrans" cxnId="{E6542645-E8F7-41E8-9749-CD604187C8C1}">
      <dgm:prSet/>
      <dgm:spPr/>
      <dgm:t>
        <a:bodyPr/>
        <a:lstStyle/>
        <a:p>
          <a:endParaRPr lang="en-US"/>
        </a:p>
      </dgm:t>
    </dgm:pt>
    <dgm:pt modelId="{FD369F36-2A4F-467C-B497-57A1F30F0BC4}" type="sibTrans" cxnId="{E6542645-E8F7-41E8-9749-CD604187C8C1}">
      <dgm:prSet/>
      <dgm:spPr/>
      <dgm:t>
        <a:bodyPr/>
        <a:lstStyle/>
        <a:p>
          <a:endParaRPr lang="en-US"/>
        </a:p>
      </dgm:t>
    </dgm:pt>
    <dgm:pt modelId="{4675C834-36F0-41FA-B93B-290CD58A0C3D}">
      <dgm:prSet phldrT="[Text]"/>
      <dgm:spPr/>
      <dgm:t>
        <a:bodyPr/>
        <a:lstStyle/>
        <a:p>
          <a:r>
            <a:rPr lang="en-US" b="1" dirty="0"/>
            <a:t>Different approaches to accomplish tasks</a:t>
          </a:r>
          <a:endParaRPr lang="en-US" dirty="0"/>
        </a:p>
      </dgm:t>
    </dgm:pt>
    <dgm:pt modelId="{5E3B447F-2C6E-4E76-8CF4-EA3C441DAC54}" type="parTrans" cxnId="{D9B64B4A-70D8-4552-800D-5127FD725C5B}">
      <dgm:prSet/>
      <dgm:spPr/>
      <dgm:t>
        <a:bodyPr/>
        <a:lstStyle/>
        <a:p>
          <a:endParaRPr lang="en-US"/>
        </a:p>
      </dgm:t>
    </dgm:pt>
    <dgm:pt modelId="{D0544275-95C6-485E-AD5D-6E55E7166A44}" type="sibTrans" cxnId="{D9B64B4A-70D8-4552-800D-5127FD725C5B}">
      <dgm:prSet/>
      <dgm:spPr/>
      <dgm:t>
        <a:bodyPr/>
        <a:lstStyle/>
        <a:p>
          <a:endParaRPr lang="en-US"/>
        </a:p>
      </dgm:t>
    </dgm:pt>
    <dgm:pt modelId="{4BC3B0D0-90BC-4257-91BD-1554E58635FC}">
      <dgm:prSet custT="1"/>
      <dgm:spPr/>
      <dgm:t>
        <a:bodyPr/>
        <a:lstStyle/>
        <a:p>
          <a:r>
            <a:rPr lang="en-US" sz="1900" dirty="0"/>
            <a:t>Chinese culture follows collectivist decision making</a:t>
          </a:r>
        </a:p>
      </dgm:t>
    </dgm:pt>
    <dgm:pt modelId="{B1866794-AEF0-4712-91A9-F1C16E1E9DE3}" type="parTrans" cxnId="{3D9B1B5E-1392-463D-BBCC-BDF627FB0982}">
      <dgm:prSet/>
      <dgm:spPr/>
      <dgm:t>
        <a:bodyPr/>
        <a:lstStyle/>
        <a:p>
          <a:endParaRPr lang="en-US"/>
        </a:p>
      </dgm:t>
    </dgm:pt>
    <dgm:pt modelId="{5896D0D2-AA7F-4A45-9169-CE35C04477ED}" type="sibTrans" cxnId="{3D9B1B5E-1392-463D-BBCC-BDF627FB0982}">
      <dgm:prSet/>
      <dgm:spPr/>
      <dgm:t>
        <a:bodyPr/>
        <a:lstStyle/>
        <a:p>
          <a:endParaRPr lang="en-US"/>
        </a:p>
      </dgm:t>
    </dgm:pt>
    <dgm:pt modelId="{CB01F680-5E58-4A6C-95FA-FF87A102B4B1}">
      <dgm:prSet custT="1"/>
      <dgm:spPr/>
      <dgm:t>
        <a:bodyPr/>
        <a:lstStyle/>
        <a:p>
          <a:r>
            <a:rPr lang="en-US" sz="1900" dirty="0"/>
            <a:t>Western culture follows employee engagement</a:t>
          </a:r>
        </a:p>
      </dgm:t>
    </dgm:pt>
    <dgm:pt modelId="{FD7247FD-8AA7-4579-8C40-426284327A76}" type="parTrans" cxnId="{8E155931-B411-4B30-9AD4-56BF40BBE990}">
      <dgm:prSet/>
      <dgm:spPr/>
      <dgm:t>
        <a:bodyPr/>
        <a:lstStyle/>
        <a:p>
          <a:endParaRPr lang="en-US"/>
        </a:p>
      </dgm:t>
    </dgm:pt>
    <dgm:pt modelId="{D54E2434-797C-4C7A-B559-41DD7112AF4B}" type="sibTrans" cxnId="{8E155931-B411-4B30-9AD4-56BF40BBE990}">
      <dgm:prSet/>
      <dgm:spPr/>
      <dgm:t>
        <a:bodyPr/>
        <a:lstStyle/>
        <a:p>
          <a:endParaRPr lang="en-US"/>
        </a:p>
      </dgm:t>
    </dgm:pt>
    <dgm:pt modelId="{45CC4D9D-C397-44A9-91DA-FB41185FE762}">
      <dgm:prSet phldrT="[Text]" custT="1"/>
      <dgm:spPr/>
      <dgm:t>
        <a:bodyPr/>
        <a:lstStyle/>
        <a:p>
          <a:r>
            <a:rPr lang="en-US" sz="2000" dirty="0"/>
            <a:t>Leadership style to motivate </a:t>
          </a:r>
        </a:p>
      </dgm:t>
    </dgm:pt>
    <dgm:pt modelId="{8278B2BC-61FC-4565-B7B5-96BFAB503663}" type="sibTrans" cxnId="{08CA106C-2F37-49C7-AE56-18186164063B}">
      <dgm:prSet/>
      <dgm:spPr/>
      <dgm:t>
        <a:bodyPr/>
        <a:lstStyle/>
        <a:p>
          <a:endParaRPr lang="en-US"/>
        </a:p>
      </dgm:t>
    </dgm:pt>
    <dgm:pt modelId="{9C79ED44-0711-4361-9089-854529D77A14}" type="parTrans" cxnId="{08CA106C-2F37-49C7-AE56-18186164063B}">
      <dgm:prSet/>
      <dgm:spPr/>
      <dgm:t>
        <a:bodyPr/>
        <a:lstStyle/>
        <a:p>
          <a:endParaRPr lang="en-US"/>
        </a:p>
      </dgm:t>
    </dgm:pt>
    <dgm:pt modelId="{FB0837CE-4F20-4E74-9730-1BF89DF916DF}" type="pres">
      <dgm:prSet presAssocID="{6510BB12-F3D5-4ABD-818A-B582013F828C}" presName="Name0" presStyleCnt="0">
        <dgm:presLayoutVars>
          <dgm:dir/>
          <dgm:animLvl val="lvl"/>
          <dgm:resizeHandles/>
        </dgm:presLayoutVars>
      </dgm:prSet>
      <dgm:spPr/>
    </dgm:pt>
    <dgm:pt modelId="{F4B7BA23-4568-406E-B00E-538968B32B01}" type="pres">
      <dgm:prSet presAssocID="{ECC6D36E-E8F8-4F77-A8DD-68D3D24C1792}" presName="linNode" presStyleCnt="0"/>
      <dgm:spPr/>
    </dgm:pt>
    <dgm:pt modelId="{C5CC4E44-C053-4C4C-96B9-47A76DBC6D73}" type="pres">
      <dgm:prSet presAssocID="{ECC6D36E-E8F8-4F77-A8DD-68D3D24C1792}" presName="parentShp" presStyleLbl="node1" presStyleIdx="0" presStyleCnt="3">
        <dgm:presLayoutVars>
          <dgm:bulletEnabled val="1"/>
        </dgm:presLayoutVars>
      </dgm:prSet>
      <dgm:spPr/>
    </dgm:pt>
    <dgm:pt modelId="{2D0DB430-8B2E-416A-ACF7-BB7B06BC6F67}" type="pres">
      <dgm:prSet presAssocID="{ECC6D36E-E8F8-4F77-A8DD-68D3D24C1792}" presName="childShp" presStyleLbl="bgAccFollowNode1" presStyleIdx="0" presStyleCnt="3">
        <dgm:presLayoutVars>
          <dgm:bulletEnabled val="1"/>
        </dgm:presLayoutVars>
      </dgm:prSet>
      <dgm:spPr/>
    </dgm:pt>
    <dgm:pt modelId="{D63CAC88-E3DD-41FD-B3ED-9E6D988FB38E}" type="pres">
      <dgm:prSet presAssocID="{A70C0CAB-4F4E-4E3D-B4C1-59E713023679}" presName="spacing" presStyleCnt="0"/>
      <dgm:spPr/>
    </dgm:pt>
    <dgm:pt modelId="{7788B7AB-4FA3-44F8-8DC2-8DAE7D3479CF}" type="pres">
      <dgm:prSet presAssocID="{5DDE6958-D32C-4601-BC24-2B47599B312B}" presName="linNode" presStyleCnt="0"/>
      <dgm:spPr/>
    </dgm:pt>
    <dgm:pt modelId="{0691B9E7-17A4-4F8A-9A64-17987D89E652}" type="pres">
      <dgm:prSet presAssocID="{5DDE6958-D32C-4601-BC24-2B47599B312B}" presName="parentShp" presStyleLbl="node1" presStyleIdx="1" presStyleCnt="3">
        <dgm:presLayoutVars>
          <dgm:bulletEnabled val="1"/>
        </dgm:presLayoutVars>
      </dgm:prSet>
      <dgm:spPr/>
    </dgm:pt>
    <dgm:pt modelId="{89F3C462-10B0-4AFE-A644-998644354BE0}" type="pres">
      <dgm:prSet presAssocID="{5DDE6958-D32C-4601-BC24-2B47599B312B}" presName="childShp" presStyleLbl="bgAccFollowNode1" presStyleIdx="1" presStyleCnt="3">
        <dgm:presLayoutVars>
          <dgm:bulletEnabled val="1"/>
        </dgm:presLayoutVars>
      </dgm:prSet>
      <dgm:spPr/>
    </dgm:pt>
    <dgm:pt modelId="{59A1A458-D653-461C-B557-178EEFF284AB}" type="pres">
      <dgm:prSet presAssocID="{2414EAFF-1E41-4BE5-8AF0-762959DD2D3F}" presName="spacing" presStyleCnt="0"/>
      <dgm:spPr/>
    </dgm:pt>
    <dgm:pt modelId="{485C5DA0-5BF4-4EFD-8692-E89A9C2C6B7D}" type="pres">
      <dgm:prSet presAssocID="{4675C834-36F0-41FA-B93B-290CD58A0C3D}" presName="linNode" presStyleCnt="0"/>
      <dgm:spPr/>
    </dgm:pt>
    <dgm:pt modelId="{60B6B8DE-604C-4596-8586-854D87B6BAC2}" type="pres">
      <dgm:prSet presAssocID="{4675C834-36F0-41FA-B93B-290CD58A0C3D}" presName="parentShp" presStyleLbl="node1" presStyleIdx="2" presStyleCnt="3">
        <dgm:presLayoutVars>
          <dgm:bulletEnabled val="1"/>
        </dgm:presLayoutVars>
      </dgm:prSet>
      <dgm:spPr/>
    </dgm:pt>
    <dgm:pt modelId="{51DB605A-9593-41CD-B737-5C8ABC405470}" type="pres">
      <dgm:prSet presAssocID="{4675C834-36F0-41FA-B93B-290CD58A0C3D}" presName="childShp" presStyleLbl="bgAccFollowNode1" presStyleIdx="2" presStyleCnt="3">
        <dgm:presLayoutVars>
          <dgm:bulletEnabled val="1"/>
        </dgm:presLayoutVars>
      </dgm:prSet>
      <dgm:spPr/>
    </dgm:pt>
  </dgm:ptLst>
  <dgm:cxnLst>
    <dgm:cxn modelId="{97502E2B-9597-4F36-A0D2-A2FAC80084DF}" type="presOf" srcId="{45CC4D9D-C397-44A9-91DA-FB41185FE762}" destId="{51DB605A-9593-41CD-B737-5C8ABC405470}" srcOrd="0" destOrd="1" presId="urn:microsoft.com/office/officeart/2005/8/layout/vList6"/>
    <dgm:cxn modelId="{8E155931-B411-4B30-9AD4-56BF40BBE990}" srcId="{5DDE6958-D32C-4601-BC24-2B47599B312B}" destId="{CB01F680-5E58-4A6C-95FA-FF87A102B4B1}" srcOrd="1" destOrd="0" parTransId="{FD7247FD-8AA7-4579-8C40-426284327A76}" sibTransId="{D54E2434-797C-4C7A-B559-41DD7112AF4B}"/>
    <dgm:cxn modelId="{EEB27B40-54AB-44EA-ADE0-319D26651693}" type="presOf" srcId="{4675C834-36F0-41FA-B93B-290CD58A0C3D}" destId="{60B6B8DE-604C-4596-8586-854D87B6BAC2}" srcOrd="0" destOrd="0" presId="urn:microsoft.com/office/officeart/2005/8/layout/vList6"/>
    <dgm:cxn modelId="{3D9B1B5E-1392-463D-BBCC-BDF627FB0982}" srcId="{5DDE6958-D32C-4601-BC24-2B47599B312B}" destId="{4BC3B0D0-90BC-4257-91BD-1554E58635FC}" srcOrd="0" destOrd="0" parTransId="{B1866794-AEF0-4712-91A9-F1C16E1E9DE3}" sibTransId="{5896D0D2-AA7F-4A45-9169-CE35C04477ED}"/>
    <dgm:cxn modelId="{E6542645-E8F7-41E8-9749-CD604187C8C1}" srcId="{4675C834-36F0-41FA-B93B-290CD58A0C3D}" destId="{B6127470-E5F5-4760-B1F4-88579FBE758D}" srcOrd="0" destOrd="0" parTransId="{38799D8F-5660-475A-BF39-E1DCF19F72DE}" sibTransId="{FD369F36-2A4F-467C-B497-57A1F30F0BC4}"/>
    <dgm:cxn modelId="{3460D567-32B8-460D-B45B-37CB50059332}" type="presOf" srcId="{CB01F680-5E58-4A6C-95FA-FF87A102B4B1}" destId="{89F3C462-10B0-4AFE-A644-998644354BE0}" srcOrd="0" destOrd="1" presId="urn:microsoft.com/office/officeart/2005/8/layout/vList6"/>
    <dgm:cxn modelId="{D9B64B4A-70D8-4552-800D-5127FD725C5B}" srcId="{6510BB12-F3D5-4ABD-818A-B582013F828C}" destId="{4675C834-36F0-41FA-B93B-290CD58A0C3D}" srcOrd="2" destOrd="0" parTransId="{5E3B447F-2C6E-4E76-8CF4-EA3C441DAC54}" sibTransId="{D0544275-95C6-485E-AD5D-6E55E7166A44}"/>
    <dgm:cxn modelId="{08CA106C-2F37-49C7-AE56-18186164063B}" srcId="{4675C834-36F0-41FA-B93B-290CD58A0C3D}" destId="{45CC4D9D-C397-44A9-91DA-FB41185FE762}" srcOrd="1" destOrd="0" parTransId="{9C79ED44-0711-4361-9089-854529D77A14}" sibTransId="{8278B2BC-61FC-4565-B7B5-96BFAB503663}"/>
    <dgm:cxn modelId="{034BDF72-2331-4445-89B8-7FB8CECB36D1}" srcId="{ECC6D36E-E8F8-4F77-A8DD-68D3D24C1792}" destId="{86E8DE59-5832-4AC4-B26E-5EDE011EF0D1}" srcOrd="0" destOrd="0" parTransId="{E843D4ED-C626-4CC4-A921-462E6B574188}" sibTransId="{FBC96CB2-1B73-47E2-A825-FED75161CE65}"/>
    <dgm:cxn modelId="{5113CF5A-5051-484B-8197-FAACF28B5764}" type="presOf" srcId="{5DDE6958-D32C-4601-BC24-2B47599B312B}" destId="{0691B9E7-17A4-4F8A-9A64-17987D89E652}" srcOrd="0" destOrd="0" presId="urn:microsoft.com/office/officeart/2005/8/layout/vList6"/>
    <dgm:cxn modelId="{C90E567C-A000-4CC3-8781-94942164528C}" type="presOf" srcId="{86E8DE59-5832-4AC4-B26E-5EDE011EF0D1}" destId="{2D0DB430-8B2E-416A-ACF7-BB7B06BC6F67}" srcOrd="0" destOrd="0" presId="urn:microsoft.com/office/officeart/2005/8/layout/vList6"/>
    <dgm:cxn modelId="{25A202A2-2935-49F0-8D17-4DADC51E3344}" type="presOf" srcId="{ECC6D36E-E8F8-4F77-A8DD-68D3D24C1792}" destId="{C5CC4E44-C053-4C4C-96B9-47A76DBC6D73}" srcOrd="0" destOrd="0" presId="urn:microsoft.com/office/officeart/2005/8/layout/vList6"/>
    <dgm:cxn modelId="{468EC6AC-8CF1-4263-94B2-38488C6C4BBE}" type="presOf" srcId="{B6127470-E5F5-4760-B1F4-88579FBE758D}" destId="{51DB605A-9593-41CD-B737-5C8ABC405470}" srcOrd="0" destOrd="0" presId="urn:microsoft.com/office/officeart/2005/8/layout/vList6"/>
    <dgm:cxn modelId="{7096C6B9-83DC-420A-BA93-46428F197921}" type="presOf" srcId="{4BC3B0D0-90BC-4257-91BD-1554E58635FC}" destId="{89F3C462-10B0-4AFE-A644-998644354BE0}" srcOrd="0" destOrd="0" presId="urn:microsoft.com/office/officeart/2005/8/layout/vList6"/>
    <dgm:cxn modelId="{03ABFFE0-0280-45B4-96CE-3CA58F79AEA6}" srcId="{6510BB12-F3D5-4ABD-818A-B582013F828C}" destId="{5DDE6958-D32C-4601-BC24-2B47599B312B}" srcOrd="1" destOrd="0" parTransId="{005FAEF6-FE81-4B1B-95D8-699F2665FC81}" sibTransId="{2414EAFF-1E41-4BE5-8AF0-762959DD2D3F}"/>
    <dgm:cxn modelId="{453A76F7-61D5-486E-B838-D4DAEEA3556A}" type="presOf" srcId="{6510BB12-F3D5-4ABD-818A-B582013F828C}" destId="{FB0837CE-4F20-4E74-9730-1BF89DF916DF}" srcOrd="0" destOrd="0" presId="urn:microsoft.com/office/officeart/2005/8/layout/vList6"/>
    <dgm:cxn modelId="{2791E2FC-510E-4A2B-93D6-7B815A5A059C}" srcId="{6510BB12-F3D5-4ABD-818A-B582013F828C}" destId="{ECC6D36E-E8F8-4F77-A8DD-68D3D24C1792}" srcOrd="0" destOrd="0" parTransId="{A51C3204-5553-4E4E-BC48-0B8D8CA46C20}" sibTransId="{A70C0CAB-4F4E-4E3D-B4C1-59E713023679}"/>
    <dgm:cxn modelId="{BF6E12AB-B029-4360-B25F-61984CCEA2DD}" type="presParOf" srcId="{FB0837CE-4F20-4E74-9730-1BF89DF916DF}" destId="{F4B7BA23-4568-406E-B00E-538968B32B01}" srcOrd="0" destOrd="0" presId="urn:microsoft.com/office/officeart/2005/8/layout/vList6"/>
    <dgm:cxn modelId="{DB4071DE-D3DE-4C23-A122-11D972BA6E22}" type="presParOf" srcId="{F4B7BA23-4568-406E-B00E-538968B32B01}" destId="{C5CC4E44-C053-4C4C-96B9-47A76DBC6D73}" srcOrd="0" destOrd="0" presId="urn:microsoft.com/office/officeart/2005/8/layout/vList6"/>
    <dgm:cxn modelId="{FAE7AD7B-6531-4113-8724-CFEAD918A583}" type="presParOf" srcId="{F4B7BA23-4568-406E-B00E-538968B32B01}" destId="{2D0DB430-8B2E-416A-ACF7-BB7B06BC6F67}" srcOrd="1" destOrd="0" presId="urn:microsoft.com/office/officeart/2005/8/layout/vList6"/>
    <dgm:cxn modelId="{6168AAC2-C1C9-4B73-89CA-E2F65857A8C9}" type="presParOf" srcId="{FB0837CE-4F20-4E74-9730-1BF89DF916DF}" destId="{D63CAC88-E3DD-41FD-B3ED-9E6D988FB38E}" srcOrd="1" destOrd="0" presId="urn:microsoft.com/office/officeart/2005/8/layout/vList6"/>
    <dgm:cxn modelId="{712AAD3F-5025-47AF-B922-7E422CF4EE81}" type="presParOf" srcId="{FB0837CE-4F20-4E74-9730-1BF89DF916DF}" destId="{7788B7AB-4FA3-44F8-8DC2-8DAE7D3479CF}" srcOrd="2" destOrd="0" presId="urn:microsoft.com/office/officeart/2005/8/layout/vList6"/>
    <dgm:cxn modelId="{ACCE0F71-7C8A-41F9-A69D-72EE1A8340C5}" type="presParOf" srcId="{7788B7AB-4FA3-44F8-8DC2-8DAE7D3479CF}" destId="{0691B9E7-17A4-4F8A-9A64-17987D89E652}" srcOrd="0" destOrd="0" presId="urn:microsoft.com/office/officeart/2005/8/layout/vList6"/>
    <dgm:cxn modelId="{8E3DD1BD-E42C-47EA-99C1-F8BBC3E064C5}" type="presParOf" srcId="{7788B7AB-4FA3-44F8-8DC2-8DAE7D3479CF}" destId="{89F3C462-10B0-4AFE-A644-998644354BE0}" srcOrd="1" destOrd="0" presId="urn:microsoft.com/office/officeart/2005/8/layout/vList6"/>
    <dgm:cxn modelId="{1966448E-1826-4103-9A84-149CDE7275C2}" type="presParOf" srcId="{FB0837CE-4F20-4E74-9730-1BF89DF916DF}" destId="{59A1A458-D653-461C-B557-178EEFF284AB}" srcOrd="3" destOrd="0" presId="urn:microsoft.com/office/officeart/2005/8/layout/vList6"/>
    <dgm:cxn modelId="{6B724CE8-FF12-4281-B48A-5A4669524071}" type="presParOf" srcId="{FB0837CE-4F20-4E74-9730-1BF89DF916DF}" destId="{485C5DA0-5BF4-4EFD-8692-E89A9C2C6B7D}" srcOrd="4" destOrd="0" presId="urn:microsoft.com/office/officeart/2005/8/layout/vList6"/>
    <dgm:cxn modelId="{0BD49032-259A-44B2-A06F-6C52E0BCC82B}" type="presParOf" srcId="{485C5DA0-5BF4-4EFD-8692-E89A9C2C6B7D}" destId="{60B6B8DE-604C-4596-8586-854D87B6BAC2}" srcOrd="0" destOrd="0" presId="urn:microsoft.com/office/officeart/2005/8/layout/vList6"/>
    <dgm:cxn modelId="{BDF14FA2-133B-49A4-8A67-10A231EE5AD1}" type="presParOf" srcId="{485C5DA0-5BF4-4EFD-8692-E89A9C2C6B7D}" destId="{51DB605A-9593-41CD-B737-5C8ABC4054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F01786-9F72-4234-BF47-CAD59105BC15}" type="doc">
      <dgm:prSet loTypeId="urn:microsoft.com/office/officeart/2018/2/layout/IconLabelList" loCatId="icon" qsTypeId="urn:microsoft.com/office/officeart/2005/8/quickstyle/simple1" qsCatId="simple" csTypeId="urn:microsoft.com/office/officeart/2005/8/colors/colorful1#1" csCatId="colorful" phldr="1"/>
      <dgm:spPr/>
      <dgm:t>
        <a:bodyPr/>
        <a:lstStyle/>
        <a:p>
          <a:endParaRPr lang="en-US"/>
        </a:p>
      </dgm:t>
    </dgm:pt>
    <dgm:pt modelId="{B61ADC6D-CE12-49D4-94E2-A76A664AF486}">
      <dgm:prSet phldrT="[Text]"/>
      <dgm:spPr/>
      <dgm:t>
        <a:bodyPr/>
        <a:lstStyle/>
        <a:p>
          <a:pPr>
            <a:lnSpc>
              <a:spcPct val="100000"/>
            </a:lnSpc>
          </a:pPr>
          <a:r>
            <a:rPr lang="en-US" b="1"/>
            <a:t>Misunderstanding</a:t>
          </a:r>
          <a:endParaRPr lang="en-US"/>
        </a:p>
      </dgm:t>
    </dgm:pt>
    <dgm:pt modelId="{C8E1A18A-3B27-407C-99CE-1A71EED7ED40}" type="parTrans" cxnId="{3B6D371D-B7F1-4CBA-AC64-BD523B5C1020}">
      <dgm:prSet/>
      <dgm:spPr/>
      <dgm:t>
        <a:bodyPr/>
        <a:lstStyle/>
        <a:p>
          <a:endParaRPr lang="en-US"/>
        </a:p>
      </dgm:t>
    </dgm:pt>
    <dgm:pt modelId="{0E65D731-673E-47C7-96F6-73A52AC42763}" type="sibTrans" cxnId="{3B6D371D-B7F1-4CBA-AC64-BD523B5C1020}">
      <dgm:prSet/>
      <dgm:spPr/>
      <dgm:t>
        <a:bodyPr/>
        <a:lstStyle/>
        <a:p>
          <a:endParaRPr lang="en-US"/>
        </a:p>
      </dgm:t>
    </dgm:pt>
    <dgm:pt modelId="{67D1FBE3-4404-4BB5-98C0-7CF79348DEF2}">
      <dgm:prSet phldrT="[Text]"/>
      <dgm:spPr/>
      <dgm:t>
        <a:bodyPr/>
        <a:lstStyle/>
        <a:p>
          <a:pPr>
            <a:lnSpc>
              <a:spcPct val="100000"/>
            </a:lnSpc>
          </a:pPr>
          <a:r>
            <a:rPr lang="en-US" b="1"/>
            <a:t>Unable to understand other’s motives</a:t>
          </a:r>
          <a:endParaRPr lang="en-US"/>
        </a:p>
      </dgm:t>
    </dgm:pt>
    <dgm:pt modelId="{AEE5CF73-A4D3-4742-9ECF-A3E8F5F8BB3C}" type="parTrans" cxnId="{F4EA3638-30A9-41AD-B02B-30A4FC1E1FB5}">
      <dgm:prSet/>
      <dgm:spPr/>
      <dgm:t>
        <a:bodyPr/>
        <a:lstStyle/>
        <a:p>
          <a:endParaRPr lang="en-US"/>
        </a:p>
      </dgm:t>
    </dgm:pt>
    <dgm:pt modelId="{56334156-C066-44F0-9163-539E8A185EB5}" type="sibTrans" cxnId="{F4EA3638-30A9-41AD-B02B-30A4FC1E1FB5}">
      <dgm:prSet/>
      <dgm:spPr/>
      <dgm:t>
        <a:bodyPr/>
        <a:lstStyle/>
        <a:p>
          <a:endParaRPr lang="en-US"/>
        </a:p>
      </dgm:t>
    </dgm:pt>
    <dgm:pt modelId="{64E59F1F-2754-4848-82C1-07F7A3B35136}">
      <dgm:prSet phldrT="[Text]"/>
      <dgm:spPr/>
      <dgm:t>
        <a:bodyPr/>
        <a:lstStyle/>
        <a:p>
          <a:pPr>
            <a:lnSpc>
              <a:spcPct val="100000"/>
            </a:lnSpc>
          </a:pPr>
          <a:r>
            <a:rPr lang="en-US" b="1"/>
            <a:t>Ineffective decision making</a:t>
          </a:r>
          <a:endParaRPr lang="en-US"/>
        </a:p>
      </dgm:t>
    </dgm:pt>
    <dgm:pt modelId="{7C06312C-42A5-43D4-9BC8-0542E0F967F2}" type="parTrans" cxnId="{CFB1A6E3-095E-41C9-B8DF-B75A445C21FC}">
      <dgm:prSet/>
      <dgm:spPr/>
      <dgm:t>
        <a:bodyPr/>
        <a:lstStyle/>
        <a:p>
          <a:endParaRPr lang="en-US"/>
        </a:p>
      </dgm:t>
    </dgm:pt>
    <dgm:pt modelId="{563FC020-9649-458F-BD26-7771E425D658}" type="sibTrans" cxnId="{CFB1A6E3-095E-41C9-B8DF-B75A445C21FC}">
      <dgm:prSet/>
      <dgm:spPr/>
      <dgm:t>
        <a:bodyPr/>
        <a:lstStyle/>
        <a:p>
          <a:endParaRPr lang="en-US"/>
        </a:p>
      </dgm:t>
    </dgm:pt>
    <dgm:pt modelId="{659D3137-E28F-4972-9F0F-6F0B824C922C}">
      <dgm:prSet phldrT="[Text]"/>
      <dgm:spPr/>
      <dgm:t>
        <a:bodyPr/>
        <a:lstStyle/>
        <a:p>
          <a:pPr>
            <a:lnSpc>
              <a:spcPct val="100000"/>
            </a:lnSpc>
          </a:pPr>
          <a:r>
            <a:rPr lang="en-US" b="1"/>
            <a:t>Interpersonal conflict</a:t>
          </a:r>
          <a:endParaRPr lang="en-US"/>
        </a:p>
      </dgm:t>
    </dgm:pt>
    <dgm:pt modelId="{C53749D7-97DC-48A6-97E5-CF8CC3D3A838}" type="parTrans" cxnId="{EA65ABBA-5C82-4AD6-BD5F-AFA17E531A0B}">
      <dgm:prSet/>
      <dgm:spPr/>
      <dgm:t>
        <a:bodyPr/>
        <a:lstStyle/>
        <a:p>
          <a:endParaRPr lang="en-US"/>
        </a:p>
      </dgm:t>
    </dgm:pt>
    <dgm:pt modelId="{F48FB2E1-58A8-469E-A30A-831FA812D50D}" type="sibTrans" cxnId="{EA65ABBA-5C82-4AD6-BD5F-AFA17E531A0B}">
      <dgm:prSet/>
      <dgm:spPr/>
      <dgm:t>
        <a:bodyPr/>
        <a:lstStyle/>
        <a:p>
          <a:endParaRPr lang="en-US"/>
        </a:p>
      </dgm:t>
    </dgm:pt>
    <dgm:pt modelId="{659FFEF3-5D53-4D00-8EA0-36F9EF7532CE}" type="pres">
      <dgm:prSet presAssocID="{DBF01786-9F72-4234-BF47-CAD59105BC15}" presName="root" presStyleCnt="0">
        <dgm:presLayoutVars>
          <dgm:dir/>
          <dgm:resizeHandles val="exact"/>
        </dgm:presLayoutVars>
      </dgm:prSet>
      <dgm:spPr/>
    </dgm:pt>
    <dgm:pt modelId="{28899752-45F9-4B33-B653-9E61FEDCBFA0}" type="pres">
      <dgm:prSet presAssocID="{B61ADC6D-CE12-49D4-94E2-A76A664AF486}" presName="compNode" presStyleCnt="0"/>
      <dgm:spPr/>
    </dgm:pt>
    <dgm:pt modelId="{3D65E97E-4AC4-4502-97B5-F4B28BF24925}" type="pres">
      <dgm:prSet presAssocID="{B61ADC6D-CE12-49D4-94E2-A76A664AF48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22D6F762-6380-4B7C-A541-29EA3EDDCC00}" type="pres">
      <dgm:prSet presAssocID="{B61ADC6D-CE12-49D4-94E2-A76A664AF486}" presName="spaceRect" presStyleCnt="0"/>
      <dgm:spPr/>
    </dgm:pt>
    <dgm:pt modelId="{2712C253-4330-4104-9049-2D9322DC5436}" type="pres">
      <dgm:prSet presAssocID="{B61ADC6D-CE12-49D4-94E2-A76A664AF486}" presName="textRect" presStyleLbl="revTx" presStyleIdx="0" presStyleCnt="4">
        <dgm:presLayoutVars>
          <dgm:chMax val="1"/>
          <dgm:chPref val="1"/>
        </dgm:presLayoutVars>
      </dgm:prSet>
      <dgm:spPr/>
    </dgm:pt>
    <dgm:pt modelId="{C8A3A5CF-BC4E-45A7-A28B-753A2481595F}" type="pres">
      <dgm:prSet presAssocID="{0E65D731-673E-47C7-96F6-73A52AC42763}" presName="sibTrans" presStyleCnt="0"/>
      <dgm:spPr/>
    </dgm:pt>
    <dgm:pt modelId="{22A6A997-6CFC-4D9B-A122-A127D2260A3B}" type="pres">
      <dgm:prSet presAssocID="{67D1FBE3-4404-4BB5-98C0-7CF79348DEF2}" presName="compNode" presStyleCnt="0"/>
      <dgm:spPr/>
    </dgm:pt>
    <dgm:pt modelId="{C3E7282D-7C36-4469-9B44-50256258C883}" type="pres">
      <dgm:prSet presAssocID="{67D1FBE3-4404-4BB5-98C0-7CF79348DE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038EB624-916D-42F2-9368-0DB838CE4FD9}" type="pres">
      <dgm:prSet presAssocID="{67D1FBE3-4404-4BB5-98C0-7CF79348DEF2}" presName="spaceRect" presStyleCnt="0"/>
      <dgm:spPr/>
    </dgm:pt>
    <dgm:pt modelId="{4EEF69FA-B218-49C7-AC7B-A5976688C08C}" type="pres">
      <dgm:prSet presAssocID="{67D1FBE3-4404-4BB5-98C0-7CF79348DEF2}" presName="textRect" presStyleLbl="revTx" presStyleIdx="1" presStyleCnt="4">
        <dgm:presLayoutVars>
          <dgm:chMax val="1"/>
          <dgm:chPref val="1"/>
        </dgm:presLayoutVars>
      </dgm:prSet>
      <dgm:spPr/>
    </dgm:pt>
    <dgm:pt modelId="{45EF87FA-F52B-42AD-95B2-5F168A8513FC}" type="pres">
      <dgm:prSet presAssocID="{56334156-C066-44F0-9163-539E8A185EB5}" presName="sibTrans" presStyleCnt="0"/>
      <dgm:spPr/>
    </dgm:pt>
    <dgm:pt modelId="{5E623077-5E6C-40CA-9F23-C2F1E438628B}" type="pres">
      <dgm:prSet presAssocID="{64E59F1F-2754-4848-82C1-07F7A3B35136}" presName="compNode" presStyleCnt="0"/>
      <dgm:spPr/>
    </dgm:pt>
    <dgm:pt modelId="{D2B8B121-0EE1-4978-AD43-7F1781B363C0}" type="pres">
      <dgm:prSet presAssocID="{64E59F1F-2754-4848-82C1-07F7A3B351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1E886DB8-6D39-417C-B5FA-01447AD87003}" type="pres">
      <dgm:prSet presAssocID="{64E59F1F-2754-4848-82C1-07F7A3B35136}" presName="spaceRect" presStyleCnt="0"/>
      <dgm:spPr/>
    </dgm:pt>
    <dgm:pt modelId="{AC0B076D-A6EA-4E0F-80DA-481B61CE22AA}" type="pres">
      <dgm:prSet presAssocID="{64E59F1F-2754-4848-82C1-07F7A3B35136}" presName="textRect" presStyleLbl="revTx" presStyleIdx="2" presStyleCnt="4">
        <dgm:presLayoutVars>
          <dgm:chMax val="1"/>
          <dgm:chPref val="1"/>
        </dgm:presLayoutVars>
      </dgm:prSet>
      <dgm:spPr/>
    </dgm:pt>
    <dgm:pt modelId="{9EF300C5-B5E5-4E01-92D1-6AEEFE10F7FD}" type="pres">
      <dgm:prSet presAssocID="{563FC020-9649-458F-BD26-7771E425D658}" presName="sibTrans" presStyleCnt="0"/>
      <dgm:spPr/>
    </dgm:pt>
    <dgm:pt modelId="{28768106-AEE7-4995-9215-EE15455827AE}" type="pres">
      <dgm:prSet presAssocID="{659D3137-E28F-4972-9F0F-6F0B824C922C}" presName="compNode" presStyleCnt="0"/>
      <dgm:spPr/>
    </dgm:pt>
    <dgm:pt modelId="{AA17848F-D1BA-40A9-80DB-7050C9CD0F6C}" type="pres">
      <dgm:prSet presAssocID="{659D3137-E28F-4972-9F0F-6F0B824C92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men"/>
        </a:ext>
      </dgm:extLst>
    </dgm:pt>
    <dgm:pt modelId="{5D6B0CCC-A7C5-4BD1-A6FF-E91EA3A400A8}" type="pres">
      <dgm:prSet presAssocID="{659D3137-E28F-4972-9F0F-6F0B824C922C}" presName="spaceRect" presStyleCnt="0"/>
      <dgm:spPr/>
    </dgm:pt>
    <dgm:pt modelId="{CE411AC8-6ED7-4C62-BB3C-265409FADCC6}" type="pres">
      <dgm:prSet presAssocID="{659D3137-E28F-4972-9F0F-6F0B824C922C}" presName="textRect" presStyleLbl="revTx" presStyleIdx="3" presStyleCnt="4">
        <dgm:presLayoutVars>
          <dgm:chMax val="1"/>
          <dgm:chPref val="1"/>
        </dgm:presLayoutVars>
      </dgm:prSet>
      <dgm:spPr/>
    </dgm:pt>
  </dgm:ptLst>
  <dgm:cxnLst>
    <dgm:cxn modelId="{3B6D371D-B7F1-4CBA-AC64-BD523B5C1020}" srcId="{DBF01786-9F72-4234-BF47-CAD59105BC15}" destId="{B61ADC6D-CE12-49D4-94E2-A76A664AF486}" srcOrd="0" destOrd="0" parTransId="{C8E1A18A-3B27-407C-99CE-1A71EED7ED40}" sibTransId="{0E65D731-673E-47C7-96F6-73A52AC42763}"/>
    <dgm:cxn modelId="{E385B026-D775-0647-87B8-E37870BCF145}" type="presOf" srcId="{DBF01786-9F72-4234-BF47-CAD59105BC15}" destId="{659FFEF3-5D53-4D00-8EA0-36F9EF7532CE}" srcOrd="0" destOrd="0" presId="urn:microsoft.com/office/officeart/2018/2/layout/IconLabelList"/>
    <dgm:cxn modelId="{F4EA3638-30A9-41AD-B02B-30A4FC1E1FB5}" srcId="{DBF01786-9F72-4234-BF47-CAD59105BC15}" destId="{67D1FBE3-4404-4BB5-98C0-7CF79348DEF2}" srcOrd="1" destOrd="0" parTransId="{AEE5CF73-A4D3-4742-9ECF-A3E8F5F8BB3C}" sibTransId="{56334156-C066-44F0-9163-539E8A185EB5}"/>
    <dgm:cxn modelId="{4181684F-BCCE-8C4B-8F63-F9755FB61B38}" type="presOf" srcId="{67D1FBE3-4404-4BB5-98C0-7CF79348DEF2}" destId="{4EEF69FA-B218-49C7-AC7B-A5976688C08C}" srcOrd="0" destOrd="0" presId="urn:microsoft.com/office/officeart/2018/2/layout/IconLabelList"/>
    <dgm:cxn modelId="{E4ADAF6F-CA9E-1C4E-96FE-138EECC804E0}" type="presOf" srcId="{659D3137-E28F-4972-9F0F-6F0B824C922C}" destId="{CE411AC8-6ED7-4C62-BB3C-265409FADCC6}" srcOrd="0" destOrd="0" presId="urn:microsoft.com/office/officeart/2018/2/layout/IconLabelList"/>
    <dgm:cxn modelId="{6849BA87-CF11-6A48-8A4D-043F7810D2B5}" type="presOf" srcId="{B61ADC6D-CE12-49D4-94E2-A76A664AF486}" destId="{2712C253-4330-4104-9049-2D9322DC5436}" srcOrd="0" destOrd="0" presId="urn:microsoft.com/office/officeart/2018/2/layout/IconLabelList"/>
    <dgm:cxn modelId="{59142A8D-22D2-9E47-8DB2-6EDFCA9115DF}" type="presOf" srcId="{64E59F1F-2754-4848-82C1-07F7A3B35136}" destId="{AC0B076D-A6EA-4E0F-80DA-481B61CE22AA}" srcOrd="0" destOrd="0" presId="urn:microsoft.com/office/officeart/2018/2/layout/IconLabelList"/>
    <dgm:cxn modelId="{EA65ABBA-5C82-4AD6-BD5F-AFA17E531A0B}" srcId="{DBF01786-9F72-4234-BF47-CAD59105BC15}" destId="{659D3137-E28F-4972-9F0F-6F0B824C922C}" srcOrd="3" destOrd="0" parTransId="{C53749D7-97DC-48A6-97E5-CF8CC3D3A838}" sibTransId="{F48FB2E1-58A8-469E-A30A-831FA812D50D}"/>
    <dgm:cxn modelId="{CFB1A6E3-095E-41C9-B8DF-B75A445C21FC}" srcId="{DBF01786-9F72-4234-BF47-CAD59105BC15}" destId="{64E59F1F-2754-4848-82C1-07F7A3B35136}" srcOrd="2" destOrd="0" parTransId="{7C06312C-42A5-43D4-9BC8-0542E0F967F2}" sibTransId="{563FC020-9649-458F-BD26-7771E425D658}"/>
    <dgm:cxn modelId="{FFAB1DD9-9F20-BE45-A5CE-03CF5DBAD226}" type="presParOf" srcId="{659FFEF3-5D53-4D00-8EA0-36F9EF7532CE}" destId="{28899752-45F9-4B33-B653-9E61FEDCBFA0}" srcOrd="0" destOrd="0" presId="urn:microsoft.com/office/officeart/2018/2/layout/IconLabelList"/>
    <dgm:cxn modelId="{38736AD2-C1ED-F243-961F-438828C2B415}" type="presParOf" srcId="{28899752-45F9-4B33-B653-9E61FEDCBFA0}" destId="{3D65E97E-4AC4-4502-97B5-F4B28BF24925}" srcOrd="0" destOrd="0" presId="urn:microsoft.com/office/officeart/2018/2/layout/IconLabelList"/>
    <dgm:cxn modelId="{5F435C93-3568-FB4B-A3E2-BCE4A9F8C501}" type="presParOf" srcId="{28899752-45F9-4B33-B653-9E61FEDCBFA0}" destId="{22D6F762-6380-4B7C-A541-29EA3EDDCC00}" srcOrd="1" destOrd="0" presId="urn:microsoft.com/office/officeart/2018/2/layout/IconLabelList"/>
    <dgm:cxn modelId="{33824935-F2E9-A04C-BAFB-8ED4AFFA124D}" type="presParOf" srcId="{28899752-45F9-4B33-B653-9E61FEDCBFA0}" destId="{2712C253-4330-4104-9049-2D9322DC5436}" srcOrd="2" destOrd="0" presId="urn:microsoft.com/office/officeart/2018/2/layout/IconLabelList"/>
    <dgm:cxn modelId="{C32B10E7-BAEB-384F-9E1F-ED7C896B525D}" type="presParOf" srcId="{659FFEF3-5D53-4D00-8EA0-36F9EF7532CE}" destId="{C8A3A5CF-BC4E-45A7-A28B-753A2481595F}" srcOrd="1" destOrd="0" presId="urn:microsoft.com/office/officeart/2018/2/layout/IconLabelList"/>
    <dgm:cxn modelId="{1EFF219B-5F7A-DE48-BFBD-A16AFB7749FF}" type="presParOf" srcId="{659FFEF3-5D53-4D00-8EA0-36F9EF7532CE}" destId="{22A6A997-6CFC-4D9B-A122-A127D2260A3B}" srcOrd="2" destOrd="0" presId="urn:microsoft.com/office/officeart/2018/2/layout/IconLabelList"/>
    <dgm:cxn modelId="{5BF41FC4-E375-2543-BC12-459E6C4B2B44}" type="presParOf" srcId="{22A6A997-6CFC-4D9B-A122-A127D2260A3B}" destId="{C3E7282D-7C36-4469-9B44-50256258C883}" srcOrd="0" destOrd="0" presId="urn:microsoft.com/office/officeart/2018/2/layout/IconLabelList"/>
    <dgm:cxn modelId="{EBB7B7D6-72A1-4540-9E0B-358B500D4083}" type="presParOf" srcId="{22A6A997-6CFC-4D9B-A122-A127D2260A3B}" destId="{038EB624-916D-42F2-9368-0DB838CE4FD9}" srcOrd="1" destOrd="0" presId="urn:microsoft.com/office/officeart/2018/2/layout/IconLabelList"/>
    <dgm:cxn modelId="{BB0717D1-7DD5-F44C-B1B4-5A520F1B4E51}" type="presParOf" srcId="{22A6A997-6CFC-4D9B-A122-A127D2260A3B}" destId="{4EEF69FA-B218-49C7-AC7B-A5976688C08C}" srcOrd="2" destOrd="0" presId="urn:microsoft.com/office/officeart/2018/2/layout/IconLabelList"/>
    <dgm:cxn modelId="{EB03DAE1-1AEF-E04E-8C96-F724F32A400A}" type="presParOf" srcId="{659FFEF3-5D53-4D00-8EA0-36F9EF7532CE}" destId="{45EF87FA-F52B-42AD-95B2-5F168A8513FC}" srcOrd="3" destOrd="0" presId="urn:microsoft.com/office/officeart/2018/2/layout/IconLabelList"/>
    <dgm:cxn modelId="{5B1F017D-A5C4-CC40-B17E-FB506C7FB45B}" type="presParOf" srcId="{659FFEF3-5D53-4D00-8EA0-36F9EF7532CE}" destId="{5E623077-5E6C-40CA-9F23-C2F1E438628B}" srcOrd="4" destOrd="0" presId="urn:microsoft.com/office/officeart/2018/2/layout/IconLabelList"/>
    <dgm:cxn modelId="{110F44A1-F984-274C-AD48-965A01533C32}" type="presParOf" srcId="{5E623077-5E6C-40CA-9F23-C2F1E438628B}" destId="{D2B8B121-0EE1-4978-AD43-7F1781B363C0}" srcOrd="0" destOrd="0" presId="urn:microsoft.com/office/officeart/2018/2/layout/IconLabelList"/>
    <dgm:cxn modelId="{B0428403-CE08-0345-87A2-D24793BEB1D6}" type="presParOf" srcId="{5E623077-5E6C-40CA-9F23-C2F1E438628B}" destId="{1E886DB8-6D39-417C-B5FA-01447AD87003}" srcOrd="1" destOrd="0" presId="urn:microsoft.com/office/officeart/2018/2/layout/IconLabelList"/>
    <dgm:cxn modelId="{BF1AB355-144F-D442-9F84-34317D4C8FED}" type="presParOf" srcId="{5E623077-5E6C-40CA-9F23-C2F1E438628B}" destId="{AC0B076D-A6EA-4E0F-80DA-481B61CE22AA}" srcOrd="2" destOrd="0" presId="urn:microsoft.com/office/officeart/2018/2/layout/IconLabelList"/>
    <dgm:cxn modelId="{2B568C1F-073B-4C4F-B665-3623109B84AB}" type="presParOf" srcId="{659FFEF3-5D53-4D00-8EA0-36F9EF7532CE}" destId="{9EF300C5-B5E5-4E01-92D1-6AEEFE10F7FD}" srcOrd="5" destOrd="0" presId="urn:microsoft.com/office/officeart/2018/2/layout/IconLabelList"/>
    <dgm:cxn modelId="{310A4A21-903F-A14E-984A-A4707E19E25B}" type="presParOf" srcId="{659FFEF3-5D53-4D00-8EA0-36F9EF7532CE}" destId="{28768106-AEE7-4995-9215-EE15455827AE}" srcOrd="6" destOrd="0" presId="urn:microsoft.com/office/officeart/2018/2/layout/IconLabelList"/>
    <dgm:cxn modelId="{7657997E-6ABE-4146-BFD0-D3F6EE18731C}" type="presParOf" srcId="{28768106-AEE7-4995-9215-EE15455827AE}" destId="{AA17848F-D1BA-40A9-80DB-7050C9CD0F6C}" srcOrd="0" destOrd="0" presId="urn:microsoft.com/office/officeart/2018/2/layout/IconLabelList"/>
    <dgm:cxn modelId="{69410F76-FE11-2A46-885D-75FA78381B78}" type="presParOf" srcId="{28768106-AEE7-4995-9215-EE15455827AE}" destId="{5D6B0CCC-A7C5-4BD1-A6FF-E91EA3A400A8}" srcOrd="1" destOrd="0" presId="urn:microsoft.com/office/officeart/2018/2/layout/IconLabelList"/>
    <dgm:cxn modelId="{9BC32CC9-99D2-244D-A16D-987F17D70EA3}" type="presParOf" srcId="{28768106-AEE7-4995-9215-EE15455827AE}" destId="{CE411AC8-6ED7-4C62-BB3C-265409FADCC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D9AB95-47C8-4AC6-B1EF-3122B91CEDC1}"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286A9C9F-C5BB-447C-A4B5-D18D4F9C2D03}">
      <dgm:prSet phldrT="[Text]" custT="1"/>
      <dgm:spPr/>
      <dgm:t>
        <a:bodyPr/>
        <a:lstStyle/>
        <a:p>
          <a:r>
            <a:rPr lang="en-US" sz="1400" b="1" dirty="0"/>
            <a:t>Indigenous communication approach</a:t>
          </a:r>
          <a:endParaRPr lang="en-US" sz="1400" dirty="0"/>
        </a:p>
      </dgm:t>
    </dgm:pt>
    <dgm:pt modelId="{BB59B162-BC6B-4FB5-A14D-4741BD4602A7}" type="parTrans" cxnId="{A749EB28-F19F-4EC0-B285-7C2E170E985C}">
      <dgm:prSet/>
      <dgm:spPr/>
      <dgm:t>
        <a:bodyPr/>
        <a:lstStyle/>
        <a:p>
          <a:endParaRPr lang="en-US"/>
        </a:p>
      </dgm:t>
    </dgm:pt>
    <dgm:pt modelId="{0168A71C-ABD6-462A-A811-2A198279B1D3}" type="sibTrans" cxnId="{A749EB28-F19F-4EC0-B285-7C2E170E985C}">
      <dgm:prSet/>
      <dgm:spPr/>
      <dgm:t>
        <a:bodyPr/>
        <a:lstStyle/>
        <a:p>
          <a:endParaRPr lang="en-US"/>
        </a:p>
      </dgm:t>
    </dgm:pt>
    <dgm:pt modelId="{6AD7CA93-ADF7-47C5-9AE6-6299E784768B}">
      <dgm:prSet phldrT="[Text]" custT="1"/>
      <dgm:spPr/>
      <dgm:t>
        <a:bodyPr/>
        <a:lstStyle/>
        <a:p>
          <a:r>
            <a:rPr lang="en-US" sz="1400" b="1" dirty="0"/>
            <a:t>Cross cultural communication theory</a:t>
          </a:r>
          <a:endParaRPr lang="en-US" sz="1400" dirty="0"/>
        </a:p>
      </dgm:t>
    </dgm:pt>
    <dgm:pt modelId="{436720B0-B34C-4081-A97B-76209A35C8D1}" type="parTrans" cxnId="{E1116C6C-CE4E-4A7F-AA42-4D62DC510510}">
      <dgm:prSet/>
      <dgm:spPr/>
      <dgm:t>
        <a:bodyPr/>
        <a:lstStyle/>
        <a:p>
          <a:endParaRPr lang="en-US"/>
        </a:p>
      </dgm:t>
    </dgm:pt>
    <dgm:pt modelId="{03942300-EE12-4C24-A75F-83768D14613D}" type="sibTrans" cxnId="{E1116C6C-CE4E-4A7F-AA42-4D62DC510510}">
      <dgm:prSet/>
      <dgm:spPr/>
      <dgm:t>
        <a:bodyPr/>
        <a:lstStyle/>
        <a:p>
          <a:endParaRPr lang="en-US"/>
        </a:p>
      </dgm:t>
    </dgm:pt>
    <dgm:pt modelId="{FEDAA516-8713-494A-97DC-C43002BD3A09}">
      <dgm:prSet custT="1"/>
      <dgm:spPr/>
      <dgm:t>
        <a:bodyPr/>
        <a:lstStyle/>
        <a:p>
          <a:r>
            <a:rPr lang="en-US" sz="1400" b="1" dirty="0"/>
            <a:t>Cultural communication theory</a:t>
          </a:r>
          <a:endParaRPr lang="en-US" sz="1400" dirty="0"/>
        </a:p>
      </dgm:t>
    </dgm:pt>
    <dgm:pt modelId="{F2833084-91C5-47EE-B94E-2109F51B9105}" type="parTrans" cxnId="{11C5B09E-FBAB-424D-B968-463D536B343A}">
      <dgm:prSet/>
      <dgm:spPr/>
      <dgm:t>
        <a:bodyPr/>
        <a:lstStyle/>
        <a:p>
          <a:endParaRPr lang="en-US"/>
        </a:p>
      </dgm:t>
    </dgm:pt>
    <dgm:pt modelId="{ADBBC218-A04D-4B1E-BD15-EC79E84613D3}" type="sibTrans" cxnId="{11C5B09E-FBAB-424D-B968-463D536B343A}">
      <dgm:prSet/>
      <dgm:spPr/>
      <dgm:t>
        <a:bodyPr/>
        <a:lstStyle/>
        <a:p>
          <a:endParaRPr lang="en-US"/>
        </a:p>
      </dgm:t>
    </dgm:pt>
    <dgm:pt modelId="{6752AF48-F59F-4F77-954A-BBBBEA1958DA}" type="pres">
      <dgm:prSet presAssocID="{D3D9AB95-47C8-4AC6-B1EF-3122B91CEDC1}" presName="Name0" presStyleCnt="0">
        <dgm:presLayoutVars>
          <dgm:dir/>
          <dgm:resizeHandles val="exact"/>
        </dgm:presLayoutVars>
      </dgm:prSet>
      <dgm:spPr/>
    </dgm:pt>
    <dgm:pt modelId="{D523274D-BF97-47C0-B870-90D5B0D87B64}" type="pres">
      <dgm:prSet presAssocID="{286A9C9F-C5BB-447C-A4B5-D18D4F9C2D03}" presName="node" presStyleLbl="node1" presStyleIdx="0" presStyleCnt="3">
        <dgm:presLayoutVars>
          <dgm:bulletEnabled val="1"/>
        </dgm:presLayoutVars>
      </dgm:prSet>
      <dgm:spPr/>
    </dgm:pt>
    <dgm:pt modelId="{0E939B98-F621-4155-AF72-F819306FFCE7}" type="pres">
      <dgm:prSet presAssocID="{0168A71C-ABD6-462A-A811-2A198279B1D3}" presName="sibTrans" presStyleLbl="sibTrans2D1" presStyleIdx="0" presStyleCnt="3"/>
      <dgm:spPr/>
    </dgm:pt>
    <dgm:pt modelId="{8CC4D5C6-DC63-4EEE-A050-AD0DC294B556}" type="pres">
      <dgm:prSet presAssocID="{0168A71C-ABD6-462A-A811-2A198279B1D3}" presName="connectorText" presStyleLbl="sibTrans2D1" presStyleIdx="0" presStyleCnt="3"/>
      <dgm:spPr/>
    </dgm:pt>
    <dgm:pt modelId="{149111CE-8113-407B-A583-223F2E4F26EA}" type="pres">
      <dgm:prSet presAssocID="{6AD7CA93-ADF7-47C5-9AE6-6299E784768B}" presName="node" presStyleLbl="node1" presStyleIdx="1" presStyleCnt="3">
        <dgm:presLayoutVars>
          <dgm:bulletEnabled val="1"/>
        </dgm:presLayoutVars>
      </dgm:prSet>
      <dgm:spPr/>
    </dgm:pt>
    <dgm:pt modelId="{B4C8C581-B32E-44C9-9DEC-353719624003}" type="pres">
      <dgm:prSet presAssocID="{03942300-EE12-4C24-A75F-83768D14613D}" presName="sibTrans" presStyleLbl="sibTrans2D1" presStyleIdx="1" presStyleCnt="3"/>
      <dgm:spPr/>
    </dgm:pt>
    <dgm:pt modelId="{CF62A44D-327C-4960-AD66-BE5753D380D3}" type="pres">
      <dgm:prSet presAssocID="{03942300-EE12-4C24-A75F-83768D14613D}" presName="connectorText" presStyleLbl="sibTrans2D1" presStyleIdx="1" presStyleCnt="3"/>
      <dgm:spPr/>
    </dgm:pt>
    <dgm:pt modelId="{FBB35865-EF4C-494C-85F8-6A9542A63138}" type="pres">
      <dgm:prSet presAssocID="{FEDAA516-8713-494A-97DC-C43002BD3A09}" presName="node" presStyleLbl="node1" presStyleIdx="2" presStyleCnt="3">
        <dgm:presLayoutVars>
          <dgm:bulletEnabled val="1"/>
        </dgm:presLayoutVars>
      </dgm:prSet>
      <dgm:spPr/>
    </dgm:pt>
    <dgm:pt modelId="{F0AFD386-8565-4E8E-A244-F76BB8E85007}" type="pres">
      <dgm:prSet presAssocID="{ADBBC218-A04D-4B1E-BD15-EC79E84613D3}" presName="sibTrans" presStyleLbl="sibTrans2D1" presStyleIdx="2" presStyleCnt="3"/>
      <dgm:spPr/>
    </dgm:pt>
    <dgm:pt modelId="{A282F95C-DFEB-41F2-A413-8F6488454EC8}" type="pres">
      <dgm:prSet presAssocID="{ADBBC218-A04D-4B1E-BD15-EC79E84613D3}" presName="connectorText" presStyleLbl="sibTrans2D1" presStyleIdx="2" presStyleCnt="3"/>
      <dgm:spPr/>
    </dgm:pt>
  </dgm:ptLst>
  <dgm:cxnLst>
    <dgm:cxn modelId="{A749EB28-F19F-4EC0-B285-7C2E170E985C}" srcId="{D3D9AB95-47C8-4AC6-B1EF-3122B91CEDC1}" destId="{286A9C9F-C5BB-447C-A4B5-D18D4F9C2D03}" srcOrd="0" destOrd="0" parTransId="{BB59B162-BC6B-4FB5-A14D-4741BD4602A7}" sibTransId="{0168A71C-ABD6-462A-A811-2A198279B1D3}"/>
    <dgm:cxn modelId="{7EDCD72E-FB0D-4AEF-8641-FE052861961A}" type="presOf" srcId="{ADBBC218-A04D-4B1E-BD15-EC79E84613D3}" destId="{F0AFD386-8565-4E8E-A244-F76BB8E85007}" srcOrd="0" destOrd="0" presId="urn:microsoft.com/office/officeart/2005/8/layout/cycle7"/>
    <dgm:cxn modelId="{E22C152F-F899-4D1E-885C-CAFCF1A5D98F}" type="presOf" srcId="{03942300-EE12-4C24-A75F-83768D14613D}" destId="{CF62A44D-327C-4960-AD66-BE5753D380D3}" srcOrd="1" destOrd="0" presId="urn:microsoft.com/office/officeart/2005/8/layout/cycle7"/>
    <dgm:cxn modelId="{F1B44B68-8D65-4856-9513-92A9507B356D}" type="presOf" srcId="{03942300-EE12-4C24-A75F-83768D14613D}" destId="{B4C8C581-B32E-44C9-9DEC-353719624003}" srcOrd="0" destOrd="0" presId="urn:microsoft.com/office/officeart/2005/8/layout/cycle7"/>
    <dgm:cxn modelId="{E1116C6C-CE4E-4A7F-AA42-4D62DC510510}" srcId="{D3D9AB95-47C8-4AC6-B1EF-3122B91CEDC1}" destId="{6AD7CA93-ADF7-47C5-9AE6-6299E784768B}" srcOrd="1" destOrd="0" parTransId="{436720B0-B34C-4081-A97B-76209A35C8D1}" sibTransId="{03942300-EE12-4C24-A75F-83768D14613D}"/>
    <dgm:cxn modelId="{E554D770-382B-4FA7-9BD2-6F8F81395B52}" type="presOf" srcId="{0168A71C-ABD6-462A-A811-2A198279B1D3}" destId="{0E939B98-F621-4155-AF72-F819306FFCE7}" srcOrd="0" destOrd="0" presId="urn:microsoft.com/office/officeart/2005/8/layout/cycle7"/>
    <dgm:cxn modelId="{E347797E-8E8F-4105-A664-06DCF6815B78}" type="presOf" srcId="{FEDAA516-8713-494A-97DC-C43002BD3A09}" destId="{FBB35865-EF4C-494C-85F8-6A9542A63138}" srcOrd="0" destOrd="0" presId="urn:microsoft.com/office/officeart/2005/8/layout/cycle7"/>
    <dgm:cxn modelId="{7D3E7E9D-6D55-42D7-95BC-D24813884BBA}" type="presOf" srcId="{ADBBC218-A04D-4B1E-BD15-EC79E84613D3}" destId="{A282F95C-DFEB-41F2-A413-8F6488454EC8}" srcOrd="1" destOrd="0" presId="urn:microsoft.com/office/officeart/2005/8/layout/cycle7"/>
    <dgm:cxn modelId="{11C5B09E-FBAB-424D-B968-463D536B343A}" srcId="{D3D9AB95-47C8-4AC6-B1EF-3122B91CEDC1}" destId="{FEDAA516-8713-494A-97DC-C43002BD3A09}" srcOrd="2" destOrd="0" parTransId="{F2833084-91C5-47EE-B94E-2109F51B9105}" sibTransId="{ADBBC218-A04D-4B1E-BD15-EC79E84613D3}"/>
    <dgm:cxn modelId="{ED5460A2-A50E-42C6-905A-93D8B0E1D9B3}" type="presOf" srcId="{6AD7CA93-ADF7-47C5-9AE6-6299E784768B}" destId="{149111CE-8113-407B-A583-223F2E4F26EA}" srcOrd="0" destOrd="0" presId="urn:microsoft.com/office/officeart/2005/8/layout/cycle7"/>
    <dgm:cxn modelId="{3DC2E4A3-3536-4B8E-A638-37EFE0237B95}" type="presOf" srcId="{0168A71C-ABD6-462A-A811-2A198279B1D3}" destId="{8CC4D5C6-DC63-4EEE-A050-AD0DC294B556}" srcOrd="1" destOrd="0" presId="urn:microsoft.com/office/officeart/2005/8/layout/cycle7"/>
    <dgm:cxn modelId="{B1A6D0AE-10F1-48A5-B2BF-20B0DFE996E1}" type="presOf" srcId="{D3D9AB95-47C8-4AC6-B1EF-3122B91CEDC1}" destId="{6752AF48-F59F-4F77-954A-BBBBEA1958DA}" srcOrd="0" destOrd="0" presId="urn:microsoft.com/office/officeart/2005/8/layout/cycle7"/>
    <dgm:cxn modelId="{D3D44FF0-1C09-47FE-AA73-234041E22821}" type="presOf" srcId="{286A9C9F-C5BB-447C-A4B5-D18D4F9C2D03}" destId="{D523274D-BF97-47C0-B870-90D5B0D87B64}" srcOrd="0" destOrd="0" presId="urn:microsoft.com/office/officeart/2005/8/layout/cycle7"/>
    <dgm:cxn modelId="{B7EE0738-BB07-4F68-A890-AA282796F0DF}" type="presParOf" srcId="{6752AF48-F59F-4F77-954A-BBBBEA1958DA}" destId="{D523274D-BF97-47C0-B870-90D5B0D87B64}" srcOrd="0" destOrd="0" presId="urn:microsoft.com/office/officeart/2005/8/layout/cycle7"/>
    <dgm:cxn modelId="{3F71600B-62A3-49C2-B560-090B297869BA}" type="presParOf" srcId="{6752AF48-F59F-4F77-954A-BBBBEA1958DA}" destId="{0E939B98-F621-4155-AF72-F819306FFCE7}" srcOrd="1" destOrd="0" presId="urn:microsoft.com/office/officeart/2005/8/layout/cycle7"/>
    <dgm:cxn modelId="{5CD0CCAC-3D2C-44D7-97DC-9734A1FD56CB}" type="presParOf" srcId="{0E939B98-F621-4155-AF72-F819306FFCE7}" destId="{8CC4D5C6-DC63-4EEE-A050-AD0DC294B556}" srcOrd="0" destOrd="0" presId="urn:microsoft.com/office/officeart/2005/8/layout/cycle7"/>
    <dgm:cxn modelId="{A0713AFA-A9C3-4B8D-8EE3-00AD9C67216C}" type="presParOf" srcId="{6752AF48-F59F-4F77-954A-BBBBEA1958DA}" destId="{149111CE-8113-407B-A583-223F2E4F26EA}" srcOrd="2" destOrd="0" presId="urn:microsoft.com/office/officeart/2005/8/layout/cycle7"/>
    <dgm:cxn modelId="{C8F2CC09-6BBF-42AE-A3FE-1A2737FF1AAF}" type="presParOf" srcId="{6752AF48-F59F-4F77-954A-BBBBEA1958DA}" destId="{B4C8C581-B32E-44C9-9DEC-353719624003}" srcOrd="3" destOrd="0" presId="urn:microsoft.com/office/officeart/2005/8/layout/cycle7"/>
    <dgm:cxn modelId="{E523DE29-0EC4-4F72-8730-5AB633392C40}" type="presParOf" srcId="{B4C8C581-B32E-44C9-9DEC-353719624003}" destId="{CF62A44D-327C-4960-AD66-BE5753D380D3}" srcOrd="0" destOrd="0" presId="urn:microsoft.com/office/officeart/2005/8/layout/cycle7"/>
    <dgm:cxn modelId="{1AC2BF56-DB6F-4FB7-860F-B407B0F15490}" type="presParOf" srcId="{6752AF48-F59F-4F77-954A-BBBBEA1958DA}" destId="{FBB35865-EF4C-494C-85F8-6A9542A63138}" srcOrd="4" destOrd="0" presId="urn:microsoft.com/office/officeart/2005/8/layout/cycle7"/>
    <dgm:cxn modelId="{195CBA36-100A-4890-884A-9DA6A5821F2F}" type="presParOf" srcId="{6752AF48-F59F-4F77-954A-BBBBEA1958DA}" destId="{F0AFD386-8565-4E8E-A244-F76BB8E85007}" srcOrd="5" destOrd="0" presId="urn:microsoft.com/office/officeart/2005/8/layout/cycle7"/>
    <dgm:cxn modelId="{2A4175DE-1F01-4EEB-A7F5-5EBBEEAEDF8C}" type="presParOf" srcId="{F0AFD386-8565-4E8E-A244-F76BB8E85007}" destId="{A282F95C-DFEB-41F2-A413-8F6488454EC8}"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BA55615-CBDE-410B-8DF1-1018F5980D41}"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B22F118A-C719-48E6-9EB3-0102831C4678}">
      <dgm:prSet/>
      <dgm:spPr/>
      <dgm:t>
        <a:bodyPr/>
        <a:lstStyle/>
        <a:p>
          <a:r>
            <a:rPr lang="en-US" b="1"/>
            <a:t>Cross cultural communication theory: </a:t>
          </a:r>
          <a:endParaRPr lang="en-US"/>
        </a:p>
      </dgm:t>
    </dgm:pt>
    <dgm:pt modelId="{0A1F33E7-85BA-43BF-B6AD-3BFDFDF93DF7}" type="parTrans" cxnId="{83F87A3E-24E7-49CC-8534-6808BEDA798B}">
      <dgm:prSet/>
      <dgm:spPr/>
      <dgm:t>
        <a:bodyPr/>
        <a:lstStyle/>
        <a:p>
          <a:endParaRPr lang="en-US"/>
        </a:p>
      </dgm:t>
    </dgm:pt>
    <dgm:pt modelId="{0A5F4521-24D9-4231-BA51-3EAF1FD8F810}" type="sibTrans" cxnId="{83F87A3E-24E7-49CC-8534-6808BEDA798B}">
      <dgm:prSet/>
      <dgm:spPr/>
      <dgm:t>
        <a:bodyPr/>
        <a:lstStyle/>
        <a:p>
          <a:endParaRPr lang="en-US"/>
        </a:p>
      </dgm:t>
    </dgm:pt>
    <dgm:pt modelId="{D830900B-655A-4730-87B6-38AE7EF2B29B}">
      <dgm:prSet/>
      <dgm:spPr/>
      <dgm:t>
        <a:bodyPr/>
        <a:lstStyle/>
        <a:p>
          <a:r>
            <a:rPr lang="en-US"/>
            <a:t>This theory is one of the vastly used theories all over the work to develop intercultural communication between different organisations. </a:t>
          </a:r>
        </a:p>
      </dgm:t>
    </dgm:pt>
    <dgm:pt modelId="{3333E525-31BB-46A4-85E6-EF110F10F7E2}" type="parTrans" cxnId="{1675A423-208E-4E4C-B36C-780423CC208B}">
      <dgm:prSet/>
      <dgm:spPr/>
      <dgm:t>
        <a:bodyPr/>
        <a:lstStyle/>
        <a:p>
          <a:endParaRPr lang="en-US"/>
        </a:p>
      </dgm:t>
    </dgm:pt>
    <dgm:pt modelId="{A1C984E7-EDF2-4F4E-8164-D433B1ECAEBF}" type="sibTrans" cxnId="{1675A423-208E-4E4C-B36C-780423CC208B}">
      <dgm:prSet/>
      <dgm:spPr/>
      <dgm:t>
        <a:bodyPr/>
        <a:lstStyle/>
        <a:p>
          <a:endParaRPr lang="en-US"/>
        </a:p>
      </dgm:t>
    </dgm:pt>
    <dgm:pt modelId="{66B1E305-E084-4B16-8BD2-E7CFDBA7153F}">
      <dgm:prSet/>
      <dgm:spPr/>
      <dgm:t>
        <a:bodyPr/>
        <a:lstStyle/>
        <a:p>
          <a:r>
            <a:rPr lang="en-US"/>
            <a:t>When organisations from different regions develop joint venture they follow this theory to learn more about each other’s business operation approaches, their values, ethics, beliefs and policies (Weller-Ferris, 2019). </a:t>
          </a:r>
        </a:p>
      </dgm:t>
    </dgm:pt>
    <dgm:pt modelId="{6FB13F25-70D5-4F32-AB15-DA24EF3B83AD}" type="parTrans" cxnId="{4094D8FC-A5CF-42D3-B1D8-83EB2823A890}">
      <dgm:prSet/>
      <dgm:spPr/>
      <dgm:t>
        <a:bodyPr/>
        <a:lstStyle/>
        <a:p>
          <a:endParaRPr lang="en-US"/>
        </a:p>
      </dgm:t>
    </dgm:pt>
    <dgm:pt modelId="{3150401D-554A-4A58-8D4F-DB1DC89DEC1D}" type="sibTrans" cxnId="{4094D8FC-A5CF-42D3-B1D8-83EB2823A890}">
      <dgm:prSet/>
      <dgm:spPr/>
      <dgm:t>
        <a:bodyPr/>
        <a:lstStyle/>
        <a:p>
          <a:endParaRPr lang="en-US"/>
        </a:p>
      </dgm:t>
    </dgm:pt>
    <dgm:pt modelId="{2BF36C3D-6B39-44DD-B296-044ED9F6B2E2}">
      <dgm:prSet/>
      <dgm:spPr/>
      <dgm:t>
        <a:bodyPr/>
        <a:lstStyle/>
        <a:p>
          <a:r>
            <a:rPr lang="en-US"/>
            <a:t>Both the parties recognize their similarities and dissimilarities in cultural activities and based on that they set up new policies to operate the business effectively. </a:t>
          </a:r>
        </a:p>
      </dgm:t>
    </dgm:pt>
    <dgm:pt modelId="{10F8A69D-F63D-4FA5-BDDB-9680D59817D4}" type="parTrans" cxnId="{5D61AA98-27DD-43DD-96A3-0C2209D95363}">
      <dgm:prSet/>
      <dgm:spPr/>
      <dgm:t>
        <a:bodyPr/>
        <a:lstStyle/>
        <a:p>
          <a:endParaRPr lang="en-US"/>
        </a:p>
      </dgm:t>
    </dgm:pt>
    <dgm:pt modelId="{2A6B3402-E3E4-4C52-8093-F8CC08AD9DBA}" type="sibTrans" cxnId="{5D61AA98-27DD-43DD-96A3-0C2209D95363}">
      <dgm:prSet/>
      <dgm:spPr/>
      <dgm:t>
        <a:bodyPr/>
        <a:lstStyle/>
        <a:p>
          <a:endParaRPr lang="en-US"/>
        </a:p>
      </dgm:t>
    </dgm:pt>
    <dgm:pt modelId="{583B3387-15A7-485C-A8D2-E150BEDD1C86}">
      <dgm:prSet/>
      <dgm:spPr/>
      <dgm:t>
        <a:bodyPr/>
        <a:lstStyle/>
        <a:p>
          <a:r>
            <a:rPr lang="en-US"/>
            <a:t>Based on the differences and contrasts organisations can develop a certain policy under which all the business operations will be performed. </a:t>
          </a:r>
        </a:p>
      </dgm:t>
    </dgm:pt>
    <dgm:pt modelId="{70B9006C-FDEC-4A05-9BEA-3128C75DC5B7}" type="parTrans" cxnId="{2B51C1B6-E8A1-472F-9C0E-59A01203B69E}">
      <dgm:prSet/>
      <dgm:spPr/>
      <dgm:t>
        <a:bodyPr/>
        <a:lstStyle/>
        <a:p>
          <a:endParaRPr lang="en-US"/>
        </a:p>
      </dgm:t>
    </dgm:pt>
    <dgm:pt modelId="{EFAECDAE-CCFB-48B9-8D67-16954AF7BF8E}" type="sibTrans" cxnId="{2B51C1B6-E8A1-472F-9C0E-59A01203B69E}">
      <dgm:prSet/>
      <dgm:spPr/>
      <dgm:t>
        <a:bodyPr/>
        <a:lstStyle/>
        <a:p>
          <a:endParaRPr lang="en-US"/>
        </a:p>
      </dgm:t>
    </dgm:pt>
    <dgm:pt modelId="{115F8355-9901-444F-919F-5C444B78A06B}" type="pres">
      <dgm:prSet presAssocID="{BBA55615-CBDE-410B-8DF1-1018F5980D41}" presName="Name0" presStyleCnt="0">
        <dgm:presLayoutVars>
          <dgm:dir/>
          <dgm:animLvl val="lvl"/>
          <dgm:resizeHandles val="exact"/>
        </dgm:presLayoutVars>
      </dgm:prSet>
      <dgm:spPr/>
    </dgm:pt>
    <dgm:pt modelId="{DBF0F732-8A4C-4148-BFDD-CCC13967298A}" type="pres">
      <dgm:prSet presAssocID="{583B3387-15A7-485C-A8D2-E150BEDD1C86}" presName="boxAndChildren" presStyleCnt="0"/>
      <dgm:spPr/>
    </dgm:pt>
    <dgm:pt modelId="{4FDF4A0B-3DC8-4041-8F6F-70A1086285C3}" type="pres">
      <dgm:prSet presAssocID="{583B3387-15A7-485C-A8D2-E150BEDD1C86}" presName="parentTextBox" presStyleLbl="node1" presStyleIdx="0" presStyleCnt="5"/>
      <dgm:spPr/>
    </dgm:pt>
    <dgm:pt modelId="{EF51D15E-472C-FF48-AEFC-B5D4161E2933}" type="pres">
      <dgm:prSet presAssocID="{2A6B3402-E3E4-4C52-8093-F8CC08AD9DBA}" presName="sp" presStyleCnt="0"/>
      <dgm:spPr/>
    </dgm:pt>
    <dgm:pt modelId="{9FEF0EEE-F86B-734E-B53E-746A6229C580}" type="pres">
      <dgm:prSet presAssocID="{2BF36C3D-6B39-44DD-B296-044ED9F6B2E2}" presName="arrowAndChildren" presStyleCnt="0"/>
      <dgm:spPr/>
    </dgm:pt>
    <dgm:pt modelId="{48ECFE20-AB00-A145-B070-B7C275127D6C}" type="pres">
      <dgm:prSet presAssocID="{2BF36C3D-6B39-44DD-B296-044ED9F6B2E2}" presName="parentTextArrow" presStyleLbl="node1" presStyleIdx="1" presStyleCnt="5"/>
      <dgm:spPr/>
    </dgm:pt>
    <dgm:pt modelId="{81A64F64-9CE3-BA40-9851-919E7E7EF74F}" type="pres">
      <dgm:prSet presAssocID="{3150401D-554A-4A58-8D4F-DB1DC89DEC1D}" presName="sp" presStyleCnt="0"/>
      <dgm:spPr/>
    </dgm:pt>
    <dgm:pt modelId="{8D0B1379-DB5E-6747-9414-7D217010D1DE}" type="pres">
      <dgm:prSet presAssocID="{66B1E305-E084-4B16-8BD2-E7CFDBA7153F}" presName="arrowAndChildren" presStyleCnt="0"/>
      <dgm:spPr/>
    </dgm:pt>
    <dgm:pt modelId="{9C19A1EE-AE9C-D645-9412-2FCDCDA44889}" type="pres">
      <dgm:prSet presAssocID="{66B1E305-E084-4B16-8BD2-E7CFDBA7153F}" presName="parentTextArrow" presStyleLbl="node1" presStyleIdx="2" presStyleCnt="5"/>
      <dgm:spPr/>
    </dgm:pt>
    <dgm:pt modelId="{2430F136-6F28-F841-9160-8D703301D5E8}" type="pres">
      <dgm:prSet presAssocID="{A1C984E7-EDF2-4F4E-8164-D433B1ECAEBF}" presName="sp" presStyleCnt="0"/>
      <dgm:spPr/>
    </dgm:pt>
    <dgm:pt modelId="{8B735E9E-1A7F-744F-B893-BA2AA3935ED5}" type="pres">
      <dgm:prSet presAssocID="{D830900B-655A-4730-87B6-38AE7EF2B29B}" presName="arrowAndChildren" presStyleCnt="0"/>
      <dgm:spPr/>
    </dgm:pt>
    <dgm:pt modelId="{396EC224-6445-6149-ACD4-634D210A75EB}" type="pres">
      <dgm:prSet presAssocID="{D830900B-655A-4730-87B6-38AE7EF2B29B}" presName="parentTextArrow" presStyleLbl="node1" presStyleIdx="3" presStyleCnt="5"/>
      <dgm:spPr/>
    </dgm:pt>
    <dgm:pt modelId="{CBD382CA-FD82-8E49-80BE-6AEB050E056D}" type="pres">
      <dgm:prSet presAssocID="{0A5F4521-24D9-4231-BA51-3EAF1FD8F810}" presName="sp" presStyleCnt="0"/>
      <dgm:spPr/>
    </dgm:pt>
    <dgm:pt modelId="{EDD67B27-360F-9840-9891-4AC4B4CDE2EE}" type="pres">
      <dgm:prSet presAssocID="{B22F118A-C719-48E6-9EB3-0102831C4678}" presName="arrowAndChildren" presStyleCnt="0"/>
      <dgm:spPr/>
    </dgm:pt>
    <dgm:pt modelId="{64A2C838-B24C-2A44-820C-A3A45B206855}" type="pres">
      <dgm:prSet presAssocID="{B22F118A-C719-48E6-9EB3-0102831C4678}" presName="parentTextArrow" presStyleLbl="node1" presStyleIdx="4" presStyleCnt="5"/>
      <dgm:spPr/>
    </dgm:pt>
  </dgm:ptLst>
  <dgm:cxnLst>
    <dgm:cxn modelId="{E60A340D-98C4-E949-A7B9-BA908F72E714}" type="presOf" srcId="{2BF36C3D-6B39-44DD-B296-044ED9F6B2E2}" destId="{48ECFE20-AB00-A145-B070-B7C275127D6C}" srcOrd="0" destOrd="0" presId="urn:microsoft.com/office/officeart/2005/8/layout/process4"/>
    <dgm:cxn modelId="{B8F81E15-EA7B-0945-A544-8558F70C66F1}" type="presOf" srcId="{BBA55615-CBDE-410B-8DF1-1018F5980D41}" destId="{115F8355-9901-444F-919F-5C444B78A06B}" srcOrd="0" destOrd="0" presId="urn:microsoft.com/office/officeart/2005/8/layout/process4"/>
    <dgm:cxn modelId="{1675A423-208E-4E4C-B36C-780423CC208B}" srcId="{BBA55615-CBDE-410B-8DF1-1018F5980D41}" destId="{D830900B-655A-4730-87B6-38AE7EF2B29B}" srcOrd="1" destOrd="0" parTransId="{3333E525-31BB-46A4-85E6-EF110F10F7E2}" sibTransId="{A1C984E7-EDF2-4F4E-8164-D433B1ECAEBF}"/>
    <dgm:cxn modelId="{83F87A3E-24E7-49CC-8534-6808BEDA798B}" srcId="{BBA55615-CBDE-410B-8DF1-1018F5980D41}" destId="{B22F118A-C719-48E6-9EB3-0102831C4678}" srcOrd="0" destOrd="0" parTransId="{0A1F33E7-85BA-43BF-B6AD-3BFDFDF93DF7}" sibTransId="{0A5F4521-24D9-4231-BA51-3EAF1FD8F810}"/>
    <dgm:cxn modelId="{ED966386-F3FF-8546-82F0-4B6DFB625E74}" type="presOf" srcId="{583B3387-15A7-485C-A8D2-E150BEDD1C86}" destId="{4FDF4A0B-3DC8-4041-8F6F-70A1086285C3}" srcOrd="0" destOrd="0" presId="urn:microsoft.com/office/officeart/2005/8/layout/process4"/>
    <dgm:cxn modelId="{90C2D793-F734-414B-A364-1B1DE39321CC}" type="presOf" srcId="{B22F118A-C719-48E6-9EB3-0102831C4678}" destId="{64A2C838-B24C-2A44-820C-A3A45B206855}" srcOrd="0" destOrd="0" presId="urn:microsoft.com/office/officeart/2005/8/layout/process4"/>
    <dgm:cxn modelId="{5D61AA98-27DD-43DD-96A3-0C2209D95363}" srcId="{BBA55615-CBDE-410B-8DF1-1018F5980D41}" destId="{2BF36C3D-6B39-44DD-B296-044ED9F6B2E2}" srcOrd="3" destOrd="0" parTransId="{10F8A69D-F63D-4FA5-BDDB-9680D59817D4}" sibTransId="{2A6B3402-E3E4-4C52-8093-F8CC08AD9DBA}"/>
    <dgm:cxn modelId="{2B51C1B6-E8A1-472F-9C0E-59A01203B69E}" srcId="{BBA55615-CBDE-410B-8DF1-1018F5980D41}" destId="{583B3387-15A7-485C-A8D2-E150BEDD1C86}" srcOrd="4" destOrd="0" parTransId="{70B9006C-FDEC-4A05-9BEA-3128C75DC5B7}" sibTransId="{EFAECDAE-CCFB-48B9-8D67-16954AF7BF8E}"/>
    <dgm:cxn modelId="{0F5393EC-D6B1-8849-B0E9-561242DAF95C}" type="presOf" srcId="{D830900B-655A-4730-87B6-38AE7EF2B29B}" destId="{396EC224-6445-6149-ACD4-634D210A75EB}" srcOrd="0" destOrd="0" presId="urn:microsoft.com/office/officeart/2005/8/layout/process4"/>
    <dgm:cxn modelId="{44B36DEE-55B8-3146-A9D5-12D217B62672}" type="presOf" srcId="{66B1E305-E084-4B16-8BD2-E7CFDBA7153F}" destId="{9C19A1EE-AE9C-D645-9412-2FCDCDA44889}" srcOrd="0" destOrd="0" presId="urn:microsoft.com/office/officeart/2005/8/layout/process4"/>
    <dgm:cxn modelId="{4094D8FC-A5CF-42D3-B1D8-83EB2823A890}" srcId="{BBA55615-CBDE-410B-8DF1-1018F5980D41}" destId="{66B1E305-E084-4B16-8BD2-E7CFDBA7153F}" srcOrd="2" destOrd="0" parTransId="{6FB13F25-70D5-4F32-AB15-DA24EF3B83AD}" sibTransId="{3150401D-554A-4A58-8D4F-DB1DC89DEC1D}"/>
    <dgm:cxn modelId="{C53392E1-040D-6B45-861F-AD7D8CD94B56}" type="presParOf" srcId="{115F8355-9901-444F-919F-5C444B78A06B}" destId="{DBF0F732-8A4C-4148-BFDD-CCC13967298A}" srcOrd="0" destOrd="0" presId="urn:microsoft.com/office/officeart/2005/8/layout/process4"/>
    <dgm:cxn modelId="{C1A7C6F5-1FE9-B04F-96AD-070210E703DB}" type="presParOf" srcId="{DBF0F732-8A4C-4148-BFDD-CCC13967298A}" destId="{4FDF4A0B-3DC8-4041-8F6F-70A1086285C3}" srcOrd="0" destOrd="0" presId="urn:microsoft.com/office/officeart/2005/8/layout/process4"/>
    <dgm:cxn modelId="{73507F56-32E6-3A43-9C7F-DFB6069ECA5A}" type="presParOf" srcId="{115F8355-9901-444F-919F-5C444B78A06B}" destId="{EF51D15E-472C-FF48-AEFC-B5D4161E2933}" srcOrd="1" destOrd="0" presId="urn:microsoft.com/office/officeart/2005/8/layout/process4"/>
    <dgm:cxn modelId="{29433EC6-5FBB-4F41-A296-B34CBFBE6E6B}" type="presParOf" srcId="{115F8355-9901-444F-919F-5C444B78A06B}" destId="{9FEF0EEE-F86B-734E-B53E-746A6229C580}" srcOrd="2" destOrd="0" presId="urn:microsoft.com/office/officeart/2005/8/layout/process4"/>
    <dgm:cxn modelId="{909B01D3-8F4A-CD45-BA00-967E18612ED6}" type="presParOf" srcId="{9FEF0EEE-F86B-734E-B53E-746A6229C580}" destId="{48ECFE20-AB00-A145-B070-B7C275127D6C}" srcOrd="0" destOrd="0" presId="urn:microsoft.com/office/officeart/2005/8/layout/process4"/>
    <dgm:cxn modelId="{53AEFE9B-2978-5D4C-A2DC-00864C15A638}" type="presParOf" srcId="{115F8355-9901-444F-919F-5C444B78A06B}" destId="{81A64F64-9CE3-BA40-9851-919E7E7EF74F}" srcOrd="3" destOrd="0" presId="urn:microsoft.com/office/officeart/2005/8/layout/process4"/>
    <dgm:cxn modelId="{E4F5E877-B839-EE43-BC33-C239771C8999}" type="presParOf" srcId="{115F8355-9901-444F-919F-5C444B78A06B}" destId="{8D0B1379-DB5E-6747-9414-7D217010D1DE}" srcOrd="4" destOrd="0" presId="urn:microsoft.com/office/officeart/2005/8/layout/process4"/>
    <dgm:cxn modelId="{EF246FC3-743C-B046-8EE8-DFA7B130B919}" type="presParOf" srcId="{8D0B1379-DB5E-6747-9414-7D217010D1DE}" destId="{9C19A1EE-AE9C-D645-9412-2FCDCDA44889}" srcOrd="0" destOrd="0" presId="urn:microsoft.com/office/officeart/2005/8/layout/process4"/>
    <dgm:cxn modelId="{9AC6CA48-5305-5345-993D-5A736202EACE}" type="presParOf" srcId="{115F8355-9901-444F-919F-5C444B78A06B}" destId="{2430F136-6F28-F841-9160-8D703301D5E8}" srcOrd="5" destOrd="0" presId="urn:microsoft.com/office/officeart/2005/8/layout/process4"/>
    <dgm:cxn modelId="{256FD396-0506-774E-A462-623F915359C6}" type="presParOf" srcId="{115F8355-9901-444F-919F-5C444B78A06B}" destId="{8B735E9E-1A7F-744F-B893-BA2AA3935ED5}" srcOrd="6" destOrd="0" presId="urn:microsoft.com/office/officeart/2005/8/layout/process4"/>
    <dgm:cxn modelId="{A6CC285A-47AC-804F-A2E7-70A3A3AED596}" type="presParOf" srcId="{8B735E9E-1A7F-744F-B893-BA2AA3935ED5}" destId="{396EC224-6445-6149-ACD4-634D210A75EB}" srcOrd="0" destOrd="0" presId="urn:microsoft.com/office/officeart/2005/8/layout/process4"/>
    <dgm:cxn modelId="{4A7B4E77-153A-0F4E-9024-F6E45DDE79EE}" type="presParOf" srcId="{115F8355-9901-444F-919F-5C444B78A06B}" destId="{CBD382CA-FD82-8E49-80BE-6AEB050E056D}" srcOrd="7" destOrd="0" presId="urn:microsoft.com/office/officeart/2005/8/layout/process4"/>
    <dgm:cxn modelId="{CCA10FDE-17EF-0444-B29A-00A68E9A43C3}" type="presParOf" srcId="{115F8355-9901-444F-919F-5C444B78A06B}" destId="{EDD67B27-360F-9840-9891-4AC4B4CDE2EE}" srcOrd="8" destOrd="0" presId="urn:microsoft.com/office/officeart/2005/8/layout/process4"/>
    <dgm:cxn modelId="{C62CF37E-4906-4149-969C-EF6E57413CF6}" type="presParOf" srcId="{EDD67B27-360F-9840-9891-4AC4B4CDE2EE}" destId="{64A2C838-B24C-2A44-820C-A3A45B20685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A6B454-E1A3-4565-8FDE-0821F556B3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2EF0840-583A-49B2-80E4-D21F2148B4E4}">
      <dgm:prSet/>
      <dgm:spPr/>
      <dgm:t>
        <a:bodyPr/>
        <a:lstStyle/>
        <a:p>
          <a:pPr>
            <a:lnSpc>
              <a:spcPct val="100000"/>
            </a:lnSpc>
          </a:pPr>
          <a:r>
            <a:rPr lang="en-US" dirty="0"/>
            <a:t>Following one of the intercultural communication theories mentions previously, might certain help the organization to develop effective communication.</a:t>
          </a:r>
        </a:p>
      </dgm:t>
    </dgm:pt>
    <dgm:pt modelId="{DB9FF91F-9F9B-46B7-8B4E-3DF7D8842CE4}" type="parTrans" cxnId="{508A445A-C93F-408E-9245-2391BBE42FCB}">
      <dgm:prSet/>
      <dgm:spPr/>
      <dgm:t>
        <a:bodyPr/>
        <a:lstStyle/>
        <a:p>
          <a:endParaRPr lang="en-US"/>
        </a:p>
      </dgm:t>
    </dgm:pt>
    <dgm:pt modelId="{C79625BC-7090-4EE9-87F8-1B3023BC951C}" type="sibTrans" cxnId="{508A445A-C93F-408E-9245-2391BBE42FCB}">
      <dgm:prSet/>
      <dgm:spPr/>
      <dgm:t>
        <a:bodyPr/>
        <a:lstStyle/>
        <a:p>
          <a:endParaRPr lang="en-US"/>
        </a:p>
      </dgm:t>
    </dgm:pt>
    <dgm:pt modelId="{221B8D88-2984-4AA3-8DC7-AFA3F100105C}">
      <dgm:prSet/>
      <dgm:spPr/>
      <dgm:t>
        <a:bodyPr/>
        <a:lstStyle/>
        <a:p>
          <a:pPr>
            <a:lnSpc>
              <a:spcPct val="100000"/>
            </a:lnSpc>
          </a:pPr>
          <a:r>
            <a:rPr lang="en-US"/>
            <a:t>The organisations might proceed to understanding the cultural differences. </a:t>
          </a:r>
        </a:p>
      </dgm:t>
    </dgm:pt>
    <dgm:pt modelId="{AFA5946E-AF78-4C0F-8F14-72474BB5A8B9}" type="parTrans" cxnId="{E662171E-E355-46C0-B2C1-59A186A35A9C}">
      <dgm:prSet/>
      <dgm:spPr/>
      <dgm:t>
        <a:bodyPr/>
        <a:lstStyle/>
        <a:p>
          <a:endParaRPr lang="en-US"/>
        </a:p>
      </dgm:t>
    </dgm:pt>
    <dgm:pt modelId="{087CB35B-7C29-4C32-B87E-2AB4881923C9}" type="sibTrans" cxnId="{E662171E-E355-46C0-B2C1-59A186A35A9C}">
      <dgm:prSet/>
      <dgm:spPr/>
      <dgm:t>
        <a:bodyPr/>
        <a:lstStyle/>
        <a:p>
          <a:endParaRPr lang="en-US"/>
        </a:p>
      </dgm:t>
    </dgm:pt>
    <dgm:pt modelId="{D748FC12-70D2-42A0-8174-750C7E3BF3C9}">
      <dgm:prSet/>
      <dgm:spPr/>
      <dgm:t>
        <a:bodyPr/>
        <a:lstStyle/>
        <a:p>
          <a:pPr>
            <a:lnSpc>
              <a:spcPct val="100000"/>
            </a:lnSpc>
          </a:pPr>
          <a:r>
            <a:rPr lang="en-US"/>
            <a:t>To work effectively both the organisations might respect each other’s values and norms and determine ways of operation and communication that works effectively for both of the parties in the joint venture.</a:t>
          </a:r>
        </a:p>
      </dgm:t>
    </dgm:pt>
    <dgm:pt modelId="{72827EEE-13A9-42F4-B2E4-9807DB91C628}" type="parTrans" cxnId="{81902C93-DD3B-4CF5-9FDB-F5712524B89D}">
      <dgm:prSet/>
      <dgm:spPr/>
      <dgm:t>
        <a:bodyPr/>
        <a:lstStyle/>
        <a:p>
          <a:endParaRPr lang="en-US"/>
        </a:p>
      </dgm:t>
    </dgm:pt>
    <dgm:pt modelId="{50B88F25-30F0-420B-9914-A1479A721177}" type="sibTrans" cxnId="{81902C93-DD3B-4CF5-9FDB-F5712524B89D}">
      <dgm:prSet/>
      <dgm:spPr/>
      <dgm:t>
        <a:bodyPr/>
        <a:lstStyle/>
        <a:p>
          <a:endParaRPr lang="en-US"/>
        </a:p>
      </dgm:t>
    </dgm:pt>
    <dgm:pt modelId="{52E1C89F-44A4-4BA0-BE43-B007BED449E6}">
      <dgm:prSet/>
      <dgm:spPr/>
      <dgm:t>
        <a:bodyPr/>
        <a:lstStyle/>
        <a:p>
          <a:pPr>
            <a:lnSpc>
              <a:spcPct val="100000"/>
            </a:lnSpc>
          </a:pPr>
          <a:r>
            <a:rPr lang="en-US"/>
            <a:t>The organisations might focus on developing relationships between each other rather than thinking aggressively and neglecting each other’s culture. </a:t>
          </a:r>
        </a:p>
      </dgm:t>
    </dgm:pt>
    <dgm:pt modelId="{6C999B70-96E0-4573-A70E-1FEE5859438A}" type="parTrans" cxnId="{9CD428BA-66BE-45FD-9FA1-B100CEDF7AEA}">
      <dgm:prSet/>
      <dgm:spPr/>
      <dgm:t>
        <a:bodyPr/>
        <a:lstStyle/>
        <a:p>
          <a:endParaRPr lang="en-US"/>
        </a:p>
      </dgm:t>
    </dgm:pt>
    <dgm:pt modelId="{BA18CB3C-9867-4E97-8D8A-1B8FD00D279B}" type="sibTrans" cxnId="{9CD428BA-66BE-45FD-9FA1-B100CEDF7AEA}">
      <dgm:prSet/>
      <dgm:spPr/>
      <dgm:t>
        <a:bodyPr/>
        <a:lstStyle/>
        <a:p>
          <a:endParaRPr lang="en-US"/>
        </a:p>
      </dgm:t>
    </dgm:pt>
    <dgm:pt modelId="{7358B9B9-799E-44F8-9435-5C1C3FF4DFF9}" type="pres">
      <dgm:prSet presAssocID="{67A6B454-E1A3-4565-8FDE-0821F556B344}" presName="root" presStyleCnt="0">
        <dgm:presLayoutVars>
          <dgm:dir/>
          <dgm:resizeHandles val="exact"/>
        </dgm:presLayoutVars>
      </dgm:prSet>
      <dgm:spPr/>
    </dgm:pt>
    <dgm:pt modelId="{54B6BEAA-8C16-4147-8330-D5A06D7C4929}" type="pres">
      <dgm:prSet presAssocID="{12EF0840-583A-49B2-80E4-D21F2148B4E4}" presName="compNode" presStyleCnt="0"/>
      <dgm:spPr/>
    </dgm:pt>
    <dgm:pt modelId="{B6DFED73-76B4-497E-BB89-E6D315FC2C0C}" type="pres">
      <dgm:prSet presAssocID="{12EF0840-583A-49B2-80E4-D21F2148B4E4}" presName="bgRect" presStyleLbl="bgShp" presStyleIdx="0" presStyleCnt="4"/>
      <dgm:spPr/>
    </dgm:pt>
    <dgm:pt modelId="{D247F6FD-1A5D-493D-8D91-9F703D31A13A}" type="pres">
      <dgm:prSet presAssocID="{12EF0840-583A-49B2-80E4-D21F2148B4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E9C1E026-EBED-4F16-AC2D-667F7C07691C}" type="pres">
      <dgm:prSet presAssocID="{12EF0840-583A-49B2-80E4-D21F2148B4E4}" presName="spaceRect" presStyleCnt="0"/>
      <dgm:spPr/>
    </dgm:pt>
    <dgm:pt modelId="{CC2742B7-FA3B-43EF-BF34-C420E310C77A}" type="pres">
      <dgm:prSet presAssocID="{12EF0840-583A-49B2-80E4-D21F2148B4E4}" presName="parTx" presStyleLbl="revTx" presStyleIdx="0" presStyleCnt="4">
        <dgm:presLayoutVars>
          <dgm:chMax val="0"/>
          <dgm:chPref val="0"/>
        </dgm:presLayoutVars>
      </dgm:prSet>
      <dgm:spPr/>
    </dgm:pt>
    <dgm:pt modelId="{25061587-3556-43EF-BC66-E8B977EED267}" type="pres">
      <dgm:prSet presAssocID="{C79625BC-7090-4EE9-87F8-1B3023BC951C}" presName="sibTrans" presStyleCnt="0"/>
      <dgm:spPr/>
    </dgm:pt>
    <dgm:pt modelId="{0BE29C02-F16D-4FCA-92EF-29C6C31AB480}" type="pres">
      <dgm:prSet presAssocID="{221B8D88-2984-4AA3-8DC7-AFA3F100105C}" presName="compNode" presStyleCnt="0"/>
      <dgm:spPr/>
    </dgm:pt>
    <dgm:pt modelId="{37DA0B19-02B8-4DBA-B5A5-BC8D38F4FA5E}" type="pres">
      <dgm:prSet presAssocID="{221B8D88-2984-4AA3-8DC7-AFA3F100105C}" presName="bgRect" presStyleLbl="bgShp" presStyleIdx="1" presStyleCnt="4"/>
      <dgm:spPr/>
    </dgm:pt>
    <dgm:pt modelId="{309918F7-1725-408B-BBCE-21C3FC32BDCC}" type="pres">
      <dgm:prSet presAssocID="{221B8D88-2984-4AA3-8DC7-AFA3F10010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9BEDD473-A318-4E92-AFC4-AFAB782E8638}" type="pres">
      <dgm:prSet presAssocID="{221B8D88-2984-4AA3-8DC7-AFA3F100105C}" presName="spaceRect" presStyleCnt="0"/>
      <dgm:spPr/>
    </dgm:pt>
    <dgm:pt modelId="{373B3D9D-72EB-47EA-B97B-8F94B8CCBB30}" type="pres">
      <dgm:prSet presAssocID="{221B8D88-2984-4AA3-8DC7-AFA3F100105C}" presName="parTx" presStyleLbl="revTx" presStyleIdx="1" presStyleCnt="4">
        <dgm:presLayoutVars>
          <dgm:chMax val="0"/>
          <dgm:chPref val="0"/>
        </dgm:presLayoutVars>
      </dgm:prSet>
      <dgm:spPr/>
    </dgm:pt>
    <dgm:pt modelId="{0C5C203A-1938-4F72-B84A-741A7B9936ED}" type="pres">
      <dgm:prSet presAssocID="{087CB35B-7C29-4C32-B87E-2AB4881923C9}" presName="sibTrans" presStyleCnt="0"/>
      <dgm:spPr/>
    </dgm:pt>
    <dgm:pt modelId="{075B05CB-FFDB-4F29-811F-1A01572DE6A0}" type="pres">
      <dgm:prSet presAssocID="{D748FC12-70D2-42A0-8174-750C7E3BF3C9}" presName="compNode" presStyleCnt="0"/>
      <dgm:spPr/>
    </dgm:pt>
    <dgm:pt modelId="{0E7FAECB-52E6-477D-A6AF-5D2854FC716E}" type="pres">
      <dgm:prSet presAssocID="{D748FC12-70D2-42A0-8174-750C7E3BF3C9}" presName="bgRect" presStyleLbl="bgShp" presStyleIdx="2" presStyleCnt="4"/>
      <dgm:spPr/>
    </dgm:pt>
    <dgm:pt modelId="{1925EC57-EAB5-453D-B88F-E0398587697A}" type="pres">
      <dgm:prSet presAssocID="{D748FC12-70D2-42A0-8174-750C7E3BF3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C90F30DF-C9C6-44EC-BFA7-F62832426719}" type="pres">
      <dgm:prSet presAssocID="{D748FC12-70D2-42A0-8174-750C7E3BF3C9}" presName="spaceRect" presStyleCnt="0"/>
      <dgm:spPr/>
    </dgm:pt>
    <dgm:pt modelId="{E4618C6E-E8F9-4391-B9C9-3322B6F64F70}" type="pres">
      <dgm:prSet presAssocID="{D748FC12-70D2-42A0-8174-750C7E3BF3C9}" presName="parTx" presStyleLbl="revTx" presStyleIdx="2" presStyleCnt="4">
        <dgm:presLayoutVars>
          <dgm:chMax val="0"/>
          <dgm:chPref val="0"/>
        </dgm:presLayoutVars>
      </dgm:prSet>
      <dgm:spPr/>
    </dgm:pt>
    <dgm:pt modelId="{F800FF18-87E7-4FCC-BFE4-A7E66A689F37}" type="pres">
      <dgm:prSet presAssocID="{50B88F25-30F0-420B-9914-A1479A721177}" presName="sibTrans" presStyleCnt="0"/>
      <dgm:spPr/>
    </dgm:pt>
    <dgm:pt modelId="{551D1A9E-CF63-47EB-B75D-43F8D3B76183}" type="pres">
      <dgm:prSet presAssocID="{52E1C89F-44A4-4BA0-BE43-B007BED449E6}" presName="compNode" presStyleCnt="0"/>
      <dgm:spPr/>
    </dgm:pt>
    <dgm:pt modelId="{7C35FAF7-92A0-435A-B8A6-1BD15C694E18}" type="pres">
      <dgm:prSet presAssocID="{52E1C89F-44A4-4BA0-BE43-B007BED449E6}" presName="bgRect" presStyleLbl="bgShp" presStyleIdx="3" presStyleCnt="4"/>
      <dgm:spPr/>
    </dgm:pt>
    <dgm:pt modelId="{4727F5E7-CECC-49F8-A51F-55E945498929}" type="pres">
      <dgm:prSet presAssocID="{52E1C89F-44A4-4BA0-BE43-B007BED449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DBD16963-082C-4EF4-A59C-0A165AC90A41}" type="pres">
      <dgm:prSet presAssocID="{52E1C89F-44A4-4BA0-BE43-B007BED449E6}" presName="spaceRect" presStyleCnt="0"/>
      <dgm:spPr/>
    </dgm:pt>
    <dgm:pt modelId="{17EF8542-FBE9-4468-BEC3-70D8F47065E4}" type="pres">
      <dgm:prSet presAssocID="{52E1C89F-44A4-4BA0-BE43-B007BED449E6}" presName="parTx" presStyleLbl="revTx" presStyleIdx="3" presStyleCnt="4">
        <dgm:presLayoutVars>
          <dgm:chMax val="0"/>
          <dgm:chPref val="0"/>
        </dgm:presLayoutVars>
      </dgm:prSet>
      <dgm:spPr/>
    </dgm:pt>
  </dgm:ptLst>
  <dgm:cxnLst>
    <dgm:cxn modelId="{E662171E-E355-46C0-B2C1-59A186A35A9C}" srcId="{67A6B454-E1A3-4565-8FDE-0821F556B344}" destId="{221B8D88-2984-4AA3-8DC7-AFA3F100105C}" srcOrd="1" destOrd="0" parTransId="{AFA5946E-AF78-4C0F-8F14-72474BB5A8B9}" sibTransId="{087CB35B-7C29-4C32-B87E-2AB4881923C9}"/>
    <dgm:cxn modelId="{0B0CAD53-D39C-4C8A-84EA-057DE61233FE}" type="presOf" srcId="{221B8D88-2984-4AA3-8DC7-AFA3F100105C}" destId="{373B3D9D-72EB-47EA-B97B-8F94B8CCBB30}" srcOrd="0" destOrd="0" presId="urn:microsoft.com/office/officeart/2018/2/layout/IconVerticalSolidList"/>
    <dgm:cxn modelId="{2DB2E955-937D-4802-9B36-62CE50B3FC83}" type="presOf" srcId="{52E1C89F-44A4-4BA0-BE43-B007BED449E6}" destId="{17EF8542-FBE9-4468-BEC3-70D8F47065E4}" srcOrd="0" destOrd="0" presId="urn:microsoft.com/office/officeart/2018/2/layout/IconVerticalSolidList"/>
    <dgm:cxn modelId="{508A445A-C93F-408E-9245-2391BBE42FCB}" srcId="{67A6B454-E1A3-4565-8FDE-0821F556B344}" destId="{12EF0840-583A-49B2-80E4-D21F2148B4E4}" srcOrd="0" destOrd="0" parTransId="{DB9FF91F-9F9B-46B7-8B4E-3DF7D8842CE4}" sibTransId="{C79625BC-7090-4EE9-87F8-1B3023BC951C}"/>
    <dgm:cxn modelId="{81902C93-DD3B-4CF5-9FDB-F5712524B89D}" srcId="{67A6B454-E1A3-4565-8FDE-0821F556B344}" destId="{D748FC12-70D2-42A0-8174-750C7E3BF3C9}" srcOrd="2" destOrd="0" parTransId="{72827EEE-13A9-42F4-B2E4-9807DB91C628}" sibTransId="{50B88F25-30F0-420B-9914-A1479A721177}"/>
    <dgm:cxn modelId="{9CD428BA-66BE-45FD-9FA1-B100CEDF7AEA}" srcId="{67A6B454-E1A3-4565-8FDE-0821F556B344}" destId="{52E1C89F-44A4-4BA0-BE43-B007BED449E6}" srcOrd="3" destOrd="0" parTransId="{6C999B70-96E0-4573-A70E-1FEE5859438A}" sibTransId="{BA18CB3C-9867-4E97-8D8A-1B8FD00D279B}"/>
    <dgm:cxn modelId="{4B4111CD-482D-4822-B59A-571026B4C7BB}" type="presOf" srcId="{67A6B454-E1A3-4565-8FDE-0821F556B344}" destId="{7358B9B9-799E-44F8-9435-5C1C3FF4DFF9}" srcOrd="0" destOrd="0" presId="urn:microsoft.com/office/officeart/2018/2/layout/IconVerticalSolidList"/>
    <dgm:cxn modelId="{8E26ECDC-D009-4E12-966E-2AEB089F7459}" type="presOf" srcId="{12EF0840-583A-49B2-80E4-D21F2148B4E4}" destId="{CC2742B7-FA3B-43EF-BF34-C420E310C77A}" srcOrd="0" destOrd="0" presId="urn:microsoft.com/office/officeart/2018/2/layout/IconVerticalSolidList"/>
    <dgm:cxn modelId="{5535E6E1-892E-4A57-AE2F-76122EBEEFF0}" type="presOf" srcId="{D748FC12-70D2-42A0-8174-750C7E3BF3C9}" destId="{E4618C6E-E8F9-4391-B9C9-3322B6F64F70}" srcOrd="0" destOrd="0" presId="urn:microsoft.com/office/officeart/2018/2/layout/IconVerticalSolidList"/>
    <dgm:cxn modelId="{42D70AD1-AD05-4572-81A7-71B836F228DE}" type="presParOf" srcId="{7358B9B9-799E-44F8-9435-5C1C3FF4DFF9}" destId="{54B6BEAA-8C16-4147-8330-D5A06D7C4929}" srcOrd="0" destOrd="0" presId="urn:microsoft.com/office/officeart/2018/2/layout/IconVerticalSolidList"/>
    <dgm:cxn modelId="{9D672D15-91F6-46E7-BDE9-CEADFE5BB1AD}" type="presParOf" srcId="{54B6BEAA-8C16-4147-8330-D5A06D7C4929}" destId="{B6DFED73-76B4-497E-BB89-E6D315FC2C0C}" srcOrd="0" destOrd="0" presId="urn:microsoft.com/office/officeart/2018/2/layout/IconVerticalSolidList"/>
    <dgm:cxn modelId="{267554E8-ACAD-48CC-A5AE-15A64CD742EE}" type="presParOf" srcId="{54B6BEAA-8C16-4147-8330-D5A06D7C4929}" destId="{D247F6FD-1A5D-493D-8D91-9F703D31A13A}" srcOrd="1" destOrd="0" presId="urn:microsoft.com/office/officeart/2018/2/layout/IconVerticalSolidList"/>
    <dgm:cxn modelId="{D87C1A88-965D-4D31-BB8D-F55F7C711CA6}" type="presParOf" srcId="{54B6BEAA-8C16-4147-8330-D5A06D7C4929}" destId="{E9C1E026-EBED-4F16-AC2D-667F7C07691C}" srcOrd="2" destOrd="0" presId="urn:microsoft.com/office/officeart/2018/2/layout/IconVerticalSolidList"/>
    <dgm:cxn modelId="{1524C2BD-F616-4E95-B9D0-279AE53D6FF8}" type="presParOf" srcId="{54B6BEAA-8C16-4147-8330-D5A06D7C4929}" destId="{CC2742B7-FA3B-43EF-BF34-C420E310C77A}" srcOrd="3" destOrd="0" presId="urn:microsoft.com/office/officeart/2018/2/layout/IconVerticalSolidList"/>
    <dgm:cxn modelId="{B2709484-071F-4860-A8E8-47921C620067}" type="presParOf" srcId="{7358B9B9-799E-44F8-9435-5C1C3FF4DFF9}" destId="{25061587-3556-43EF-BC66-E8B977EED267}" srcOrd="1" destOrd="0" presId="urn:microsoft.com/office/officeart/2018/2/layout/IconVerticalSolidList"/>
    <dgm:cxn modelId="{59E896F0-2A68-4571-85C4-F08110E4916B}" type="presParOf" srcId="{7358B9B9-799E-44F8-9435-5C1C3FF4DFF9}" destId="{0BE29C02-F16D-4FCA-92EF-29C6C31AB480}" srcOrd="2" destOrd="0" presId="urn:microsoft.com/office/officeart/2018/2/layout/IconVerticalSolidList"/>
    <dgm:cxn modelId="{8CE76F3C-07A5-46A5-A195-9A5B080DE69D}" type="presParOf" srcId="{0BE29C02-F16D-4FCA-92EF-29C6C31AB480}" destId="{37DA0B19-02B8-4DBA-B5A5-BC8D38F4FA5E}" srcOrd="0" destOrd="0" presId="urn:microsoft.com/office/officeart/2018/2/layout/IconVerticalSolidList"/>
    <dgm:cxn modelId="{FE8B0FAE-8FAA-4587-BB32-174558B1A08B}" type="presParOf" srcId="{0BE29C02-F16D-4FCA-92EF-29C6C31AB480}" destId="{309918F7-1725-408B-BBCE-21C3FC32BDCC}" srcOrd="1" destOrd="0" presId="urn:microsoft.com/office/officeart/2018/2/layout/IconVerticalSolidList"/>
    <dgm:cxn modelId="{9895122A-478A-4D4A-B618-B557212D917C}" type="presParOf" srcId="{0BE29C02-F16D-4FCA-92EF-29C6C31AB480}" destId="{9BEDD473-A318-4E92-AFC4-AFAB782E8638}" srcOrd="2" destOrd="0" presId="urn:microsoft.com/office/officeart/2018/2/layout/IconVerticalSolidList"/>
    <dgm:cxn modelId="{0C6E733A-CD98-4A3C-847F-E0430FD473A3}" type="presParOf" srcId="{0BE29C02-F16D-4FCA-92EF-29C6C31AB480}" destId="{373B3D9D-72EB-47EA-B97B-8F94B8CCBB30}" srcOrd="3" destOrd="0" presId="urn:microsoft.com/office/officeart/2018/2/layout/IconVerticalSolidList"/>
    <dgm:cxn modelId="{221050DF-55E4-464C-86FA-16344A27AE14}" type="presParOf" srcId="{7358B9B9-799E-44F8-9435-5C1C3FF4DFF9}" destId="{0C5C203A-1938-4F72-B84A-741A7B9936ED}" srcOrd="3" destOrd="0" presId="urn:microsoft.com/office/officeart/2018/2/layout/IconVerticalSolidList"/>
    <dgm:cxn modelId="{C563F147-8FD4-47BB-A3EE-D2809444FB76}" type="presParOf" srcId="{7358B9B9-799E-44F8-9435-5C1C3FF4DFF9}" destId="{075B05CB-FFDB-4F29-811F-1A01572DE6A0}" srcOrd="4" destOrd="0" presId="urn:microsoft.com/office/officeart/2018/2/layout/IconVerticalSolidList"/>
    <dgm:cxn modelId="{A5CA367A-B328-4929-9B2B-28457C53D1F2}" type="presParOf" srcId="{075B05CB-FFDB-4F29-811F-1A01572DE6A0}" destId="{0E7FAECB-52E6-477D-A6AF-5D2854FC716E}" srcOrd="0" destOrd="0" presId="urn:microsoft.com/office/officeart/2018/2/layout/IconVerticalSolidList"/>
    <dgm:cxn modelId="{34EF3085-98F1-4FA5-ACE7-E5A57C434CDC}" type="presParOf" srcId="{075B05CB-FFDB-4F29-811F-1A01572DE6A0}" destId="{1925EC57-EAB5-453D-B88F-E0398587697A}" srcOrd="1" destOrd="0" presId="urn:microsoft.com/office/officeart/2018/2/layout/IconVerticalSolidList"/>
    <dgm:cxn modelId="{4F85E7BF-F508-4349-9767-27975364DCA7}" type="presParOf" srcId="{075B05CB-FFDB-4F29-811F-1A01572DE6A0}" destId="{C90F30DF-C9C6-44EC-BFA7-F62832426719}" srcOrd="2" destOrd="0" presId="urn:microsoft.com/office/officeart/2018/2/layout/IconVerticalSolidList"/>
    <dgm:cxn modelId="{5D50A044-7C5A-484B-947D-7E839C9981CD}" type="presParOf" srcId="{075B05CB-FFDB-4F29-811F-1A01572DE6A0}" destId="{E4618C6E-E8F9-4391-B9C9-3322B6F64F70}" srcOrd="3" destOrd="0" presId="urn:microsoft.com/office/officeart/2018/2/layout/IconVerticalSolidList"/>
    <dgm:cxn modelId="{036F6E12-F664-4266-9F5E-81407F32C018}" type="presParOf" srcId="{7358B9B9-799E-44F8-9435-5C1C3FF4DFF9}" destId="{F800FF18-87E7-4FCC-BFE4-A7E66A689F37}" srcOrd="5" destOrd="0" presId="urn:microsoft.com/office/officeart/2018/2/layout/IconVerticalSolidList"/>
    <dgm:cxn modelId="{EB4A44CA-64F5-43C4-A9BE-EB897D2E3F28}" type="presParOf" srcId="{7358B9B9-799E-44F8-9435-5C1C3FF4DFF9}" destId="{551D1A9E-CF63-47EB-B75D-43F8D3B76183}" srcOrd="6" destOrd="0" presId="urn:microsoft.com/office/officeart/2018/2/layout/IconVerticalSolidList"/>
    <dgm:cxn modelId="{8989B61B-7087-41DD-82E1-A0CF14E59B7E}" type="presParOf" srcId="{551D1A9E-CF63-47EB-B75D-43F8D3B76183}" destId="{7C35FAF7-92A0-435A-B8A6-1BD15C694E18}" srcOrd="0" destOrd="0" presId="urn:microsoft.com/office/officeart/2018/2/layout/IconVerticalSolidList"/>
    <dgm:cxn modelId="{33BC3A61-B086-4958-BE6A-24A67488F76C}" type="presParOf" srcId="{551D1A9E-CF63-47EB-B75D-43F8D3B76183}" destId="{4727F5E7-CECC-49F8-A51F-55E945498929}" srcOrd="1" destOrd="0" presId="urn:microsoft.com/office/officeart/2018/2/layout/IconVerticalSolidList"/>
    <dgm:cxn modelId="{7B1407E3-EEA0-4F1D-BBD9-A19B7FAA395F}" type="presParOf" srcId="{551D1A9E-CF63-47EB-B75D-43F8D3B76183}" destId="{DBD16963-082C-4EF4-A59C-0A165AC90A41}" srcOrd="2" destOrd="0" presId="urn:microsoft.com/office/officeart/2018/2/layout/IconVerticalSolidList"/>
    <dgm:cxn modelId="{98EDBF3D-16EE-4871-B05C-9C8F920A6804}" type="presParOf" srcId="{551D1A9E-CF63-47EB-B75D-43F8D3B76183}" destId="{17EF8542-FBE9-4468-BEC3-70D8F47065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F3B980-1A7E-4717-B646-B3DD8CB3ADE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D867C76-1CD7-4FCC-A8C2-CE19B12B7B64}">
      <dgm:prSet/>
      <dgm:spPr/>
      <dgm:t>
        <a:bodyPr/>
        <a:lstStyle/>
        <a:p>
          <a:pPr>
            <a:lnSpc>
              <a:spcPct val="100000"/>
            </a:lnSpc>
          </a:pPr>
          <a:r>
            <a:rPr lang="en-US"/>
            <a:t>To work with divergent culture, organisations must be cautious about each other’s culture. Due to a cultural gap there might be occurrence of several barriers like miscommunication, misunderstanding, different ways of accomplishment of work, ineffective decisions making and many more. </a:t>
          </a:r>
        </a:p>
      </dgm:t>
    </dgm:pt>
    <dgm:pt modelId="{C74E10AF-C567-4402-82BD-7152BDF6F90E}" type="parTrans" cxnId="{CA41B08C-322F-40DC-AF98-FE39D26A092E}">
      <dgm:prSet/>
      <dgm:spPr/>
      <dgm:t>
        <a:bodyPr/>
        <a:lstStyle/>
        <a:p>
          <a:endParaRPr lang="en-US"/>
        </a:p>
      </dgm:t>
    </dgm:pt>
    <dgm:pt modelId="{ABCE3C11-B992-4D6B-AA1E-92F9E71C6119}" type="sibTrans" cxnId="{CA41B08C-322F-40DC-AF98-FE39D26A092E}">
      <dgm:prSet/>
      <dgm:spPr/>
      <dgm:t>
        <a:bodyPr/>
        <a:lstStyle/>
        <a:p>
          <a:endParaRPr lang="en-US"/>
        </a:p>
      </dgm:t>
    </dgm:pt>
    <dgm:pt modelId="{D1F7928D-AC22-41F3-AD24-74E3D271696C}">
      <dgm:prSet/>
      <dgm:spPr/>
      <dgm:t>
        <a:bodyPr/>
        <a:lstStyle/>
        <a:p>
          <a:pPr>
            <a:lnSpc>
              <a:spcPct val="100000"/>
            </a:lnSpc>
          </a:pPr>
          <a:r>
            <a:rPr lang="en-US"/>
            <a:t>However, if the organisations follow intercultural communication theories to communicate with people of other culture, they will certainly be able to fill-up the communication gap, make operational decision effectively, respect each other’s cultural decisions and norms. </a:t>
          </a:r>
        </a:p>
      </dgm:t>
    </dgm:pt>
    <dgm:pt modelId="{06BC085C-7A94-4C68-BB09-AC3EF72B9B10}" type="parTrans" cxnId="{7833B299-F072-408C-8237-125B05B854F1}">
      <dgm:prSet/>
      <dgm:spPr/>
      <dgm:t>
        <a:bodyPr/>
        <a:lstStyle/>
        <a:p>
          <a:endParaRPr lang="en-US"/>
        </a:p>
      </dgm:t>
    </dgm:pt>
    <dgm:pt modelId="{344E2480-584E-457A-86C7-EFA5D27DC812}" type="sibTrans" cxnId="{7833B299-F072-408C-8237-125B05B854F1}">
      <dgm:prSet/>
      <dgm:spPr/>
      <dgm:t>
        <a:bodyPr/>
        <a:lstStyle/>
        <a:p>
          <a:endParaRPr lang="en-US"/>
        </a:p>
      </dgm:t>
    </dgm:pt>
    <dgm:pt modelId="{50EBF34A-8CCB-47C7-8AD2-583509F63615}" type="pres">
      <dgm:prSet presAssocID="{E9F3B980-1A7E-4717-B646-B3DD8CB3ADE4}" presName="root" presStyleCnt="0">
        <dgm:presLayoutVars>
          <dgm:dir/>
          <dgm:resizeHandles val="exact"/>
        </dgm:presLayoutVars>
      </dgm:prSet>
      <dgm:spPr/>
    </dgm:pt>
    <dgm:pt modelId="{89E62F5A-E4C0-4FF1-AC0A-AAB8A3C04E7E}" type="pres">
      <dgm:prSet presAssocID="{4D867C76-1CD7-4FCC-A8C2-CE19B12B7B64}" presName="compNode" presStyleCnt="0"/>
      <dgm:spPr/>
    </dgm:pt>
    <dgm:pt modelId="{21946CEB-4A36-4843-9DDD-824BC00172A0}" type="pres">
      <dgm:prSet presAssocID="{4D867C76-1CD7-4FCC-A8C2-CE19B12B7B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88EBC165-8CB8-4D16-9A22-186AE8D0E401}" type="pres">
      <dgm:prSet presAssocID="{4D867C76-1CD7-4FCC-A8C2-CE19B12B7B64}" presName="spaceRect" presStyleCnt="0"/>
      <dgm:spPr/>
    </dgm:pt>
    <dgm:pt modelId="{4F4518F3-0E95-4A9F-A2D5-7C9946D5B481}" type="pres">
      <dgm:prSet presAssocID="{4D867C76-1CD7-4FCC-A8C2-CE19B12B7B64}" presName="textRect" presStyleLbl="revTx" presStyleIdx="0" presStyleCnt="2">
        <dgm:presLayoutVars>
          <dgm:chMax val="1"/>
          <dgm:chPref val="1"/>
        </dgm:presLayoutVars>
      </dgm:prSet>
      <dgm:spPr/>
    </dgm:pt>
    <dgm:pt modelId="{297E26FC-E056-4C5A-A0EE-1B425D67FAA9}" type="pres">
      <dgm:prSet presAssocID="{ABCE3C11-B992-4D6B-AA1E-92F9E71C6119}" presName="sibTrans" presStyleCnt="0"/>
      <dgm:spPr/>
    </dgm:pt>
    <dgm:pt modelId="{A73CF112-6211-49C2-A197-8B90418DDC98}" type="pres">
      <dgm:prSet presAssocID="{D1F7928D-AC22-41F3-AD24-74E3D271696C}" presName="compNode" presStyleCnt="0"/>
      <dgm:spPr/>
    </dgm:pt>
    <dgm:pt modelId="{6D576D22-0613-4CD7-A791-B4F6C92147BA}" type="pres">
      <dgm:prSet presAssocID="{D1F7928D-AC22-41F3-AD24-74E3D27169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1590A690-D526-4189-A7FC-6847FF7E3A2E}" type="pres">
      <dgm:prSet presAssocID="{D1F7928D-AC22-41F3-AD24-74E3D271696C}" presName="spaceRect" presStyleCnt="0"/>
      <dgm:spPr/>
    </dgm:pt>
    <dgm:pt modelId="{03CB5AAA-1F39-41E3-83DC-938BFFF955B7}" type="pres">
      <dgm:prSet presAssocID="{D1F7928D-AC22-41F3-AD24-74E3D271696C}" presName="textRect" presStyleLbl="revTx" presStyleIdx="1" presStyleCnt="2">
        <dgm:presLayoutVars>
          <dgm:chMax val="1"/>
          <dgm:chPref val="1"/>
        </dgm:presLayoutVars>
      </dgm:prSet>
      <dgm:spPr/>
    </dgm:pt>
  </dgm:ptLst>
  <dgm:cxnLst>
    <dgm:cxn modelId="{CA41B08C-322F-40DC-AF98-FE39D26A092E}" srcId="{E9F3B980-1A7E-4717-B646-B3DD8CB3ADE4}" destId="{4D867C76-1CD7-4FCC-A8C2-CE19B12B7B64}" srcOrd="0" destOrd="0" parTransId="{C74E10AF-C567-4402-82BD-7152BDF6F90E}" sibTransId="{ABCE3C11-B992-4D6B-AA1E-92F9E71C6119}"/>
    <dgm:cxn modelId="{7833B299-F072-408C-8237-125B05B854F1}" srcId="{E9F3B980-1A7E-4717-B646-B3DD8CB3ADE4}" destId="{D1F7928D-AC22-41F3-AD24-74E3D271696C}" srcOrd="1" destOrd="0" parTransId="{06BC085C-7A94-4C68-BB09-AC3EF72B9B10}" sibTransId="{344E2480-584E-457A-86C7-EFA5D27DC812}"/>
    <dgm:cxn modelId="{974D80BE-D8F1-47B7-8520-634D9E365929}" type="presOf" srcId="{D1F7928D-AC22-41F3-AD24-74E3D271696C}" destId="{03CB5AAA-1F39-41E3-83DC-938BFFF955B7}" srcOrd="0" destOrd="0" presId="urn:microsoft.com/office/officeart/2018/2/layout/IconLabelList"/>
    <dgm:cxn modelId="{4528C9CC-64C2-4C6E-A3D4-C41122EBDF1D}" type="presOf" srcId="{4D867C76-1CD7-4FCC-A8C2-CE19B12B7B64}" destId="{4F4518F3-0E95-4A9F-A2D5-7C9946D5B481}" srcOrd="0" destOrd="0" presId="urn:microsoft.com/office/officeart/2018/2/layout/IconLabelList"/>
    <dgm:cxn modelId="{9913E7F7-17D8-48A5-A4AD-7811D5157B4B}" type="presOf" srcId="{E9F3B980-1A7E-4717-B646-B3DD8CB3ADE4}" destId="{50EBF34A-8CCB-47C7-8AD2-583509F63615}" srcOrd="0" destOrd="0" presId="urn:microsoft.com/office/officeart/2018/2/layout/IconLabelList"/>
    <dgm:cxn modelId="{E1013E06-4568-4532-8D29-7CE50CB47DC0}" type="presParOf" srcId="{50EBF34A-8CCB-47C7-8AD2-583509F63615}" destId="{89E62F5A-E4C0-4FF1-AC0A-AAB8A3C04E7E}" srcOrd="0" destOrd="0" presId="urn:microsoft.com/office/officeart/2018/2/layout/IconLabelList"/>
    <dgm:cxn modelId="{4D22E2D2-F38A-4347-837C-8DBF8D615027}" type="presParOf" srcId="{89E62F5A-E4C0-4FF1-AC0A-AAB8A3C04E7E}" destId="{21946CEB-4A36-4843-9DDD-824BC00172A0}" srcOrd="0" destOrd="0" presId="urn:microsoft.com/office/officeart/2018/2/layout/IconLabelList"/>
    <dgm:cxn modelId="{A02EFD74-EEC4-404D-ABEC-D56DE68A8343}" type="presParOf" srcId="{89E62F5A-E4C0-4FF1-AC0A-AAB8A3C04E7E}" destId="{88EBC165-8CB8-4D16-9A22-186AE8D0E401}" srcOrd="1" destOrd="0" presId="urn:microsoft.com/office/officeart/2018/2/layout/IconLabelList"/>
    <dgm:cxn modelId="{BAD44C10-69F4-41B8-9163-D70C75DE6223}" type="presParOf" srcId="{89E62F5A-E4C0-4FF1-AC0A-AAB8A3C04E7E}" destId="{4F4518F3-0E95-4A9F-A2D5-7C9946D5B481}" srcOrd="2" destOrd="0" presId="urn:microsoft.com/office/officeart/2018/2/layout/IconLabelList"/>
    <dgm:cxn modelId="{448A0811-0619-44E5-A239-0A1CC5C496D8}" type="presParOf" srcId="{50EBF34A-8CCB-47C7-8AD2-583509F63615}" destId="{297E26FC-E056-4C5A-A0EE-1B425D67FAA9}" srcOrd="1" destOrd="0" presId="urn:microsoft.com/office/officeart/2018/2/layout/IconLabelList"/>
    <dgm:cxn modelId="{8CD92BD1-AC94-464A-A309-48280BAC7589}" type="presParOf" srcId="{50EBF34A-8CCB-47C7-8AD2-583509F63615}" destId="{A73CF112-6211-49C2-A197-8B90418DDC98}" srcOrd="2" destOrd="0" presId="urn:microsoft.com/office/officeart/2018/2/layout/IconLabelList"/>
    <dgm:cxn modelId="{07A7B89A-B327-4B49-A527-8E5FC6C45547}" type="presParOf" srcId="{A73CF112-6211-49C2-A197-8B90418DDC98}" destId="{6D576D22-0613-4CD7-A791-B4F6C92147BA}" srcOrd="0" destOrd="0" presId="urn:microsoft.com/office/officeart/2018/2/layout/IconLabelList"/>
    <dgm:cxn modelId="{052E52BD-D624-4FC0-9D65-966F3CE2EEC4}" type="presParOf" srcId="{A73CF112-6211-49C2-A197-8B90418DDC98}" destId="{1590A690-D526-4189-A7FC-6847FF7E3A2E}" srcOrd="1" destOrd="0" presId="urn:microsoft.com/office/officeart/2018/2/layout/IconLabelList"/>
    <dgm:cxn modelId="{35BAE4A0-72BB-435E-B277-E2D26B826B05}" type="presParOf" srcId="{A73CF112-6211-49C2-A197-8B90418DDC98}" destId="{03CB5AAA-1F39-41E3-83DC-938BFFF955B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B21605C-C141-41BD-97AC-C9BCF49686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0280FD6-4E85-48A0-9D58-991A3B4BA7E5}">
      <dgm:prSet/>
      <dgm:spPr/>
      <dgm:t>
        <a:bodyPr/>
        <a:lstStyle/>
        <a:p>
          <a:r>
            <a:rPr lang="en-US"/>
            <a:t>Alexandra, V., Ehrhart, K. and Randel, A., 2021. Cultural intelligence, perceived inclusion, and cultural diversity in workgroups. </a:t>
          </a:r>
          <a:r>
            <a:rPr lang="en-US" i="1"/>
            <a:t>Personality and Individual Differences</a:t>
          </a:r>
          <a:r>
            <a:rPr lang="en-US"/>
            <a:t>, 168(168), p.110285.</a:t>
          </a:r>
        </a:p>
      </dgm:t>
    </dgm:pt>
    <dgm:pt modelId="{41E6F4DE-4E7A-444B-A0CB-4F84438D897F}" type="parTrans" cxnId="{8F03EC56-E522-464A-8F2A-88C2389D2EC2}">
      <dgm:prSet/>
      <dgm:spPr/>
      <dgm:t>
        <a:bodyPr/>
        <a:lstStyle/>
        <a:p>
          <a:endParaRPr lang="en-US"/>
        </a:p>
      </dgm:t>
    </dgm:pt>
    <dgm:pt modelId="{C20FCDB1-D843-472D-818C-DBA60ECDDEB2}" type="sibTrans" cxnId="{8F03EC56-E522-464A-8F2A-88C2389D2EC2}">
      <dgm:prSet/>
      <dgm:spPr/>
      <dgm:t>
        <a:bodyPr/>
        <a:lstStyle/>
        <a:p>
          <a:endParaRPr lang="en-US"/>
        </a:p>
      </dgm:t>
    </dgm:pt>
    <dgm:pt modelId="{F9F60081-6A63-4913-A3E3-598223AFF0CA}">
      <dgm:prSet/>
      <dgm:spPr/>
      <dgm:t>
        <a:bodyPr/>
        <a:lstStyle/>
        <a:p>
          <a:r>
            <a:rPr lang="en-US"/>
            <a:t>Collinson, S., Narula, R. and Rugman, A., 2019. </a:t>
          </a:r>
          <a:r>
            <a:rPr lang="en-US" i="1"/>
            <a:t>International business</a:t>
          </a:r>
          <a:r>
            <a:rPr lang="en-US"/>
            <a:t>. 4th ed. Boston: New Pearson Limited, pp.159-164.</a:t>
          </a:r>
        </a:p>
      </dgm:t>
    </dgm:pt>
    <dgm:pt modelId="{64881C6A-3A6B-440D-9A2C-47CC46B57536}" type="parTrans" cxnId="{27AC0357-9E59-4572-B94E-E2D2C1CE9551}">
      <dgm:prSet/>
      <dgm:spPr/>
      <dgm:t>
        <a:bodyPr/>
        <a:lstStyle/>
        <a:p>
          <a:endParaRPr lang="en-US"/>
        </a:p>
      </dgm:t>
    </dgm:pt>
    <dgm:pt modelId="{18CEBCB5-2D69-49E7-A153-9991F67A9F00}" type="sibTrans" cxnId="{27AC0357-9E59-4572-B94E-E2D2C1CE9551}">
      <dgm:prSet/>
      <dgm:spPr/>
      <dgm:t>
        <a:bodyPr/>
        <a:lstStyle/>
        <a:p>
          <a:endParaRPr lang="en-US"/>
        </a:p>
      </dgm:t>
    </dgm:pt>
    <dgm:pt modelId="{4BB06F01-C411-4E17-BAFA-C1843F12D2A6}">
      <dgm:prSet/>
      <dgm:spPr/>
      <dgm:t>
        <a:bodyPr/>
        <a:lstStyle/>
        <a:p>
          <a:r>
            <a:rPr lang="en-US"/>
            <a:t>Fish, A., 2017. Cultural diversity: challenges facing the management of cross‐border business careers. </a:t>
          </a:r>
          <a:r>
            <a:rPr lang="en-US" i="1"/>
            <a:t>Career Development International</a:t>
          </a:r>
          <a:r>
            <a:rPr lang="en-US"/>
            <a:t>, 4(4), pp.196-205.</a:t>
          </a:r>
        </a:p>
      </dgm:t>
    </dgm:pt>
    <dgm:pt modelId="{5A6FA847-C4D7-4192-8E19-09C54EFC926B}" type="parTrans" cxnId="{379FBBB2-97FB-4593-B5FB-05F074D4B19E}">
      <dgm:prSet/>
      <dgm:spPr/>
      <dgm:t>
        <a:bodyPr/>
        <a:lstStyle/>
        <a:p>
          <a:endParaRPr lang="en-US"/>
        </a:p>
      </dgm:t>
    </dgm:pt>
    <dgm:pt modelId="{9BE4AB95-6E8D-4E36-80D5-5F44DB3DA422}" type="sibTrans" cxnId="{379FBBB2-97FB-4593-B5FB-05F074D4B19E}">
      <dgm:prSet/>
      <dgm:spPr/>
      <dgm:t>
        <a:bodyPr/>
        <a:lstStyle/>
        <a:p>
          <a:endParaRPr lang="en-US"/>
        </a:p>
      </dgm:t>
    </dgm:pt>
    <dgm:pt modelId="{5119746B-3437-4A07-B84B-39F49BDCCF21}">
      <dgm:prSet/>
      <dgm:spPr/>
      <dgm:t>
        <a:bodyPr/>
        <a:lstStyle/>
        <a:p>
          <a:r>
            <a:rPr lang="en-US"/>
            <a:t>Johnstone, A., 2022. </a:t>
          </a:r>
          <a:r>
            <a:rPr lang="en-US" i="1"/>
            <a:t>Cultural Difficulties in Business</a:t>
          </a:r>
          <a:r>
            <a:rPr lang="en-US"/>
            <a:t>. [online] Bizjournals.com. Available at: &lt;https://www.bizjournals.com/bizjournals/how-to/human-resources/2016/08/why-business-culture-is-important.html&gt; [Accessed 11 April 2022].</a:t>
          </a:r>
        </a:p>
      </dgm:t>
    </dgm:pt>
    <dgm:pt modelId="{5790BD6E-A10A-4568-9B7D-4D7F600F0AA7}" type="parTrans" cxnId="{3EF21F51-5EF7-4AA5-90A8-063815DCE855}">
      <dgm:prSet/>
      <dgm:spPr/>
      <dgm:t>
        <a:bodyPr/>
        <a:lstStyle/>
        <a:p>
          <a:endParaRPr lang="en-US"/>
        </a:p>
      </dgm:t>
    </dgm:pt>
    <dgm:pt modelId="{2FC383E1-CA15-4775-BC96-2F00D3BC41C1}" type="sibTrans" cxnId="{3EF21F51-5EF7-4AA5-90A8-063815DCE855}">
      <dgm:prSet/>
      <dgm:spPr/>
      <dgm:t>
        <a:bodyPr/>
        <a:lstStyle/>
        <a:p>
          <a:endParaRPr lang="en-US"/>
        </a:p>
      </dgm:t>
    </dgm:pt>
    <dgm:pt modelId="{B20391A6-9A61-4660-A007-474CC2784CE7}">
      <dgm:prSet/>
      <dgm:spPr/>
      <dgm:t>
        <a:bodyPr/>
        <a:lstStyle/>
        <a:p>
          <a:r>
            <a:rPr lang="en-US"/>
            <a:t>Jumaev Ulugbek Sattorovich, 2020. Intercultural communication: concept, essence and theories of intercultural communication. </a:t>
          </a:r>
          <a:r>
            <a:rPr lang="en-US" i="1"/>
            <a:t>International Journal on Integrated Education</a:t>
          </a:r>
          <a:r>
            <a:rPr lang="en-US"/>
            <a:t>, 3(11), pp.1-4.</a:t>
          </a:r>
        </a:p>
      </dgm:t>
    </dgm:pt>
    <dgm:pt modelId="{6D099BA3-E7DE-49A5-880F-613AE19211DD}" type="parTrans" cxnId="{02C79FA5-DF77-42EE-9C0E-034CCA9634CB}">
      <dgm:prSet/>
      <dgm:spPr/>
      <dgm:t>
        <a:bodyPr/>
        <a:lstStyle/>
        <a:p>
          <a:endParaRPr lang="en-US"/>
        </a:p>
      </dgm:t>
    </dgm:pt>
    <dgm:pt modelId="{CEA62198-C0DC-4D61-BDD3-841D0CFE0BD6}" type="sibTrans" cxnId="{02C79FA5-DF77-42EE-9C0E-034CCA9634CB}">
      <dgm:prSet/>
      <dgm:spPr/>
      <dgm:t>
        <a:bodyPr/>
        <a:lstStyle/>
        <a:p>
          <a:endParaRPr lang="en-US"/>
        </a:p>
      </dgm:t>
    </dgm:pt>
    <dgm:pt modelId="{1882574D-8BF6-488A-88C8-9EEAA18D8277}">
      <dgm:prSet/>
      <dgm:spPr/>
      <dgm:t>
        <a:bodyPr/>
        <a:lstStyle/>
        <a:p>
          <a:r>
            <a:rPr lang="en-US"/>
            <a:t>Juying Qiao, 2020. How to Develop Cultural Resources and Promote the Sustainable Development of Hubei’s Cultural Industry. </a:t>
          </a:r>
          <a:r>
            <a:rPr lang="en-US" i="1"/>
            <a:t>Management Studies</a:t>
          </a:r>
          <a:r>
            <a:rPr lang="en-US"/>
            <a:t>, 8(5), pp.209-211.</a:t>
          </a:r>
        </a:p>
      </dgm:t>
    </dgm:pt>
    <dgm:pt modelId="{FEE90701-A81A-4CFA-B427-60FEEDC80A8B}" type="parTrans" cxnId="{672510F6-D0B9-4851-8F1A-EAF07AE9994B}">
      <dgm:prSet/>
      <dgm:spPr/>
      <dgm:t>
        <a:bodyPr/>
        <a:lstStyle/>
        <a:p>
          <a:endParaRPr lang="en-US"/>
        </a:p>
      </dgm:t>
    </dgm:pt>
    <dgm:pt modelId="{09208359-7DD2-4628-B7E7-FEDC6FACD46C}" type="sibTrans" cxnId="{672510F6-D0B9-4851-8F1A-EAF07AE9994B}">
      <dgm:prSet/>
      <dgm:spPr/>
      <dgm:t>
        <a:bodyPr/>
        <a:lstStyle/>
        <a:p>
          <a:endParaRPr lang="en-US"/>
        </a:p>
      </dgm:t>
    </dgm:pt>
    <dgm:pt modelId="{1FB8C3C5-6F49-4EFA-8E2B-28ED5FB517A6}">
      <dgm:prSet/>
      <dgm:spPr/>
      <dgm:t>
        <a:bodyPr/>
        <a:lstStyle/>
        <a:p>
          <a:r>
            <a:rPr lang="en-US"/>
            <a:t>Penrose, J., 2016. A Survey of the Perceived Importance of Business Communication and Other Business-Related Abilities. </a:t>
          </a:r>
          <a:r>
            <a:rPr lang="en-US" i="1"/>
            <a:t>Journal of Business Communication</a:t>
          </a:r>
          <a:r>
            <a:rPr lang="en-US"/>
            <a:t>, 13(2), pp.17-24.</a:t>
          </a:r>
        </a:p>
      </dgm:t>
    </dgm:pt>
    <dgm:pt modelId="{D11EF83B-E240-48BC-A869-14ED62C80766}" type="parTrans" cxnId="{A68FBFC8-1A32-49AF-8178-AB0931C33335}">
      <dgm:prSet/>
      <dgm:spPr/>
      <dgm:t>
        <a:bodyPr/>
        <a:lstStyle/>
        <a:p>
          <a:endParaRPr lang="en-US"/>
        </a:p>
      </dgm:t>
    </dgm:pt>
    <dgm:pt modelId="{61D740B9-4FA2-48B1-8EFB-3E23C09CF5C1}" type="sibTrans" cxnId="{A68FBFC8-1A32-49AF-8178-AB0931C33335}">
      <dgm:prSet/>
      <dgm:spPr/>
      <dgm:t>
        <a:bodyPr/>
        <a:lstStyle/>
        <a:p>
          <a:endParaRPr lang="en-US"/>
        </a:p>
      </dgm:t>
    </dgm:pt>
    <dgm:pt modelId="{4FB8B955-DE04-4B19-905E-288AF80A9EA5}">
      <dgm:prSet/>
      <dgm:spPr/>
      <dgm:t>
        <a:bodyPr/>
        <a:lstStyle/>
        <a:p>
          <a:r>
            <a:rPr lang="en-US"/>
            <a:t>Sokuvitz, S. and George, A., 2018. Teaching Culture: The Challenges and Opportunities of International Public Relations. </a:t>
          </a:r>
          <a:r>
            <a:rPr lang="en-US" i="1"/>
            <a:t>Business Communication Quarterly</a:t>
          </a:r>
          <a:r>
            <a:rPr lang="en-US"/>
            <a:t>, 66(2), pp.97-111.</a:t>
          </a:r>
        </a:p>
      </dgm:t>
    </dgm:pt>
    <dgm:pt modelId="{5C774146-01F1-45F0-8379-991BF658B4C6}" type="parTrans" cxnId="{B12F57E2-8C95-495D-A151-6F291740C23C}">
      <dgm:prSet/>
      <dgm:spPr/>
      <dgm:t>
        <a:bodyPr/>
        <a:lstStyle/>
        <a:p>
          <a:endParaRPr lang="en-US"/>
        </a:p>
      </dgm:t>
    </dgm:pt>
    <dgm:pt modelId="{D4CCCD55-0FC8-4CEA-A15C-CFA59CF6EC59}" type="sibTrans" cxnId="{B12F57E2-8C95-495D-A151-6F291740C23C}">
      <dgm:prSet/>
      <dgm:spPr/>
      <dgm:t>
        <a:bodyPr/>
        <a:lstStyle/>
        <a:p>
          <a:endParaRPr lang="en-US"/>
        </a:p>
      </dgm:t>
    </dgm:pt>
    <dgm:pt modelId="{D5D0F180-9188-4B42-B5FF-B5621DD9F0D4}">
      <dgm:prSet/>
      <dgm:spPr/>
      <dgm:t>
        <a:bodyPr/>
        <a:lstStyle/>
        <a:p>
          <a:r>
            <a:rPr lang="en-US"/>
            <a:t>Weller-Ferris, L., 2019. How to Create a Successful Joint Venture. </a:t>
          </a:r>
          <a:r>
            <a:rPr lang="en-US" i="1"/>
            <a:t>Oncology Issues</a:t>
          </a:r>
          <a:r>
            <a:rPr lang="en-US"/>
            <a:t>, 17(3), pp.20-23.</a:t>
          </a:r>
        </a:p>
      </dgm:t>
    </dgm:pt>
    <dgm:pt modelId="{245C8B33-B04C-4A2E-9D60-59CBB92A84AC}" type="parTrans" cxnId="{D2001940-8C97-4541-B9CF-225226D3FE1D}">
      <dgm:prSet/>
      <dgm:spPr/>
      <dgm:t>
        <a:bodyPr/>
        <a:lstStyle/>
        <a:p>
          <a:endParaRPr lang="en-US"/>
        </a:p>
      </dgm:t>
    </dgm:pt>
    <dgm:pt modelId="{57CB411E-0693-425B-A155-110E60145A62}" type="sibTrans" cxnId="{D2001940-8C97-4541-B9CF-225226D3FE1D}">
      <dgm:prSet/>
      <dgm:spPr/>
      <dgm:t>
        <a:bodyPr/>
        <a:lstStyle/>
        <a:p>
          <a:endParaRPr lang="en-US"/>
        </a:p>
      </dgm:t>
    </dgm:pt>
    <dgm:pt modelId="{1D217174-B3D7-044A-A8A1-F94D57DC9F6D}" type="pres">
      <dgm:prSet presAssocID="{DB21605C-C141-41BD-97AC-C9BCF49686BD}" presName="linear" presStyleCnt="0">
        <dgm:presLayoutVars>
          <dgm:animLvl val="lvl"/>
          <dgm:resizeHandles val="exact"/>
        </dgm:presLayoutVars>
      </dgm:prSet>
      <dgm:spPr/>
    </dgm:pt>
    <dgm:pt modelId="{6DEFB7D5-74CC-CA46-AD60-7E644EA42D39}" type="pres">
      <dgm:prSet presAssocID="{30280FD6-4E85-48A0-9D58-991A3B4BA7E5}" presName="parentText" presStyleLbl="node1" presStyleIdx="0" presStyleCnt="9">
        <dgm:presLayoutVars>
          <dgm:chMax val="0"/>
          <dgm:bulletEnabled val="1"/>
        </dgm:presLayoutVars>
      </dgm:prSet>
      <dgm:spPr/>
    </dgm:pt>
    <dgm:pt modelId="{8B151BE2-79AF-0542-AF55-7B20EC14390B}" type="pres">
      <dgm:prSet presAssocID="{C20FCDB1-D843-472D-818C-DBA60ECDDEB2}" presName="spacer" presStyleCnt="0"/>
      <dgm:spPr/>
    </dgm:pt>
    <dgm:pt modelId="{1048E2A2-E26B-3647-9CF5-B4DC10930F3E}" type="pres">
      <dgm:prSet presAssocID="{F9F60081-6A63-4913-A3E3-598223AFF0CA}" presName="parentText" presStyleLbl="node1" presStyleIdx="1" presStyleCnt="9">
        <dgm:presLayoutVars>
          <dgm:chMax val="0"/>
          <dgm:bulletEnabled val="1"/>
        </dgm:presLayoutVars>
      </dgm:prSet>
      <dgm:spPr/>
    </dgm:pt>
    <dgm:pt modelId="{05B7A985-BFA5-9A4B-8779-9642D73C9248}" type="pres">
      <dgm:prSet presAssocID="{18CEBCB5-2D69-49E7-A153-9991F67A9F00}" presName="spacer" presStyleCnt="0"/>
      <dgm:spPr/>
    </dgm:pt>
    <dgm:pt modelId="{06BC22F4-A974-9C4B-8BF0-7CE619C1203F}" type="pres">
      <dgm:prSet presAssocID="{4BB06F01-C411-4E17-BAFA-C1843F12D2A6}" presName="parentText" presStyleLbl="node1" presStyleIdx="2" presStyleCnt="9">
        <dgm:presLayoutVars>
          <dgm:chMax val="0"/>
          <dgm:bulletEnabled val="1"/>
        </dgm:presLayoutVars>
      </dgm:prSet>
      <dgm:spPr/>
    </dgm:pt>
    <dgm:pt modelId="{27040415-4C90-0143-AAB8-840D942D5837}" type="pres">
      <dgm:prSet presAssocID="{9BE4AB95-6E8D-4E36-80D5-5F44DB3DA422}" presName="spacer" presStyleCnt="0"/>
      <dgm:spPr/>
    </dgm:pt>
    <dgm:pt modelId="{FCDF7F5E-53D6-A746-BF27-847D8114CA9F}" type="pres">
      <dgm:prSet presAssocID="{5119746B-3437-4A07-B84B-39F49BDCCF21}" presName="parentText" presStyleLbl="node1" presStyleIdx="3" presStyleCnt="9">
        <dgm:presLayoutVars>
          <dgm:chMax val="0"/>
          <dgm:bulletEnabled val="1"/>
        </dgm:presLayoutVars>
      </dgm:prSet>
      <dgm:spPr/>
    </dgm:pt>
    <dgm:pt modelId="{FA82AEC7-4278-3E4A-84D2-E3107F56195B}" type="pres">
      <dgm:prSet presAssocID="{2FC383E1-CA15-4775-BC96-2F00D3BC41C1}" presName="spacer" presStyleCnt="0"/>
      <dgm:spPr/>
    </dgm:pt>
    <dgm:pt modelId="{7C57CB78-F5CC-E944-A5F9-1FB5D04EC416}" type="pres">
      <dgm:prSet presAssocID="{B20391A6-9A61-4660-A007-474CC2784CE7}" presName="parentText" presStyleLbl="node1" presStyleIdx="4" presStyleCnt="9">
        <dgm:presLayoutVars>
          <dgm:chMax val="0"/>
          <dgm:bulletEnabled val="1"/>
        </dgm:presLayoutVars>
      </dgm:prSet>
      <dgm:spPr/>
    </dgm:pt>
    <dgm:pt modelId="{BBD1A094-3E18-444B-9968-23DB597C4B85}" type="pres">
      <dgm:prSet presAssocID="{CEA62198-C0DC-4D61-BDD3-841D0CFE0BD6}" presName="spacer" presStyleCnt="0"/>
      <dgm:spPr/>
    </dgm:pt>
    <dgm:pt modelId="{3242B3E1-CE49-3843-8E51-C3D3BFB0E014}" type="pres">
      <dgm:prSet presAssocID="{1882574D-8BF6-488A-88C8-9EEAA18D8277}" presName="parentText" presStyleLbl="node1" presStyleIdx="5" presStyleCnt="9">
        <dgm:presLayoutVars>
          <dgm:chMax val="0"/>
          <dgm:bulletEnabled val="1"/>
        </dgm:presLayoutVars>
      </dgm:prSet>
      <dgm:spPr/>
    </dgm:pt>
    <dgm:pt modelId="{42E28AAB-84BD-E144-9BC8-4348E33467E3}" type="pres">
      <dgm:prSet presAssocID="{09208359-7DD2-4628-B7E7-FEDC6FACD46C}" presName="spacer" presStyleCnt="0"/>
      <dgm:spPr/>
    </dgm:pt>
    <dgm:pt modelId="{2E9FBB94-D321-2E43-9318-8A8E622CD71D}" type="pres">
      <dgm:prSet presAssocID="{1FB8C3C5-6F49-4EFA-8E2B-28ED5FB517A6}" presName="parentText" presStyleLbl="node1" presStyleIdx="6" presStyleCnt="9">
        <dgm:presLayoutVars>
          <dgm:chMax val="0"/>
          <dgm:bulletEnabled val="1"/>
        </dgm:presLayoutVars>
      </dgm:prSet>
      <dgm:spPr/>
    </dgm:pt>
    <dgm:pt modelId="{A1BE85F8-6357-7F45-A820-09743AF4E0AC}" type="pres">
      <dgm:prSet presAssocID="{61D740B9-4FA2-48B1-8EFB-3E23C09CF5C1}" presName="spacer" presStyleCnt="0"/>
      <dgm:spPr/>
    </dgm:pt>
    <dgm:pt modelId="{22EFCEC2-D502-4A41-AE5F-D1BC888A6BA6}" type="pres">
      <dgm:prSet presAssocID="{4FB8B955-DE04-4B19-905E-288AF80A9EA5}" presName="parentText" presStyleLbl="node1" presStyleIdx="7" presStyleCnt="9">
        <dgm:presLayoutVars>
          <dgm:chMax val="0"/>
          <dgm:bulletEnabled val="1"/>
        </dgm:presLayoutVars>
      </dgm:prSet>
      <dgm:spPr/>
    </dgm:pt>
    <dgm:pt modelId="{390CD6DE-F9F6-9943-B26D-1C07D1FD7DD7}" type="pres">
      <dgm:prSet presAssocID="{D4CCCD55-0FC8-4CEA-A15C-CFA59CF6EC59}" presName="spacer" presStyleCnt="0"/>
      <dgm:spPr/>
    </dgm:pt>
    <dgm:pt modelId="{F93FEA8A-4C96-AC44-A8F5-7DAAB9780F19}" type="pres">
      <dgm:prSet presAssocID="{D5D0F180-9188-4B42-B5FF-B5621DD9F0D4}" presName="parentText" presStyleLbl="node1" presStyleIdx="8" presStyleCnt="9">
        <dgm:presLayoutVars>
          <dgm:chMax val="0"/>
          <dgm:bulletEnabled val="1"/>
        </dgm:presLayoutVars>
      </dgm:prSet>
      <dgm:spPr/>
    </dgm:pt>
  </dgm:ptLst>
  <dgm:cxnLst>
    <dgm:cxn modelId="{6A8D0E0B-0C76-5642-ACA2-2BE7055D3DF6}" type="presOf" srcId="{D5D0F180-9188-4B42-B5FF-B5621DD9F0D4}" destId="{F93FEA8A-4C96-AC44-A8F5-7DAAB9780F19}" srcOrd="0" destOrd="0" presId="urn:microsoft.com/office/officeart/2005/8/layout/vList2"/>
    <dgm:cxn modelId="{D2001940-8C97-4541-B9CF-225226D3FE1D}" srcId="{DB21605C-C141-41BD-97AC-C9BCF49686BD}" destId="{D5D0F180-9188-4B42-B5FF-B5621DD9F0D4}" srcOrd="8" destOrd="0" parTransId="{245C8B33-B04C-4A2E-9D60-59CBB92A84AC}" sibTransId="{57CB411E-0693-425B-A155-110E60145A62}"/>
    <dgm:cxn modelId="{09FDEC42-CFCE-D342-AD4E-B19CEA8DBBFA}" type="presOf" srcId="{F9F60081-6A63-4913-A3E3-598223AFF0CA}" destId="{1048E2A2-E26B-3647-9CF5-B4DC10930F3E}" srcOrd="0" destOrd="0" presId="urn:microsoft.com/office/officeart/2005/8/layout/vList2"/>
    <dgm:cxn modelId="{25F8876B-2109-F240-9E9E-DF58B33AB5FA}" type="presOf" srcId="{1FB8C3C5-6F49-4EFA-8E2B-28ED5FB517A6}" destId="{2E9FBB94-D321-2E43-9318-8A8E622CD71D}" srcOrd="0" destOrd="0" presId="urn:microsoft.com/office/officeart/2005/8/layout/vList2"/>
    <dgm:cxn modelId="{3EF21F51-5EF7-4AA5-90A8-063815DCE855}" srcId="{DB21605C-C141-41BD-97AC-C9BCF49686BD}" destId="{5119746B-3437-4A07-B84B-39F49BDCCF21}" srcOrd="3" destOrd="0" parTransId="{5790BD6E-A10A-4568-9B7D-4D7F600F0AA7}" sibTransId="{2FC383E1-CA15-4775-BC96-2F00D3BC41C1}"/>
    <dgm:cxn modelId="{8F03EC56-E522-464A-8F2A-88C2389D2EC2}" srcId="{DB21605C-C141-41BD-97AC-C9BCF49686BD}" destId="{30280FD6-4E85-48A0-9D58-991A3B4BA7E5}" srcOrd="0" destOrd="0" parTransId="{41E6F4DE-4E7A-444B-A0CB-4F84438D897F}" sibTransId="{C20FCDB1-D843-472D-818C-DBA60ECDDEB2}"/>
    <dgm:cxn modelId="{27AC0357-9E59-4572-B94E-E2D2C1CE9551}" srcId="{DB21605C-C141-41BD-97AC-C9BCF49686BD}" destId="{F9F60081-6A63-4913-A3E3-598223AFF0CA}" srcOrd="1" destOrd="0" parTransId="{64881C6A-3A6B-440D-9A2C-47CC46B57536}" sibTransId="{18CEBCB5-2D69-49E7-A153-9991F67A9F00}"/>
    <dgm:cxn modelId="{A69D3D77-721C-214A-AB67-9063D1A7F623}" type="presOf" srcId="{B20391A6-9A61-4660-A007-474CC2784CE7}" destId="{7C57CB78-F5CC-E944-A5F9-1FB5D04EC416}" srcOrd="0" destOrd="0" presId="urn:microsoft.com/office/officeart/2005/8/layout/vList2"/>
    <dgm:cxn modelId="{A360F27D-56BB-544D-B608-1A08E8BF2EF8}" type="presOf" srcId="{4BB06F01-C411-4E17-BAFA-C1843F12D2A6}" destId="{06BC22F4-A974-9C4B-8BF0-7CE619C1203F}" srcOrd="0" destOrd="0" presId="urn:microsoft.com/office/officeart/2005/8/layout/vList2"/>
    <dgm:cxn modelId="{A12F4799-88C2-BE4C-8C36-882FF408940E}" type="presOf" srcId="{5119746B-3437-4A07-B84B-39F49BDCCF21}" destId="{FCDF7F5E-53D6-A746-BF27-847D8114CA9F}" srcOrd="0" destOrd="0" presId="urn:microsoft.com/office/officeart/2005/8/layout/vList2"/>
    <dgm:cxn modelId="{60D35D9E-2117-1243-AD50-3CA1C0B60ED5}" type="presOf" srcId="{DB21605C-C141-41BD-97AC-C9BCF49686BD}" destId="{1D217174-B3D7-044A-A8A1-F94D57DC9F6D}" srcOrd="0" destOrd="0" presId="urn:microsoft.com/office/officeart/2005/8/layout/vList2"/>
    <dgm:cxn modelId="{02C79FA5-DF77-42EE-9C0E-034CCA9634CB}" srcId="{DB21605C-C141-41BD-97AC-C9BCF49686BD}" destId="{B20391A6-9A61-4660-A007-474CC2784CE7}" srcOrd="4" destOrd="0" parTransId="{6D099BA3-E7DE-49A5-880F-613AE19211DD}" sibTransId="{CEA62198-C0DC-4D61-BDD3-841D0CFE0BD6}"/>
    <dgm:cxn modelId="{379FBBB2-97FB-4593-B5FB-05F074D4B19E}" srcId="{DB21605C-C141-41BD-97AC-C9BCF49686BD}" destId="{4BB06F01-C411-4E17-BAFA-C1843F12D2A6}" srcOrd="2" destOrd="0" parTransId="{5A6FA847-C4D7-4192-8E19-09C54EFC926B}" sibTransId="{9BE4AB95-6E8D-4E36-80D5-5F44DB3DA422}"/>
    <dgm:cxn modelId="{141FBCB8-B54F-7F4D-B28D-A7A390754AC1}" type="presOf" srcId="{30280FD6-4E85-48A0-9D58-991A3B4BA7E5}" destId="{6DEFB7D5-74CC-CA46-AD60-7E644EA42D39}" srcOrd="0" destOrd="0" presId="urn:microsoft.com/office/officeart/2005/8/layout/vList2"/>
    <dgm:cxn modelId="{A68FBFC8-1A32-49AF-8178-AB0931C33335}" srcId="{DB21605C-C141-41BD-97AC-C9BCF49686BD}" destId="{1FB8C3C5-6F49-4EFA-8E2B-28ED5FB517A6}" srcOrd="6" destOrd="0" parTransId="{D11EF83B-E240-48BC-A869-14ED62C80766}" sibTransId="{61D740B9-4FA2-48B1-8EFB-3E23C09CF5C1}"/>
    <dgm:cxn modelId="{B12F57E2-8C95-495D-A151-6F291740C23C}" srcId="{DB21605C-C141-41BD-97AC-C9BCF49686BD}" destId="{4FB8B955-DE04-4B19-905E-288AF80A9EA5}" srcOrd="7" destOrd="0" parTransId="{5C774146-01F1-45F0-8379-991BF658B4C6}" sibTransId="{D4CCCD55-0FC8-4CEA-A15C-CFA59CF6EC59}"/>
    <dgm:cxn modelId="{3B913BEC-7253-C047-8D11-18FA12B3D826}" type="presOf" srcId="{4FB8B955-DE04-4B19-905E-288AF80A9EA5}" destId="{22EFCEC2-D502-4A41-AE5F-D1BC888A6BA6}" srcOrd="0" destOrd="0" presId="urn:microsoft.com/office/officeart/2005/8/layout/vList2"/>
    <dgm:cxn modelId="{672510F6-D0B9-4851-8F1A-EAF07AE9994B}" srcId="{DB21605C-C141-41BD-97AC-C9BCF49686BD}" destId="{1882574D-8BF6-488A-88C8-9EEAA18D8277}" srcOrd="5" destOrd="0" parTransId="{FEE90701-A81A-4CFA-B427-60FEEDC80A8B}" sibTransId="{09208359-7DD2-4628-B7E7-FEDC6FACD46C}"/>
    <dgm:cxn modelId="{04A433F6-9F70-9B4B-B49A-F1A7039D481E}" type="presOf" srcId="{1882574D-8BF6-488A-88C8-9EEAA18D8277}" destId="{3242B3E1-CE49-3843-8E51-C3D3BFB0E014}" srcOrd="0" destOrd="0" presId="urn:microsoft.com/office/officeart/2005/8/layout/vList2"/>
    <dgm:cxn modelId="{0DFC493F-F23C-8045-B6A5-F8CED1A076E7}" type="presParOf" srcId="{1D217174-B3D7-044A-A8A1-F94D57DC9F6D}" destId="{6DEFB7D5-74CC-CA46-AD60-7E644EA42D39}" srcOrd="0" destOrd="0" presId="urn:microsoft.com/office/officeart/2005/8/layout/vList2"/>
    <dgm:cxn modelId="{CC80F93C-52BC-EC4D-8C56-4C927EC84291}" type="presParOf" srcId="{1D217174-B3D7-044A-A8A1-F94D57DC9F6D}" destId="{8B151BE2-79AF-0542-AF55-7B20EC14390B}" srcOrd="1" destOrd="0" presId="urn:microsoft.com/office/officeart/2005/8/layout/vList2"/>
    <dgm:cxn modelId="{F454889B-46AB-9444-9DA1-B988141D3A3D}" type="presParOf" srcId="{1D217174-B3D7-044A-A8A1-F94D57DC9F6D}" destId="{1048E2A2-E26B-3647-9CF5-B4DC10930F3E}" srcOrd="2" destOrd="0" presId="urn:microsoft.com/office/officeart/2005/8/layout/vList2"/>
    <dgm:cxn modelId="{1B401217-07A6-FC4A-B3D0-1E98C008FC7B}" type="presParOf" srcId="{1D217174-B3D7-044A-A8A1-F94D57DC9F6D}" destId="{05B7A985-BFA5-9A4B-8779-9642D73C9248}" srcOrd="3" destOrd="0" presId="urn:microsoft.com/office/officeart/2005/8/layout/vList2"/>
    <dgm:cxn modelId="{5805F824-3F0C-0148-9770-2DF9AB2336E4}" type="presParOf" srcId="{1D217174-B3D7-044A-A8A1-F94D57DC9F6D}" destId="{06BC22F4-A974-9C4B-8BF0-7CE619C1203F}" srcOrd="4" destOrd="0" presId="urn:microsoft.com/office/officeart/2005/8/layout/vList2"/>
    <dgm:cxn modelId="{1CD2EA4C-E8BC-504B-A190-0CA08E2A5CD8}" type="presParOf" srcId="{1D217174-B3D7-044A-A8A1-F94D57DC9F6D}" destId="{27040415-4C90-0143-AAB8-840D942D5837}" srcOrd="5" destOrd="0" presId="urn:microsoft.com/office/officeart/2005/8/layout/vList2"/>
    <dgm:cxn modelId="{C529B685-EC7A-E147-A0DE-D2335B798230}" type="presParOf" srcId="{1D217174-B3D7-044A-A8A1-F94D57DC9F6D}" destId="{FCDF7F5E-53D6-A746-BF27-847D8114CA9F}" srcOrd="6" destOrd="0" presId="urn:microsoft.com/office/officeart/2005/8/layout/vList2"/>
    <dgm:cxn modelId="{6DB3049F-F043-8A45-BBAE-71EEA0CFA797}" type="presParOf" srcId="{1D217174-B3D7-044A-A8A1-F94D57DC9F6D}" destId="{FA82AEC7-4278-3E4A-84D2-E3107F56195B}" srcOrd="7" destOrd="0" presId="urn:microsoft.com/office/officeart/2005/8/layout/vList2"/>
    <dgm:cxn modelId="{CAF8400F-315A-FD4F-AC4B-0ACC6D00FCD1}" type="presParOf" srcId="{1D217174-B3D7-044A-A8A1-F94D57DC9F6D}" destId="{7C57CB78-F5CC-E944-A5F9-1FB5D04EC416}" srcOrd="8" destOrd="0" presId="urn:microsoft.com/office/officeart/2005/8/layout/vList2"/>
    <dgm:cxn modelId="{85E43A84-2190-4246-B553-5315EAA01CDF}" type="presParOf" srcId="{1D217174-B3D7-044A-A8A1-F94D57DC9F6D}" destId="{BBD1A094-3E18-444B-9968-23DB597C4B85}" srcOrd="9" destOrd="0" presId="urn:microsoft.com/office/officeart/2005/8/layout/vList2"/>
    <dgm:cxn modelId="{D67E6C7F-C094-4A46-816A-DBCD5D53062D}" type="presParOf" srcId="{1D217174-B3D7-044A-A8A1-F94D57DC9F6D}" destId="{3242B3E1-CE49-3843-8E51-C3D3BFB0E014}" srcOrd="10" destOrd="0" presId="urn:microsoft.com/office/officeart/2005/8/layout/vList2"/>
    <dgm:cxn modelId="{51A85DCA-3B51-E141-BD71-25B585B9D9AC}" type="presParOf" srcId="{1D217174-B3D7-044A-A8A1-F94D57DC9F6D}" destId="{42E28AAB-84BD-E144-9BC8-4348E33467E3}" srcOrd="11" destOrd="0" presId="urn:microsoft.com/office/officeart/2005/8/layout/vList2"/>
    <dgm:cxn modelId="{0D411183-962D-1D49-8A00-610C98390595}" type="presParOf" srcId="{1D217174-B3D7-044A-A8A1-F94D57DC9F6D}" destId="{2E9FBB94-D321-2E43-9318-8A8E622CD71D}" srcOrd="12" destOrd="0" presId="urn:microsoft.com/office/officeart/2005/8/layout/vList2"/>
    <dgm:cxn modelId="{7FCD8586-B22D-1B46-A3FA-4D23705CEED2}" type="presParOf" srcId="{1D217174-B3D7-044A-A8A1-F94D57DC9F6D}" destId="{A1BE85F8-6357-7F45-A820-09743AF4E0AC}" srcOrd="13" destOrd="0" presId="urn:microsoft.com/office/officeart/2005/8/layout/vList2"/>
    <dgm:cxn modelId="{AFD085A8-59FF-EE40-BB7E-68BFD4BD0234}" type="presParOf" srcId="{1D217174-B3D7-044A-A8A1-F94D57DC9F6D}" destId="{22EFCEC2-D502-4A41-AE5F-D1BC888A6BA6}" srcOrd="14" destOrd="0" presId="urn:microsoft.com/office/officeart/2005/8/layout/vList2"/>
    <dgm:cxn modelId="{A8AC15A2-E0F5-EC48-AF0F-55A807AFA2EF}" type="presParOf" srcId="{1D217174-B3D7-044A-A8A1-F94D57DC9F6D}" destId="{390CD6DE-F9F6-9943-B26D-1C07D1FD7DD7}" srcOrd="15" destOrd="0" presId="urn:microsoft.com/office/officeart/2005/8/layout/vList2"/>
    <dgm:cxn modelId="{DECE02A3-2379-E341-8827-DDAC9250EC96}" type="presParOf" srcId="{1D217174-B3D7-044A-A8A1-F94D57DC9F6D}" destId="{F93FEA8A-4C96-AC44-A8F5-7DAAB9780F19}"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0B9132-E0CD-9B45-B7AF-80ED40E69426}">
      <dsp:nvSpPr>
        <dsp:cNvPr id="0" name=""/>
        <dsp:cNvSpPr/>
      </dsp:nvSpPr>
      <dsp:spPr>
        <a:xfrm>
          <a:off x="0" y="18419"/>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Introduction</a:t>
          </a:r>
        </a:p>
      </dsp:txBody>
      <dsp:txXfrm>
        <a:off x="24502" y="42921"/>
        <a:ext cx="8104396" cy="452926"/>
      </dsp:txXfrm>
    </dsp:sp>
    <dsp:sp modelId="{59AEEBB1-6B0F-1148-8BE8-3DA6F02E6050}">
      <dsp:nvSpPr>
        <dsp:cNvPr id="0" name=""/>
        <dsp:cNvSpPr/>
      </dsp:nvSpPr>
      <dsp:spPr>
        <a:xfrm>
          <a:off x="0" y="583709"/>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Case background</a:t>
          </a:r>
        </a:p>
      </dsp:txBody>
      <dsp:txXfrm>
        <a:off x="24502" y="608211"/>
        <a:ext cx="8104396" cy="452926"/>
      </dsp:txXfrm>
    </dsp:sp>
    <dsp:sp modelId="{C9EA8EDA-D5A5-AA44-9BFE-4DB772A1EFEC}">
      <dsp:nvSpPr>
        <dsp:cNvPr id="0" name=""/>
        <dsp:cNvSpPr/>
      </dsp:nvSpPr>
      <dsp:spPr>
        <a:xfrm>
          <a:off x="0" y="1148999"/>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Identifying cultural challenges</a:t>
          </a:r>
        </a:p>
      </dsp:txBody>
      <dsp:txXfrm>
        <a:off x="24502" y="1173501"/>
        <a:ext cx="8104396" cy="452926"/>
      </dsp:txXfrm>
    </dsp:sp>
    <dsp:sp modelId="{7EC14A43-2E14-5946-B6D4-B8A7449DEAE2}">
      <dsp:nvSpPr>
        <dsp:cNvPr id="0" name=""/>
        <dsp:cNvSpPr/>
      </dsp:nvSpPr>
      <dsp:spPr>
        <a:xfrm>
          <a:off x="0" y="1714289"/>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Consequences of cultural challenges and difficulties</a:t>
          </a:r>
        </a:p>
      </dsp:txBody>
      <dsp:txXfrm>
        <a:off x="24502" y="1738791"/>
        <a:ext cx="8104396" cy="452926"/>
      </dsp:txXfrm>
    </dsp:sp>
    <dsp:sp modelId="{9F4A522A-6EC2-9044-BCB1-0D56CFE5F5F4}">
      <dsp:nvSpPr>
        <dsp:cNvPr id="0" name=""/>
        <dsp:cNvSpPr/>
      </dsp:nvSpPr>
      <dsp:spPr>
        <a:xfrm>
          <a:off x="0" y="2279579"/>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Intercultural communication theories</a:t>
          </a:r>
        </a:p>
      </dsp:txBody>
      <dsp:txXfrm>
        <a:off x="24502" y="2304081"/>
        <a:ext cx="8104396" cy="452926"/>
      </dsp:txXfrm>
    </dsp:sp>
    <dsp:sp modelId="{C0367E5F-C612-9447-8CC3-CBFD79F364E5}">
      <dsp:nvSpPr>
        <dsp:cNvPr id="0" name=""/>
        <dsp:cNvSpPr/>
      </dsp:nvSpPr>
      <dsp:spPr>
        <a:xfrm>
          <a:off x="0" y="2844870"/>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Recommendations and business communication solutions</a:t>
          </a:r>
        </a:p>
      </dsp:txBody>
      <dsp:txXfrm>
        <a:off x="24502" y="2869372"/>
        <a:ext cx="8104396" cy="452926"/>
      </dsp:txXfrm>
    </dsp:sp>
    <dsp:sp modelId="{58D3462C-F835-B44A-9709-2029E1A0C88F}">
      <dsp:nvSpPr>
        <dsp:cNvPr id="0" name=""/>
        <dsp:cNvSpPr/>
      </dsp:nvSpPr>
      <dsp:spPr>
        <a:xfrm>
          <a:off x="0" y="3410160"/>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Conclusion</a:t>
          </a:r>
        </a:p>
      </dsp:txBody>
      <dsp:txXfrm>
        <a:off x="24502" y="3434662"/>
        <a:ext cx="8104396" cy="452926"/>
      </dsp:txXfrm>
    </dsp:sp>
    <dsp:sp modelId="{714C5A16-A5EA-A24F-94FB-5B0239ABA0A4}">
      <dsp:nvSpPr>
        <dsp:cNvPr id="0" name=""/>
        <dsp:cNvSpPr/>
      </dsp:nvSpPr>
      <dsp:spPr>
        <a:xfrm>
          <a:off x="0" y="3975450"/>
          <a:ext cx="8153400" cy="5019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References</a:t>
          </a:r>
        </a:p>
      </dsp:txBody>
      <dsp:txXfrm>
        <a:off x="24502" y="3999952"/>
        <a:ext cx="8104396" cy="4529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4E2E8-F6B0-8446-9959-2E4CFA1B11CC}">
      <dsp:nvSpPr>
        <dsp:cNvPr id="0" name=""/>
        <dsp:cNvSpPr/>
      </dsp:nvSpPr>
      <dsp:spPr>
        <a:xfrm>
          <a:off x="0" y="3384226"/>
          <a:ext cx="8153400" cy="111077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According to the above discussion some recommendations are made to solve the intercultural communication between two organisations are how these challenges can be solved.</a:t>
          </a:r>
        </a:p>
      </dsp:txBody>
      <dsp:txXfrm>
        <a:off x="0" y="3384226"/>
        <a:ext cx="8153400" cy="1110778"/>
      </dsp:txXfrm>
    </dsp:sp>
    <dsp:sp modelId="{A2BF984A-B2A7-164C-B53C-73780DC49949}">
      <dsp:nvSpPr>
        <dsp:cNvPr id="0" name=""/>
        <dsp:cNvSpPr/>
      </dsp:nvSpPr>
      <dsp:spPr>
        <a:xfrm rot="10800000">
          <a:off x="0" y="1692510"/>
          <a:ext cx="8153400" cy="1708377"/>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In this presentation a brief case scenario is given; the major cultural challenges and difficulties are identified. Based on the cultural communication challenges and difficulties the main intercultural communication theories are explained. </a:t>
          </a:r>
        </a:p>
      </dsp:txBody>
      <dsp:txXfrm rot="10800000">
        <a:off x="0" y="1692510"/>
        <a:ext cx="8153400" cy="1110052"/>
      </dsp:txXfrm>
    </dsp:sp>
    <dsp:sp modelId="{F9406134-AB08-C044-8407-4133BC64A8BB}">
      <dsp:nvSpPr>
        <dsp:cNvPr id="0" name=""/>
        <dsp:cNvSpPr/>
      </dsp:nvSpPr>
      <dsp:spPr>
        <a:xfrm rot="10800000">
          <a:off x="0" y="794"/>
          <a:ext cx="8153400" cy="1708377"/>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presentation entails a profound understanding about international business communication. </a:t>
          </a:r>
        </a:p>
      </dsp:txBody>
      <dsp:txXfrm rot="10800000">
        <a:off x="0" y="794"/>
        <a:ext cx="8153400" cy="1110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DB430-8B2E-416A-ACF7-BB7B06BC6F67}">
      <dsp:nvSpPr>
        <dsp:cNvPr id="0" name=""/>
        <dsp:cNvSpPr/>
      </dsp:nvSpPr>
      <dsp:spPr>
        <a:xfrm>
          <a:off x="2560320" y="0"/>
          <a:ext cx="3840480" cy="1238250"/>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Differences in values, norms and style create challenges</a:t>
          </a:r>
        </a:p>
      </dsp:txBody>
      <dsp:txXfrm>
        <a:off x="2560320" y="154781"/>
        <a:ext cx="3376136" cy="928688"/>
      </dsp:txXfrm>
    </dsp:sp>
    <dsp:sp modelId="{C5CC4E44-C053-4C4C-96B9-47A76DBC6D73}">
      <dsp:nvSpPr>
        <dsp:cNvPr id="0" name=""/>
        <dsp:cNvSpPr/>
      </dsp:nvSpPr>
      <dsp:spPr>
        <a:xfrm>
          <a:off x="0" y="0"/>
          <a:ext cx="2560320" cy="1238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b="1" kern="1200" dirty="0"/>
            <a:t>Different communication styles</a:t>
          </a:r>
          <a:endParaRPr lang="en-US" sz="2500" kern="1200" dirty="0"/>
        </a:p>
      </dsp:txBody>
      <dsp:txXfrm>
        <a:off x="60446" y="60446"/>
        <a:ext cx="2439428" cy="1117358"/>
      </dsp:txXfrm>
    </dsp:sp>
    <dsp:sp modelId="{89F3C462-10B0-4AFE-A644-998644354BE0}">
      <dsp:nvSpPr>
        <dsp:cNvPr id="0" name=""/>
        <dsp:cNvSpPr/>
      </dsp:nvSpPr>
      <dsp:spPr>
        <a:xfrm>
          <a:off x="2560320" y="1362075"/>
          <a:ext cx="3840480" cy="1238250"/>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Chinese culture follows collectivist decision making</a:t>
          </a:r>
        </a:p>
        <a:p>
          <a:pPr marL="171450" lvl="1" indent="-171450" algn="l" defTabSz="844550">
            <a:lnSpc>
              <a:spcPct val="90000"/>
            </a:lnSpc>
            <a:spcBef>
              <a:spcPct val="0"/>
            </a:spcBef>
            <a:spcAft>
              <a:spcPct val="15000"/>
            </a:spcAft>
            <a:buChar char="•"/>
          </a:pPr>
          <a:r>
            <a:rPr lang="en-US" sz="1900" kern="1200" dirty="0"/>
            <a:t>Western culture follows employee engagement</a:t>
          </a:r>
        </a:p>
      </dsp:txBody>
      <dsp:txXfrm>
        <a:off x="2560320" y="1516856"/>
        <a:ext cx="3376136" cy="928688"/>
      </dsp:txXfrm>
    </dsp:sp>
    <dsp:sp modelId="{0691B9E7-17A4-4F8A-9A64-17987D89E652}">
      <dsp:nvSpPr>
        <dsp:cNvPr id="0" name=""/>
        <dsp:cNvSpPr/>
      </dsp:nvSpPr>
      <dsp:spPr>
        <a:xfrm>
          <a:off x="0" y="1362075"/>
          <a:ext cx="2560320" cy="1238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b="1" kern="1200" dirty="0"/>
            <a:t>Different decision making styles</a:t>
          </a:r>
          <a:endParaRPr lang="en-US" sz="2500" kern="1200" dirty="0"/>
        </a:p>
      </dsp:txBody>
      <dsp:txXfrm>
        <a:off x="60446" y="1422521"/>
        <a:ext cx="2439428" cy="1117358"/>
      </dsp:txXfrm>
    </dsp:sp>
    <dsp:sp modelId="{51DB605A-9593-41CD-B737-5C8ABC405470}">
      <dsp:nvSpPr>
        <dsp:cNvPr id="0" name=""/>
        <dsp:cNvSpPr/>
      </dsp:nvSpPr>
      <dsp:spPr>
        <a:xfrm>
          <a:off x="2560320" y="2724150"/>
          <a:ext cx="3840480" cy="1238250"/>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Difference in HR practices</a:t>
          </a:r>
        </a:p>
        <a:p>
          <a:pPr marL="228600" lvl="1" indent="-228600" algn="l" defTabSz="889000">
            <a:lnSpc>
              <a:spcPct val="90000"/>
            </a:lnSpc>
            <a:spcBef>
              <a:spcPct val="0"/>
            </a:spcBef>
            <a:spcAft>
              <a:spcPct val="15000"/>
            </a:spcAft>
            <a:buChar char="•"/>
          </a:pPr>
          <a:r>
            <a:rPr lang="en-US" sz="2000" kern="1200" dirty="0"/>
            <a:t>Leadership style to motivate </a:t>
          </a:r>
        </a:p>
      </dsp:txBody>
      <dsp:txXfrm>
        <a:off x="2560320" y="2878931"/>
        <a:ext cx="3376136" cy="928688"/>
      </dsp:txXfrm>
    </dsp:sp>
    <dsp:sp modelId="{60B6B8DE-604C-4596-8586-854D87B6BAC2}">
      <dsp:nvSpPr>
        <dsp:cNvPr id="0" name=""/>
        <dsp:cNvSpPr/>
      </dsp:nvSpPr>
      <dsp:spPr>
        <a:xfrm>
          <a:off x="0" y="2724150"/>
          <a:ext cx="2560320" cy="1238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b="1" kern="1200" dirty="0"/>
            <a:t>Different approaches to accomplish tasks</a:t>
          </a:r>
          <a:endParaRPr lang="en-US" sz="2500" kern="1200" dirty="0"/>
        </a:p>
      </dsp:txBody>
      <dsp:txXfrm>
        <a:off x="60446" y="2784596"/>
        <a:ext cx="2439428" cy="11173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5E97E-4AC4-4502-97B5-F4B28BF24925}">
      <dsp:nvSpPr>
        <dsp:cNvPr id="0" name=""/>
        <dsp:cNvSpPr/>
      </dsp:nvSpPr>
      <dsp:spPr>
        <a:xfrm>
          <a:off x="752390" y="208899"/>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12C253-4330-4104-9049-2D9322DC5436}">
      <dsp:nvSpPr>
        <dsp:cNvPr id="0" name=""/>
        <dsp:cNvSpPr/>
      </dsp:nvSpPr>
      <dsp:spPr>
        <a:xfrm>
          <a:off x="376306" y="1034621"/>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Misunderstanding</a:t>
          </a:r>
          <a:endParaRPr lang="en-US" sz="1300" kern="1200"/>
        </a:p>
      </dsp:txBody>
      <dsp:txXfrm>
        <a:off x="376306" y="1034621"/>
        <a:ext cx="1367578" cy="547031"/>
      </dsp:txXfrm>
    </dsp:sp>
    <dsp:sp modelId="{C3E7282D-7C36-4469-9B44-50256258C883}">
      <dsp:nvSpPr>
        <dsp:cNvPr id="0" name=""/>
        <dsp:cNvSpPr/>
      </dsp:nvSpPr>
      <dsp:spPr>
        <a:xfrm>
          <a:off x="2359294" y="208899"/>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F69FA-B218-49C7-AC7B-A5976688C08C}">
      <dsp:nvSpPr>
        <dsp:cNvPr id="0" name=""/>
        <dsp:cNvSpPr/>
      </dsp:nvSpPr>
      <dsp:spPr>
        <a:xfrm>
          <a:off x="1983210" y="1034621"/>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Unable to understand other’s motives</a:t>
          </a:r>
          <a:endParaRPr lang="en-US" sz="1300" kern="1200"/>
        </a:p>
      </dsp:txBody>
      <dsp:txXfrm>
        <a:off x="1983210" y="1034621"/>
        <a:ext cx="1367578" cy="547031"/>
      </dsp:txXfrm>
    </dsp:sp>
    <dsp:sp modelId="{D2B8B121-0EE1-4978-AD43-7F1781B363C0}">
      <dsp:nvSpPr>
        <dsp:cNvPr id="0" name=""/>
        <dsp:cNvSpPr/>
      </dsp:nvSpPr>
      <dsp:spPr>
        <a:xfrm>
          <a:off x="3966199" y="208899"/>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0B076D-A6EA-4E0F-80DA-481B61CE22AA}">
      <dsp:nvSpPr>
        <dsp:cNvPr id="0" name=""/>
        <dsp:cNvSpPr/>
      </dsp:nvSpPr>
      <dsp:spPr>
        <a:xfrm>
          <a:off x="3590115" y="1034621"/>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Ineffective decision making</a:t>
          </a:r>
          <a:endParaRPr lang="en-US" sz="1300" kern="1200"/>
        </a:p>
      </dsp:txBody>
      <dsp:txXfrm>
        <a:off x="3590115" y="1034621"/>
        <a:ext cx="1367578" cy="547031"/>
      </dsp:txXfrm>
    </dsp:sp>
    <dsp:sp modelId="{AA17848F-D1BA-40A9-80DB-7050C9CD0F6C}">
      <dsp:nvSpPr>
        <dsp:cNvPr id="0" name=""/>
        <dsp:cNvSpPr/>
      </dsp:nvSpPr>
      <dsp:spPr>
        <a:xfrm>
          <a:off x="2359294" y="1923547"/>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411AC8-6ED7-4C62-BB3C-265409FADCC6}">
      <dsp:nvSpPr>
        <dsp:cNvPr id="0" name=""/>
        <dsp:cNvSpPr/>
      </dsp:nvSpPr>
      <dsp:spPr>
        <a:xfrm>
          <a:off x="1983210" y="2749269"/>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Interpersonal conflict</a:t>
          </a:r>
          <a:endParaRPr lang="en-US" sz="1300" kern="1200"/>
        </a:p>
      </dsp:txBody>
      <dsp:txXfrm>
        <a:off x="1983210" y="2749269"/>
        <a:ext cx="1367578" cy="547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3274D-BF97-47C0-B870-90D5B0D87B64}">
      <dsp:nvSpPr>
        <dsp:cNvPr id="0" name=""/>
        <dsp:cNvSpPr/>
      </dsp:nvSpPr>
      <dsp:spPr>
        <a:xfrm>
          <a:off x="1253876" y="676"/>
          <a:ext cx="1302246" cy="6511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Indigenous communication approach</a:t>
          </a:r>
          <a:endParaRPr lang="en-US" sz="1400" kern="1200" dirty="0"/>
        </a:p>
      </dsp:txBody>
      <dsp:txXfrm>
        <a:off x="1272947" y="19747"/>
        <a:ext cx="1264104" cy="612981"/>
      </dsp:txXfrm>
    </dsp:sp>
    <dsp:sp modelId="{0E939B98-F621-4155-AF72-F819306FFCE7}">
      <dsp:nvSpPr>
        <dsp:cNvPr id="0" name=""/>
        <dsp:cNvSpPr/>
      </dsp:nvSpPr>
      <dsp:spPr>
        <a:xfrm rot="3600000">
          <a:off x="2103369" y="1143353"/>
          <a:ext cx="678359" cy="22789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71737" y="1188932"/>
        <a:ext cx="541623" cy="136735"/>
      </dsp:txXfrm>
    </dsp:sp>
    <dsp:sp modelId="{149111CE-8113-407B-A583-223F2E4F26EA}">
      <dsp:nvSpPr>
        <dsp:cNvPr id="0" name=""/>
        <dsp:cNvSpPr/>
      </dsp:nvSpPr>
      <dsp:spPr>
        <a:xfrm>
          <a:off x="2328974" y="1862800"/>
          <a:ext cx="1302246" cy="6511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Cross cultural communication theory</a:t>
          </a:r>
          <a:endParaRPr lang="en-US" sz="1400" kern="1200" dirty="0"/>
        </a:p>
      </dsp:txBody>
      <dsp:txXfrm>
        <a:off x="2348045" y="1881871"/>
        <a:ext cx="1264104" cy="612981"/>
      </dsp:txXfrm>
    </dsp:sp>
    <dsp:sp modelId="{B4C8C581-B32E-44C9-9DEC-353719624003}">
      <dsp:nvSpPr>
        <dsp:cNvPr id="0" name=""/>
        <dsp:cNvSpPr/>
      </dsp:nvSpPr>
      <dsp:spPr>
        <a:xfrm rot="10800000">
          <a:off x="1565820" y="2074415"/>
          <a:ext cx="678359" cy="22789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634188" y="2119994"/>
        <a:ext cx="541623" cy="136735"/>
      </dsp:txXfrm>
    </dsp:sp>
    <dsp:sp modelId="{FBB35865-EF4C-494C-85F8-6A9542A63138}">
      <dsp:nvSpPr>
        <dsp:cNvPr id="0" name=""/>
        <dsp:cNvSpPr/>
      </dsp:nvSpPr>
      <dsp:spPr>
        <a:xfrm>
          <a:off x="178779" y="1862800"/>
          <a:ext cx="1302246" cy="6511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Cultural communication theory</a:t>
          </a:r>
          <a:endParaRPr lang="en-US" sz="1400" kern="1200" dirty="0"/>
        </a:p>
      </dsp:txBody>
      <dsp:txXfrm>
        <a:off x="197850" y="1881871"/>
        <a:ext cx="1264104" cy="612981"/>
      </dsp:txXfrm>
    </dsp:sp>
    <dsp:sp modelId="{F0AFD386-8565-4E8E-A244-F76BB8E85007}">
      <dsp:nvSpPr>
        <dsp:cNvPr id="0" name=""/>
        <dsp:cNvSpPr/>
      </dsp:nvSpPr>
      <dsp:spPr>
        <a:xfrm rot="18000000">
          <a:off x="1028271" y="1143353"/>
          <a:ext cx="678359" cy="227893"/>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096639" y="1188932"/>
        <a:ext cx="541623" cy="1367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F4A0B-3DC8-4041-8F6F-70A1086285C3}">
      <dsp:nvSpPr>
        <dsp:cNvPr id="0" name=""/>
        <dsp:cNvSpPr/>
      </dsp:nvSpPr>
      <dsp:spPr>
        <a:xfrm>
          <a:off x="0" y="3860331"/>
          <a:ext cx="8153400" cy="63331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Based on the differences and contrasts organisations can develop a certain policy under which all the business operations will be performed. </a:t>
          </a:r>
        </a:p>
      </dsp:txBody>
      <dsp:txXfrm>
        <a:off x="0" y="3860331"/>
        <a:ext cx="8153400" cy="633319"/>
      </dsp:txXfrm>
    </dsp:sp>
    <dsp:sp modelId="{48ECFE20-AB00-A145-B070-B7C275127D6C}">
      <dsp:nvSpPr>
        <dsp:cNvPr id="0" name=""/>
        <dsp:cNvSpPr/>
      </dsp:nvSpPr>
      <dsp:spPr>
        <a:xfrm rot="10800000">
          <a:off x="0" y="2895785"/>
          <a:ext cx="8153400" cy="97404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Both the parties recognize their similarities and dissimilarities in cultural activities and based on that they set up new policies to operate the business effectively. </a:t>
          </a:r>
        </a:p>
      </dsp:txBody>
      <dsp:txXfrm rot="10800000">
        <a:off x="0" y="2895785"/>
        <a:ext cx="8153400" cy="632905"/>
      </dsp:txXfrm>
    </dsp:sp>
    <dsp:sp modelId="{9C19A1EE-AE9C-D645-9412-2FCDCDA44889}">
      <dsp:nvSpPr>
        <dsp:cNvPr id="0" name=""/>
        <dsp:cNvSpPr/>
      </dsp:nvSpPr>
      <dsp:spPr>
        <a:xfrm rot="10800000">
          <a:off x="0" y="1931240"/>
          <a:ext cx="8153400" cy="97404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When organisations from different regions develop joint venture they follow this theory to learn more about each other’s business operation approaches, their values, ethics, beliefs and policies (Weller-Ferris, 2019). </a:t>
          </a:r>
        </a:p>
      </dsp:txBody>
      <dsp:txXfrm rot="10800000">
        <a:off x="0" y="1931240"/>
        <a:ext cx="8153400" cy="632905"/>
      </dsp:txXfrm>
    </dsp:sp>
    <dsp:sp modelId="{396EC224-6445-6149-ACD4-634D210A75EB}">
      <dsp:nvSpPr>
        <dsp:cNvPr id="0" name=""/>
        <dsp:cNvSpPr/>
      </dsp:nvSpPr>
      <dsp:spPr>
        <a:xfrm rot="10800000">
          <a:off x="0" y="966694"/>
          <a:ext cx="8153400" cy="97404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This theory is one of the vastly used theories all over the work to develop intercultural communication between different organisations. </a:t>
          </a:r>
        </a:p>
      </dsp:txBody>
      <dsp:txXfrm rot="10800000">
        <a:off x="0" y="966694"/>
        <a:ext cx="8153400" cy="632905"/>
      </dsp:txXfrm>
    </dsp:sp>
    <dsp:sp modelId="{64A2C838-B24C-2A44-820C-A3A45B206855}">
      <dsp:nvSpPr>
        <dsp:cNvPr id="0" name=""/>
        <dsp:cNvSpPr/>
      </dsp:nvSpPr>
      <dsp:spPr>
        <a:xfrm rot="10800000">
          <a:off x="0" y="2149"/>
          <a:ext cx="8153400" cy="97404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a:t>Cross cultural communication theory: </a:t>
          </a:r>
          <a:endParaRPr lang="en-US" sz="1400" kern="1200"/>
        </a:p>
      </dsp:txBody>
      <dsp:txXfrm rot="10800000">
        <a:off x="0" y="2149"/>
        <a:ext cx="8153400" cy="6329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FED73-76B4-497E-BB89-E6D315FC2C0C}">
      <dsp:nvSpPr>
        <dsp:cNvPr id="0" name=""/>
        <dsp:cNvSpPr/>
      </dsp:nvSpPr>
      <dsp:spPr>
        <a:xfrm>
          <a:off x="0" y="1865"/>
          <a:ext cx="7699248" cy="9456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7F6FD-1A5D-493D-8D91-9F703D31A13A}">
      <dsp:nvSpPr>
        <dsp:cNvPr id="0" name=""/>
        <dsp:cNvSpPr/>
      </dsp:nvSpPr>
      <dsp:spPr>
        <a:xfrm>
          <a:off x="286073" y="214648"/>
          <a:ext cx="520134" cy="520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2742B7-FA3B-43EF-BF34-C420E310C77A}">
      <dsp:nvSpPr>
        <dsp:cNvPr id="0" name=""/>
        <dsp:cNvSpPr/>
      </dsp:nvSpPr>
      <dsp:spPr>
        <a:xfrm>
          <a:off x="1092281" y="1865"/>
          <a:ext cx="6606966" cy="94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86" tIns="100086" rIns="100086" bIns="100086" numCol="1" spcCol="1270" anchor="ctr" anchorCtr="0">
          <a:noAutofit/>
        </a:bodyPr>
        <a:lstStyle/>
        <a:p>
          <a:pPr marL="0" lvl="0" indent="0" algn="l" defTabSz="755650">
            <a:lnSpc>
              <a:spcPct val="100000"/>
            </a:lnSpc>
            <a:spcBef>
              <a:spcPct val="0"/>
            </a:spcBef>
            <a:spcAft>
              <a:spcPct val="35000"/>
            </a:spcAft>
            <a:buNone/>
          </a:pPr>
          <a:r>
            <a:rPr lang="en-US" sz="1700" kern="1200" dirty="0"/>
            <a:t>Following one of the intercultural communication theories mentions previously, might certain help the organization to develop effective communication.</a:t>
          </a:r>
        </a:p>
      </dsp:txBody>
      <dsp:txXfrm>
        <a:off x="1092281" y="1865"/>
        <a:ext cx="6606966" cy="945698"/>
      </dsp:txXfrm>
    </dsp:sp>
    <dsp:sp modelId="{37DA0B19-02B8-4DBA-B5A5-BC8D38F4FA5E}">
      <dsp:nvSpPr>
        <dsp:cNvPr id="0" name=""/>
        <dsp:cNvSpPr/>
      </dsp:nvSpPr>
      <dsp:spPr>
        <a:xfrm>
          <a:off x="0" y="1183989"/>
          <a:ext cx="7699248" cy="9456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9918F7-1725-408B-BBCE-21C3FC32BDCC}">
      <dsp:nvSpPr>
        <dsp:cNvPr id="0" name=""/>
        <dsp:cNvSpPr/>
      </dsp:nvSpPr>
      <dsp:spPr>
        <a:xfrm>
          <a:off x="286073" y="1396771"/>
          <a:ext cx="520134" cy="520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3B3D9D-72EB-47EA-B97B-8F94B8CCBB30}">
      <dsp:nvSpPr>
        <dsp:cNvPr id="0" name=""/>
        <dsp:cNvSpPr/>
      </dsp:nvSpPr>
      <dsp:spPr>
        <a:xfrm>
          <a:off x="1092281" y="1183989"/>
          <a:ext cx="6606966" cy="94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86" tIns="100086" rIns="100086" bIns="100086" numCol="1" spcCol="1270" anchor="ctr" anchorCtr="0">
          <a:noAutofit/>
        </a:bodyPr>
        <a:lstStyle/>
        <a:p>
          <a:pPr marL="0" lvl="0" indent="0" algn="l" defTabSz="755650">
            <a:lnSpc>
              <a:spcPct val="100000"/>
            </a:lnSpc>
            <a:spcBef>
              <a:spcPct val="0"/>
            </a:spcBef>
            <a:spcAft>
              <a:spcPct val="35000"/>
            </a:spcAft>
            <a:buNone/>
          </a:pPr>
          <a:r>
            <a:rPr lang="en-US" sz="1700" kern="1200"/>
            <a:t>The organisations might proceed to understanding the cultural differences. </a:t>
          </a:r>
        </a:p>
      </dsp:txBody>
      <dsp:txXfrm>
        <a:off x="1092281" y="1183989"/>
        <a:ext cx="6606966" cy="945698"/>
      </dsp:txXfrm>
    </dsp:sp>
    <dsp:sp modelId="{0E7FAECB-52E6-477D-A6AF-5D2854FC716E}">
      <dsp:nvSpPr>
        <dsp:cNvPr id="0" name=""/>
        <dsp:cNvSpPr/>
      </dsp:nvSpPr>
      <dsp:spPr>
        <a:xfrm>
          <a:off x="0" y="2366112"/>
          <a:ext cx="7699248" cy="9456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5EC57-EAB5-453D-B88F-E0398587697A}">
      <dsp:nvSpPr>
        <dsp:cNvPr id="0" name=""/>
        <dsp:cNvSpPr/>
      </dsp:nvSpPr>
      <dsp:spPr>
        <a:xfrm>
          <a:off x="286073" y="2578894"/>
          <a:ext cx="520134" cy="520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618C6E-E8F9-4391-B9C9-3322B6F64F70}">
      <dsp:nvSpPr>
        <dsp:cNvPr id="0" name=""/>
        <dsp:cNvSpPr/>
      </dsp:nvSpPr>
      <dsp:spPr>
        <a:xfrm>
          <a:off x="1092281" y="2366112"/>
          <a:ext cx="6606966" cy="94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86" tIns="100086" rIns="100086" bIns="100086" numCol="1" spcCol="1270" anchor="ctr" anchorCtr="0">
          <a:noAutofit/>
        </a:bodyPr>
        <a:lstStyle/>
        <a:p>
          <a:pPr marL="0" lvl="0" indent="0" algn="l" defTabSz="755650">
            <a:lnSpc>
              <a:spcPct val="100000"/>
            </a:lnSpc>
            <a:spcBef>
              <a:spcPct val="0"/>
            </a:spcBef>
            <a:spcAft>
              <a:spcPct val="35000"/>
            </a:spcAft>
            <a:buNone/>
          </a:pPr>
          <a:r>
            <a:rPr lang="en-US" sz="1700" kern="1200"/>
            <a:t>To work effectively both the organisations might respect each other’s values and norms and determine ways of operation and communication that works effectively for both of the parties in the joint venture.</a:t>
          </a:r>
        </a:p>
      </dsp:txBody>
      <dsp:txXfrm>
        <a:off x="1092281" y="2366112"/>
        <a:ext cx="6606966" cy="945698"/>
      </dsp:txXfrm>
    </dsp:sp>
    <dsp:sp modelId="{7C35FAF7-92A0-435A-B8A6-1BD15C694E18}">
      <dsp:nvSpPr>
        <dsp:cNvPr id="0" name=""/>
        <dsp:cNvSpPr/>
      </dsp:nvSpPr>
      <dsp:spPr>
        <a:xfrm>
          <a:off x="0" y="3548235"/>
          <a:ext cx="7699248" cy="9456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27F5E7-CECC-49F8-A51F-55E945498929}">
      <dsp:nvSpPr>
        <dsp:cNvPr id="0" name=""/>
        <dsp:cNvSpPr/>
      </dsp:nvSpPr>
      <dsp:spPr>
        <a:xfrm>
          <a:off x="286073" y="3761017"/>
          <a:ext cx="520134" cy="520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EF8542-FBE9-4468-BEC3-70D8F47065E4}">
      <dsp:nvSpPr>
        <dsp:cNvPr id="0" name=""/>
        <dsp:cNvSpPr/>
      </dsp:nvSpPr>
      <dsp:spPr>
        <a:xfrm>
          <a:off x="1092281" y="3548235"/>
          <a:ext cx="6606966" cy="94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86" tIns="100086" rIns="100086" bIns="100086" numCol="1" spcCol="1270" anchor="ctr" anchorCtr="0">
          <a:noAutofit/>
        </a:bodyPr>
        <a:lstStyle/>
        <a:p>
          <a:pPr marL="0" lvl="0" indent="0" algn="l" defTabSz="755650">
            <a:lnSpc>
              <a:spcPct val="100000"/>
            </a:lnSpc>
            <a:spcBef>
              <a:spcPct val="0"/>
            </a:spcBef>
            <a:spcAft>
              <a:spcPct val="35000"/>
            </a:spcAft>
            <a:buNone/>
          </a:pPr>
          <a:r>
            <a:rPr lang="en-US" sz="1700" kern="1200"/>
            <a:t>The organisations might focus on developing relationships between each other rather than thinking aggressively and neglecting each other’s culture. </a:t>
          </a:r>
        </a:p>
      </dsp:txBody>
      <dsp:txXfrm>
        <a:off x="1092281" y="3548235"/>
        <a:ext cx="6606966" cy="9456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46CEB-4A36-4843-9DDD-824BC00172A0}">
      <dsp:nvSpPr>
        <dsp:cNvPr id="0" name=""/>
        <dsp:cNvSpPr/>
      </dsp:nvSpPr>
      <dsp:spPr>
        <a:xfrm>
          <a:off x="1078574" y="821116"/>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4518F3-0E95-4A9F-A2D5-7C9946D5B481}">
      <dsp:nvSpPr>
        <dsp:cNvPr id="0" name=""/>
        <dsp:cNvSpPr/>
      </dsp:nvSpPr>
      <dsp:spPr>
        <a:xfrm>
          <a:off x="63824" y="2909683"/>
          <a:ext cx="369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To work with divergent culture, organisations must be cautious about each other’s culture. Due to a cultural gap there might be occurrence of several barriers like miscommunication, misunderstanding, different ways of accomplishment of work, ineffective decisions making and many more. </a:t>
          </a:r>
        </a:p>
      </dsp:txBody>
      <dsp:txXfrm>
        <a:off x="63824" y="2909683"/>
        <a:ext cx="3690000" cy="765000"/>
      </dsp:txXfrm>
    </dsp:sp>
    <dsp:sp modelId="{6D576D22-0613-4CD7-A791-B4F6C92147BA}">
      <dsp:nvSpPr>
        <dsp:cNvPr id="0" name=""/>
        <dsp:cNvSpPr/>
      </dsp:nvSpPr>
      <dsp:spPr>
        <a:xfrm>
          <a:off x="5414325" y="821116"/>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CB5AAA-1F39-41E3-83DC-938BFFF955B7}">
      <dsp:nvSpPr>
        <dsp:cNvPr id="0" name=""/>
        <dsp:cNvSpPr/>
      </dsp:nvSpPr>
      <dsp:spPr>
        <a:xfrm>
          <a:off x="4399575" y="2909683"/>
          <a:ext cx="369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However, if the organisations follow intercultural communication theories to communicate with people of other culture, they will certainly be able to fill-up the communication gap, make operational decision effectively, respect each other’s cultural decisions and norms. </a:t>
          </a:r>
        </a:p>
      </dsp:txBody>
      <dsp:txXfrm>
        <a:off x="4399575" y="2909683"/>
        <a:ext cx="3690000" cy="765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FB7D5-74CC-CA46-AD60-7E644EA42D39}">
      <dsp:nvSpPr>
        <dsp:cNvPr id="0" name=""/>
        <dsp:cNvSpPr/>
      </dsp:nvSpPr>
      <dsp:spPr>
        <a:xfrm>
          <a:off x="0" y="269709"/>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Alexandra, V., Ehrhart, K. and Randel, A., 2021. Cultural intelligence, perceived inclusion, and cultural diversity in workgroups. </a:t>
          </a:r>
          <a:r>
            <a:rPr lang="en-US" sz="1100" i="1" kern="1200"/>
            <a:t>Personality and Individual Differences</a:t>
          </a:r>
          <a:r>
            <a:rPr lang="en-US" sz="1100" kern="1200"/>
            <a:t>, 168(168), p.110285.</a:t>
          </a:r>
        </a:p>
      </dsp:txBody>
      <dsp:txXfrm>
        <a:off x="20085" y="289794"/>
        <a:ext cx="8113230" cy="371267"/>
      </dsp:txXfrm>
    </dsp:sp>
    <dsp:sp modelId="{1048E2A2-E26B-3647-9CF5-B4DC10930F3E}">
      <dsp:nvSpPr>
        <dsp:cNvPr id="0" name=""/>
        <dsp:cNvSpPr/>
      </dsp:nvSpPr>
      <dsp:spPr>
        <a:xfrm>
          <a:off x="0" y="712827"/>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Collinson, S., Narula, R. and Rugman, A., 2019. </a:t>
          </a:r>
          <a:r>
            <a:rPr lang="en-US" sz="1100" i="1" kern="1200"/>
            <a:t>International business</a:t>
          </a:r>
          <a:r>
            <a:rPr lang="en-US" sz="1100" kern="1200"/>
            <a:t>. 4th ed. Boston: New Pearson Limited, pp.159-164.</a:t>
          </a:r>
        </a:p>
      </dsp:txBody>
      <dsp:txXfrm>
        <a:off x="20085" y="732912"/>
        <a:ext cx="8113230" cy="371267"/>
      </dsp:txXfrm>
    </dsp:sp>
    <dsp:sp modelId="{06BC22F4-A974-9C4B-8BF0-7CE619C1203F}">
      <dsp:nvSpPr>
        <dsp:cNvPr id="0" name=""/>
        <dsp:cNvSpPr/>
      </dsp:nvSpPr>
      <dsp:spPr>
        <a:xfrm>
          <a:off x="0" y="1155945"/>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Fish, A., 2017. Cultural diversity: challenges facing the management of cross‐border business careers. </a:t>
          </a:r>
          <a:r>
            <a:rPr lang="en-US" sz="1100" i="1" kern="1200"/>
            <a:t>Career Development International</a:t>
          </a:r>
          <a:r>
            <a:rPr lang="en-US" sz="1100" kern="1200"/>
            <a:t>, 4(4), pp.196-205.</a:t>
          </a:r>
        </a:p>
      </dsp:txBody>
      <dsp:txXfrm>
        <a:off x="20085" y="1176030"/>
        <a:ext cx="8113230" cy="371267"/>
      </dsp:txXfrm>
    </dsp:sp>
    <dsp:sp modelId="{FCDF7F5E-53D6-A746-BF27-847D8114CA9F}">
      <dsp:nvSpPr>
        <dsp:cNvPr id="0" name=""/>
        <dsp:cNvSpPr/>
      </dsp:nvSpPr>
      <dsp:spPr>
        <a:xfrm>
          <a:off x="0" y="1599063"/>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Johnstone, A., 2022. </a:t>
          </a:r>
          <a:r>
            <a:rPr lang="en-US" sz="1100" i="1" kern="1200"/>
            <a:t>Cultural Difficulties in Business</a:t>
          </a:r>
          <a:r>
            <a:rPr lang="en-US" sz="1100" kern="1200"/>
            <a:t>. [online] Bizjournals.com. Available at: &lt;https://www.bizjournals.com/bizjournals/how-to/human-resources/2016/08/why-business-culture-is-important.html&gt; [Accessed 11 April 2022].</a:t>
          </a:r>
        </a:p>
      </dsp:txBody>
      <dsp:txXfrm>
        <a:off x="20085" y="1619148"/>
        <a:ext cx="8113230" cy="371267"/>
      </dsp:txXfrm>
    </dsp:sp>
    <dsp:sp modelId="{7C57CB78-F5CC-E944-A5F9-1FB5D04EC416}">
      <dsp:nvSpPr>
        <dsp:cNvPr id="0" name=""/>
        <dsp:cNvSpPr/>
      </dsp:nvSpPr>
      <dsp:spPr>
        <a:xfrm>
          <a:off x="0" y="2042181"/>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Jumaev Ulugbek Sattorovich, 2020. Intercultural communication: concept, essence and theories of intercultural communication. </a:t>
          </a:r>
          <a:r>
            <a:rPr lang="en-US" sz="1100" i="1" kern="1200"/>
            <a:t>International Journal on Integrated Education</a:t>
          </a:r>
          <a:r>
            <a:rPr lang="en-US" sz="1100" kern="1200"/>
            <a:t>, 3(11), pp.1-4.</a:t>
          </a:r>
        </a:p>
      </dsp:txBody>
      <dsp:txXfrm>
        <a:off x="20085" y="2062266"/>
        <a:ext cx="8113230" cy="371267"/>
      </dsp:txXfrm>
    </dsp:sp>
    <dsp:sp modelId="{3242B3E1-CE49-3843-8E51-C3D3BFB0E014}">
      <dsp:nvSpPr>
        <dsp:cNvPr id="0" name=""/>
        <dsp:cNvSpPr/>
      </dsp:nvSpPr>
      <dsp:spPr>
        <a:xfrm>
          <a:off x="0" y="2485298"/>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Juying Qiao, 2020. How to Develop Cultural Resources and Promote the Sustainable Development of Hubei’s Cultural Industry. </a:t>
          </a:r>
          <a:r>
            <a:rPr lang="en-US" sz="1100" i="1" kern="1200"/>
            <a:t>Management Studies</a:t>
          </a:r>
          <a:r>
            <a:rPr lang="en-US" sz="1100" kern="1200"/>
            <a:t>, 8(5), pp.209-211.</a:t>
          </a:r>
        </a:p>
      </dsp:txBody>
      <dsp:txXfrm>
        <a:off x="20085" y="2505383"/>
        <a:ext cx="8113230" cy="371267"/>
      </dsp:txXfrm>
    </dsp:sp>
    <dsp:sp modelId="{2E9FBB94-D321-2E43-9318-8A8E622CD71D}">
      <dsp:nvSpPr>
        <dsp:cNvPr id="0" name=""/>
        <dsp:cNvSpPr/>
      </dsp:nvSpPr>
      <dsp:spPr>
        <a:xfrm>
          <a:off x="0" y="2928416"/>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Penrose, J., 2016. A Survey of the Perceived Importance of Business Communication and Other Business-Related Abilities. </a:t>
          </a:r>
          <a:r>
            <a:rPr lang="en-US" sz="1100" i="1" kern="1200"/>
            <a:t>Journal of Business Communication</a:t>
          </a:r>
          <a:r>
            <a:rPr lang="en-US" sz="1100" kern="1200"/>
            <a:t>, 13(2), pp.17-24.</a:t>
          </a:r>
        </a:p>
      </dsp:txBody>
      <dsp:txXfrm>
        <a:off x="20085" y="2948501"/>
        <a:ext cx="8113230" cy="371267"/>
      </dsp:txXfrm>
    </dsp:sp>
    <dsp:sp modelId="{22EFCEC2-D502-4A41-AE5F-D1BC888A6BA6}">
      <dsp:nvSpPr>
        <dsp:cNvPr id="0" name=""/>
        <dsp:cNvSpPr/>
      </dsp:nvSpPr>
      <dsp:spPr>
        <a:xfrm>
          <a:off x="0" y="3371534"/>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Sokuvitz, S. and George, A., 2018. Teaching Culture: The Challenges and Opportunities of International Public Relations. </a:t>
          </a:r>
          <a:r>
            <a:rPr lang="en-US" sz="1100" i="1" kern="1200"/>
            <a:t>Business Communication Quarterly</a:t>
          </a:r>
          <a:r>
            <a:rPr lang="en-US" sz="1100" kern="1200"/>
            <a:t>, 66(2), pp.97-111.</a:t>
          </a:r>
        </a:p>
      </dsp:txBody>
      <dsp:txXfrm>
        <a:off x="20085" y="3391619"/>
        <a:ext cx="8113230" cy="371267"/>
      </dsp:txXfrm>
    </dsp:sp>
    <dsp:sp modelId="{F93FEA8A-4C96-AC44-A8F5-7DAAB9780F19}">
      <dsp:nvSpPr>
        <dsp:cNvPr id="0" name=""/>
        <dsp:cNvSpPr/>
      </dsp:nvSpPr>
      <dsp:spPr>
        <a:xfrm>
          <a:off x="0" y="3814652"/>
          <a:ext cx="8153400" cy="4114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Weller-Ferris, L., 2019. How to Create a Successful Joint Venture. </a:t>
          </a:r>
          <a:r>
            <a:rPr lang="en-US" sz="1100" i="1" kern="1200"/>
            <a:t>Oncology Issues</a:t>
          </a:r>
          <a:r>
            <a:rPr lang="en-US" sz="1100" kern="1200"/>
            <a:t>, 17(3), pp.20-23.</a:t>
          </a:r>
        </a:p>
      </dsp:txBody>
      <dsp:txXfrm>
        <a:off x="20085" y="3834737"/>
        <a:ext cx="8113230" cy="3712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76C3B3-E1BA-477A-9290-F935003293D4}" type="datetimeFigureOut">
              <a:rPr lang="en-US" smtClean="0"/>
              <a:pPr/>
              <a:t>4/21/2022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6C9C7D-7C4B-45C6-A4BC-EA3D4C73637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C6C9C7D-7C4B-45C6-A4BC-EA3D4C73637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C6C9C7D-7C4B-45C6-A4BC-EA3D4C73637F}"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Introduction</a:t>
            </a:r>
          </a:p>
          <a:p>
            <a:r>
              <a:rPr lang="en-US" sz="1200" kern="1200" dirty="0">
                <a:solidFill>
                  <a:schemeClr val="tx1"/>
                </a:solidFill>
                <a:latin typeface="+mn-lt"/>
                <a:ea typeface="+mn-ea"/>
                <a:cs typeface="+mn-cs"/>
              </a:rPr>
              <a:t>The presentation entails a profound understanding about international business communication. While operating business as a joint venture there might be a communication gap between two country’s organisation which may lead to ineffective decision making, misunderstanding and create a huge communication gap. In this presentation a brief case scenario is given; the major cultural challenges and difficulties are identified. Based on the cultural communication challenges and difficulties the main intercultural communication theories are explained. According to the above discussion some recommendations are made to solve the intercultural communication between two organisations are how these challenges can be solved. All the analysis in this presentation is done with proper research and supporter with proper pieces of evidence. </a:t>
            </a:r>
          </a:p>
        </p:txBody>
      </p:sp>
      <p:sp>
        <p:nvSpPr>
          <p:cNvPr id="4" name="Slide Number Placeholder 3"/>
          <p:cNvSpPr>
            <a:spLocks noGrp="1"/>
          </p:cNvSpPr>
          <p:nvPr>
            <p:ph type="sldNum" sz="quarter" idx="10"/>
          </p:nvPr>
        </p:nvSpPr>
        <p:spPr/>
        <p:txBody>
          <a:bodyPr/>
          <a:lstStyle/>
          <a:p>
            <a:fld id="{7C6C9C7D-7C4B-45C6-A4BC-EA3D4C73637F}"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Case background </a:t>
            </a:r>
          </a:p>
          <a:p>
            <a:r>
              <a:rPr lang="en-US" sz="1200" kern="1200" dirty="0">
                <a:solidFill>
                  <a:schemeClr val="tx1"/>
                </a:solidFill>
                <a:latin typeface="+mn-lt"/>
                <a:ea typeface="+mn-ea"/>
                <a:cs typeface="+mn-cs"/>
              </a:rPr>
              <a:t>A UK based global company developed a joint venture organisation with a Chinese company. To ensure a successful joint venture partnership business, proper communication of each party is mandatory to make effective decisions and make the joint venture organisation sustainable. In this presentation the main task is to identify the cultural challenges of communication since both of the organisations have difference in culture, language, beliefs and values and based on the intercultural communication theories some recommendations will be made.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Identifying cultural challenges and difficulties	</a:t>
            </a:r>
          </a:p>
          <a:p>
            <a:r>
              <a:rPr lang="en-US" sz="1200" b="1" kern="1200" dirty="0">
                <a:solidFill>
                  <a:schemeClr val="tx1"/>
                </a:solidFill>
                <a:latin typeface="+mn-lt"/>
                <a:ea typeface="+mn-ea"/>
                <a:cs typeface="+mn-cs"/>
              </a:rPr>
              <a:t>Different communication styles: </a:t>
            </a:r>
            <a:r>
              <a:rPr lang="en-US" sz="1200" kern="1200" dirty="0">
                <a:solidFill>
                  <a:schemeClr val="tx1"/>
                </a:solidFill>
                <a:latin typeface="+mn-lt"/>
                <a:ea typeface="+mn-ea"/>
                <a:cs typeface="+mn-cs"/>
              </a:rPr>
              <a:t>Since both of the organisations are from different region and culture there are differences in their communication values, cultural policies and communication style (</a:t>
            </a:r>
            <a:r>
              <a:rPr lang="en-US" sz="1200" kern="1200" dirty="0" err="1">
                <a:solidFill>
                  <a:schemeClr val="tx1"/>
                </a:solidFill>
                <a:latin typeface="+mn-lt"/>
                <a:ea typeface="+mn-ea"/>
                <a:cs typeface="+mn-cs"/>
              </a:rPr>
              <a:t>Jumaev</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Ulugbek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Sattorovich</a:t>
            </a:r>
            <a:r>
              <a:rPr lang="en-US" sz="1200" kern="1200" dirty="0">
                <a:solidFill>
                  <a:schemeClr val="tx1"/>
                </a:solidFill>
                <a:latin typeface="+mn-lt"/>
                <a:ea typeface="+mn-ea"/>
                <a:cs typeface="+mn-cs"/>
              </a:rPr>
              <a:t>, 2020). So, communication is a big barrier in operating as joint venture. </a:t>
            </a:r>
          </a:p>
          <a:p>
            <a:r>
              <a:rPr lang="en-US" sz="1200" b="1" kern="1200" dirty="0">
                <a:solidFill>
                  <a:schemeClr val="tx1"/>
                </a:solidFill>
                <a:latin typeface="+mn-lt"/>
                <a:ea typeface="+mn-ea"/>
                <a:cs typeface="+mn-cs"/>
              </a:rPr>
              <a:t>Different decision making styles: </a:t>
            </a:r>
            <a:r>
              <a:rPr lang="en-US" sz="1200" kern="1200" dirty="0">
                <a:solidFill>
                  <a:schemeClr val="tx1"/>
                </a:solidFill>
                <a:latin typeface="+mn-lt"/>
                <a:ea typeface="+mn-ea"/>
                <a:cs typeface="+mn-cs"/>
              </a:rPr>
              <a:t>Chinese culture often follows collectivist decision making style where they prefer making decision only by the top management. On the contrary, the western countries believe in engaging employees in decision making process (</a:t>
            </a:r>
            <a:r>
              <a:rPr lang="en-US" sz="1200" kern="1200" dirty="0" err="1">
                <a:solidFill>
                  <a:schemeClr val="tx1"/>
                </a:solidFill>
                <a:latin typeface="+mn-lt"/>
                <a:ea typeface="+mn-ea"/>
                <a:cs typeface="+mn-cs"/>
              </a:rPr>
              <a:t>Juying</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Qiao</a:t>
            </a:r>
            <a:r>
              <a:rPr lang="en-US" sz="1200" kern="1200" dirty="0">
                <a:solidFill>
                  <a:schemeClr val="tx1"/>
                </a:solidFill>
                <a:latin typeface="+mn-lt"/>
                <a:ea typeface="+mn-ea"/>
                <a:cs typeface="+mn-cs"/>
              </a:rPr>
              <a:t>, 2020). Because of different practices smooth decision making can be an issue in this joint venture. </a:t>
            </a:r>
          </a:p>
          <a:p>
            <a:r>
              <a:rPr lang="en-US" sz="1200" b="1" kern="1200" dirty="0">
                <a:solidFill>
                  <a:schemeClr val="tx1"/>
                </a:solidFill>
                <a:latin typeface="+mn-lt"/>
                <a:ea typeface="+mn-ea"/>
                <a:cs typeface="+mn-cs"/>
              </a:rPr>
              <a:t>Different approaches to accomplish tasks:</a:t>
            </a:r>
            <a:r>
              <a:rPr lang="en-US" sz="1200" kern="1200" dirty="0">
                <a:solidFill>
                  <a:schemeClr val="tx1"/>
                </a:solidFill>
                <a:latin typeface="+mn-lt"/>
                <a:ea typeface="+mn-ea"/>
                <a:cs typeface="+mn-cs"/>
              </a:rPr>
              <a:t> The eastern culture mostly tries to motivate employees positively and behave humble towards them so that employees’ productivity increases. Whereas, the western culture often creates pressure and provide stretch objective for the employees to accomplish the tasks urgently. </a:t>
            </a:r>
          </a:p>
          <a:p>
            <a:r>
              <a:rPr lang="en-US" sz="1200" b="1" kern="1200" dirty="0">
                <a:solidFill>
                  <a:schemeClr val="tx1"/>
                </a:solidFill>
                <a:latin typeface="+mn-lt"/>
                <a:ea typeface="+mn-ea"/>
                <a:cs typeface="+mn-cs"/>
              </a:rPr>
              <a:t>Summary:</a:t>
            </a:r>
          </a:p>
          <a:p>
            <a:r>
              <a:rPr lang="en-US" sz="1200" kern="1200" dirty="0">
                <a:solidFill>
                  <a:schemeClr val="tx1"/>
                </a:solidFill>
                <a:latin typeface="+mn-lt"/>
                <a:ea typeface="+mn-ea"/>
                <a:cs typeface="+mn-cs"/>
              </a:rPr>
              <a:t>Cultural differences are a very common thing in operating international business. since the organisations work with different culture, people, values, norms and policies. The presentation entails a brief understanding of the challenges that the organisations might face during cultural divergence and operating their business in different region. The theories of intercultural communication are explained based on the challenges and given a hint how these theories can assist the organisation to develop cultural communication gap. Finally some recommendations are made to make effective cultural diversity in the business and overcome the challenges created by cultural gap between Chinese and western culture. Since, there is a huge cultural gap between china and the UK business operations, decision making and way of communication and task completion are different. There are significant challenges in making decisions for the organisations, both the parties of joint venture things differently to accomplish the tasks and motivate their employees to maximize their level of productivity and finally a huge gap in communication style that creates challenges in understanding each party’s motives. With these challenges it is difficult for the joint venture to operate effectively in this highly competitive business environment.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kern="1200" dirty="0">
                <a:solidFill>
                  <a:schemeClr val="tx1"/>
                </a:solidFill>
                <a:latin typeface="+mn-lt"/>
                <a:ea typeface="+mn-ea"/>
                <a:cs typeface="+mn-cs"/>
              </a:rPr>
              <a:t>Consequences of cultural challenges and difficulties</a:t>
            </a:r>
          </a:p>
          <a:p>
            <a:r>
              <a:rPr lang="en-US" sz="1200" kern="1200" dirty="0">
                <a:solidFill>
                  <a:schemeClr val="tx1"/>
                </a:solidFill>
                <a:latin typeface="+mn-lt"/>
                <a:ea typeface="+mn-ea"/>
                <a:cs typeface="+mn-cs"/>
              </a:rPr>
              <a:t>With differences in culture, a joint venture organisation has several challenges and difficulties. With the communication and cultural gap here are some consequences that the organisation might fall into:</a:t>
            </a:r>
          </a:p>
          <a:p>
            <a:r>
              <a:rPr lang="en-US" sz="1200" b="1" kern="1200" dirty="0">
                <a:solidFill>
                  <a:schemeClr val="tx1"/>
                </a:solidFill>
                <a:latin typeface="+mn-lt"/>
                <a:ea typeface="+mn-ea"/>
                <a:cs typeface="+mn-cs"/>
              </a:rPr>
              <a:t>Misunderstanding: </a:t>
            </a:r>
            <a:r>
              <a:rPr lang="en-US" sz="1200" kern="1200" dirty="0">
                <a:solidFill>
                  <a:schemeClr val="tx1"/>
                </a:solidFill>
                <a:latin typeface="+mn-lt"/>
                <a:ea typeface="+mn-ea"/>
                <a:cs typeface="+mn-cs"/>
              </a:rPr>
              <a:t>Due to cultural differences one might not understand the ways and signs of communication (</a:t>
            </a:r>
            <a:r>
              <a:rPr lang="en-US" sz="1200" kern="1200" dirty="0" err="1">
                <a:solidFill>
                  <a:schemeClr val="tx1"/>
                </a:solidFill>
                <a:latin typeface="+mn-lt"/>
                <a:ea typeface="+mn-ea"/>
                <a:cs typeface="+mn-cs"/>
              </a:rPr>
              <a:t>Sokuvitz</a:t>
            </a:r>
            <a:r>
              <a:rPr lang="en-US" sz="1200" kern="1200" dirty="0">
                <a:solidFill>
                  <a:schemeClr val="tx1"/>
                </a:solidFill>
                <a:latin typeface="+mn-lt"/>
                <a:ea typeface="+mn-ea"/>
                <a:cs typeface="+mn-cs"/>
              </a:rPr>
              <a:t> and George, 2018). One thing in Chinese culture that is considered positive and effective might not work as effectively to other western culture. As a result misunderstanding happens several times in operations. </a:t>
            </a:r>
          </a:p>
          <a:p>
            <a:r>
              <a:rPr lang="en-US" sz="1200" b="1" kern="1200" dirty="0">
                <a:solidFill>
                  <a:schemeClr val="tx1"/>
                </a:solidFill>
                <a:latin typeface="+mn-lt"/>
                <a:ea typeface="+mn-ea"/>
                <a:cs typeface="+mn-cs"/>
              </a:rPr>
              <a:t>Unable to understand other’s motives: </a:t>
            </a:r>
            <a:r>
              <a:rPr lang="en-US" sz="1200" kern="1200" dirty="0">
                <a:solidFill>
                  <a:schemeClr val="tx1"/>
                </a:solidFill>
                <a:latin typeface="+mn-lt"/>
                <a:ea typeface="+mn-ea"/>
                <a:cs typeface="+mn-cs"/>
              </a:rPr>
              <a:t>Since people of western culture in business uses different motives like empowering employees, giving strong and stretch targets to its employees to maximize their productivity; their approach is completely different that the Chinese culture in business (Weller-Ferris, 2019). So, this cultural gap might lack the organisations to understand their motives.</a:t>
            </a:r>
          </a:p>
          <a:p>
            <a:r>
              <a:rPr lang="en-US" sz="1200" b="1" kern="1200" dirty="0">
                <a:solidFill>
                  <a:schemeClr val="tx1"/>
                </a:solidFill>
                <a:latin typeface="+mn-lt"/>
                <a:ea typeface="+mn-ea"/>
                <a:cs typeface="+mn-cs"/>
              </a:rPr>
              <a:t>Ineffective decision making: </a:t>
            </a:r>
            <a:r>
              <a:rPr lang="en-US" sz="1200" kern="1200" dirty="0">
                <a:solidFill>
                  <a:schemeClr val="tx1"/>
                </a:solidFill>
                <a:latin typeface="+mn-lt"/>
                <a:ea typeface="+mn-ea"/>
                <a:cs typeface="+mn-cs"/>
              </a:rPr>
              <a:t>De to cultural difference and effective communication does not happen all the time. Because of that, both the organisations require a lot of time and attention to make any decision (</a:t>
            </a:r>
            <a:r>
              <a:rPr lang="en-US" sz="1200" kern="1200" dirty="0" err="1">
                <a:solidFill>
                  <a:schemeClr val="tx1"/>
                </a:solidFill>
                <a:latin typeface="+mn-lt"/>
                <a:ea typeface="+mn-ea"/>
                <a:cs typeface="+mn-cs"/>
              </a:rPr>
              <a:t>Johnstone</a:t>
            </a:r>
            <a:r>
              <a:rPr lang="en-US" sz="1200" kern="1200" dirty="0">
                <a:solidFill>
                  <a:schemeClr val="tx1"/>
                </a:solidFill>
                <a:latin typeface="+mn-lt"/>
                <a:ea typeface="+mn-ea"/>
                <a:cs typeface="+mn-cs"/>
              </a:rPr>
              <a:t>, 2022). For example, the western pattern of work might not work effectively in the Chinese work environment. As a result, the management body may make ineffective and inefficient decisions for the joint venture. </a:t>
            </a:r>
          </a:p>
          <a:p>
            <a:r>
              <a:rPr lang="en-US" sz="1200" b="1" kern="1200" dirty="0">
                <a:solidFill>
                  <a:schemeClr val="tx1"/>
                </a:solidFill>
                <a:latin typeface="+mn-lt"/>
                <a:ea typeface="+mn-ea"/>
                <a:cs typeface="+mn-cs"/>
              </a:rPr>
              <a:t>Interpersonal conflict:</a:t>
            </a:r>
            <a:r>
              <a:rPr lang="en-US" sz="1200" kern="1200" dirty="0">
                <a:solidFill>
                  <a:schemeClr val="tx1"/>
                </a:solidFill>
                <a:latin typeface="+mn-lt"/>
                <a:ea typeface="+mn-ea"/>
                <a:cs typeface="+mn-cs"/>
              </a:rPr>
              <a:t> Since the cultural gap takes a lot of time in decision making and has completely different practices within the organisation, they might be created interpersonal conflict between the two parties (</a:t>
            </a:r>
            <a:r>
              <a:rPr lang="en-US" sz="1200" kern="1200" dirty="0" err="1">
                <a:solidFill>
                  <a:schemeClr val="tx1"/>
                </a:solidFill>
                <a:latin typeface="+mn-lt"/>
                <a:ea typeface="+mn-ea"/>
                <a:cs typeface="+mn-cs"/>
              </a:rPr>
              <a:t>Collinson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Narula</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Rugman</a:t>
            </a:r>
            <a:r>
              <a:rPr lang="en-US" sz="1200" kern="1200" dirty="0">
                <a:solidFill>
                  <a:schemeClr val="tx1"/>
                </a:solidFill>
                <a:latin typeface="+mn-lt"/>
                <a:ea typeface="+mn-ea"/>
                <a:cs typeface="+mn-cs"/>
              </a:rPr>
              <a:t>, 2019). </a:t>
            </a:r>
          </a:p>
          <a:p>
            <a:r>
              <a:rPr lang="en-US" sz="1200" kern="1200" dirty="0">
                <a:solidFill>
                  <a:schemeClr val="tx1"/>
                </a:solidFill>
                <a:latin typeface="+mn-lt"/>
                <a:ea typeface="+mn-ea"/>
                <a:cs typeface="+mn-cs"/>
              </a:rPr>
              <a:t>These are the major consequences of the cultural challenges and difficulties which can hamper organisational sustainability, employee’s job satisfaction level and minimize their level of productivity.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C6C9C7D-7C4B-45C6-A4BC-EA3D4C73637F}"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Summary: </a:t>
            </a:r>
          </a:p>
          <a:p>
            <a:r>
              <a:rPr lang="en-US" sz="1200" kern="1200" dirty="0">
                <a:solidFill>
                  <a:schemeClr val="tx1"/>
                </a:solidFill>
                <a:latin typeface="+mn-lt"/>
                <a:ea typeface="+mn-ea"/>
                <a:cs typeface="+mn-cs"/>
              </a:rPr>
              <a:t>A cultural difference within a joint venture organisation creates several challenges and difficulties for the organisation. Because of these challenges organisations are not able to perform regular operational activities effectively. As a consequence the organisations lack in making effective decisions in favor of the organisation. Due to the communication gap misunderstandings occur in the workplace which leads to lower level of productivity and overall fall in organisational performance for the joint venture organisation. People of different region and culture also find it difficult to understand other people’s work motive. They use different practices and policies that might not work effectively as a result interpersonal conflict between the venture owners and the employees occur (Fish, 2017). This situation ultimately lowers employees’ productivity level, decrease their job satisfaction level and ultimately hampers overall organisational performance. These challenges might create consequences like failure to operate an effective joint venture and minimize organisational performance which might put a huge negative impact on the organisational profit margin and sustainability in the long run. So, organisations might be aware of the consequences of having huge cultural different, communication gap and work on minimizing the cultural gaps with different policies and with the help of intercultural communication theories.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Intercultural communication theories </a:t>
            </a:r>
          </a:p>
          <a:p>
            <a:r>
              <a:rPr lang="en-US" sz="1200" kern="1200" dirty="0">
                <a:solidFill>
                  <a:schemeClr val="tx1"/>
                </a:solidFill>
                <a:latin typeface="+mn-lt"/>
                <a:ea typeface="+mn-ea"/>
                <a:cs typeface="+mn-cs"/>
              </a:rPr>
              <a:t>Achieving cultural diversity is not easy for the organisations of two completely different nations. However, to expand business globally organisations have to work with diverse cultural background. Because of that different barriers might occur, but the organisation needs to effective enough to handle the cross cultural diversity and ensure their sustainability (</a:t>
            </a:r>
            <a:r>
              <a:rPr lang="en-US" sz="1200" kern="1200" dirty="0" err="1">
                <a:solidFill>
                  <a:schemeClr val="tx1"/>
                </a:solidFill>
                <a:latin typeface="+mn-lt"/>
                <a:ea typeface="+mn-ea"/>
                <a:cs typeface="+mn-cs"/>
              </a:rPr>
              <a:t>Johnstone</a:t>
            </a:r>
            <a:r>
              <a:rPr lang="en-US" sz="1200" kern="1200" dirty="0">
                <a:solidFill>
                  <a:schemeClr val="tx1"/>
                </a:solidFill>
                <a:latin typeface="+mn-lt"/>
                <a:ea typeface="+mn-ea"/>
                <a:cs typeface="+mn-cs"/>
              </a:rPr>
              <a:t>, 2022). In this part of the presentation some intercultural theories are explained that are helpful in eliminating the barriers of intercultural communication difficulties: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Indigenous communication approach:</a:t>
            </a:r>
            <a:r>
              <a:rPr lang="en-US" sz="1200" kern="1200" dirty="0">
                <a:solidFill>
                  <a:schemeClr val="tx1"/>
                </a:solidFill>
                <a:latin typeface="+mn-lt"/>
                <a:ea typeface="+mn-ea"/>
                <a:cs typeface="+mn-cs"/>
              </a:rPr>
              <a:t> According to this approach, one cultural organisation tries to incorporate in the communication process by indigenous means to other culture’s organisations. The organisation tries to enlighten their policies and activities towards the other organisation so that they can know about their approaches and incorporate with them (</a:t>
            </a:r>
            <a:r>
              <a:rPr lang="en-US" sz="1200" kern="1200" dirty="0" err="1">
                <a:solidFill>
                  <a:schemeClr val="tx1"/>
                </a:solidFill>
                <a:latin typeface="+mn-lt"/>
                <a:ea typeface="+mn-ea"/>
                <a:cs typeface="+mn-cs"/>
              </a:rPr>
              <a:t>Sokuvitz</a:t>
            </a:r>
            <a:r>
              <a:rPr lang="en-US" sz="1200" kern="1200" dirty="0">
                <a:solidFill>
                  <a:schemeClr val="tx1"/>
                </a:solidFill>
                <a:latin typeface="+mn-lt"/>
                <a:ea typeface="+mn-ea"/>
                <a:cs typeface="+mn-cs"/>
              </a:rPr>
              <a:t> and George, 2018). This is a very traditional yet effective process of intercultural communication where each party shares their cultural norms and ways to other party. This helps to build an effective cultural communication process and eliminates the cultural gap. Following this theory of intercultural communication, each of the organisations will know about the culture and when the employees learn more about other’s culture, they respect their ways of work, values, policies and culture as well.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Cultural communication theory:</a:t>
            </a:r>
            <a:r>
              <a:rPr lang="en-US" sz="1200" kern="1200" dirty="0">
                <a:solidFill>
                  <a:schemeClr val="tx1"/>
                </a:solidFill>
                <a:latin typeface="+mn-lt"/>
                <a:ea typeface="+mn-ea"/>
                <a:cs typeface="+mn-cs"/>
              </a:rPr>
              <a:t> Following this theory of intercultural communication the communicator uses their cultural communication approach. They share their cultural thoughts and way of work with the other party to that get to know about how they think (</a:t>
            </a:r>
            <a:r>
              <a:rPr lang="en-US" sz="1200" kern="1200" dirty="0" err="1">
                <a:solidFill>
                  <a:schemeClr val="tx1"/>
                </a:solidFill>
                <a:latin typeface="+mn-lt"/>
                <a:ea typeface="+mn-ea"/>
                <a:cs typeface="+mn-cs"/>
              </a:rPr>
              <a:t>Collinson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Narula</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Rugman</a:t>
            </a:r>
            <a:r>
              <a:rPr lang="en-US" sz="1200" kern="1200" dirty="0">
                <a:solidFill>
                  <a:schemeClr val="tx1"/>
                </a:solidFill>
                <a:latin typeface="+mn-lt"/>
                <a:ea typeface="+mn-ea"/>
                <a:cs typeface="+mn-cs"/>
              </a:rPr>
              <a:t>, 2019). In this case scenario, the British company’s employees can communicate with the Chinese partners by sharing their cultural thoughts; they also take initiatives to learn about Chinese culture and behavior as well so that both the parties can work with harmony and avoid any type of misunderstanding.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Cross cultural communication theory: </a:t>
            </a:r>
            <a:r>
              <a:rPr lang="en-US" sz="1200" kern="1200" dirty="0">
                <a:solidFill>
                  <a:schemeClr val="tx1"/>
                </a:solidFill>
                <a:latin typeface="+mn-lt"/>
                <a:ea typeface="+mn-ea"/>
                <a:cs typeface="+mn-cs"/>
              </a:rPr>
              <a:t>This theory is one of the vastly used theories all over the work to develop intercultural communication between different organisations. When organisations from different regions develop joint venture they follow this theory to learn more about each other’s business operation approaches, their values, ethics, beliefs and policies (Weller-Ferris, 2019). Both the parties recognize their similarities and dissimilarities in cultural activities and based on that they set up new policies to operate the business effectively. Each of the organisations respects other’s culture and work effectively. In the given scenario, the British organisation can take the initiative to determine the similarities and dissimilarities between western and Chinese culture of workplace. Based on the differences and contrasts organisations can develop a certain policy under which all the business operations will be performed (Alexandra, </a:t>
            </a:r>
            <a:r>
              <a:rPr lang="en-US" sz="1200" kern="1200" dirty="0" err="1">
                <a:solidFill>
                  <a:schemeClr val="tx1"/>
                </a:solidFill>
                <a:latin typeface="+mn-lt"/>
                <a:ea typeface="+mn-ea"/>
                <a:cs typeface="+mn-cs"/>
              </a:rPr>
              <a:t>Ehrhart</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Randel</a:t>
            </a:r>
            <a:r>
              <a:rPr lang="en-US" sz="1200" kern="1200" dirty="0">
                <a:solidFill>
                  <a:schemeClr val="tx1"/>
                </a:solidFill>
                <a:latin typeface="+mn-lt"/>
                <a:ea typeface="+mn-ea"/>
                <a:cs typeface="+mn-cs"/>
              </a:rPr>
              <a:t>, 2021). By this, both the western and Chinese culture will be present in the joint venture, respect towards each other’s culture will increase, effective decisions can be made and ultimately a positive communication can be build between the parties which will ensure sustainability of the joint venture.  </a:t>
            </a:r>
          </a:p>
          <a:p>
            <a:r>
              <a:rPr lang="en-US" sz="1200" b="1" kern="1200" dirty="0">
                <a:solidFill>
                  <a:schemeClr val="tx1"/>
                </a:solidFill>
                <a:latin typeface="+mn-lt"/>
                <a:ea typeface="+mn-ea"/>
                <a:cs typeface="+mn-cs"/>
              </a:rPr>
              <a:t>Summary 3:</a:t>
            </a:r>
          </a:p>
          <a:p>
            <a:r>
              <a:rPr lang="en-US" sz="1200" kern="1200" dirty="0">
                <a:solidFill>
                  <a:schemeClr val="tx1"/>
                </a:solidFill>
                <a:latin typeface="+mn-lt"/>
                <a:ea typeface="+mn-ea"/>
                <a:cs typeface="+mn-cs"/>
              </a:rPr>
              <a:t>Intercultural difference creates a lot of challenges and difficulties within the organisation. This does not just hampers daily operational activities of the employees but also put a negative influence on their performance and ultimately leads to lower profitability rate. To overcome these challenges created by cultural differences in a joint venture organisation there are some intercultural theories that help the organisation. There are three main intercultural communication theories mentioned in the presentation. First one is the indigenous theory of intercultural communication which is a traditional approach that tries to enlighten each other about their culture so that they get the opportunity to know each other. According to the cultural community they exchange their thoughts of work, values, policies and culture with each other so that they understand their cultural motives and way of working (Fish, 2017). This is an effective approach for the organisation to understand new culture and work collaboratively to make the joint venture work effectively. Finally, the most effective intercultural communication theory is the cross-cultural communication theory. According to the theory, the employees of different culture and region try to determine the similarities and differences about their culture and based on the common ones they try to develop new culture within the organisation. this work as a win-win situation for both the parties of joint venture and works very effectively in favor of the organisation as well. Moreover, following this theories of intercultural communication help the organisation to overcome the challenges imposed by cultural differences and operate the business effectively in diverse cultural area.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Recommendations and business communication solutions</a:t>
            </a:r>
          </a:p>
          <a:p>
            <a:r>
              <a:rPr lang="en-US" sz="1200" kern="1200" dirty="0">
                <a:solidFill>
                  <a:schemeClr val="tx1"/>
                </a:solidFill>
                <a:latin typeface="+mn-lt"/>
                <a:ea typeface="+mn-ea"/>
                <a:cs typeface="+mn-cs"/>
              </a:rPr>
              <a:t>Working with different culture in different region is not an easy task for organisations. Since the British and the Chinese joint venture has been facing difficulties about their language, cultural norms, way of works it has been creating several barriers and challenges like miscommunication, communication gap, ineffective decision making and many more. In this presentation some intercultural communication theories has been recommended that the organisation might follow to ensure a sustainable joint venture in the Chinese region (</a:t>
            </a:r>
            <a:r>
              <a:rPr lang="en-US" sz="1200" kern="1200" dirty="0" err="1">
                <a:solidFill>
                  <a:schemeClr val="tx1"/>
                </a:solidFill>
                <a:latin typeface="+mn-lt"/>
                <a:ea typeface="+mn-ea"/>
                <a:cs typeface="+mn-cs"/>
              </a:rPr>
              <a:t>Juying</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Qiao</a:t>
            </a:r>
            <a:r>
              <a:rPr lang="en-US" sz="1200" kern="1200" dirty="0">
                <a:solidFill>
                  <a:schemeClr val="tx1"/>
                </a:solidFill>
                <a:latin typeface="+mn-lt"/>
                <a:ea typeface="+mn-ea"/>
                <a:cs typeface="+mn-cs"/>
              </a:rPr>
              <a:t>, 2020). Along with that, here some recommendations are made that might aid the organisation to develop an effective relationship with the organisation and ensure sustainability of the joint venture organisation:</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latin typeface="+mn-lt"/>
                <a:ea typeface="+mn-ea"/>
                <a:cs typeface="+mn-cs"/>
              </a:rPr>
              <a:t>Following one of the intercultural communication theories mentions previously, might certain help the organisation to develop effective communication (</a:t>
            </a:r>
            <a:r>
              <a:rPr lang="en-US" sz="1200" kern="1200" dirty="0" err="1">
                <a:solidFill>
                  <a:schemeClr val="tx1"/>
                </a:solidFill>
                <a:latin typeface="+mn-lt"/>
                <a:ea typeface="+mn-ea"/>
                <a:cs typeface="+mn-cs"/>
              </a:rPr>
              <a:t>Jumaev</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Ulugbek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Sattorovich</a:t>
            </a:r>
            <a:r>
              <a:rPr lang="en-US" sz="1200" kern="1200" dirty="0">
                <a:solidFill>
                  <a:schemeClr val="tx1"/>
                </a:solidFill>
                <a:latin typeface="+mn-lt"/>
                <a:ea typeface="+mn-ea"/>
                <a:cs typeface="+mn-cs"/>
              </a:rPr>
              <a:t>, 2020). By following the theories, organisations will be able to know more about their culture fill-up the communication gap, work collaboratively and ultimately work effectively in the highly competitive business industry. </a:t>
            </a:r>
          </a:p>
          <a:p>
            <a:pPr lvl="0"/>
            <a:r>
              <a:rPr lang="en-US" sz="1200" kern="1200" dirty="0">
                <a:solidFill>
                  <a:schemeClr val="tx1"/>
                </a:solidFill>
                <a:latin typeface="+mn-lt"/>
                <a:ea typeface="+mn-ea"/>
                <a:cs typeface="+mn-cs"/>
              </a:rPr>
              <a:t>The organisations might proceed to understanding the cultural differences. When the organisations know the differences between western culture and Chinese culture, they might learn what about the unknown cultural facts and respect each other (Penrose, 2016). By this a good understanding between both organisations can be developed and sustainability can be ensured.</a:t>
            </a:r>
          </a:p>
          <a:p>
            <a:pPr lvl="0"/>
            <a:r>
              <a:rPr lang="en-US" sz="1200" kern="1200" dirty="0">
                <a:solidFill>
                  <a:schemeClr val="tx1"/>
                </a:solidFill>
                <a:latin typeface="+mn-lt"/>
                <a:ea typeface="+mn-ea"/>
                <a:cs typeface="+mn-cs"/>
              </a:rPr>
              <a:t>To work effectively both the organisations might respect each other’s values and norms and determine ways of operation and communication that works effectively for both of the parties in the joint venture.</a:t>
            </a:r>
          </a:p>
          <a:p>
            <a:pPr lvl="0"/>
            <a:r>
              <a:rPr lang="en-US" sz="1200" kern="1200" dirty="0">
                <a:solidFill>
                  <a:schemeClr val="tx1"/>
                </a:solidFill>
                <a:latin typeface="+mn-lt"/>
                <a:ea typeface="+mn-ea"/>
                <a:cs typeface="+mn-cs"/>
              </a:rPr>
              <a:t>The organisations might focus on developing relationships between each other rather than thinking aggressively and neglecting each other’s culture. This will assist the organisations to avoid any misconception, misunderstanding, and conflict between the organisations (Alexandra, </a:t>
            </a:r>
            <a:r>
              <a:rPr lang="en-US" sz="1200" kern="1200" dirty="0" err="1">
                <a:solidFill>
                  <a:schemeClr val="tx1"/>
                </a:solidFill>
                <a:latin typeface="+mn-lt"/>
                <a:ea typeface="+mn-ea"/>
                <a:cs typeface="+mn-cs"/>
              </a:rPr>
              <a:t>Ehrhart</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Randel</a:t>
            </a:r>
            <a:r>
              <a:rPr lang="en-US" sz="1200" kern="1200" dirty="0">
                <a:solidFill>
                  <a:schemeClr val="tx1"/>
                </a:solidFill>
                <a:latin typeface="+mn-lt"/>
                <a:ea typeface="+mn-ea"/>
                <a:cs typeface="+mn-cs"/>
              </a:rPr>
              <a:t>, 2021). This approach will ultimately help the organisation ensure a conflict free work environment which is mandatory for sustainable joint venture partnership business.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b="1" kern="1200" dirty="0">
                <a:solidFill>
                  <a:schemeClr val="tx1"/>
                </a:solidFill>
                <a:latin typeface="+mn-lt"/>
                <a:ea typeface="+mn-ea"/>
                <a:cs typeface="+mn-cs"/>
              </a:rPr>
              <a:t>Conclusion</a:t>
            </a:r>
          </a:p>
          <a:p>
            <a:r>
              <a:rPr lang="en-US" sz="1200" kern="1200" dirty="0">
                <a:solidFill>
                  <a:schemeClr val="tx1"/>
                </a:solidFill>
                <a:latin typeface="+mn-lt"/>
                <a:ea typeface="+mn-ea"/>
                <a:cs typeface="+mn-cs"/>
              </a:rPr>
              <a:t>To work with divergent culture, organisations must be cautious about each other’s culture. They should know about other cultures and value their cultural norms, values and policies. Due to a cultural gap there might be occurrence of several barriers like miscommunication, misunderstanding, different ways of accomplishment of work, ineffective decisions making and many more. However, if the organisations follow intercultural communication theories to communicate with people of other culture, they will certainly be able to fill-up the communication gap, make operational decision effectively, respect each other’s cultural decisions and norms. These activities will ultimately lead the organisation to sustainability of partnership in the joint venture in the long run.</a:t>
            </a:r>
          </a:p>
          <a:p>
            <a:r>
              <a:rPr lang="en-US" sz="1200" b="1" kern="1200" dirty="0">
                <a:solidFill>
                  <a:schemeClr val="tx1"/>
                </a:solidFill>
                <a:latin typeface="+mn-lt"/>
                <a:ea typeface="+mn-ea"/>
                <a:cs typeface="+mn-cs"/>
              </a:rPr>
              <a:t>Summary:</a:t>
            </a:r>
          </a:p>
          <a:p>
            <a:r>
              <a:rPr lang="en-US" sz="1200" kern="1200" dirty="0">
                <a:solidFill>
                  <a:schemeClr val="tx1"/>
                </a:solidFill>
                <a:latin typeface="+mn-lt"/>
                <a:ea typeface="+mn-ea"/>
                <a:cs typeface="+mn-cs"/>
              </a:rPr>
              <a:t>In this part, there are some recommendations made that will help the joint venture organisation to overcome their challenges imposed by cultural differences and take initiatives to make the joint venture organisation sustainable. For that, the first recommendations are to follow the intercultural communication theory. By following these theories organisations will be able to know and understand more about other people’s culture, motives and way of work. These theories are an effective source of developing relationship between two parties to effectively perform joint venture operation. Also, the organisation might respect each other’s culture and try to learn in-depth knowledge about it. This will certain help the organisations to work collaboratively in the business and make the joint venture organisation effective and sustainable in the long run (Penrose, 2016)</a:t>
            </a:r>
            <a:r>
              <a:rPr lang="en-US" dirty="0"/>
              <a:t>. Finally, the organisation needs to be focused on developing relationship with each other; this will lead to a harmonious work environment, increase respect, and increase productivity of the employees. Overall, by following these recommendations cultural challenges can be overcome and suitability of the organisation can be ensured. </a:t>
            </a: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7C6C9C7D-7C4B-45C6-A4BC-EA3D4C73637F}"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C6C9C7D-7C4B-45C6-A4BC-EA3D4C73637F}" type="slidenum">
              <a:rPr lang="en-US" smtClean="0"/>
              <a:p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6CC2436-FBFA-4B29-930E-B2326D52BAB3}" type="datetimeFigureOut">
              <a:rPr lang="en-US" smtClean="0"/>
              <a:pPr/>
              <a:t>4/21/2022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0397E8C-CF42-41EE-A4CF-6E166E64F6A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86CC2436-FBFA-4B29-930E-B2326D52BAB3}" type="datetimeFigureOut">
              <a:rPr lang="en-US" smtClean="0"/>
              <a:pPr/>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0397E8C-CF42-41EE-A4CF-6E166E64F6A5}"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86CC2436-FBFA-4B29-930E-B2326D52BAB3}" type="datetimeFigureOut">
              <a:rPr lang="en-US" smtClean="0"/>
              <a:pPr/>
              <a:t>4/21/2022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0397E8C-CF42-41EE-A4CF-6E166E64F6A5}"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86CC2436-FBFA-4B29-930E-B2326D52BAB3}" type="datetimeFigureOut">
              <a:rPr lang="en-US" smtClean="0"/>
              <a:pPr/>
              <a:t>4/21/2022</a:t>
            </a:fld>
            <a:endParaRPr lang="en-US"/>
          </a:p>
        </p:txBody>
      </p:sp>
      <p:sp>
        <p:nvSpPr>
          <p:cNvPr id="10" name="Slide Number Placeholder 9"/>
          <p:cNvSpPr>
            <a:spLocks noGrp="1"/>
          </p:cNvSpPr>
          <p:nvPr>
            <p:ph type="sldNum" sz="quarter" idx="16"/>
          </p:nvPr>
        </p:nvSpPr>
        <p:spPr/>
        <p:txBody>
          <a:bodyPr rtlCol="0"/>
          <a:lstStyle/>
          <a:p>
            <a:fld id="{60397E8C-CF42-41EE-A4CF-6E166E64F6A5}"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86CC2436-FBFA-4B29-930E-B2326D52BAB3}" type="datetimeFigureOut">
              <a:rPr lang="en-US" smtClean="0"/>
              <a:pPr/>
              <a:t>4/21/2022</a:t>
            </a:fld>
            <a:endParaRPr lang="en-US"/>
          </a:p>
        </p:txBody>
      </p:sp>
      <p:sp>
        <p:nvSpPr>
          <p:cNvPr id="12" name="Slide Number Placeholder 11"/>
          <p:cNvSpPr>
            <a:spLocks noGrp="1"/>
          </p:cNvSpPr>
          <p:nvPr>
            <p:ph type="sldNum" sz="quarter" idx="16"/>
          </p:nvPr>
        </p:nvSpPr>
        <p:spPr/>
        <p:txBody>
          <a:bodyPr rtlCol="0"/>
          <a:lstStyle/>
          <a:p>
            <a:fld id="{60397E8C-CF42-41EE-A4CF-6E166E64F6A5}"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6CC2436-FBFA-4B29-930E-B2326D52BAB3}" type="datetimeFigureOut">
              <a:rPr lang="en-US" smtClean="0"/>
              <a:pPr/>
              <a:t>4/21/2022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0397E8C-CF42-41EE-A4CF-6E166E64F6A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C2436-FBFA-4B29-930E-B2326D52BAB3}" type="datetimeFigureOut">
              <a:rPr lang="en-US" smtClean="0"/>
              <a:pPr/>
              <a:t>4/21/2022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0397E8C-CF42-41EE-A4CF-6E166E64F6A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86CC2436-FBFA-4B29-930E-B2326D52BAB3}" type="datetimeFigureOut">
              <a:rPr lang="en-US" smtClean="0"/>
              <a:pPr/>
              <a:t>4/21/2022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0397E8C-CF42-41EE-A4CF-6E166E64F6A5}"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6CC2436-FBFA-4B29-930E-B2326D52BAB3}" type="datetimeFigureOut">
              <a:rPr lang="en-US" smtClean="0"/>
              <a:pPr/>
              <a:t>4/21/2022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0397E8C-CF42-41EE-A4CF-6E166E64F6A5}"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6CC2436-FBFA-4B29-930E-B2326D52BAB3}" type="datetimeFigureOut">
              <a:rPr lang="en-US" smtClean="0"/>
              <a:pPr/>
              <a:t>4/21/2022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397E8C-CF42-41EE-A4CF-6E166E64F6A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6CC2436-FBFA-4B29-930E-B2326D52BAB3}" type="datetimeFigureOut">
              <a:rPr lang="en-US" smtClean="0"/>
              <a:pPr/>
              <a:t>4/21/2022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0397E8C-CF42-41EE-A4CF-6E166E64F6A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6CC2436-FBFA-4B29-930E-B2326D52BAB3}" type="datetimeFigureOut">
              <a:rPr lang="en-US" smtClean="0"/>
              <a:pPr/>
              <a:t>4/21/2022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0397E8C-CF42-41EE-A4CF-6E166E64F6A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828800"/>
            <a:ext cx="9067800" cy="4648200"/>
          </a:xfrm>
        </p:spPr>
        <p:txBody>
          <a:bodyPr>
            <a:normAutofit/>
          </a:bodyPr>
          <a:lstStyle/>
          <a:p>
            <a:pPr algn="ctr"/>
            <a:r>
              <a:rPr lang="en-US" b="1" dirty="0"/>
              <a:t>International Business Communications</a:t>
            </a:r>
            <a:br>
              <a:rPr lang="en-US" dirty="0"/>
            </a:br>
            <a:endParaRPr lang="en-US" dirty="0"/>
          </a:p>
        </p:txBody>
      </p:sp>
      <p:sp>
        <p:nvSpPr>
          <p:cNvPr id="3" name="Subtitle 2"/>
          <p:cNvSpPr>
            <a:spLocks noGrp="1"/>
          </p:cNvSpPr>
          <p:nvPr>
            <p:ph type="subTitle" idx="1"/>
          </p:nvPr>
        </p:nvSpPr>
        <p:spPr>
          <a:xfrm flipV="1">
            <a:off x="4343400" y="6735836"/>
            <a:ext cx="4724400" cy="122163"/>
          </a:xfrm>
        </p:spPr>
        <p:txBody>
          <a:bodyPr>
            <a:normAutofit fontScale="25000" lnSpcReduction="20000"/>
          </a:bodyPr>
          <a:lstStyle/>
          <a:p>
            <a:endParaRPr lang="en-US" dirty="0"/>
          </a:p>
        </p:txBody>
      </p:sp>
      <p:sp>
        <p:nvSpPr>
          <p:cNvPr id="7" name="TextBox 6">
            <a:extLst>
              <a:ext uri="{FF2B5EF4-FFF2-40B4-BE49-F238E27FC236}">
                <a16:creationId xmlns:a16="http://schemas.microsoft.com/office/drawing/2014/main" id="{8504698E-AFD0-4D97-A052-C1896269E6E5}"/>
              </a:ext>
            </a:extLst>
          </p:cNvPr>
          <p:cNvSpPr txBox="1"/>
          <p:nvPr/>
        </p:nvSpPr>
        <p:spPr>
          <a:xfrm>
            <a:off x="190500" y="3664873"/>
            <a:ext cx="8305800" cy="2031325"/>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Name                                              Student number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Iuliana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Marinela</a:t>
            </a:r>
            <a:r>
              <a:rPr lang="en-GB" sz="1800" dirty="0">
                <a:effectLst/>
                <a:latin typeface="Calibri" panose="020F0502020204030204" pitchFamily="34" charset="0"/>
                <a:ea typeface="Calibri" panose="020F0502020204030204" pitchFamily="34" charset="0"/>
                <a:cs typeface="Times New Roman" panose="02020603050405020304" pitchFamily="18" charset="0"/>
              </a:rPr>
              <a:t> Radu                   1817472</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Marina David                                  1817474</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Ana Maria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Costea</a:t>
            </a:r>
            <a:r>
              <a:rPr lang="en-GB" sz="1800" dirty="0">
                <a:effectLst/>
                <a:latin typeface="Calibri" panose="020F0502020204030204" pitchFamily="34" charset="0"/>
                <a:ea typeface="Calibri" panose="020F0502020204030204" pitchFamily="34" charset="0"/>
                <a:cs typeface="Times New Roman" panose="02020603050405020304" pitchFamily="18" charset="0"/>
              </a:rPr>
              <a:t>                          1907186</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Oana</a:t>
            </a:r>
            <a:r>
              <a:rPr lang="en-GB" sz="1800" dirty="0">
                <a:effectLst/>
                <a:latin typeface="Calibri" panose="020F0502020204030204" pitchFamily="34" charset="0"/>
                <a:ea typeface="Calibri" panose="020F0502020204030204" pitchFamily="34" charset="0"/>
                <a:cs typeface="Times New Roman" panose="02020603050405020304" pitchFamily="18" charset="0"/>
              </a:rPr>
              <a:t> Gabriela Marin                     1909897</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(group leader)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p>
        </p:txBody>
      </p:sp>
      <p:graphicFrame>
        <p:nvGraphicFramePr>
          <p:cNvPr id="7" name="Content Placeholder 2">
            <a:extLst>
              <a:ext uri="{FF2B5EF4-FFF2-40B4-BE49-F238E27FC236}">
                <a16:creationId xmlns:a16="http://schemas.microsoft.com/office/drawing/2014/main" id="{072761AA-637A-FC7F-1463-624492F36082}"/>
              </a:ext>
            </a:extLst>
          </p:cNvPr>
          <p:cNvGraphicFramePr>
            <a:graphicFrameLocks noGrp="1"/>
          </p:cNvGraphicFramePr>
          <p:nvPr>
            <p:ph sz="quarter" idx="1"/>
          </p:nvPr>
        </p:nvGraphicFramePr>
        <p:xfrm>
          <a:off x="612648"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Introduction </a:t>
            </a:r>
          </a:p>
        </p:txBody>
      </p:sp>
      <p:graphicFrame>
        <p:nvGraphicFramePr>
          <p:cNvPr id="7" name="Content Placeholder 2">
            <a:extLst>
              <a:ext uri="{FF2B5EF4-FFF2-40B4-BE49-F238E27FC236}">
                <a16:creationId xmlns:a16="http://schemas.microsoft.com/office/drawing/2014/main" id="{65A863AE-F8C9-0760-5639-75C4B5A45B4B}"/>
              </a:ext>
            </a:extLst>
          </p:cNvPr>
          <p:cNvGraphicFramePr>
            <a:graphicFrameLocks noGrp="1"/>
          </p:cNvGraphicFramePr>
          <p:nvPr>
            <p:ph sz="quarter" idx="1"/>
          </p:nvPr>
        </p:nvGraphicFramePr>
        <p:xfrm>
          <a:off x="612648"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push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Case background</a:t>
            </a:r>
          </a:p>
        </p:txBody>
      </p:sp>
      <p:sp>
        <p:nvSpPr>
          <p:cNvPr id="3" name="Content Placeholder 2"/>
          <p:cNvSpPr>
            <a:spLocks noGrp="1"/>
          </p:cNvSpPr>
          <p:nvPr>
            <p:ph sz="quarter" idx="1"/>
          </p:nvPr>
        </p:nvSpPr>
        <p:spPr/>
        <p:txBody>
          <a:bodyPr>
            <a:normAutofit/>
          </a:bodyPr>
          <a:lstStyle/>
          <a:p>
            <a:r>
              <a:rPr lang="en-US" sz="2400" dirty="0"/>
              <a:t>A UK based global company developed a joint venture organisation with a Chinese company. </a:t>
            </a:r>
          </a:p>
          <a:p>
            <a:r>
              <a:rPr lang="en-US" sz="2400" dirty="0"/>
              <a:t>To ensure a successful joint venture partnership business, proper communication of each party is mandatory to make effective decisions and make the joint venture organisation sustainable. </a:t>
            </a:r>
          </a:p>
          <a:p>
            <a:r>
              <a:rPr lang="en-US" sz="2400" dirty="0"/>
              <a:t>In this presentation the main task is to identify the cultural challenges of communication since both of the organisations have difference in culture, language, beliefs and values and based on the intercultural communication theories some recommendations will be made. </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Identifying cultural challenges and difficulties	</a:t>
            </a:r>
            <a:endParaRPr lang="en-US" sz="2400" dirty="0"/>
          </a:p>
        </p:txBody>
      </p:sp>
      <p:sp>
        <p:nvSpPr>
          <p:cNvPr id="3" name="Content Placeholder 2"/>
          <p:cNvSpPr>
            <a:spLocks noGrp="1"/>
          </p:cNvSpPr>
          <p:nvPr>
            <p:ph sz="quarter" idx="1"/>
          </p:nvPr>
        </p:nvSpPr>
        <p:spPr/>
        <p:txBody>
          <a:bodyPr>
            <a:normAutofit/>
          </a:bodyPr>
          <a:lstStyle/>
          <a:p>
            <a:endParaRPr lang="en-US" sz="1400" b="1" dirty="0"/>
          </a:p>
          <a:p>
            <a:endParaRPr lang="en-US" sz="1400" b="1" dirty="0"/>
          </a:p>
          <a:p>
            <a:endParaRPr lang="en-US" sz="1400" b="1" dirty="0"/>
          </a:p>
          <a:p>
            <a:endParaRPr lang="en-US" sz="1400" b="1" dirty="0"/>
          </a:p>
          <a:p>
            <a:endParaRPr lang="en-US" sz="1400" b="1" dirty="0"/>
          </a:p>
          <a:p>
            <a:endParaRPr lang="en-US" sz="1400" b="1" dirty="0"/>
          </a:p>
          <a:p>
            <a:endParaRPr lang="en-US" sz="1400" b="1" dirty="0"/>
          </a:p>
        </p:txBody>
      </p:sp>
      <p:graphicFrame>
        <p:nvGraphicFramePr>
          <p:cNvPr id="4" name="Diagram 3"/>
          <p:cNvGraphicFramePr/>
          <p:nvPr/>
        </p:nvGraphicFramePr>
        <p:xfrm>
          <a:off x="1371600" y="2133600"/>
          <a:ext cx="64008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Consequences of cultural challenges and difficulties</a:t>
            </a:r>
            <a:endParaRPr lang="en-US" sz="2400" dirty="0"/>
          </a:p>
        </p:txBody>
      </p:sp>
      <p:sp>
        <p:nvSpPr>
          <p:cNvPr id="3" name="Content Placeholder 2"/>
          <p:cNvSpPr>
            <a:spLocks noGrp="1"/>
          </p:cNvSpPr>
          <p:nvPr>
            <p:ph sz="quarter" idx="1"/>
          </p:nvPr>
        </p:nvSpPr>
        <p:spPr/>
        <p:txBody>
          <a:bodyPr>
            <a:normAutofit/>
          </a:bodyPr>
          <a:lstStyle/>
          <a:p>
            <a:r>
              <a:rPr lang="en-US" sz="2000" dirty="0"/>
              <a:t>With differences in culture, a joint venture organisation has several challenges and difficulties. With the communication and cultural gap here are some consequences that the organisation might fall into:</a:t>
            </a:r>
          </a:p>
          <a:p>
            <a:endParaRPr lang="en-US" sz="2000" dirty="0"/>
          </a:p>
        </p:txBody>
      </p:sp>
      <p:graphicFrame>
        <p:nvGraphicFramePr>
          <p:cNvPr id="4" name="Diagram 3"/>
          <p:cNvGraphicFramePr/>
          <p:nvPr>
            <p:extLst>
              <p:ext uri="{D42A27DB-BD31-4B8C-83A1-F6EECF244321}">
                <p14:modId xmlns:p14="http://schemas.microsoft.com/office/powerpoint/2010/main" val="495292670"/>
              </p:ext>
            </p:extLst>
          </p:nvPr>
        </p:nvGraphicFramePr>
        <p:xfrm>
          <a:off x="1981200" y="2743200"/>
          <a:ext cx="5334000" cy="350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Consequences of cultural challenges and difficulties</a:t>
            </a:r>
            <a:endParaRPr lang="en-US" sz="2400" dirty="0"/>
          </a:p>
        </p:txBody>
      </p:sp>
      <p:pic>
        <p:nvPicPr>
          <p:cNvPr id="6" name="Content Placeholder 5" descr="ppp.PNG"/>
          <p:cNvPicPr>
            <a:picLocks noGrp="1" noChangeAspect="1"/>
          </p:cNvPicPr>
          <p:nvPr>
            <p:ph sz="quarter" idx="1"/>
          </p:nvPr>
        </p:nvPicPr>
        <p:blipFill>
          <a:blip r:embed="rId3"/>
          <a:stretch>
            <a:fillRect/>
          </a:stretch>
        </p:blipFill>
        <p:spPr>
          <a:xfrm>
            <a:off x="2514600" y="2971800"/>
            <a:ext cx="3934417" cy="2121933"/>
          </a:xfrm>
        </p:spPr>
      </p:pic>
      <p:sp>
        <p:nvSpPr>
          <p:cNvPr id="4" name="Rectangle 3"/>
          <p:cNvSpPr/>
          <p:nvPr/>
        </p:nvSpPr>
        <p:spPr>
          <a:xfrm>
            <a:off x="228600" y="1524000"/>
            <a:ext cx="6629400" cy="1371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200" b="1" dirty="0"/>
              <a:t>Misunderstanding: </a:t>
            </a:r>
          </a:p>
          <a:p>
            <a:pPr algn="just"/>
            <a:r>
              <a:rPr lang="en-US" sz="2000" dirty="0"/>
              <a:t>Due to cultural differences one might not understand the ways and signs of communication. </a:t>
            </a:r>
          </a:p>
        </p:txBody>
      </p:sp>
      <p:sp>
        <p:nvSpPr>
          <p:cNvPr id="5" name="Rectangle 4"/>
          <p:cNvSpPr/>
          <p:nvPr/>
        </p:nvSpPr>
        <p:spPr>
          <a:xfrm>
            <a:off x="1524000" y="5105400"/>
            <a:ext cx="7086600" cy="1524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t>Unable to understand other’s motives:</a:t>
            </a:r>
          </a:p>
          <a:p>
            <a:pPr algn="just"/>
            <a:r>
              <a:rPr lang="en-US" sz="2000" dirty="0"/>
              <a:t>cultural gap might lack the organisations to understand their motives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Consequences of cultural challenges and difficulties</a:t>
            </a:r>
            <a:endParaRPr lang="en-US" sz="2400" dirty="0"/>
          </a:p>
        </p:txBody>
      </p:sp>
      <p:sp>
        <p:nvSpPr>
          <p:cNvPr id="4" name="Rectangle 3"/>
          <p:cNvSpPr/>
          <p:nvPr/>
        </p:nvSpPr>
        <p:spPr>
          <a:xfrm>
            <a:off x="914400" y="1981200"/>
            <a:ext cx="4572000" cy="1600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200" b="1" dirty="0"/>
              <a:t>Ineffective decision making:</a:t>
            </a:r>
          </a:p>
          <a:p>
            <a:pPr algn="just"/>
            <a:r>
              <a:rPr lang="en-US" sz="2000" dirty="0"/>
              <a:t>Due to cultural difference and effective communication does not happen all the time</a:t>
            </a:r>
            <a:endParaRPr lang="en-US" sz="2000" b="1" dirty="0"/>
          </a:p>
          <a:p>
            <a:pPr algn="just"/>
            <a:endParaRPr lang="en-US" sz="2000" dirty="0"/>
          </a:p>
        </p:txBody>
      </p:sp>
      <p:sp>
        <p:nvSpPr>
          <p:cNvPr id="5" name="Rectangle 4"/>
          <p:cNvSpPr/>
          <p:nvPr/>
        </p:nvSpPr>
        <p:spPr>
          <a:xfrm>
            <a:off x="3124200" y="3962400"/>
            <a:ext cx="5105400" cy="1676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200" b="1" dirty="0"/>
              <a:t>Interpersonal conflict:</a:t>
            </a:r>
          </a:p>
          <a:p>
            <a:pPr algn="just"/>
            <a:r>
              <a:rPr lang="en-US" sz="2000" dirty="0"/>
              <a:t>Since the cultural gap takes a lot of time in decision making and has completely different practices within the organisation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Intercultural communication theories </a:t>
            </a:r>
            <a:endParaRPr lang="en-US" sz="2400" dirty="0"/>
          </a:p>
        </p:txBody>
      </p:sp>
      <p:sp>
        <p:nvSpPr>
          <p:cNvPr id="3" name="Content Placeholder 2"/>
          <p:cNvSpPr>
            <a:spLocks noGrp="1"/>
          </p:cNvSpPr>
          <p:nvPr>
            <p:ph sz="quarter" idx="1"/>
          </p:nvPr>
        </p:nvSpPr>
        <p:spPr/>
        <p:txBody>
          <a:bodyPr>
            <a:normAutofit/>
          </a:bodyPr>
          <a:lstStyle/>
          <a:p>
            <a:r>
              <a:rPr lang="en-US" b="1" dirty="0"/>
              <a:t>Intercultural communication theories </a:t>
            </a:r>
          </a:p>
          <a:p>
            <a:pPr algn="just"/>
            <a:r>
              <a:rPr lang="en-US" sz="2000" dirty="0"/>
              <a:t>Achieving cultural diversity is not easy for the organisations of two completely different nations. </a:t>
            </a:r>
          </a:p>
          <a:p>
            <a:pPr algn="just"/>
            <a:r>
              <a:rPr lang="en-US" sz="2000" dirty="0"/>
              <a:t>In this part of the presentation some intercultural theories are explained that are helpful in eliminating the barriers of intercultural communication difficulties. </a:t>
            </a:r>
          </a:p>
          <a:p>
            <a:endParaRPr lang="en-US" dirty="0"/>
          </a:p>
        </p:txBody>
      </p:sp>
      <p:graphicFrame>
        <p:nvGraphicFramePr>
          <p:cNvPr id="4" name="Diagram 3"/>
          <p:cNvGraphicFramePr/>
          <p:nvPr/>
        </p:nvGraphicFramePr>
        <p:xfrm>
          <a:off x="2514600" y="3733800"/>
          <a:ext cx="3810000" cy="251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Intercultural communication theories </a:t>
            </a:r>
            <a:endParaRPr lang="en-US" sz="2400" dirty="0"/>
          </a:p>
        </p:txBody>
      </p:sp>
      <p:sp>
        <p:nvSpPr>
          <p:cNvPr id="3" name="Content Placeholder 2"/>
          <p:cNvSpPr>
            <a:spLocks noGrp="1"/>
          </p:cNvSpPr>
          <p:nvPr>
            <p:ph sz="quarter" idx="1"/>
          </p:nvPr>
        </p:nvSpPr>
        <p:spPr/>
        <p:txBody>
          <a:bodyPr>
            <a:normAutofit/>
          </a:bodyPr>
          <a:lstStyle/>
          <a:p>
            <a:r>
              <a:rPr lang="en-US" sz="2000" b="1" dirty="0"/>
              <a:t>Indigenous communication approach:</a:t>
            </a:r>
            <a:r>
              <a:rPr lang="en-US" sz="2000" dirty="0"/>
              <a:t> </a:t>
            </a:r>
          </a:p>
          <a:p>
            <a:r>
              <a:rPr lang="en-US" sz="2000" dirty="0"/>
              <a:t>According to this approach, one cultural organisation tries to incorporate in the communication process by indigenous means to other culture’s organisations. </a:t>
            </a:r>
          </a:p>
          <a:p>
            <a:endParaRPr lang="en-US" sz="2000" dirty="0"/>
          </a:p>
          <a:p>
            <a:r>
              <a:rPr lang="en-US" sz="2000" b="1" dirty="0"/>
              <a:t>Cultural communication theory:</a:t>
            </a:r>
            <a:r>
              <a:rPr lang="en-US" sz="2000" dirty="0"/>
              <a:t> </a:t>
            </a:r>
          </a:p>
          <a:p>
            <a:r>
              <a:rPr lang="en-US" sz="2000" dirty="0"/>
              <a:t>Following this theory of intercultural communication they share their cultural thoughts and way of work with the other party to that get to know about how they think.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Intercultural communication theories </a:t>
            </a:r>
            <a:endParaRPr lang="en-US" sz="2400" dirty="0"/>
          </a:p>
        </p:txBody>
      </p:sp>
      <p:graphicFrame>
        <p:nvGraphicFramePr>
          <p:cNvPr id="7" name="Content Placeholder 2">
            <a:extLst>
              <a:ext uri="{FF2B5EF4-FFF2-40B4-BE49-F238E27FC236}">
                <a16:creationId xmlns:a16="http://schemas.microsoft.com/office/drawing/2014/main" id="{E6CC377E-9193-515C-DD99-E53381353C62}"/>
              </a:ext>
            </a:extLst>
          </p:cNvPr>
          <p:cNvGraphicFramePr>
            <a:graphicFrameLocks noGrp="1"/>
          </p:cNvGraphicFramePr>
          <p:nvPr>
            <p:ph sz="quarter" idx="1"/>
          </p:nvPr>
        </p:nvGraphicFramePr>
        <p:xfrm>
          <a:off x="612648"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Recommendations and business communication solutions</a:t>
            </a:r>
            <a:endParaRPr lang="en-US" sz="2400" dirty="0"/>
          </a:p>
        </p:txBody>
      </p:sp>
      <p:sp>
        <p:nvSpPr>
          <p:cNvPr id="3" name="Content Placeholder 2"/>
          <p:cNvSpPr>
            <a:spLocks noGrp="1"/>
          </p:cNvSpPr>
          <p:nvPr>
            <p:ph sz="quarter" idx="1"/>
          </p:nvPr>
        </p:nvSpPr>
        <p:spPr/>
        <p:txBody>
          <a:bodyPr>
            <a:normAutofit/>
          </a:bodyPr>
          <a:lstStyle/>
          <a:p>
            <a:r>
              <a:rPr lang="en-US" sz="2200" dirty="0"/>
              <a:t>Working with different culture in different region is not an easy task for organisations. </a:t>
            </a:r>
          </a:p>
          <a:p>
            <a:r>
              <a:rPr lang="en-US" sz="2200" dirty="0"/>
              <a:t>Since the British and the Chinese joint venture has been facing difficulties about their language, cultural norms, way of works it has been creating several barriers and challenges like miscommunication, communication gap, ineffective decision making and many more. </a:t>
            </a:r>
          </a:p>
          <a:p>
            <a:r>
              <a:rPr lang="en-US" sz="2200" dirty="0"/>
              <a:t>Along with that, here some recommendations are made that might aid the organisation to develop an effective relationship with the organisation and ensure sustainability of the joint venture organisation.  </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Recommendations and business communication solutions</a:t>
            </a:r>
            <a:endParaRPr lang="en-US" sz="2400" dirty="0"/>
          </a:p>
        </p:txBody>
      </p:sp>
      <p:graphicFrame>
        <p:nvGraphicFramePr>
          <p:cNvPr id="9" name="Content Placeholder 2">
            <a:extLst>
              <a:ext uri="{FF2B5EF4-FFF2-40B4-BE49-F238E27FC236}">
                <a16:creationId xmlns:a16="http://schemas.microsoft.com/office/drawing/2014/main" id="{9F5DF711-B7E3-0D6C-CDED-8CB1E6200A23}"/>
              </a:ext>
            </a:extLst>
          </p:cNvPr>
          <p:cNvGraphicFramePr>
            <a:graphicFrameLocks noGrp="1"/>
          </p:cNvGraphicFramePr>
          <p:nvPr>
            <p:ph sz="quarter" idx="1"/>
            <p:extLst>
              <p:ext uri="{D42A27DB-BD31-4B8C-83A1-F6EECF244321}">
                <p14:modId xmlns:p14="http://schemas.microsoft.com/office/powerpoint/2010/main" val="3622511775"/>
              </p:ext>
            </p:extLst>
          </p:nvPr>
        </p:nvGraphicFramePr>
        <p:xfrm>
          <a:off x="1066800" y="1600200"/>
          <a:ext cx="7699248"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ight Arrow 3"/>
          <p:cNvSpPr/>
          <p:nvPr/>
        </p:nvSpPr>
        <p:spPr>
          <a:xfrm>
            <a:off x="228600" y="1676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ight Arrow 4"/>
          <p:cNvSpPr/>
          <p:nvPr/>
        </p:nvSpPr>
        <p:spPr>
          <a:xfrm>
            <a:off x="228600" y="2514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p:cNvSpPr/>
          <p:nvPr/>
        </p:nvSpPr>
        <p:spPr>
          <a:xfrm>
            <a:off x="228600" y="34290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p:cNvSpPr/>
          <p:nvPr/>
        </p:nvSpPr>
        <p:spPr>
          <a:xfrm>
            <a:off x="304800" y="4419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Conclusion</a:t>
            </a:r>
            <a:endParaRPr lang="en-US" sz="2400" dirty="0"/>
          </a:p>
        </p:txBody>
      </p:sp>
      <p:graphicFrame>
        <p:nvGraphicFramePr>
          <p:cNvPr id="5" name="Content Placeholder 2">
            <a:extLst>
              <a:ext uri="{FF2B5EF4-FFF2-40B4-BE49-F238E27FC236}">
                <a16:creationId xmlns:a16="http://schemas.microsoft.com/office/drawing/2014/main" id="{B18898CF-D39A-C312-4243-3F673C00179F}"/>
              </a:ext>
            </a:extLst>
          </p:cNvPr>
          <p:cNvGraphicFramePr>
            <a:graphicFrameLocks noGrp="1"/>
          </p:cNvGraphicFramePr>
          <p:nvPr>
            <p:ph sz="quarter" idx="1"/>
          </p:nvPr>
        </p:nvGraphicFramePr>
        <p:xfrm>
          <a:off x="612648"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t>References</a:t>
            </a:r>
          </a:p>
        </p:txBody>
      </p:sp>
      <p:graphicFrame>
        <p:nvGraphicFramePr>
          <p:cNvPr id="5" name="Content Placeholder 2">
            <a:extLst>
              <a:ext uri="{FF2B5EF4-FFF2-40B4-BE49-F238E27FC236}">
                <a16:creationId xmlns:a16="http://schemas.microsoft.com/office/drawing/2014/main" id="{BF4F1124-0D0A-83B9-2E2E-E92FA1FC326E}"/>
              </a:ext>
            </a:extLst>
          </p:cNvPr>
          <p:cNvGraphicFramePr>
            <a:graphicFrameLocks noGrp="1"/>
          </p:cNvGraphicFramePr>
          <p:nvPr>
            <p:ph sz="quarter" idx="1"/>
          </p:nvPr>
        </p:nvGraphicFramePr>
        <p:xfrm>
          <a:off x="612648"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DE3E29-0DFA-46C9-228E-F464E9114E55}"/>
              </a:ext>
            </a:extLst>
          </p:cNvPr>
          <p:cNvSpPr txBox="1"/>
          <p:nvPr/>
        </p:nvSpPr>
        <p:spPr>
          <a:xfrm>
            <a:off x="2822028" y="3421117"/>
            <a:ext cx="2215991" cy="1200329"/>
          </a:xfrm>
          <a:prstGeom prst="rect">
            <a:avLst/>
          </a:prstGeom>
          <a:noFill/>
        </p:spPr>
        <p:txBody>
          <a:bodyPr wrap="none" rtlCol="0">
            <a:spAutoFit/>
          </a:bodyPr>
          <a:lstStyle/>
          <a:p>
            <a:r>
              <a:rPr lang="en-US" sz="3600" b="1" dirty="0"/>
              <a:t>Thank you</a:t>
            </a:r>
          </a:p>
          <a:p>
            <a:endParaRPr lang="en-US" sz="3600" b="1" dirty="0"/>
          </a:p>
        </p:txBody>
      </p:sp>
    </p:spTree>
    <p:extLst>
      <p:ext uri="{BB962C8B-B14F-4D97-AF65-F5344CB8AC3E}">
        <p14:creationId xmlns:p14="http://schemas.microsoft.com/office/powerpoint/2010/main" val="27197346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3772</Words>
  <Application>Microsoft Office PowerPoint</Application>
  <PresentationFormat>On-screen Show (4:3)</PresentationFormat>
  <Paragraphs>148</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Tw Cen MT</vt:lpstr>
      <vt:lpstr>Wingdings</vt:lpstr>
      <vt:lpstr>Wingdings 2</vt:lpstr>
      <vt:lpstr>Median</vt:lpstr>
      <vt:lpstr>International Business Communications </vt:lpstr>
      <vt:lpstr>Contents</vt:lpstr>
      <vt:lpstr>Introduction </vt:lpstr>
      <vt:lpstr>Case background</vt:lpstr>
      <vt:lpstr>Identifying cultural challenges and difficulties </vt:lpstr>
      <vt:lpstr>Consequences of cultural challenges and difficulties</vt:lpstr>
      <vt:lpstr>Consequences of cultural challenges and difficulties</vt:lpstr>
      <vt:lpstr>Consequences of cultural challenges and difficulties</vt:lpstr>
      <vt:lpstr>Intercultural communication theories </vt:lpstr>
      <vt:lpstr>Intercultural communication theories </vt:lpstr>
      <vt:lpstr>Intercultural communication theories </vt:lpstr>
      <vt:lpstr>Recommendations and business communication solutions</vt:lpstr>
      <vt:lpstr>Recommendations and business communication solutions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2022-04-11T05:00:12Z</dcterms:created>
  <dcterms:modified xsi:type="dcterms:W3CDTF">2022-04-21T09:50:50Z</dcterms:modified>
</cp:coreProperties>
</file>