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f"/>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19" r:id="rId3"/>
    <p:sldId id="273" r:id="rId4"/>
    <p:sldId id="258" r:id="rId5"/>
    <p:sldId id="259" r:id="rId6"/>
    <p:sldId id="295" r:id="rId7"/>
    <p:sldId id="262" r:id="rId8"/>
    <p:sldId id="263" r:id="rId9"/>
    <p:sldId id="274" r:id="rId10"/>
    <p:sldId id="275" r:id="rId11"/>
    <p:sldId id="293" r:id="rId12"/>
    <p:sldId id="277" r:id="rId13"/>
    <p:sldId id="338" r:id="rId14"/>
    <p:sldId id="340" r:id="rId15"/>
    <p:sldId id="341" r:id="rId16"/>
    <p:sldId id="296" r:id="rId17"/>
    <p:sldId id="297" r:id="rId18"/>
    <p:sldId id="298" r:id="rId19"/>
    <p:sldId id="300" r:id="rId20"/>
    <p:sldId id="302" r:id="rId21"/>
    <p:sldId id="343" r:id="rId22"/>
    <p:sldId id="342" r:id="rId23"/>
    <p:sldId id="344" r:id="rId24"/>
    <p:sldId id="303" r:id="rId25"/>
    <p:sldId id="257" r:id="rId26"/>
    <p:sldId id="304" r:id="rId27"/>
    <p:sldId id="305" r:id="rId28"/>
    <p:sldId id="291" r:id="rId29"/>
    <p:sldId id="310" r:id="rId30"/>
    <p:sldId id="292" r:id="rId31"/>
    <p:sldId id="287" r:id="rId32"/>
    <p:sldId id="294" r:id="rId33"/>
    <p:sldId id="311" r:id="rId34"/>
    <p:sldId id="312" r:id="rId35"/>
    <p:sldId id="313" r:id="rId36"/>
    <p:sldId id="314" r:id="rId37"/>
    <p:sldId id="315" r:id="rId38"/>
    <p:sldId id="316" r:id="rId39"/>
    <p:sldId id="317" r:id="rId40"/>
    <p:sldId id="318" r:id="rId41"/>
    <p:sldId id="269" r:id="rId42"/>
    <p:sldId id="280" r:id="rId43"/>
    <p:sldId id="320" r:id="rId44"/>
    <p:sldId id="321" r:id="rId45"/>
    <p:sldId id="322" r:id="rId46"/>
    <p:sldId id="323" r:id="rId47"/>
    <p:sldId id="324" r:id="rId48"/>
    <p:sldId id="325" r:id="rId49"/>
    <p:sldId id="326" r:id="rId50"/>
    <p:sldId id="327" r:id="rId51"/>
    <p:sldId id="272" r:id="rId52"/>
    <p:sldId id="281" r:id="rId53"/>
    <p:sldId id="282" r:id="rId54"/>
    <p:sldId id="283" r:id="rId55"/>
    <p:sldId id="284" r:id="rId56"/>
    <p:sldId id="328" r:id="rId57"/>
    <p:sldId id="329" r:id="rId58"/>
    <p:sldId id="285" r:id="rId59"/>
    <p:sldId id="339" r:id="rId60"/>
    <p:sldId id="286" r:id="rId61"/>
    <p:sldId id="330" r:id="rId62"/>
    <p:sldId id="288" r:id="rId63"/>
    <p:sldId id="289" r:id="rId64"/>
    <p:sldId id="290" r:id="rId65"/>
    <p:sldId id="331" r:id="rId66"/>
    <p:sldId id="332" r:id="rId67"/>
    <p:sldId id="333" r:id="rId68"/>
    <p:sldId id="334" r:id="rId69"/>
    <p:sldId id="335" r:id="rId70"/>
    <p:sldId id="261" r:id="rId71"/>
    <p:sldId id="336" r:id="rId72"/>
    <p:sldId id="268" r:id="rId73"/>
    <p:sldId id="260" r:id="rId74"/>
    <p:sldId id="337" r:id="rId75"/>
    <p:sldId id="264" r:id="rId76"/>
    <p:sldId id="265" r:id="rId77"/>
    <p:sldId id="266" r:id="rId78"/>
    <p:sldId id="267" r:id="rId79"/>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2088" autoAdjust="0"/>
    <p:restoredTop sz="94249" autoAdjust="0"/>
  </p:normalViewPr>
  <p:slideViewPr>
    <p:cSldViewPr snapToGrid="0">
      <p:cViewPr varScale="1">
        <p:scale>
          <a:sx n="45" d="100"/>
          <a:sy n="45" d="100"/>
        </p:scale>
        <p:origin x="2196" y="3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0-05-17T19:11:58.060"/>
    </inkml:context>
    <inkml:brush xml:id="br0">
      <inkml:brushProperty name="width" value="0.05" units="cm"/>
      <inkml:brushProperty name="height" value="0.05" units="cm"/>
    </inkml:brush>
  </inkml:definitions>
  <inkml:trace contextRef="#ctx0" brushRef="#br0">0 0 919 0 0,'0'0'94'0'0,"3"4"54"0"0,7 13 20 0 0,-7-13 6 0 0,-2 0-27 0 0,9 23-118 0 0,-8-18-26 0 0,-1-3 5 0 0,0-2 48 0 0,-1-2-32 0 0,-1-1-1 0 0,1 1 1 0 0,0 0-1 0 0,0 0 1 0 0,0 0 0 0 0,-1 0-1 0 0,2 0 1 0 0,-1-1-1 0 0,0 2-23 0 0,1 3 629 0 0,-3-3-501 0 0,-9 9-28 0 0,9-9-4 0 0,2-3 11 0 0,0 0 42 0 0,0 0 13 0 0,0 0 4 0 0,0 0 46 0 0,0 0 184 0 0,0 0 79 0 0,0 0 18 0 0,0 0 5 0 0,0 0 4 0 0,0 0 2 0 0,0 0 0 0 0,0 0-14 0 0,0 0-64 0 0,0 0-30 0 0,0 0-4 0 0,0 0-25 0 0,0 0-107 0 0,0 0-48 0 0,0 0-11 0 0,0 0-15 0 0,0 0-62 0 0,-4-16 33 0 0,3 12-128 0 0,1-4 45 0 0,9-14-6 0 0,1 5-71 0 0,-7 13-34 0 0,0 1-1 0 0,0-1 1 0 0,1 1 0 0 0,-1 0-1 0 0,1 0 1 0 0,0 0 0 0 0,0 0-1 0 0,0 0 38 0 0,-4 3-169 0 0,0 0-207 0 0,0 0-88 0 0,0 0-15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0-05-17T19:15:25.582"/>
    </inkml:context>
    <inkml:brush xml:id="br0">
      <inkml:brushProperty name="width" value="0.05" units="cm"/>
      <inkml:brushProperty name="height" value="0.05" units="cm"/>
    </inkml:brush>
  </inkml:definitions>
  <inkml:trace contextRef="#ctx0" brushRef="#br0">8 130 2991 0 0,'0'0'128'0'0,"0"0"32"0"0,0 0-160 0 0,0 0 0 0 0,0 0 0 0 0,0 0 0 0 0,0 0 0 0 0,0-69 0 0 0,0 69-96 0 0,124-60-1192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1D9C76-15ED-41ED-AC76-128D7C860D42}"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3148056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D9C76-15ED-41ED-AC76-128D7C860D42}"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3110305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1D9C76-15ED-41ED-AC76-128D7C860D42}"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2906812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D9C76-15ED-41ED-AC76-128D7C860D42}"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3308099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D9C76-15ED-41ED-AC76-128D7C860D42}" type="datetimeFigureOut">
              <a:rPr lang="en-GB" smtClean="0"/>
              <a:t>19/05/2020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2942629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D9C76-15ED-41ED-AC76-128D7C860D42}" type="datetimeFigureOut">
              <a:rPr lang="en-GB" smtClean="0"/>
              <a:t>19/05/2020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4011858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D9C76-15ED-41ED-AC76-128D7C860D42}" type="datetimeFigureOut">
              <a:rPr lang="en-GB" smtClean="0"/>
              <a:t>19/05/2020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3152890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201D9C76-15ED-41ED-AC76-128D7C860D42}"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1521280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201D9C76-15ED-41ED-AC76-128D7C860D42}"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4092419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D9C76-15ED-41ED-AC76-128D7C860D42}"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1523233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D9C76-15ED-41ED-AC76-128D7C860D42}"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074124-7A00-43E5-AC79-F8489EBA2683}" type="slidenum">
              <a:rPr lang="en-GB" smtClean="0"/>
              <a:t>‹#›</a:t>
            </a:fld>
            <a:endParaRPr lang="en-GB"/>
          </a:p>
        </p:txBody>
      </p:sp>
    </p:spTree>
    <p:extLst>
      <p:ext uri="{BB962C8B-B14F-4D97-AF65-F5344CB8AC3E}">
        <p14:creationId xmlns:p14="http://schemas.microsoft.com/office/powerpoint/2010/main" val="3940345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201D9C76-15ED-41ED-AC76-128D7C860D42}" type="datetimeFigureOut">
              <a:rPr lang="en-GB" smtClean="0"/>
              <a:t>19/05/2020</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F3074124-7A00-43E5-AC79-F8489EBA2683}" type="slidenum">
              <a:rPr lang="en-GB" smtClean="0"/>
              <a:t>‹#›</a:t>
            </a:fld>
            <a:endParaRPr lang="en-GB"/>
          </a:p>
        </p:txBody>
      </p:sp>
    </p:spTree>
    <p:extLst>
      <p:ext uri="{BB962C8B-B14F-4D97-AF65-F5344CB8AC3E}">
        <p14:creationId xmlns:p14="http://schemas.microsoft.com/office/powerpoint/2010/main" val="36106459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tiff"/><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 Id="rId9" Type="http://schemas.openxmlformats.org/officeDocument/2006/relationships/image" Target="../media/image18.jpe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g"/><Relationship Id="rId5" Type="http://schemas.openxmlformats.org/officeDocument/2006/relationships/image" Target="../media/image29.jpeg"/><Relationship Id="rId4" Type="http://schemas.openxmlformats.org/officeDocument/2006/relationships/image" Target="../media/image28.jpg"/></Relationships>
</file>

<file path=ppt/slides/_rels/slide10.xml.rels><?xml version="1.0" encoding="UTF-8" standalone="yes"?>
<Relationships xmlns="http://schemas.openxmlformats.org/package/2006/relationships"><Relationship Id="rId3" Type="http://schemas.openxmlformats.org/officeDocument/2006/relationships/image" Target="../media/image34.jpeg"/><Relationship Id="rId7" Type="http://schemas.openxmlformats.org/officeDocument/2006/relationships/image" Target="../media/image38.jpeg"/><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11.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image" Target="../media/image39.jpeg"/><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 Id="rId9" Type="http://schemas.openxmlformats.org/officeDocument/2006/relationships/image" Target="../media/image46.png"/></Relationships>
</file>

<file path=ppt/slides/_rels/slide1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9.tif"/><Relationship Id="rId2" Type="http://schemas.openxmlformats.org/officeDocument/2006/relationships/image" Target="../media/image48.t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image" Target="../media/image53.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6.tiff"/><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image" Target="../media/image57.tiff"/></Relationships>
</file>

<file path=ppt/slides/_rels/slide2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0.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1.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2.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3.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linkedin.com/in/beth-agar-1a11681a3/" TargetMode="External"/><Relationship Id="rId2" Type="http://schemas.openxmlformats.org/officeDocument/2006/relationships/hyperlink" Target="https://www.facebook.com/designbybethagar/" TargetMode="External"/><Relationship Id="rId1" Type="http://schemas.openxmlformats.org/officeDocument/2006/relationships/slideLayout" Target="../slideLayouts/slideLayout1.xml"/><Relationship Id="rId4" Type="http://schemas.openxmlformats.org/officeDocument/2006/relationships/hyperlink" Target="http://www.bethagar.com/"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4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xml"/><Relationship Id="rId4" Type="http://schemas.openxmlformats.org/officeDocument/2006/relationships/image" Target="../media/image79.jpg"/></Relationships>
</file>

<file path=ppt/slides/_rels/slide4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84.png"/><Relationship Id="rId1" Type="http://schemas.openxmlformats.org/officeDocument/2006/relationships/slideLayout" Target="../slideLayouts/slideLayout7.xml"/><Relationship Id="rId5" Type="http://schemas.openxmlformats.org/officeDocument/2006/relationships/image" Target="../media/image85.png"/><Relationship Id="rId4" Type="http://schemas.openxmlformats.org/officeDocument/2006/relationships/image" Target="../media/image790.png"/></Relationships>
</file>

<file path=ppt/slides/_rels/slide4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890.png"/><Relationship Id="rId2" Type="http://schemas.openxmlformats.org/officeDocument/2006/relationships/customXml" Target="../ink/ink2.xml"/><Relationship Id="rId1" Type="http://schemas.openxmlformats.org/officeDocument/2006/relationships/slideLayout" Target="../slideLayouts/slideLayout7.xml"/><Relationship Id="rId4" Type="http://schemas.openxmlformats.org/officeDocument/2006/relationships/image" Target="../media/image95.png"/></Relationships>
</file>

<file path=ppt/slides/_rels/slide60.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image" Target="../media/image103.jpeg"/><Relationship Id="rId1" Type="http://schemas.openxmlformats.org/officeDocument/2006/relationships/slideLayout" Target="../slideLayouts/slideLayout2.xml"/><Relationship Id="rId6" Type="http://schemas.openxmlformats.org/officeDocument/2006/relationships/image" Target="../media/image107.jpeg"/><Relationship Id="rId5" Type="http://schemas.openxmlformats.org/officeDocument/2006/relationships/image" Target="../media/image106.jpeg"/><Relationship Id="rId4" Type="http://schemas.openxmlformats.org/officeDocument/2006/relationships/image" Target="../media/image105.png"/></Relationships>
</file>

<file path=ppt/slides/_rels/slide69.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110.jpeg"/><Relationship Id="rId7" Type="http://schemas.openxmlformats.org/officeDocument/2006/relationships/image" Target="../media/image114.jpeg"/><Relationship Id="rId2" Type="http://schemas.openxmlformats.org/officeDocument/2006/relationships/image" Target="../media/image109.jpeg"/><Relationship Id="rId1" Type="http://schemas.openxmlformats.org/officeDocument/2006/relationships/slideLayout" Target="../slideLayouts/slideLayout7.xml"/><Relationship Id="rId6" Type="http://schemas.openxmlformats.org/officeDocument/2006/relationships/image" Target="../media/image113.jpeg"/><Relationship Id="rId5" Type="http://schemas.openxmlformats.org/officeDocument/2006/relationships/image" Target="../media/image112.jpeg"/><Relationship Id="rId4" Type="http://schemas.openxmlformats.org/officeDocument/2006/relationships/image" Target="../media/image111.jpeg"/></Relationships>
</file>

<file path=ppt/slides/_rels/slide70.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17.jpeg"/><Relationship Id="rId7" Type="http://schemas.openxmlformats.org/officeDocument/2006/relationships/image" Target="../media/image121.png"/><Relationship Id="rId2" Type="http://schemas.openxmlformats.org/officeDocument/2006/relationships/image" Target="../media/image116.jpeg"/><Relationship Id="rId1" Type="http://schemas.openxmlformats.org/officeDocument/2006/relationships/slideLayout" Target="../slideLayouts/slideLayout7.xml"/><Relationship Id="rId6" Type="http://schemas.openxmlformats.org/officeDocument/2006/relationships/image" Target="../media/image120.jpeg"/><Relationship Id="rId5" Type="http://schemas.openxmlformats.org/officeDocument/2006/relationships/image" Target="../media/image119.jpeg"/><Relationship Id="rId4" Type="http://schemas.openxmlformats.org/officeDocument/2006/relationships/image" Target="../media/image118.jpeg"/><Relationship Id="rId9" Type="http://schemas.openxmlformats.org/officeDocument/2006/relationships/image" Target="../media/image122.jpeg"/></Relationships>
</file>

<file path=ppt/slides/_rels/slide71.xml.rels><?xml version="1.0" encoding="UTF-8" standalone="yes"?>
<Relationships xmlns="http://schemas.openxmlformats.org/package/2006/relationships"><Relationship Id="rId8" Type="http://schemas.openxmlformats.org/officeDocument/2006/relationships/image" Target="../media/image129.png"/><Relationship Id="rId3" Type="http://schemas.openxmlformats.org/officeDocument/2006/relationships/image" Target="../media/image124.jpeg"/><Relationship Id="rId7" Type="http://schemas.openxmlformats.org/officeDocument/2006/relationships/image" Target="../media/image128.png"/><Relationship Id="rId2" Type="http://schemas.openxmlformats.org/officeDocument/2006/relationships/image" Target="../media/image123.jpeg"/><Relationship Id="rId1" Type="http://schemas.openxmlformats.org/officeDocument/2006/relationships/slideLayout" Target="../slideLayouts/slideLayout7.xml"/><Relationship Id="rId6" Type="http://schemas.openxmlformats.org/officeDocument/2006/relationships/image" Target="../media/image127.png"/><Relationship Id="rId5" Type="http://schemas.openxmlformats.org/officeDocument/2006/relationships/image" Target="../media/image126.png"/><Relationship Id="rId10" Type="http://schemas.openxmlformats.org/officeDocument/2006/relationships/image" Target="../media/image130.png"/><Relationship Id="rId4" Type="http://schemas.openxmlformats.org/officeDocument/2006/relationships/image" Target="../media/image125.png"/><Relationship Id="rId9" Type="http://schemas.microsoft.com/office/2007/relationships/hdphoto" Target="../media/hdphoto2.wdp"/></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132.jpeg"/><Relationship Id="rId7" Type="http://schemas.openxmlformats.org/officeDocument/2006/relationships/image" Target="../media/image136.png"/><Relationship Id="rId2" Type="http://schemas.openxmlformats.org/officeDocument/2006/relationships/image" Target="../media/image131.png"/><Relationship Id="rId1" Type="http://schemas.openxmlformats.org/officeDocument/2006/relationships/slideLayout" Target="../slideLayouts/slideLayout7.xml"/><Relationship Id="rId6" Type="http://schemas.openxmlformats.org/officeDocument/2006/relationships/image" Target="../media/image135.jpeg"/><Relationship Id="rId5" Type="http://schemas.openxmlformats.org/officeDocument/2006/relationships/image" Target="../media/image134.jpeg"/><Relationship Id="rId10" Type="http://schemas.microsoft.com/office/2007/relationships/hdphoto" Target="../media/hdphoto4.wdp"/><Relationship Id="rId4" Type="http://schemas.openxmlformats.org/officeDocument/2006/relationships/image" Target="../media/image133.jpeg"/><Relationship Id="rId9" Type="http://schemas.openxmlformats.org/officeDocument/2006/relationships/image" Target="../media/image137.png"/></Relationships>
</file>

<file path=ppt/slides/_rels/slide74.xml.rels><?xml version="1.0" encoding="UTF-8" standalone="yes"?>
<Relationships xmlns="http://schemas.openxmlformats.org/package/2006/relationships"><Relationship Id="rId8" Type="http://schemas.openxmlformats.org/officeDocument/2006/relationships/image" Target="../media/image144.jpeg"/><Relationship Id="rId3" Type="http://schemas.openxmlformats.org/officeDocument/2006/relationships/image" Target="../media/image139.jpeg"/><Relationship Id="rId7" Type="http://schemas.openxmlformats.org/officeDocument/2006/relationships/image" Target="../media/image143.jpeg"/><Relationship Id="rId2" Type="http://schemas.openxmlformats.org/officeDocument/2006/relationships/image" Target="../media/image138.jpeg"/><Relationship Id="rId1" Type="http://schemas.openxmlformats.org/officeDocument/2006/relationships/slideLayout" Target="../slideLayouts/slideLayout7.xml"/><Relationship Id="rId6" Type="http://schemas.openxmlformats.org/officeDocument/2006/relationships/image" Target="../media/image142.jpeg"/><Relationship Id="rId5" Type="http://schemas.openxmlformats.org/officeDocument/2006/relationships/image" Target="../media/image141.jpeg"/><Relationship Id="rId10" Type="http://schemas.openxmlformats.org/officeDocument/2006/relationships/image" Target="../media/image146.jpeg"/><Relationship Id="rId4" Type="http://schemas.openxmlformats.org/officeDocument/2006/relationships/image" Target="../media/image140.jpeg"/><Relationship Id="rId9" Type="http://schemas.openxmlformats.org/officeDocument/2006/relationships/image" Target="../media/image145.jpeg"/></Relationships>
</file>

<file path=ppt/slides/_rels/slide75.xml.rels><?xml version="1.0" encoding="UTF-8" standalone="yes"?>
<Relationships xmlns="http://schemas.openxmlformats.org/package/2006/relationships"><Relationship Id="rId8" Type="http://schemas.openxmlformats.org/officeDocument/2006/relationships/image" Target="../media/image153.png"/><Relationship Id="rId3" Type="http://schemas.openxmlformats.org/officeDocument/2006/relationships/image" Target="../media/image148.jpeg"/><Relationship Id="rId7" Type="http://schemas.openxmlformats.org/officeDocument/2006/relationships/image" Target="../media/image152.jpeg"/><Relationship Id="rId2" Type="http://schemas.openxmlformats.org/officeDocument/2006/relationships/image" Target="../media/image147.jpeg"/><Relationship Id="rId1" Type="http://schemas.openxmlformats.org/officeDocument/2006/relationships/slideLayout" Target="../slideLayouts/slideLayout7.xml"/><Relationship Id="rId6" Type="http://schemas.openxmlformats.org/officeDocument/2006/relationships/image" Target="../media/image151.jpeg"/><Relationship Id="rId5" Type="http://schemas.openxmlformats.org/officeDocument/2006/relationships/image" Target="../media/image150.jpeg"/><Relationship Id="rId4" Type="http://schemas.openxmlformats.org/officeDocument/2006/relationships/image" Target="../media/image149.jpeg"/></Relationships>
</file>

<file path=ppt/slides/_rels/slide76.xml.rels><?xml version="1.0" encoding="UTF-8" standalone="yes"?>
<Relationships xmlns="http://schemas.openxmlformats.org/package/2006/relationships"><Relationship Id="rId8" Type="http://schemas.openxmlformats.org/officeDocument/2006/relationships/image" Target="../media/image160.png"/><Relationship Id="rId3" Type="http://schemas.openxmlformats.org/officeDocument/2006/relationships/image" Target="../media/image155.jpeg"/><Relationship Id="rId7" Type="http://schemas.openxmlformats.org/officeDocument/2006/relationships/image" Target="../media/image159.jpeg"/><Relationship Id="rId2" Type="http://schemas.openxmlformats.org/officeDocument/2006/relationships/image" Target="../media/image154.jpeg"/><Relationship Id="rId1" Type="http://schemas.openxmlformats.org/officeDocument/2006/relationships/slideLayout" Target="../slideLayouts/slideLayout7.xml"/><Relationship Id="rId6" Type="http://schemas.openxmlformats.org/officeDocument/2006/relationships/image" Target="../media/image158.jpeg"/><Relationship Id="rId5" Type="http://schemas.openxmlformats.org/officeDocument/2006/relationships/image" Target="../media/image157.jpeg"/><Relationship Id="rId4" Type="http://schemas.openxmlformats.org/officeDocument/2006/relationships/image" Target="../media/image156.jpeg"/></Relationships>
</file>

<file path=ppt/slides/_rels/slide77.xml.rels><?xml version="1.0" encoding="UTF-8" standalone="yes"?>
<Relationships xmlns="http://schemas.openxmlformats.org/package/2006/relationships"><Relationship Id="rId3" Type="http://schemas.openxmlformats.org/officeDocument/2006/relationships/image" Target="../media/image162.png"/><Relationship Id="rId7" Type="http://schemas.openxmlformats.org/officeDocument/2006/relationships/image" Target="../media/image166.png"/><Relationship Id="rId2" Type="http://schemas.openxmlformats.org/officeDocument/2006/relationships/image" Target="../media/image161.png"/><Relationship Id="rId1" Type="http://schemas.openxmlformats.org/officeDocument/2006/relationships/slideLayout" Target="../slideLayouts/slideLayout7.xml"/><Relationship Id="rId6" Type="http://schemas.openxmlformats.org/officeDocument/2006/relationships/image" Target="../media/image165.png"/><Relationship Id="rId5" Type="http://schemas.openxmlformats.org/officeDocument/2006/relationships/image" Target="../media/image164.png"/><Relationship Id="rId4" Type="http://schemas.openxmlformats.org/officeDocument/2006/relationships/image" Target="../media/image163.png"/></Relationships>
</file>

<file path=ppt/slides/_rels/slide78.xml.rels><?xml version="1.0" encoding="UTF-8" standalone="yes"?>
<Relationships xmlns="http://schemas.openxmlformats.org/package/2006/relationships"><Relationship Id="rId3" Type="http://schemas.openxmlformats.org/officeDocument/2006/relationships/image" Target="../media/image168.png"/><Relationship Id="rId7" Type="http://schemas.openxmlformats.org/officeDocument/2006/relationships/image" Target="../media/image172.jpeg"/><Relationship Id="rId2" Type="http://schemas.openxmlformats.org/officeDocument/2006/relationships/image" Target="../media/image167.png"/><Relationship Id="rId1" Type="http://schemas.openxmlformats.org/officeDocument/2006/relationships/slideLayout" Target="../slideLayouts/slideLayout7.xml"/><Relationship Id="rId6" Type="http://schemas.openxmlformats.org/officeDocument/2006/relationships/image" Target="../media/image171.png"/><Relationship Id="rId5" Type="http://schemas.openxmlformats.org/officeDocument/2006/relationships/image" Target="../media/image170.jpeg"/><Relationship Id="rId4" Type="http://schemas.openxmlformats.org/officeDocument/2006/relationships/image" Target="../media/image16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EF28D5B-2926-4FE4-BF22-EA37C737E8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cstate="email">
            <a:extLst>
              <a:ext uri="{28A0092B-C50C-407E-A947-70E740481C1C}">
                <a14:useLocalDpi xmlns:a14="http://schemas.microsoft.com/office/drawing/2010/main"/>
              </a:ext>
            </a:extLst>
          </a:blip>
          <a:stretch>
            <a:fillRect/>
          </a:stretch>
        </p:blipFill>
        <p:spPr>
          <a:xfrm>
            <a:off x="-1" y="4585881"/>
            <a:ext cx="9601199" cy="8215719"/>
          </a:xfrm>
          <a:prstGeom prst="rect">
            <a:avLst/>
          </a:prstGeom>
        </p:spPr>
      </p:pic>
      <p:sp>
        <p:nvSpPr>
          <p:cNvPr id="2" name="Title 1">
            <a:extLst>
              <a:ext uri="{FF2B5EF4-FFF2-40B4-BE49-F238E27FC236}">
                <a16:creationId xmlns:a16="http://schemas.microsoft.com/office/drawing/2014/main" id="{51C788D7-59F8-4DAE-81E6-D00A11796EFE}"/>
              </a:ext>
            </a:extLst>
          </p:cNvPr>
          <p:cNvSpPr>
            <a:spLocks noGrp="1"/>
          </p:cNvSpPr>
          <p:nvPr>
            <p:ph type="ctrTitle"/>
          </p:nvPr>
        </p:nvSpPr>
        <p:spPr>
          <a:xfrm>
            <a:off x="629929" y="4876468"/>
            <a:ext cx="8341337" cy="1484358"/>
          </a:xfrm>
        </p:spPr>
        <p:txBody>
          <a:bodyPr anchor="t">
            <a:normAutofit fontScale="90000"/>
          </a:bodyPr>
          <a:lstStyle/>
          <a:p>
            <a:r>
              <a:rPr lang="en-GB" sz="4400" dirty="0">
                <a:solidFill>
                  <a:srgbClr val="000000"/>
                </a:solidFill>
                <a:latin typeface="Bahnschrift SemiBold" panose="020B0502040204020203" pitchFamily="34" charset="0"/>
              </a:rPr>
              <a:t>BETH AGAR</a:t>
            </a:r>
            <a:br>
              <a:rPr lang="en-GB" sz="4400" dirty="0">
                <a:solidFill>
                  <a:srgbClr val="000000"/>
                </a:solidFill>
                <a:latin typeface="Bahnschrift SemiBold" panose="020B0502040204020203" pitchFamily="34" charset="0"/>
              </a:rPr>
            </a:br>
            <a:r>
              <a:rPr lang="en-GB" sz="4400" dirty="0">
                <a:solidFill>
                  <a:srgbClr val="000000"/>
                </a:solidFill>
                <a:latin typeface="Bahnschrift SemiBold" panose="020B0502040204020203" pitchFamily="34" charset="0"/>
              </a:rPr>
              <a:t>1701677</a:t>
            </a:r>
            <a:br>
              <a:rPr lang="en-GB" sz="4400" dirty="0">
                <a:solidFill>
                  <a:srgbClr val="000000"/>
                </a:solidFill>
                <a:latin typeface="Bahnschrift SemiBold" panose="020B0502040204020203" pitchFamily="34" charset="0"/>
              </a:rPr>
            </a:br>
            <a:endParaRPr lang="en-GB" sz="4400" dirty="0">
              <a:solidFill>
                <a:srgbClr val="000000"/>
              </a:solidFill>
              <a:latin typeface="Bahnschrift SemiBold" panose="020B0502040204020203" pitchFamily="34" charset="0"/>
            </a:endParaRPr>
          </a:p>
        </p:txBody>
      </p:sp>
      <p:sp>
        <p:nvSpPr>
          <p:cNvPr id="6" name="Subtitle 5">
            <a:extLst>
              <a:ext uri="{FF2B5EF4-FFF2-40B4-BE49-F238E27FC236}">
                <a16:creationId xmlns:a16="http://schemas.microsoft.com/office/drawing/2014/main" id="{6C954E8A-85F1-42F0-9543-9D9C018395DF}"/>
              </a:ext>
            </a:extLst>
          </p:cNvPr>
          <p:cNvSpPr>
            <a:spLocks noGrp="1"/>
          </p:cNvSpPr>
          <p:nvPr>
            <p:ph type="subTitle" idx="1"/>
          </p:nvPr>
        </p:nvSpPr>
        <p:spPr/>
        <p:txBody>
          <a:bodyPr>
            <a:normAutofit lnSpcReduction="10000"/>
          </a:bodyPr>
          <a:lstStyle/>
          <a:p>
            <a:r>
              <a:rPr lang="en-GB" dirty="0"/>
              <a:t>Professional Promotion journal </a:t>
            </a:r>
          </a:p>
          <a:p>
            <a:endParaRPr lang="en-GB" dirty="0"/>
          </a:p>
          <a:p>
            <a:pPr algn="l"/>
            <a:r>
              <a:rPr lang="en-GB" dirty="0"/>
              <a:t>Content:</a:t>
            </a:r>
          </a:p>
          <a:p>
            <a:pPr marL="457200" indent="-457200" algn="l">
              <a:buFont typeface="Arial" panose="020B0604020202020204" pitchFamily="34" charset="0"/>
              <a:buChar char="•"/>
            </a:pPr>
            <a:r>
              <a:rPr lang="en-GB" dirty="0"/>
              <a:t>Branding research and development </a:t>
            </a:r>
          </a:p>
          <a:p>
            <a:pPr marL="457200" indent="-457200" algn="l">
              <a:buFont typeface="Arial" panose="020B0604020202020204" pitchFamily="34" charset="0"/>
              <a:buChar char="•"/>
            </a:pPr>
            <a:r>
              <a:rPr lang="en-GB" dirty="0"/>
              <a:t>CV and cover letter </a:t>
            </a:r>
          </a:p>
          <a:p>
            <a:pPr marL="457200" indent="-457200" algn="l">
              <a:buFont typeface="Arial" panose="020B0604020202020204" pitchFamily="34" charset="0"/>
              <a:buChar char="•"/>
            </a:pPr>
            <a:r>
              <a:rPr lang="en-GB" dirty="0"/>
              <a:t>Social media and website development</a:t>
            </a:r>
          </a:p>
          <a:p>
            <a:pPr marL="457200" indent="-457200" algn="l">
              <a:buFont typeface="Arial" panose="020B0604020202020204" pitchFamily="34" charset="0"/>
              <a:buChar char="•"/>
            </a:pPr>
            <a:r>
              <a:rPr lang="en-GB" dirty="0"/>
              <a:t>The 10 company’s I would send my press pack to </a:t>
            </a:r>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774453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EF28D5B-2926-4FE4-BF22-EA37C737E8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cstate="email">
            <a:extLst>
              <a:ext uri="{28A0092B-C50C-407E-A947-70E740481C1C}">
                <a14:useLocalDpi xmlns:a14="http://schemas.microsoft.com/office/drawing/2010/main"/>
              </a:ext>
            </a:extLst>
          </a:blip>
          <a:stretch>
            <a:fillRect/>
          </a:stretch>
        </p:blipFill>
        <p:spPr>
          <a:xfrm>
            <a:off x="-1" y="4585881"/>
            <a:ext cx="9601199" cy="8215719"/>
          </a:xfrm>
          <a:prstGeom prst="rect">
            <a:avLst/>
          </a:prstGeom>
        </p:spPr>
      </p:pic>
      <p:sp>
        <p:nvSpPr>
          <p:cNvPr id="2" name="Title 1">
            <a:extLst>
              <a:ext uri="{FF2B5EF4-FFF2-40B4-BE49-F238E27FC236}">
                <a16:creationId xmlns:a16="http://schemas.microsoft.com/office/drawing/2014/main" id="{51C788D7-59F8-4DAE-81E6-D00A11796EFE}"/>
              </a:ext>
            </a:extLst>
          </p:cNvPr>
          <p:cNvSpPr>
            <a:spLocks noGrp="1"/>
          </p:cNvSpPr>
          <p:nvPr>
            <p:ph type="ctrTitle"/>
          </p:nvPr>
        </p:nvSpPr>
        <p:spPr>
          <a:xfrm>
            <a:off x="629929" y="4876468"/>
            <a:ext cx="8341337" cy="1484358"/>
          </a:xfrm>
        </p:spPr>
        <p:txBody>
          <a:bodyPr anchor="t">
            <a:normAutofit/>
          </a:bodyPr>
          <a:lstStyle/>
          <a:p>
            <a:r>
              <a:rPr lang="en-GB" sz="4400" dirty="0">
                <a:solidFill>
                  <a:srgbClr val="000000"/>
                </a:solidFill>
                <a:latin typeface="Bahnschrift SemiBold" panose="020B0502040204020203" pitchFamily="34" charset="0"/>
              </a:rPr>
              <a:t>BETH AGAR</a:t>
            </a:r>
          </a:p>
        </p:txBody>
      </p:sp>
      <p:sp>
        <p:nvSpPr>
          <p:cNvPr id="6" name="Subtitle 5">
            <a:extLst>
              <a:ext uri="{FF2B5EF4-FFF2-40B4-BE49-F238E27FC236}">
                <a16:creationId xmlns:a16="http://schemas.microsoft.com/office/drawing/2014/main" id="{6C954E8A-85F1-42F0-9543-9D9C018395DF}"/>
              </a:ext>
            </a:extLst>
          </p:cNvPr>
          <p:cNvSpPr>
            <a:spLocks noGrp="1"/>
          </p:cNvSpPr>
          <p:nvPr>
            <p:ph type="subTitle" idx="1"/>
          </p:nvPr>
        </p:nvSpPr>
        <p:spPr/>
        <p:txBody>
          <a:bodyPr/>
          <a:lstStyle/>
          <a:p>
            <a:r>
              <a:rPr lang="en-GB" dirty="0"/>
              <a:t>Branding research and development </a:t>
            </a:r>
          </a:p>
        </p:txBody>
      </p:sp>
    </p:spTree>
    <p:extLst>
      <p:ext uri="{BB962C8B-B14F-4D97-AF65-F5344CB8AC3E}">
        <p14:creationId xmlns:p14="http://schemas.microsoft.com/office/powerpoint/2010/main" val="2513016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 shot of a city&#10;&#10;Description automatically generated">
            <a:extLst>
              <a:ext uri="{FF2B5EF4-FFF2-40B4-BE49-F238E27FC236}">
                <a16:creationId xmlns:a16="http://schemas.microsoft.com/office/drawing/2014/main" id="{26859F6D-D4C4-4998-9603-25FE88EFDFD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895850" y="5225500"/>
            <a:ext cx="4371378" cy="283007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0D5295EF-9694-471C-B705-9BEFEF17C91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95850" y="8194547"/>
            <a:ext cx="4371376" cy="2830074"/>
          </a:xfrm>
          <a:prstGeom prst="rect">
            <a:avLst/>
          </a:prstGeom>
        </p:spPr>
      </p:pic>
      <p:pic>
        <p:nvPicPr>
          <p:cNvPr id="9" name="Picture 8" descr="A picture containing drawing, device, room&#10;&#10;Description automatically generated">
            <a:extLst>
              <a:ext uri="{FF2B5EF4-FFF2-40B4-BE49-F238E27FC236}">
                <a16:creationId xmlns:a16="http://schemas.microsoft.com/office/drawing/2014/main" id="{EE9E4B51-6CBC-4FCA-9E59-0E265272652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29222" y="345345"/>
            <a:ext cx="4716603" cy="4716603"/>
          </a:xfrm>
          <a:prstGeom prst="rect">
            <a:avLst/>
          </a:prstGeom>
        </p:spPr>
      </p:pic>
      <p:sp>
        <p:nvSpPr>
          <p:cNvPr id="3" name="TextBox 2">
            <a:extLst>
              <a:ext uri="{FF2B5EF4-FFF2-40B4-BE49-F238E27FC236}">
                <a16:creationId xmlns:a16="http://schemas.microsoft.com/office/drawing/2014/main" id="{DDA35CEB-F36C-4363-B061-56AFC098B11C}"/>
              </a:ext>
            </a:extLst>
          </p:cNvPr>
          <p:cNvSpPr txBox="1"/>
          <p:nvPr/>
        </p:nvSpPr>
        <p:spPr>
          <a:xfrm>
            <a:off x="5342185" y="1831728"/>
            <a:ext cx="3760521" cy="523220"/>
          </a:xfrm>
          <a:prstGeom prst="rect">
            <a:avLst/>
          </a:prstGeom>
          <a:noFill/>
        </p:spPr>
        <p:txBody>
          <a:bodyPr wrap="square" rtlCol="0">
            <a:spAutoFit/>
          </a:bodyPr>
          <a:lstStyle/>
          <a:p>
            <a:pPr algn="ctr"/>
            <a:r>
              <a:rPr lang="en-GB" sz="2800" dirty="0">
                <a:latin typeface="Bahnschrift SemiBold" panose="020B0502040204020203" pitchFamily="34" charset="0"/>
              </a:rPr>
              <a:t>PREVIOUS BRANDING </a:t>
            </a:r>
          </a:p>
        </p:txBody>
      </p:sp>
      <p:sp>
        <p:nvSpPr>
          <p:cNvPr id="4" name="TextBox 3">
            <a:extLst>
              <a:ext uri="{FF2B5EF4-FFF2-40B4-BE49-F238E27FC236}">
                <a16:creationId xmlns:a16="http://schemas.microsoft.com/office/drawing/2014/main" id="{CB02852B-390D-4AE0-94A6-8B8D27506D23}"/>
              </a:ext>
            </a:extLst>
          </p:cNvPr>
          <p:cNvSpPr txBox="1"/>
          <p:nvPr/>
        </p:nvSpPr>
        <p:spPr>
          <a:xfrm>
            <a:off x="5342185" y="2354948"/>
            <a:ext cx="3809144" cy="2031325"/>
          </a:xfrm>
          <a:prstGeom prst="rect">
            <a:avLst/>
          </a:prstGeom>
          <a:noFill/>
        </p:spPr>
        <p:txBody>
          <a:bodyPr wrap="square" rtlCol="0">
            <a:spAutoFit/>
          </a:bodyPr>
          <a:lstStyle/>
          <a:p>
            <a:r>
              <a:rPr lang="en-GB" dirty="0"/>
              <a:t>My previous branding was centred around my second year major project ‘Building Conversation’. </a:t>
            </a:r>
          </a:p>
          <a:p>
            <a:r>
              <a:rPr lang="en-GB" dirty="0"/>
              <a:t>As you can see my logo was very simple doesn’t say a lot about how I am as a designers as well as not even stating my name.</a:t>
            </a:r>
          </a:p>
        </p:txBody>
      </p:sp>
      <p:sp>
        <p:nvSpPr>
          <p:cNvPr id="8" name="TextBox 7">
            <a:extLst>
              <a:ext uri="{FF2B5EF4-FFF2-40B4-BE49-F238E27FC236}">
                <a16:creationId xmlns:a16="http://schemas.microsoft.com/office/drawing/2014/main" id="{8A0BF60E-FE29-4D25-97DE-9DB777B37463}"/>
              </a:ext>
            </a:extLst>
          </p:cNvPr>
          <p:cNvSpPr txBox="1"/>
          <p:nvPr/>
        </p:nvSpPr>
        <p:spPr>
          <a:xfrm>
            <a:off x="486372" y="5477470"/>
            <a:ext cx="4123728" cy="1846659"/>
          </a:xfrm>
          <a:prstGeom prst="rect">
            <a:avLst/>
          </a:prstGeom>
          <a:noFill/>
        </p:spPr>
        <p:txBody>
          <a:bodyPr wrap="square" rtlCol="0">
            <a:spAutoFit/>
          </a:bodyPr>
          <a:lstStyle/>
          <a:p>
            <a:pPr algn="ctr"/>
            <a:r>
              <a:rPr lang="en-GB" sz="2400" dirty="0">
                <a:latin typeface="Bahnschrift SemiBold" panose="020B0502040204020203" pitchFamily="34" charset="0"/>
              </a:rPr>
              <a:t>FRONT OF BUSINESS CARD</a:t>
            </a:r>
          </a:p>
          <a:p>
            <a:endParaRPr lang="en-GB" dirty="0"/>
          </a:p>
          <a:p>
            <a:r>
              <a:rPr lang="en-GB" dirty="0"/>
              <a:t>Front of business card was a success it worked well at showcasing my style of work whilst giving people a tasted of what I can do.</a:t>
            </a:r>
          </a:p>
        </p:txBody>
      </p:sp>
      <p:sp>
        <p:nvSpPr>
          <p:cNvPr id="11" name="TextBox 10">
            <a:extLst>
              <a:ext uri="{FF2B5EF4-FFF2-40B4-BE49-F238E27FC236}">
                <a16:creationId xmlns:a16="http://schemas.microsoft.com/office/drawing/2014/main" id="{7DA2BF3A-5289-4731-8524-8E398F3EDB20}"/>
              </a:ext>
            </a:extLst>
          </p:cNvPr>
          <p:cNvSpPr txBox="1"/>
          <p:nvPr/>
        </p:nvSpPr>
        <p:spPr>
          <a:xfrm>
            <a:off x="486372" y="8219127"/>
            <a:ext cx="4123728" cy="2400657"/>
          </a:xfrm>
          <a:prstGeom prst="rect">
            <a:avLst/>
          </a:prstGeom>
          <a:noFill/>
        </p:spPr>
        <p:txBody>
          <a:bodyPr wrap="square" rtlCol="0">
            <a:spAutoFit/>
          </a:bodyPr>
          <a:lstStyle/>
          <a:p>
            <a:pPr algn="ctr"/>
            <a:r>
              <a:rPr lang="en-GB" sz="2400" dirty="0">
                <a:latin typeface="Bahnschrift SemiBold" panose="020B0502040204020203" pitchFamily="34" charset="0"/>
              </a:rPr>
              <a:t>BACK OF BUSINESS CARD</a:t>
            </a:r>
          </a:p>
          <a:p>
            <a:endParaRPr lang="en-GB" dirty="0"/>
          </a:p>
          <a:p>
            <a:r>
              <a:rPr lang="en-GB" dirty="0"/>
              <a:t>Looking back at my business card now I feel that the font didn’t work well at all. My contact information is not clear and the larger font at the top looks weird this maybe due to the size or font but it doesn’t look right </a:t>
            </a:r>
          </a:p>
        </p:txBody>
      </p:sp>
      <p:sp>
        <p:nvSpPr>
          <p:cNvPr id="13" name="TextBox 12">
            <a:extLst>
              <a:ext uri="{FF2B5EF4-FFF2-40B4-BE49-F238E27FC236}">
                <a16:creationId xmlns:a16="http://schemas.microsoft.com/office/drawing/2014/main" id="{332FE595-D436-4D2D-9F2B-AFF168503A0F}"/>
              </a:ext>
            </a:extLst>
          </p:cNvPr>
          <p:cNvSpPr txBox="1"/>
          <p:nvPr/>
        </p:nvSpPr>
        <p:spPr>
          <a:xfrm>
            <a:off x="429222" y="11163593"/>
            <a:ext cx="8933256" cy="923330"/>
          </a:xfrm>
          <a:prstGeom prst="rect">
            <a:avLst/>
          </a:prstGeom>
          <a:noFill/>
        </p:spPr>
        <p:txBody>
          <a:bodyPr wrap="square" rtlCol="0">
            <a:spAutoFit/>
          </a:bodyPr>
          <a:lstStyle/>
          <a:p>
            <a:pPr algn="ctr"/>
            <a:r>
              <a:rPr lang="en-GB" dirty="0"/>
              <a:t>The card in which the business card was printed on isn’t one which I would use again, that being that it was some what thin doesn’t have much structure to it. Over time the corners have warn, it is a standard business card print from a online printing website. </a:t>
            </a:r>
          </a:p>
        </p:txBody>
      </p:sp>
    </p:spTree>
    <p:extLst>
      <p:ext uri="{BB962C8B-B14F-4D97-AF65-F5344CB8AC3E}">
        <p14:creationId xmlns:p14="http://schemas.microsoft.com/office/powerpoint/2010/main" val="3553389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5499D3A3-BF64-4D89-AAFF-4E55147A0C42}"/>
              </a:ext>
            </a:extLst>
          </p:cNvPr>
          <p:cNvSpPr txBox="1"/>
          <p:nvPr/>
        </p:nvSpPr>
        <p:spPr>
          <a:xfrm>
            <a:off x="-122399" y="0"/>
            <a:ext cx="9882927" cy="13188511"/>
          </a:xfrm>
          <a:prstGeom prst="rect">
            <a:avLst/>
          </a:prstGeom>
          <a:solidFill>
            <a:schemeClr val="bg1"/>
          </a:solidFill>
        </p:spPr>
        <p:txBody>
          <a:bodyPr wrap="square" rtlCol="0">
            <a:spAutoFit/>
          </a:bodyPr>
          <a:lstStyle/>
          <a:p>
            <a:endParaRPr lang="en-GB" dirty="0"/>
          </a:p>
        </p:txBody>
      </p:sp>
      <p:sp>
        <p:nvSpPr>
          <p:cNvPr id="5" name="Title 4">
            <a:extLst>
              <a:ext uri="{FF2B5EF4-FFF2-40B4-BE49-F238E27FC236}">
                <a16:creationId xmlns:a16="http://schemas.microsoft.com/office/drawing/2014/main" id="{7D603426-82E5-4643-AAC1-5EB267FE9AAB}"/>
              </a:ext>
            </a:extLst>
          </p:cNvPr>
          <p:cNvSpPr>
            <a:spLocks noGrp="1"/>
          </p:cNvSpPr>
          <p:nvPr>
            <p:ph type="title"/>
          </p:nvPr>
        </p:nvSpPr>
        <p:spPr>
          <a:xfrm>
            <a:off x="167238" y="11082531"/>
            <a:ext cx="3371480" cy="1178172"/>
          </a:xfrm>
        </p:spPr>
        <p:txBody>
          <a:bodyPr>
            <a:normAutofit/>
          </a:bodyPr>
          <a:lstStyle/>
          <a:p>
            <a:r>
              <a:rPr lang="en-GB" sz="2400" dirty="0">
                <a:latin typeface="Bahnschrift SemiBold" panose="020B0502040204020203" pitchFamily="34" charset="0"/>
              </a:rPr>
              <a:t>COLOUR, FONT, STYLE</a:t>
            </a:r>
          </a:p>
        </p:txBody>
      </p:sp>
      <p:pic>
        <p:nvPicPr>
          <p:cNvPr id="2050" name="Picture 2" descr=" ">
            <a:extLst>
              <a:ext uri="{FF2B5EF4-FFF2-40B4-BE49-F238E27FC236}">
                <a16:creationId xmlns:a16="http://schemas.microsoft.com/office/drawing/2014/main" id="{0602D085-0770-4F02-8175-6F67F6F3ECC9}"/>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19832" y="540897"/>
            <a:ext cx="2866292" cy="570209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 ">
            <a:extLst>
              <a:ext uri="{FF2B5EF4-FFF2-40B4-BE49-F238E27FC236}">
                <a16:creationId xmlns:a16="http://schemas.microsoft.com/office/drawing/2014/main" id="{46704F76-83D4-4CF4-B92D-28BCC1F1FD34}"/>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69958" y="6400800"/>
            <a:ext cx="3308657" cy="492374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 ">
            <a:extLst>
              <a:ext uri="{FF2B5EF4-FFF2-40B4-BE49-F238E27FC236}">
                <a16:creationId xmlns:a16="http://schemas.microsoft.com/office/drawing/2014/main" id="{249C29A7-E27C-47DB-90E3-56C205CDE930}"/>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701927" y="8097850"/>
            <a:ext cx="3977640" cy="397764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 ">
            <a:extLst>
              <a:ext uri="{FF2B5EF4-FFF2-40B4-BE49-F238E27FC236}">
                <a16:creationId xmlns:a16="http://schemas.microsoft.com/office/drawing/2014/main" id="{0862BB8E-5AA2-4062-8B6E-9FD3917D027D}"/>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793413" y="2211373"/>
            <a:ext cx="3831689" cy="575432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 ">
            <a:extLst>
              <a:ext uri="{FF2B5EF4-FFF2-40B4-BE49-F238E27FC236}">
                <a16:creationId xmlns:a16="http://schemas.microsoft.com/office/drawing/2014/main" id="{70828817-F632-4AB8-B90C-B2043DC0B57C}"/>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3214583" y="934018"/>
            <a:ext cx="2487344" cy="694383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 ">
            <a:extLst>
              <a:ext uri="{FF2B5EF4-FFF2-40B4-BE49-F238E27FC236}">
                <a16:creationId xmlns:a16="http://schemas.microsoft.com/office/drawing/2014/main" id="{A0569F39-E5D2-4F3F-A706-D6F534F77AA0}"/>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a:off x="3286124" y="8035664"/>
            <a:ext cx="2416261" cy="42507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91462B5-FB85-420A-A257-28DDAA3BC48A}"/>
              </a:ext>
            </a:extLst>
          </p:cNvPr>
          <p:cNvSpPr txBox="1"/>
          <p:nvPr/>
        </p:nvSpPr>
        <p:spPr>
          <a:xfrm>
            <a:off x="5793413" y="944969"/>
            <a:ext cx="3582457" cy="1200329"/>
          </a:xfrm>
          <a:prstGeom prst="rect">
            <a:avLst/>
          </a:prstGeom>
          <a:noFill/>
        </p:spPr>
        <p:txBody>
          <a:bodyPr wrap="square" rtlCol="0">
            <a:spAutoFit/>
          </a:bodyPr>
          <a:lstStyle/>
          <a:p>
            <a:pPr algn="ctr"/>
            <a:r>
              <a:rPr lang="en-GB" sz="3600" dirty="0">
                <a:latin typeface="Bahnschrift SemiBold" panose="020B0502040204020203" pitchFamily="34" charset="0"/>
              </a:rPr>
              <a:t>BRANDING</a:t>
            </a:r>
          </a:p>
          <a:p>
            <a:pPr algn="ctr"/>
            <a:r>
              <a:rPr lang="en-GB" sz="3600" dirty="0">
                <a:latin typeface="Bahnschrift SemiBold" panose="020B0502040204020203" pitchFamily="34" charset="0"/>
              </a:rPr>
              <a:t>RESEARCH</a:t>
            </a:r>
          </a:p>
        </p:txBody>
      </p:sp>
    </p:spTree>
    <p:extLst>
      <p:ext uri="{BB962C8B-B14F-4D97-AF65-F5344CB8AC3E}">
        <p14:creationId xmlns:p14="http://schemas.microsoft.com/office/powerpoint/2010/main" val="2640668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 ">
            <a:extLst>
              <a:ext uri="{FF2B5EF4-FFF2-40B4-BE49-F238E27FC236}">
                <a16:creationId xmlns:a16="http://schemas.microsoft.com/office/drawing/2014/main" id="{F109C7D3-DD1B-44A2-A868-FD4D1844633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0595" y="8307517"/>
            <a:ext cx="5543605" cy="4413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Branding &amp; Website Design Portfolio | Gatto. #logo #logoideas #logodesign #logodesigninspiration #modernlogo #minimallogo #creativelogo">
            <a:extLst>
              <a:ext uri="{FF2B5EF4-FFF2-40B4-BE49-F238E27FC236}">
                <a16:creationId xmlns:a16="http://schemas.microsoft.com/office/drawing/2014/main" id="{C712A712-D1B8-4D0E-8C8A-0B8FAF61C93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91677" y="1192705"/>
            <a:ext cx="3707009" cy="370700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he Craftery Market Logo - Alisa Wismer Design + Illustration. #logo #logoideas #logodesign #logodesigninspiration #modernlogo #minimallogo #creativelogo">
            <a:extLst>
              <a:ext uri="{FF2B5EF4-FFF2-40B4-BE49-F238E27FC236}">
                <a16:creationId xmlns:a16="http://schemas.microsoft.com/office/drawing/2014/main" id="{3FEA96CF-529A-4360-9BFD-789F54D12D1F}"/>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2651208" y="3936894"/>
            <a:ext cx="3024355" cy="330361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andmade crafts logo badge design | free image by rawpixel.com">
            <a:extLst>
              <a:ext uri="{FF2B5EF4-FFF2-40B4-BE49-F238E27FC236}">
                <a16:creationId xmlns:a16="http://schemas.microsoft.com/office/drawing/2014/main" id="{EDBA3217-5E90-42AF-8B83-A350D5B1B54B}"/>
              </a:ext>
            </a:extLst>
          </p:cNvPr>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a:stretch/>
        </p:blipFill>
        <p:spPr bwMode="auto">
          <a:xfrm>
            <a:off x="5807522" y="3983131"/>
            <a:ext cx="3313426" cy="33036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46 feminine logos that shatter the glass ceiling - 99designs">
            <a:extLst>
              <a:ext uri="{FF2B5EF4-FFF2-40B4-BE49-F238E27FC236}">
                <a16:creationId xmlns:a16="http://schemas.microsoft.com/office/drawing/2014/main" id="{1E0D8121-121C-4C3D-BFDD-32DE0E368316}"/>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5597631" y="7362190"/>
            <a:ext cx="3492738" cy="369893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logo">
            <a:extLst>
              <a:ext uri="{FF2B5EF4-FFF2-40B4-BE49-F238E27FC236}">
                <a16:creationId xmlns:a16="http://schemas.microsoft.com/office/drawing/2014/main" id="{7F1A14FF-5EF1-46B4-8E63-7EDFD261F8C0}"/>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a:off x="4526280" y="626382"/>
            <a:ext cx="3988526" cy="32175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E8D8B29-58C9-41A9-9A39-E34D2AB181FC}"/>
              </a:ext>
            </a:extLst>
          </p:cNvPr>
          <p:cNvSpPr txBox="1"/>
          <p:nvPr/>
        </p:nvSpPr>
        <p:spPr>
          <a:xfrm>
            <a:off x="0" y="504462"/>
            <a:ext cx="5087444" cy="646331"/>
          </a:xfrm>
          <a:prstGeom prst="rect">
            <a:avLst/>
          </a:prstGeom>
          <a:noFill/>
        </p:spPr>
        <p:txBody>
          <a:bodyPr wrap="square" rtlCol="0">
            <a:spAutoFit/>
          </a:bodyPr>
          <a:lstStyle/>
          <a:p>
            <a:pPr algn="ctr"/>
            <a:r>
              <a:rPr lang="en-GB" sz="3600" dirty="0">
                <a:latin typeface="Bahnschrift SemiBold" panose="020B0502040204020203" pitchFamily="34" charset="0"/>
              </a:rPr>
              <a:t>LOGO RESEARCH</a:t>
            </a:r>
          </a:p>
        </p:txBody>
      </p:sp>
      <p:pic>
        <p:nvPicPr>
          <p:cNvPr id="1034" name="Picture 10" descr="Modern logo rustic small business logo design by TeaAndHoneyStudio">
            <a:extLst>
              <a:ext uri="{FF2B5EF4-FFF2-40B4-BE49-F238E27FC236}">
                <a16:creationId xmlns:a16="http://schemas.microsoft.com/office/drawing/2014/main" id="{53561975-1B01-42CD-9D28-C9A4BA3712E9}"/>
              </a:ext>
            </a:extLst>
          </p:cNvPr>
          <p:cNvPicPr>
            <a:picLocks noChangeAspect="1" noChangeArrowheads="1"/>
          </p:cNvPicPr>
          <p:nvPr/>
        </p:nvPicPr>
        <p:blipFill rotWithShape="1">
          <a:blip r:embed="rId8" cstate="email">
            <a:extLst>
              <a:ext uri="{28A0092B-C50C-407E-A947-70E740481C1C}">
                <a14:useLocalDpi xmlns:a14="http://schemas.microsoft.com/office/drawing/2010/main"/>
              </a:ext>
            </a:extLst>
          </a:blip>
          <a:srcRect/>
          <a:stretch/>
        </p:blipFill>
        <p:spPr bwMode="auto">
          <a:xfrm>
            <a:off x="809036" y="7303276"/>
            <a:ext cx="4672520" cy="186366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am gough - JOURNAL - Graphic Designer and Creative Strategist in Derbyshire">
            <a:extLst>
              <a:ext uri="{FF2B5EF4-FFF2-40B4-BE49-F238E27FC236}">
                <a16:creationId xmlns:a16="http://schemas.microsoft.com/office/drawing/2014/main" id="{E1DE9487-B12F-48C9-B83F-16E0503957CA}"/>
              </a:ext>
            </a:extLst>
          </p:cNvPr>
          <p:cNvPicPr>
            <a:picLocks noChangeAspect="1" noChangeArrowheads="1"/>
          </p:cNvPicPr>
          <p:nvPr/>
        </p:nvPicPr>
        <p:blipFill rotWithShape="1">
          <a:blip r:embed="rId9" cstate="email">
            <a:extLst>
              <a:ext uri="{28A0092B-C50C-407E-A947-70E740481C1C}">
                <a14:useLocalDpi xmlns:a14="http://schemas.microsoft.com/office/drawing/2010/main"/>
              </a:ext>
            </a:extLst>
          </a:blip>
          <a:srcRect/>
          <a:stretch/>
        </p:blipFill>
        <p:spPr bwMode="auto">
          <a:xfrm>
            <a:off x="425430" y="4962477"/>
            <a:ext cx="2159839" cy="21229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10A614-3311-45AC-BB76-33518DD85F13}"/>
              </a:ext>
            </a:extLst>
          </p:cNvPr>
          <p:cNvSpPr txBox="1"/>
          <p:nvPr/>
        </p:nvSpPr>
        <p:spPr>
          <a:xfrm>
            <a:off x="4398686" y="11138080"/>
            <a:ext cx="4957585" cy="923330"/>
          </a:xfrm>
          <a:prstGeom prst="rect">
            <a:avLst/>
          </a:prstGeom>
          <a:noFill/>
        </p:spPr>
        <p:txBody>
          <a:bodyPr wrap="square" rtlCol="0">
            <a:spAutoFit/>
          </a:bodyPr>
          <a:lstStyle/>
          <a:p>
            <a:r>
              <a:rPr lang="en-GB" dirty="0"/>
              <a:t>With logos I feel that simple with a twist is always better. Being that it is professional but still gives a hint/ insight that would tell you what is it for.</a:t>
            </a:r>
          </a:p>
        </p:txBody>
      </p:sp>
    </p:spTree>
    <p:extLst>
      <p:ext uri="{BB962C8B-B14F-4D97-AF65-F5344CB8AC3E}">
        <p14:creationId xmlns:p14="http://schemas.microsoft.com/office/powerpoint/2010/main" val="3132413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 ">
            <a:extLst>
              <a:ext uri="{FF2B5EF4-FFF2-40B4-BE49-F238E27FC236}">
                <a16:creationId xmlns:a16="http://schemas.microsoft.com/office/drawing/2014/main" id="{F3A632EF-26F7-460E-B04E-885E5596E46F}"/>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134113" y="1793017"/>
            <a:ext cx="3931920" cy="490792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 ">
            <a:extLst>
              <a:ext uri="{FF2B5EF4-FFF2-40B4-BE49-F238E27FC236}">
                <a16:creationId xmlns:a16="http://schemas.microsoft.com/office/drawing/2014/main" id="{4DEB7D3C-E819-490A-B9A1-0B0E046ACC63}"/>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31317" y="3859983"/>
            <a:ext cx="4397882" cy="439788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 ">
            <a:extLst>
              <a:ext uri="{FF2B5EF4-FFF2-40B4-BE49-F238E27FC236}">
                <a16:creationId xmlns:a16="http://schemas.microsoft.com/office/drawing/2014/main" id="{64E87741-2F3B-4CFF-8CAB-28550D5AB2CE}"/>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728645" y="942763"/>
            <a:ext cx="5646437" cy="27979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C2C550-5C5C-481E-BBCF-9FA912BAC6D6}"/>
              </a:ext>
            </a:extLst>
          </p:cNvPr>
          <p:cNvSpPr txBox="1"/>
          <p:nvPr/>
        </p:nvSpPr>
        <p:spPr>
          <a:xfrm>
            <a:off x="660082" y="357988"/>
            <a:ext cx="5715000" cy="584775"/>
          </a:xfrm>
          <a:prstGeom prst="rect">
            <a:avLst/>
          </a:prstGeom>
          <a:noFill/>
        </p:spPr>
        <p:txBody>
          <a:bodyPr wrap="square" rtlCol="0">
            <a:spAutoFit/>
          </a:bodyPr>
          <a:lstStyle/>
          <a:p>
            <a:pPr algn="ctr"/>
            <a:r>
              <a:rPr lang="en-GB" sz="3200" dirty="0">
                <a:latin typeface="Bahnschrift SemiBold" panose="020B0502040204020203" pitchFamily="34" charset="0"/>
              </a:rPr>
              <a:t>BUSINESS CARD RESEARCH</a:t>
            </a:r>
          </a:p>
        </p:txBody>
      </p:sp>
      <p:pic>
        <p:nvPicPr>
          <p:cNvPr id="2050" name="Picture 2" descr=" ">
            <a:extLst>
              <a:ext uri="{FF2B5EF4-FFF2-40B4-BE49-F238E27FC236}">
                <a16:creationId xmlns:a16="http://schemas.microsoft.com/office/drawing/2014/main" id="{A00E1A60-CD42-4F48-922D-3C3E7337B862}"/>
              </a:ext>
            </a:extLst>
          </p:cNvPr>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a:stretch/>
        </p:blipFill>
        <p:spPr bwMode="auto">
          <a:xfrm>
            <a:off x="5181165" y="6850386"/>
            <a:ext cx="3490449" cy="46509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 ">
            <a:extLst>
              <a:ext uri="{FF2B5EF4-FFF2-40B4-BE49-F238E27FC236}">
                <a16:creationId xmlns:a16="http://schemas.microsoft.com/office/drawing/2014/main" id="{CAEB22CC-5A8B-41A1-B44E-34D2D004977C}"/>
              </a:ext>
            </a:extLst>
          </p:cNvPr>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a:off x="566003" y="8286049"/>
            <a:ext cx="4568110" cy="318263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DF9970-D4B0-4312-A35C-A0AEC1DFEC7D}"/>
              </a:ext>
            </a:extLst>
          </p:cNvPr>
          <p:cNvSpPr txBox="1"/>
          <p:nvPr/>
        </p:nvSpPr>
        <p:spPr>
          <a:xfrm>
            <a:off x="631317" y="11501337"/>
            <a:ext cx="8434716" cy="923330"/>
          </a:xfrm>
          <a:prstGeom prst="rect">
            <a:avLst/>
          </a:prstGeom>
          <a:noFill/>
        </p:spPr>
        <p:txBody>
          <a:bodyPr wrap="square" rtlCol="0">
            <a:spAutoFit/>
          </a:bodyPr>
          <a:lstStyle/>
          <a:p>
            <a:r>
              <a:rPr lang="en-GB" dirty="0"/>
              <a:t>I am drawn to the business cards that have a quirky as I myself have a quirky element within mine. I like to see peoples style within there business cards, an insight to what this person is about and who they are in this case as a designer.</a:t>
            </a:r>
          </a:p>
        </p:txBody>
      </p:sp>
    </p:spTree>
    <p:extLst>
      <p:ext uri="{BB962C8B-B14F-4D97-AF65-F5344CB8AC3E}">
        <p14:creationId xmlns:p14="http://schemas.microsoft.com/office/powerpoint/2010/main" val="1578259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9C20A8F-5968-4EB2-92E6-AAFD4DDCC86B}"/>
              </a:ext>
            </a:extLst>
          </p:cNvPr>
          <p:cNvSpPr txBox="1"/>
          <p:nvPr/>
        </p:nvSpPr>
        <p:spPr>
          <a:xfrm>
            <a:off x="699522" y="676202"/>
            <a:ext cx="8423831" cy="11449195"/>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AAFA1492-B5BA-4183-83F0-AEE777580D28}"/>
              </a:ext>
            </a:extLst>
          </p:cNvPr>
          <p:cNvSpPr>
            <a:spLocks noGrp="1"/>
          </p:cNvSpPr>
          <p:nvPr>
            <p:ph type="title"/>
          </p:nvPr>
        </p:nvSpPr>
        <p:spPr/>
        <p:txBody>
          <a:bodyPr/>
          <a:lstStyle/>
          <a:p>
            <a:r>
              <a:rPr lang="en-GB" dirty="0">
                <a:latin typeface="Bahnschrift SemiBold" panose="020B0502040204020203" pitchFamily="34" charset="0"/>
              </a:rPr>
              <a:t>Looking at different fonts </a:t>
            </a:r>
            <a:br>
              <a:rPr lang="en-GB" dirty="0"/>
            </a:br>
            <a:endParaRPr lang="en-GB" dirty="0"/>
          </a:p>
        </p:txBody>
      </p:sp>
      <p:pic>
        <p:nvPicPr>
          <p:cNvPr id="5" name="Picture 4" descr="A screenshot of a cell phone&#10;&#10;Description automatically generated">
            <a:extLst>
              <a:ext uri="{FF2B5EF4-FFF2-40B4-BE49-F238E27FC236}">
                <a16:creationId xmlns:a16="http://schemas.microsoft.com/office/drawing/2014/main" id="{D768261A-687D-48F6-B61E-D1715EB3369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60082" y="1918762"/>
            <a:ext cx="7463481" cy="10302262"/>
          </a:xfrm>
          <a:prstGeom prst="rect">
            <a:avLst/>
          </a:prstGeom>
        </p:spPr>
      </p:pic>
    </p:spTree>
    <p:extLst>
      <p:ext uri="{BB962C8B-B14F-4D97-AF65-F5344CB8AC3E}">
        <p14:creationId xmlns:p14="http://schemas.microsoft.com/office/powerpoint/2010/main" val="581804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5A4CA-4DBF-4B8E-9631-BC6A7E19B7B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C35B879-50B2-4383-8EF8-59F0403ED37A}"/>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9D50DD19-B9D7-42BD-9539-5368F3BF9BA1}"/>
              </a:ext>
            </a:extLst>
          </p:cNvPr>
          <p:cNvSpPr txBox="1"/>
          <p:nvPr/>
        </p:nvSpPr>
        <p:spPr>
          <a:xfrm>
            <a:off x="699522" y="676202"/>
            <a:ext cx="8423831" cy="11449195"/>
          </a:xfrm>
          <a:prstGeom prst="rect">
            <a:avLst/>
          </a:prstGeom>
          <a:solidFill>
            <a:schemeClr val="bg1"/>
          </a:solidFill>
        </p:spPr>
        <p:txBody>
          <a:bodyPr wrap="square" rtlCol="0">
            <a:spAutoFit/>
          </a:bodyPr>
          <a:lstStyle/>
          <a:p>
            <a:endParaRPr lang="en-GB" dirty="0"/>
          </a:p>
        </p:txBody>
      </p:sp>
      <p:pic>
        <p:nvPicPr>
          <p:cNvPr id="4" name="Picture 3" descr="A screenshot of a cell phone&#10;&#10;Description automatically generated">
            <a:extLst>
              <a:ext uri="{FF2B5EF4-FFF2-40B4-BE49-F238E27FC236}">
                <a16:creationId xmlns:a16="http://schemas.microsoft.com/office/drawing/2014/main" id="{3FC2220A-6391-4883-BFD3-D172E7E9D5A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60082" y="681570"/>
            <a:ext cx="8010505" cy="11057349"/>
          </a:xfrm>
          <a:prstGeom prst="rect">
            <a:avLst/>
          </a:prstGeom>
        </p:spPr>
      </p:pic>
    </p:spTree>
    <p:extLst>
      <p:ext uri="{BB962C8B-B14F-4D97-AF65-F5344CB8AC3E}">
        <p14:creationId xmlns:p14="http://schemas.microsoft.com/office/powerpoint/2010/main" val="3349493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5FC7E-020A-4A3E-9E69-3EFFBC0AB5EB}"/>
              </a:ext>
            </a:extLst>
          </p:cNvPr>
          <p:cNvSpPr>
            <a:spLocks noGrp="1"/>
          </p:cNvSpPr>
          <p:nvPr>
            <p:ph type="title"/>
          </p:nvPr>
        </p:nvSpPr>
        <p:spPr>
          <a:xfrm>
            <a:off x="237357" y="150999"/>
            <a:ext cx="3766582" cy="756529"/>
          </a:xfrm>
        </p:spPr>
        <p:txBody>
          <a:bodyPr>
            <a:normAutofit/>
          </a:bodyPr>
          <a:lstStyle/>
          <a:p>
            <a:pPr algn="ctr"/>
            <a:r>
              <a:rPr lang="en-GB" sz="3200" dirty="0">
                <a:latin typeface="Bahnschrift SemiBold" panose="020B0502040204020203" pitchFamily="34" charset="0"/>
              </a:rPr>
              <a:t>LOGO SAMPLES</a:t>
            </a:r>
          </a:p>
        </p:txBody>
      </p:sp>
      <p:pic>
        <p:nvPicPr>
          <p:cNvPr id="5" name="Content Placeholder 4" descr="A white sign with black text&#10;&#10;Description automatically generated">
            <a:extLst>
              <a:ext uri="{FF2B5EF4-FFF2-40B4-BE49-F238E27FC236}">
                <a16:creationId xmlns:a16="http://schemas.microsoft.com/office/drawing/2014/main" id="{05BF5CE7-361F-4312-B326-A67A47C29903}"/>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5804984" y="1164002"/>
            <a:ext cx="3520488" cy="3520488"/>
          </a:xfrm>
        </p:spPr>
      </p:pic>
      <p:pic>
        <p:nvPicPr>
          <p:cNvPr id="7" name="Picture 6" descr="A black sign with white text&#10;&#10;Description automatically generated">
            <a:extLst>
              <a:ext uri="{FF2B5EF4-FFF2-40B4-BE49-F238E27FC236}">
                <a16:creationId xmlns:a16="http://schemas.microsoft.com/office/drawing/2014/main" id="{484443A1-E012-4FBB-9C6A-94EE02D44C2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79044" y="2299063"/>
            <a:ext cx="5065307" cy="2437679"/>
          </a:xfrm>
          <a:prstGeom prst="rect">
            <a:avLst/>
          </a:prstGeom>
        </p:spPr>
      </p:pic>
      <p:pic>
        <p:nvPicPr>
          <p:cNvPr id="9" name="Picture 8" descr="A picture containing black, woman, people, white&#10;&#10;Description automatically generated">
            <a:extLst>
              <a:ext uri="{FF2B5EF4-FFF2-40B4-BE49-F238E27FC236}">
                <a16:creationId xmlns:a16="http://schemas.microsoft.com/office/drawing/2014/main" id="{ABA2C550-C34B-4643-98E1-3D7F6742C01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55595" y="4895163"/>
            <a:ext cx="4192753" cy="4192753"/>
          </a:xfrm>
          <a:prstGeom prst="rect">
            <a:avLst/>
          </a:prstGeom>
        </p:spPr>
      </p:pic>
      <p:pic>
        <p:nvPicPr>
          <p:cNvPr id="11" name="Picture 10" descr="A close up of a sign&#10;&#10;Description automatically generated">
            <a:extLst>
              <a:ext uri="{FF2B5EF4-FFF2-40B4-BE49-F238E27FC236}">
                <a16:creationId xmlns:a16="http://schemas.microsoft.com/office/drawing/2014/main" id="{372B0D6E-8EEC-44F0-B42E-3456E0722A4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431850" y="9308798"/>
            <a:ext cx="2981252" cy="2981252"/>
          </a:xfrm>
          <a:prstGeom prst="rect">
            <a:avLst/>
          </a:prstGeom>
        </p:spPr>
      </p:pic>
      <p:pic>
        <p:nvPicPr>
          <p:cNvPr id="13" name="Picture 12" descr="A black sign with white letters&#10;&#10;Description automatically generated">
            <a:extLst>
              <a:ext uri="{FF2B5EF4-FFF2-40B4-BE49-F238E27FC236}">
                <a16:creationId xmlns:a16="http://schemas.microsoft.com/office/drawing/2014/main" id="{79FD9623-C6F5-4AE5-83EC-B3EC8B296641}"/>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026690" y="4895162"/>
            <a:ext cx="4192754" cy="4192754"/>
          </a:xfrm>
          <a:prstGeom prst="rect">
            <a:avLst/>
          </a:prstGeom>
        </p:spPr>
      </p:pic>
      <p:pic>
        <p:nvPicPr>
          <p:cNvPr id="15" name="Picture 14" descr="A sign hanging on a wall&#10;&#10;Description automatically generated">
            <a:extLst>
              <a:ext uri="{FF2B5EF4-FFF2-40B4-BE49-F238E27FC236}">
                <a16:creationId xmlns:a16="http://schemas.microsoft.com/office/drawing/2014/main" id="{FC8F9617-5458-4B49-9BF6-6D337C46C952}"/>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336100" y="9308798"/>
            <a:ext cx="2981251" cy="2981251"/>
          </a:xfrm>
          <a:prstGeom prst="rect">
            <a:avLst/>
          </a:prstGeom>
        </p:spPr>
      </p:pic>
      <p:pic>
        <p:nvPicPr>
          <p:cNvPr id="17" name="Picture 16" descr="A black sign with white text&#10;&#10;Description automatically generated">
            <a:extLst>
              <a:ext uri="{FF2B5EF4-FFF2-40B4-BE49-F238E27FC236}">
                <a16:creationId xmlns:a16="http://schemas.microsoft.com/office/drawing/2014/main" id="{FADFDE73-EBC1-4BDF-BCB0-7F4A45964920}"/>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237357" y="9308798"/>
            <a:ext cx="2981250" cy="2981250"/>
          </a:xfrm>
          <a:prstGeom prst="rect">
            <a:avLst/>
          </a:prstGeom>
        </p:spPr>
      </p:pic>
      <p:sp>
        <p:nvSpPr>
          <p:cNvPr id="3" name="TextBox 2">
            <a:extLst>
              <a:ext uri="{FF2B5EF4-FFF2-40B4-BE49-F238E27FC236}">
                <a16:creationId xmlns:a16="http://schemas.microsoft.com/office/drawing/2014/main" id="{A1C31559-9709-462F-8018-FBC9E26FCECA}"/>
              </a:ext>
            </a:extLst>
          </p:cNvPr>
          <p:cNvSpPr txBox="1"/>
          <p:nvPr/>
        </p:nvSpPr>
        <p:spPr>
          <a:xfrm>
            <a:off x="498727" y="769483"/>
            <a:ext cx="5225940" cy="1477328"/>
          </a:xfrm>
          <a:prstGeom prst="rect">
            <a:avLst/>
          </a:prstGeom>
          <a:noFill/>
        </p:spPr>
        <p:txBody>
          <a:bodyPr wrap="square" rtlCol="0">
            <a:spAutoFit/>
          </a:bodyPr>
          <a:lstStyle/>
          <a:p>
            <a:r>
              <a:rPr lang="en-GB" dirty="0"/>
              <a:t>I have began to experiment creating different logos, I wanted it to be simple but style showcase some of my designs. These ones look at white font on black backgrounds, although I feel that these maybe to dark and loses the important information it needs to tell.</a:t>
            </a:r>
          </a:p>
        </p:txBody>
      </p:sp>
    </p:spTree>
    <p:extLst>
      <p:ext uri="{BB962C8B-B14F-4D97-AF65-F5344CB8AC3E}">
        <p14:creationId xmlns:p14="http://schemas.microsoft.com/office/powerpoint/2010/main" val="862548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D50D8C8-E3B4-4E9D-8A2C-709BED843BEE}"/>
              </a:ext>
            </a:extLst>
          </p:cNvPr>
          <p:cNvSpPr txBox="1"/>
          <p:nvPr/>
        </p:nvSpPr>
        <p:spPr>
          <a:xfrm>
            <a:off x="699522" y="676202"/>
            <a:ext cx="8423831" cy="11449195"/>
          </a:xfrm>
          <a:prstGeom prst="rect">
            <a:avLst/>
          </a:prstGeom>
          <a:solidFill>
            <a:schemeClr val="bg1"/>
          </a:solidFill>
        </p:spPr>
        <p:txBody>
          <a:bodyPr wrap="square" rtlCol="0">
            <a:spAutoFit/>
          </a:bodyPr>
          <a:lstStyle/>
          <a:p>
            <a:endParaRPr lang="en-GB" dirty="0"/>
          </a:p>
        </p:txBody>
      </p:sp>
      <p:pic>
        <p:nvPicPr>
          <p:cNvPr id="5" name="Content Placeholder 4" descr="A close up of a rug&#10;&#10;Description automatically generated">
            <a:extLst>
              <a:ext uri="{FF2B5EF4-FFF2-40B4-BE49-F238E27FC236}">
                <a16:creationId xmlns:a16="http://schemas.microsoft.com/office/drawing/2014/main" id="{AD475568-5416-4E4A-A3F9-6F64204ED552}"/>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5071568" y="4382717"/>
            <a:ext cx="3170435" cy="3170435"/>
          </a:xfrm>
        </p:spPr>
      </p:pic>
      <p:pic>
        <p:nvPicPr>
          <p:cNvPr id="7" name="Picture 6" descr="A screenshot of a cell phone&#10;&#10;Description automatically generated">
            <a:extLst>
              <a:ext uri="{FF2B5EF4-FFF2-40B4-BE49-F238E27FC236}">
                <a16:creationId xmlns:a16="http://schemas.microsoft.com/office/drawing/2014/main" id="{E302AA82-1905-4FC3-9CE1-D8B06F9E5A8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79598" y="1223926"/>
            <a:ext cx="4529632" cy="2074985"/>
          </a:xfrm>
          <a:prstGeom prst="rect">
            <a:avLst/>
          </a:prstGeom>
        </p:spPr>
      </p:pic>
      <p:pic>
        <p:nvPicPr>
          <p:cNvPr id="9" name="Picture 8" descr="A picture containing sitting&#10;&#10;Description automatically generated">
            <a:extLst>
              <a:ext uri="{FF2B5EF4-FFF2-40B4-BE49-F238E27FC236}">
                <a16:creationId xmlns:a16="http://schemas.microsoft.com/office/drawing/2014/main" id="{C2FA8931-FFE3-4BDA-B664-2464964452A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71569" y="8089232"/>
            <a:ext cx="3170435" cy="3170435"/>
          </a:xfrm>
          <a:prstGeom prst="rect">
            <a:avLst/>
          </a:prstGeom>
        </p:spPr>
      </p:pic>
      <p:pic>
        <p:nvPicPr>
          <p:cNvPr id="11" name="Picture 10" descr="A close up of a rug&#10;&#10;Description automatically generated">
            <a:extLst>
              <a:ext uri="{FF2B5EF4-FFF2-40B4-BE49-F238E27FC236}">
                <a16:creationId xmlns:a16="http://schemas.microsoft.com/office/drawing/2014/main" id="{FA20FFDD-E91A-40C0-80DF-1F2C02249F60}"/>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71568" y="676202"/>
            <a:ext cx="3170435" cy="3170435"/>
          </a:xfrm>
          <a:prstGeom prst="rect">
            <a:avLst/>
          </a:prstGeom>
        </p:spPr>
      </p:pic>
      <p:pic>
        <p:nvPicPr>
          <p:cNvPr id="13" name="Picture 12" descr="A screenshot of a cell phone&#10;&#10;Description automatically generated">
            <a:extLst>
              <a:ext uri="{FF2B5EF4-FFF2-40B4-BE49-F238E27FC236}">
                <a16:creationId xmlns:a16="http://schemas.microsoft.com/office/drawing/2014/main" id="{DBAA0F30-C124-48A1-9A2A-3ABB0CD2380F}"/>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359197" y="8089232"/>
            <a:ext cx="3170435" cy="3170435"/>
          </a:xfrm>
          <a:prstGeom prst="rect">
            <a:avLst/>
          </a:prstGeom>
        </p:spPr>
      </p:pic>
      <p:pic>
        <p:nvPicPr>
          <p:cNvPr id="15" name="Picture 14" descr="A picture containing rug&#10;&#10;Description automatically generated">
            <a:extLst>
              <a:ext uri="{FF2B5EF4-FFF2-40B4-BE49-F238E27FC236}">
                <a16:creationId xmlns:a16="http://schemas.microsoft.com/office/drawing/2014/main" id="{C7F82144-B526-480C-ACC5-B15A4FC2B600}"/>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359197" y="4382717"/>
            <a:ext cx="3170435" cy="3170435"/>
          </a:xfrm>
          <a:prstGeom prst="rect">
            <a:avLst/>
          </a:prstGeom>
        </p:spPr>
      </p:pic>
      <p:sp>
        <p:nvSpPr>
          <p:cNvPr id="2" name="TextBox 1">
            <a:extLst>
              <a:ext uri="{FF2B5EF4-FFF2-40B4-BE49-F238E27FC236}">
                <a16:creationId xmlns:a16="http://schemas.microsoft.com/office/drawing/2014/main" id="{6508F82E-7DD9-4D49-B433-46D09405392D}"/>
              </a:ext>
            </a:extLst>
          </p:cNvPr>
          <p:cNvSpPr txBox="1"/>
          <p:nvPr/>
        </p:nvSpPr>
        <p:spPr>
          <a:xfrm>
            <a:off x="699522" y="11472581"/>
            <a:ext cx="8443755" cy="646331"/>
          </a:xfrm>
          <a:prstGeom prst="rect">
            <a:avLst/>
          </a:prstGeom>
          <a:noFill/>
        </p:spPr>
        <p:txBody>
          <a:bodyPr wrap="square" rtlCol="0">
            <a:spAutoFit/>
          </a:bodyPr>
          <a:lstStyle/>
          <a:p>
            <a:pPr algn="ctr"/>
            <a:r>
              <a:rPr lang="en-GB" dirty="0"/>
              <a:t>These samples have been much more effective, there are clear, clean and professional. The lighter background with the black font works well together.  </a:t>
            </a:r>
          </a:p>
        </p:txBody>
      </p:sp>
    </p:spTree>
    <p:extLst>
      <p:ext uri="{BB962C8B-B14F-4D97-AF65-F5344CB8AC3E}">
        <p14:creationId xmlns:p14="http://schemas.microsoft.com/office/powerpoint/2010/main" val="2625768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itting, table, black&#10;&#10;Description automatically generated">
            <a:extLst>
              <a:ext uri="{FF2B5EF4-FFF2-40B4-BE49-F238E27FC236}">
                <a16:creationId xmlns:a16="http://schemas.microsoft.com/office/drawing/2014/main" id="{D4066022-508A-4A62-AFE5-20C07ABD893E}"/>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5288621" y="3675917"/>
            <a:ext cx="2724883" cy="2724883"/>
          </a:xfrm>
        </p:spPr>
      </p:pic>
      <p:pic>
        <p:nvPicPr>
          <p:cNvPr id="7" name="Picture 6" descr="A picture containing table&#10;&#10;Description automatically generated">
            <a:extLst>
              <a:ext uri="{FF2B5EF4-FFF2-40B4-BE49-F238E27FC236}">
                <a16:creationId xmlns:a16="http://schemas.microsoft.com/office/drawing/2014/main" id="{DC934B89-43DA-4545-8435-CF40A33A4F1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75716" y="3675917"/>
            <a:ext cx="2724883" cy="2724883"/>
          </a:xfrm>
          <a:prstGeom prst="rect">
            <a:avLst/>
          </a:prstGeom>
        </p:spPr>
      </p:pic>
      <p:pic>
        <p:nvPicPr>
          <p:cNvPr id="8" name="Picture 7" descr="A picture containing table&#10;&#10;Description automatically generated">
            <a:extLst>
              <a:ext uri="{FF2B5EF4-FFF2-40B4-BE49-F238E27FC236}">
                <a16:creationId xmlns:a16="http://schemas.microsoft.com/office/drawing/2014/main" id="{8886FA8F-B959-4AFC-A854-413E6B0932C0}"/>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400108" y="325958"/>
            <a:ext cx="7252188" cy="3266832"/>
          </a:xfrm>
          <a:prstGeom prst="rect">
            <a:avLst/>
          </a:prstGeom>
        </p:spPr>
      </p:pic>
      <p:pic>
        <p:nvPicPr>
          <p:cNvPr id="10" name="Picture 9" descr="A picture containing uniform, clothing, rug&#10;&#10;Description automatically generated">
            <a:extLst>
              <a:ext uri="{FF2B5EF4-FFF2-40B4-BE49-F238E27FC236}">
                <a16:creationId xmlns:a16="http://schemas.microsoft.com/office/drawing/2014/main" id="{871E507B-7FBC-4902-BE52-23E1B738BAEC}"/>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0" y="0"/>
            <a:ext cx="9601200" cy="397990"/>
          </a:xfrm>
          <a:prstGeom prst="rect">
            <a:avLst/>
          </a:prstGeom>
        </p:spPr>
      </p:pic>
      <p:pic>
        <p:nvPicPr>
          <p:cNvPr id="6" name="Picture 5" descr="A picture containing uniform, clothing, rug&#10;&#10;Description automatically generated">
            <a:extLst>
              <a:ext uri="{FF2B5EF4-FFF2-40B4-BE49-F238E27FC236}">
                <a16:creationId xmlns:a16="http://schemas.microsoft.com/office/drawing/2014/main" id="{E0C353F3-731D-4E8F-8831-CC453BE3E8B0}"/>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0" y="12330545"/>
            <a:ext cx="9601200" cy="471055"/>
          </a:xfrm>
          <a:prstGeom prst="rect">
            <a:avLst/>
          </a:prstGeom>
        </p:spPr>
      </p:pic>
      <p:pic>
        <p:nvPicPr>
          <p:cNvPr id="9" name="Picture 8" descr="A picture containing uniform, clothing, rug&#10;&#10;Description automatically generated">
            <a:extLst>
              <a:ext uri="{FF2B5EF4-FFF2-40B4-BE49-F238E27FC236}">
                <a16:creationId xmlns:a16="http://schemas.microsoft.com/office/drawing/2014/main" id="{6EB1E959-641D-4D00-9921-B84648B80F9F}"/>
              </a:ext>
            </a:extLst>
          </p:cNvPr>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701551" y="6886007"/>
            <a:ext cx="8198094" cy="2053784"/>
          </a:xfrm>
          <a:prstGeom prst="rect">
            <a:avLst/>
          </a:prstGeom>
        </p:spPr>
      </p:pic>
      <p:pic>
        <p:nvPicPr>
          <p:cNvPr id="2" name="Picture 1">
            <a:extLst>
              <a:ext uri="{FF2B5EF4-FFF2-40B4-BE49-F238E27FC236}">
                <a16:creationId xmlns:a16="http://schemas.microsoft.com/office/drawing/2014/main" id="{A0889579-BE71-4ED2-97E9-AC6246093F99}"/>
              </a:ext>
            </a:extLst>
          </p:cNvPr>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a:off x="478913" y="9424998"/>
            <a:ext cx="9094577" cy="1026892"/>
          </a:xfrm>
          <a:prstGeom prst="rect">
            <a:avLst/>
          </a:prstGeom>
        </p:spPr>
      </p:pic>
      <p:pic>
        <p:nvPicPr>
          <p:cNvPr id="11" name="Picture 10">
            <a:extLst>
              <a:ext uri="{FF2B5EF4-FFF2-40B4-BE49-F238E27FC236}">
                <a16:creationId xmlns:a16="http://schemas.microsoft.com/office/drawing/2014/main" id="{60ECD515-511D-4570-A422-632A094E1CB0}"/>
              </a:ext>
            </a:extLst>
          </p:cNvPr>
          <p:cNvPicPr>
            <a:picLocks noChangeAspect="1"/>
          </p:cNvPicPr>
          <p:nvPr/>
        </p:nvPicPr>
        <p:blipFill rotWithShape="1">
          <a:blip r:embed="rId9" cstate="email">
            <a:extLst>
              <a:ext uri="{28A0092B-C50C-407E-A947-70E740481C1C}">
                <a14:useLocalDpi xmlns:a14="http://schemas.microsoft.com/office/drawing/2010/main"/>
              </a:ext>
            </a:extLst>
          </a:blip>
          <a:srcRect/>
          <a:stretch/>
        </p:blipFill>
        <p:spPr>
          <a:xfrm>
            <a:off x="253310" y="10604051"/>
            <a:ext cx="9094577" cy="1026892"/>
          </a:xfrm>
          <a:prstGeom prst="rect">
            <a:avLst/>
          </a:prstGeom>
        </p:spPr>
      </p:pic>
      <p:sp>
        <p:nvSpPr>
          <p:cNvPr id="3" name="TextBox 2">
            <a:extLst>
              <a:ext uri="{FF2B5EF4-FFF2-40B4-BE49-F238E27FC236}">
                <a16:creationId xmlns:a16="http://schemas.microsoft.com/office/drawing/2014/main" id="{62129F35-8526-4FEB-94E1-D15134924413}"/>
              </a:ext>
            </a:extLst>
          </p:cNvPr>
          <p:cNvSpPr txBox="1"/>
          <p:nvPr/>
        </p:nvSpPr>
        <p:spPr>
          <a:xfrm>
            <a:off x="701551" y="11834650"/>
            <a:ext cx="8420732" cy="523220"/>
          </a:xfrm>
          <a:prstGeom prst="rect">
            <a:avLst/>
          </a:prstGeom>
          <a:noFill/>
        </p:spPr>
        <p:txBody>
          <a:bodyPr wrap="square" rtlCol="0">
            <a:spAutoFit/>
          </a:bodyPr>
          <a:lstStyle/>
          <a:p>
            <a:pPr algn="ctr"/>
            <a:r>
              <a:rPr lang="en-GB" sz="2800" dirty="0">
                <a:latin typeface="Bahnschrift SemiBold" panose="020B0502040204020203" pitchFamily="34" charset="0"/>
              </a:rPr>
              <a:t>LOGO, COLOUR, FONT </a:t>
            </a:r>
          </a:p>
        </p:txBody>
      </p:sp>
    </p:spTree>
    <p:extLst>
      <p:ext uri="{BB962C8B-B14F-4D97-AF65-F5344CB8AC3E}">
        <p14:creationId xmlns:p14="http://schemas.microsoft.com/office/powerpoint/2010/main" val="3734337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8445-16EE-46AC-9378-EAFA07C800A5}"/>
              </a:ext>
            </a:extLst>
          </p:cNvPr>
          <p:cNvSpPr>
            <a:spLocks noGrp="1"/>
          </p:cNvSpPr>
          <p:nvPr>
            <p:ph type="title"/>
          </p:nvPr>
        </p:nvSpPr>
        <p:spPr>
          <a:xfrm>
            <a:off x="268197" y="95140"/>
            <a:ext cx="8281035" cy="862149"/>
          </a:xfrm>
        </p:spPr>
        <p:txBody>
          <a:bodyPr>
            <a:normAutofit/>
          </a:bodyPr>
          <a:lstStyle/>
          <a:p>
            <a:r>
              <a:rPr lang="en-GB" sz="3600" dirty="0">
                <a:latin typeface="Bahnschrift SemiBold" panose="020B0502040204020203" pitchFamily="34" charset="0"/>
              </a:rPr>
              <a:t>BUSINESS CARD SAMPLES</a:t>
            </a:r>
          </a:p>
        </p:txBody>
      </p:sp>
      <p:pic>
        <p:nvPicPr>
          <p:cNvPr id="6" name="Picture 5" descr="A screenshot of a cell phone&#10;&#10;Description automatically generated">
            <a:extLst>
              <a:ext uri="{FF2B5EF4-FFF2-40B4-BE49-F238E27FC236}">
                <a16:creationId xmlns:a16="http://schemas.microsoft.com/office/drawing/2014/main" id="{B2842BFC-ED9D-42F4-B757-086BE3064C7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56488" y="1655872"/>
            <a:ext cx="3756966" cy="10457688"/>
          </a:xfrm>
          <a:prstGeom prst="rect">
            <a:avLst/>
          </a:prstGeom>
        </p:spPr>
      </p:pic>
      <p:sp>
        <p:nvSpPr>
          <p:cNvPr id="7" name="TextBox 6">
            <a:extLst>
              <a:ext uri="{FF2B5EF4-FFF2-40B4-BE49-F238E27FC236}">
                <a16:creationId xmlns:a16="http://schemas.microsoft.com/office/drawing/2014/main" id="{BE029F44-CE89-4932-BBC1-500A95DE45A9}"/>
              </a:ext>
            </a:extLst>
          </p:cNvPr>
          <p:cNvSpPr txBox="1"/>
          <p:nvPr/>
        </p:nvSpPr>
        <p:spPr>
          <a:xfrm>
            <a:off x="268197" y="957289"/>
            <a:ext cx="9064806" cy="646331"/>
          </a:xfrm>
          <a:prstGeom prst="rect">
            <a:avLst/>
          </a:prstGeom>
          <a:noFill/>
        </p:spPr>
        <p:txBody>
          <a:bodyPr wrap="square" rtlCol="0">
            <a:spAutoFit/>
          </a:bodyPr>
          <a:lstStyle/>
          <a:p>
            <a:pPr algn="ctr"/>
            <a:r>
              <a:rPr lang="en-GB" dirty="0"/>
              <a:t>Designed the template of card 85 x 55mm, looking at imagery in which I can use or keeping it simple with my logo design  </a:t>
            </a:r>
          </a:p>
        </p:txBody>
      </p:sp>
      <p:sp>
        <p:nvSpPr>
          <p:cNvPr id="5" name="TextBox 4">
            <a:extLst>
              <a:ext uri="{FF2B5EF4-FFF2-40B4-BE49-F238E27FC236}">
                <a16:creationId xmlns:a16="http://schemas.microsoft.com/office/drawing/2014/main" id="{E3F58E04-5C5F-40C6-B265-D135368D3C37}"/>
              </a:ext>
            </a:extLst>
          </p:cNvPr>
          <p:cNvSpPr txBox="1"/>
          <p:nvPr/>
        </p:nvSpPr>
        <p:spPr>
          <a:xfrm>
            <a:off x="4505878" y="6146052"/>
            <a:ext cx="4906697" cy="1477328"/>
          </a:xfrm>
          <a:prstGeom prst="rect">
            <a:avLst/>
          </a:prstGeom>
          <a:noFill/>
        </p:spPr>
        <p:txBody>
          <a:bodyPr wrap="square" rtlCol="0">
            <a:spAutoFit/>
          </a:bodyPr>
          <a:lstStyle/>
          <a:p>
            <a:pPr algn="ctr"/>
            <a:r>
              <a:rPr lang="en-GB" dirty="0"/>
              <a:t>My business card designs will develop and change my project develops, meaning that I will only know what my final design will be when finished. </a:t>
            </a:r>
          </a:p>
          <a:p>
            <a:pPr algn="ctr"/>
            <a:r>
              <a:rPr lang="en-GB" dirty="0"/>
              <a:t>Currently I feel that I will use either my logo design or my hero print from my major collection.</a:t>
            </a:r>
          </a:p>
        </p:txBody>
      </p:sp>
    </p:spTree>
    <p:extLst>
      <p:ext uri="{BB962C8B-B14F-4D97-AF65-F5344CB8AC3E}">
        <p14:creationId xmlns:p14="http://schemas.microsoft.com/office/powerpoint/2010/main" val="3640643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bird, tree, flower&#10;&#10;Description automatically generated">
            <a:extLst>
              <a:ext uri="{FF2B5EF4-FFF2-40B4-BE49-F238E27FC236}">
                <a16:creationId xmlns:a16="http://schemas.microsoft.com/office/drawing/2014/main" id="{21832A93-B5C7-4D9E-929E-A6133CE4D1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4205" y="7217327"/>
            <a:ext cx="7572790" cy="4902703"/>
          </a:xfrm>
          <a:ln>
            <a:solidFill>
              <a:schemeClr val="tx1"/>
            </a:solidFill>
          </a:ln>
        </p:spPr>
      </p:pic>
      <p:pic>
        <p:nvPicPr>
          <p:cNvPr id="7" name="Picture 6" descr="A close up of a logo&#10;&#10;Description automatically generated">
            <a:extLst>
              <a:ext uri="{FF2B5EF4-FFF2-40B4-BE49-F238E27FC236}">
                <a16:creationId xmlns:a16="http://schemas.microsoft.com/office/drawing/2014/main" id="{99C78F34-9B0E-4F33-B514-052C50FFBF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4205" y="1105733"/>
            <a:ext cx="7572790" cy="4902703"/>
          </a:xfrm>
          <a:prstGeom prst="rect">
            <a:avLst/>
          </a:prstGeom>
          <a:ln>
            <a:solidFill>
              <a:schemeClr val="tx1"/>
            </a:solidFill>
          </a:ln>
        </p:spPr>
      </p:pic>
    </p:spTree>
    <p:extLst>
      <p:ext uri="{BB962C8B-B14F-4D97-AF65-F5344CB8AC3E}">
        <p14:creationId xmlns:p14="http://schemas.microsoft.com/office/powerpoint/2010/main" val="2595348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AC45B-1895-4128-A475-925ED49FF41F}"/>
              </a:ext>
            </a:extLst>
          </p:cNvPr>
          <p:cNvSpPr>
            <a:spLocks noGrp="1"/>
          </p:cNvSpPr>
          <p:nvPr>
            <p:ph type="title"/>
          </p:nvPr>
        </p:nvSpPr>
        <p:spPr/>
        <p:txBody>
          <a:bodyPr/>
          <a:lstStyle/>
          <a:p>
            <a:endParaRPr lang="en-GB"/>
          </a:p>
        </p:txBody>
      </p:sp>
      <p:pic>
        <p:nvPicPr>
          <p:cNvPr id="5" name="Content Placeholder 4" descr="A close up of a card&#10;&#10;Description automatically generated">
            <a:extLst>
              <a:ext uri="{FF2B5EF4-FFF2-40B4-BE49-F238E27FC236}">
                <a16:creationId xmlns:a16="http://schemas.microsoft.com/office/drawing/2014/main" id="{161B7129-B43F-477A-9B5E-C20A7D553855}"/>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705132" y="367452"/>
            <a:ext cx="8190935" cy="11477218"/>
          </a:xfrm>
        </p:spPr>
      </p:pic>
    </p:spTree>
    <p:extLst>
      <p:ext uri="{BB962C8B-B14F-4D97-AF65-F5344CB8AC3E}">
        <p14:creationId xmlns:p14="http://schemas.microsoft.com/office/powerpoint/2010/main" val="496569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text on a white background&#10;&#10;Description automatically generated">
            <a:extLst>
              <a:ext uri="{FF2B5EF4-FFF2-40B4-BE49-F238E27FC236}">
                <a16:creationId xmlns:a16="http://schemas.microsoft.com/office/drawing/2014/main" id="{CDB1B5D1-2284-4E8C-BF38-411A310B166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20" y="10"/>
            <a:ext cx="9601180" cy="12801590"/>
          </a:xfrm>
          <a:prstGeom prst="rect">
            <a:avLst/>
          </a:prstGeom>
        </p:spPr>
      </p:pic>
    </p:spTree>
    <p:extLst>
      <p:ext uri="{BB962C8B-B14F-4D97-AF65-F5344CB8AC3E}">
        <p14:creationId xmlns:p14="http://schemas.microsoft.com/office/powerpoint/2010/main" val="418283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C2685-AEE9-4380-804B-2EB840242C99}"/>
              </a:ext>
            </a:extLst>
          </p:cNvPr>
          <p:cNvSpPr>
            <a:spLocks noGrp="1"/>
          </p:cNvSpPr>
          <p:nvPr>
            <p:ph type="title"/>
          </p:nvPr>
        </p:nvSpPr>
        <p:spPr/>
        <p:txBody>
          <a:bodyPr/>
          <a:lstStyle/>
          <a:p>
            <a:r>
              <a:rPr lang="en-GB" dirty="0">
                <a:latin typeface="Bahnschrift SemiBold" panose="020B0502040204020203" pitchFamily="34" charset="0"/>
              </a:rPr>
              <a:t>DEVELOPING DESIGNS </a:t>
            </a:r>
          </a:p>
        </p:txBody>
      </p:sp>
      <p:sp>
        <p:nvSpPr>
          <p:cNvPr id="3" name="Content Placeholder 2">
            <a:extLst>
              <a:ext uri="{FF2B5EF4-FFF2-40B4-BE49-F238E27FC236}">
                <a16:creationId xmlns:a16="http://schemas.microsoft.com/office/drawing/2014/main" id="{80B18308-592A-46F0-9B96-366F5887D632}"/>
              </a:ext>
            </a:extLst>
          </p:cNvPr>
          <p:cNvSpPr>
            <a:spLocks noGrp="1"/>
          </p:cNvSpPr>
          <p:nvPr>
            <p:ph idx="1"/>
          </p:nvPr>
        </p:nvSpPr>
        <p:spPr/>
        <p:txBody>
          <a:bodyPr/>
          <a:lstStyle/>
          <a:p>
            <a:pPr marL="0" indent="0">
              <a:buNone/>
            </a:pPr>
            <a:r>
              <a:rPr lang="en-GB" dirty="0"/>
              <a:t>During feedback, one of the things which where point out was that my brand doesn’t showcase the quirky side of my style.</a:t>
            </a:r>
          </a:p>
          <a:p>
            <a:pPr marL="0" indent="0">
              <a:buNone/>
            </a:pPr>
            <a:r>
              <a:rPr lang="en-GB" dirty="0"/>
              <a:t>This has made me step back and re think the way I am present myself within in my branding. Although I really like my current new logo doesn’t tell people a lot about me as a designer.</a:t>
            </a:r>
          </a:p>
        </p:txBody>
      </p:sp>
    </p:spTree>
    <p:extLst>
      <p:ext uri="{BB962C8B-B14F-4D97-AF65-F5344CB8AC3E}">
        <p14:creationId xmlns:p14="http://schemas.microsoft.com/office/powerpoint/2010/main" val="2384455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AB9CC-867D-4927-87E7-490FAE2A604B}"/>
              </a:ext>
            </a:extLst>
          </p:cNvPr>
          <p:cNvSpPr>
            <a:spLocks noGrp="1"/>
          </p:cNvSpPr>
          <p:nvPr>
            <p:ph type="title"/>
          </p:nvPr>
        </p:nvSpPr>
        <p:spPr/>
        <p:txBody>
          <a:bodyPr/>
          <a:lstStyle/>
          <a:p>
            <a:endParaRPr lang="en-GB"/>
          </a:p>
        </p:txBody>
      </p:sp>
      <p:pic>
        <p:nvPicPr>
          <p:cNvPr id="5" name="Content Placeholder 4" descr="A close up of a person&#10;&#10;Description automatically generated">
            <a:extLst>
              <a:ext uri="{FF2B5EF4-FFF2-40B4-BE49-F238E27FC236}">
                <a16:creationId xmlns:a16="http://schemas.microsoft.com/office/drawing/2014/main" id="{713246C3-DDFA-4365-A463-0ED835BE8FB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3205" y="361320"/>
            <a:ext cx="8881533" cy="8881533"/>
          </a:xfrm>
        </p:spPr>
      </p:pic>
      <p:sp>
        <p:nvSpPr>
          <p:cNvPr id="6" name="TextBox 5">
            <a:extLst>
              <a:ext uri="{FF2B5EF4-FFF2-40B4-BE49-F238E27FC236}">
                <a16:creationId xmlns:a16="http://schemas.microsoft.com/office/drawing/2014/main" id="{F84F2F51-F5D8-4519-BA84-DE7F617B90FC}"/>
              </a:ext>
            </a:extLst>
          </p:cNvPr>
          <p:cNvSpPr txBox="1"/>
          <p:nvPr/>
        </p:nvSpPr>
        <p:spPr>
          <a:xfrm>
            <a:off x="373205" y="9514703"/>
            <a:ext cx="8881533" cy="1323439"/>
          </a:xfrm>
          <a:prstGeom prst="rect">
            <a:avLst/>
          </a:prstGeom>
          <a:noFill/>
        </p:spPr>
        <p:txBody>
          <a:bodyPr wrap="square" rtlCol="0">
            <a:spAutoFit/>
          </a:bodyPr>
          <a:lstStyle/>
          <a:p>
            <a:r>
              <a:rPr lang="en-GB" sz="2000" dirty="0"/>
              <a:t>Don’t like the font don’t think it sits as well as the previous, also the figured motif doesn’t fit well in my Instagram profile picture. Although I do like that I have added the window motifs as boards and background. It works well at show casing my style but still not over powering that it makes it hard to read.</a:t>
            </a:r>
          </a:p>
        </p:txBody>
      </p:sp>
    </p:spTree>
    <p:extLst>
      <p:ext uri="{BB962C8B-B14F-4D97-AF65-F5344CB8AC3E}">
        <p14:creationId xmlns:p14="http://schemas.microsoft.com/office/powerpoint/2010/main" val="3628888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3193B-96BD-45F8-83A5-D6436B8C6B87}"/>
              </a:ext>
            </a:extLst>
          </p:cNvPr>
          <p:cNvSpPr>
            <a:spLocks noGrp="1"/>
          </p:cNvSpPr>
          <p:nvPr>
            <p:ph type="title"/>
          </p:nvPr>
        </p:nvSpPr>
        <p:spPr/>
        <p:txBody>
          <a:bodyPr/>
          <a:lstStyle/>
          <a:p>
            <a:r>
              <a:rPr lang="en-GB" dirty="0"/>
              <a:t> </a:t>
            </a:r>
          </a:p>
        </p:txBody>
      </p:sp>
      <p:pic>
        <p:nvPicPr>
          <p:cNvPr id="5" name="Content Placeholder 4" descr="A picture containing photo, black, old, large&#10;&#10;Description automatically generated">
            <a:extLst>
              <a:ext uri="{FF2B5EF4-FFF2-40B4-BE49-F238E27FC236}">
                <a16:creationId xmlns:a16="http://schemas.microsoft.com/office/drawing/2014/main" id="{0DE39716-4558-4CC5-9029-FC2909A687E4}"/>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98956" y="526900"/>
            <a:ext cx="5714459" cy="5714459"/>
          </a:xfrm>
        </p:spPr>
      </p:pic>
      <p:sp>
        <p:nvSpPr>
          <p:cNvPr id="6" name="TextBox 5">
            <a:extLst>
              <a:ext uri="{FF2B5EF4-FFF2-40B4-BE49-F238E27FC236}">
                <a16:creationId xmlns:a16="http://schemas.microsoft.com/office/drawing/2014/main" id="{D7A9D4DF-8DC4-4BA9-A723-926C14857DB3}"/>
              </a:ext>
            </a:extLst>
          </p:cNvPr>
          <p:cNvSpPr txBox="1"/>
          <p:nvPr/>
        </p:nvSpPr>
        <p:spPr>
          <a:xfrm>
            <a:off x="6273571" y="3908969"/>
            <a:ext cx="3085427" cy="5940088"/>
          </a:xfrm>
          <a:prstGeom prst="rect">
            <a:avLst/>
          </a:prstGeom>
          <a:noFill/>
        </p:spPr>
        <p:txBody>
          <a:bodyPr wrap="square" rtlCol="0">
            <a:spAutoFit/>
          </a:bodyPr>
          <a:lstStyle/>
          <a:p>
            <a:r>
              <a:rPr lang="en-GB" sz="2000" dirty="0"/>
              <a:t>Original font works a lot better, clear and still able to showcase my quirky motifs. What I like about this design in that I am able to change it as time goes on, it simple enough that I can change the backgrounds as I develop new projects. </a:t>
            </a:r>
          </a:p>
          <a:p>
            <a:endParaRPr lang="en-GB" sz="2000" dirty="0"/>
          </a:p>
          <a:p>
            <a:r>
              <a:rPr lang="en-GB" sz="2000" dirty="0"/>
              <a:t>Out of the 2 colour ways I feel that the first is the most effective. With the second it is slightly harder to make out the imagery that I am trying to show; but this is something I will continue to look at and develop. </a:t>
            </a:r>
          </a:p>
        </p:txBody>
      </p:sp>
      <p:pic>
        <p:nvPicPr>
          <p:cNvPr id="7" name="Picture 6" descr="A picture containing photo, black, old, white&#10;&#10;Description automatically generated">
            <a:extLst>
              <a:ext uri="{FF2B5EF4-FFF2-40B4-BE49-F238E27FC236}">
                <a16:creationId xmlns:a16="http://schemas.microsoft.com/office/drawing/2014/main" id="{E5C6D927-B68A-43EE-A375-0984EF1205F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8957" y="6560241"/>
            <a:ext cx="5714459" cy="5714459"/>
          </a:xfrm>
          <a:prstGeom prst="rect">
            <a:avLst/>
          </a:prstGeom>
        </p:spPr>
      </p:pic>
    </p:spTree>
    <p:extLst>
      <p:ext uri="{BB962C8B-B14F-4D97-AF65-F5344CB8AC3E}">
        <p14:creationId xmlns:p14="http://schemas.microsoft.com/office/powerpoint/2010/main" val="2266589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white sign with black text&#10;&#10;Description automatically generated">
            <a:extLst>
              <a:ext uri="{FF2B5EF4-FFF2-40B4-BE49-F238E27FC236}">
                <a16:creationId xmlns:a16="http://schemas.microsoft.com/office/drawing/2014/main" id="{FC364BE8-874F-4ABD-94EB-6C2541819D9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365189" y="425816"/>
            <a:ext cx="5199017" cy="5199017"/>
          </a:xfrm>
          <a:prstGeom prst="rect">
            <a:avLst/>
          </a:prstGeom>
        </p:spPr>
      </p:pic>
      <p:pic>
        <p:nvPicPr>
          <p:cNvPr id="6" name="Picture 5" descr="A picture containing curtain, shirt&#10;&#10;Description automatically generated">
            <a:extLst>
              <a:ext uri="{FF2B5EF4-FFF2-40B4-BE49-F238E27FC236}">
                <a16:creationId xmlns:a16="http://schemas.microsoft.com/office/drawing/2014/main" id="{434EF002-F7F9-4071-B837-314FBEC7B4C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 y="6035040"/>
            <a:ext cx="4730380" cy="4730380"/>
          </a:xfrm>
          <a:prstGeom prst="rect">
            <a:avLst/>
          </a:prstGeom>
        </p:spPr>
      </p:pic>
      <p:pic>
        <p:nvPicPr>
          <p:cNvPr id="7" name="Picture 6" descr="A close up of a sign&#10;&#10;Description automatically generated">
            <a:extLst>
              <a:ext uri="{FF2B5EF4-FFF2-40B4-BE49-F238E27FC236}">
                <a16:creationId xmlns:a16="http://schemas.microsoft.com/office/drawing/2014/main" id="{CDEFE7FC-F0F2-441B-BC69-9775D374C71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870823" y="6035040"/>
            <a:ext cx="4730380" cy="4730380"/>
          </a:xfrm>
          <a:prstGeom prst="rect">
            <a:avLst/>
          </a:prstGeom>
        </p:spPr>
      </p:pic>
      <p:sp>
        <p:nvSpPr>
          <p:cNvPr id="8" name="TextBox 7">
            <a:extLst>
              <a:ext uri="{FF2B5EF4-FFF2-40B4-BE49-F238E27FC236}">
                <a16:creationId xmlns:a16="http://schemas.microsoft.com/office/drawing/2014/main" id="{2FBF9496-4CA7-4304-9B5D-0CA052344788}"/>
              </a:ext>
            </a:extLst>
          </p:cNvPr>
          <p:cNvSpPr txBox="1"/>
          <p:nvPr/>
        </p:nvSpPr>
        <p:spPr>
          <a:xfrm>
            <a:off x="287383" y="11286309"/>
            <a:ext cx="9091748" cy="923330"/>
          </a:xfrm>
          <a:prstGeom prst="rect">
            <a:avLst/>
          </a:prstGeom>
          <a:noFill/>
        </p:spPr>
        <p:txBody>
          <a:bodyPr wrap="square" rtlCol="0">
            <a:spAutoFit/>
          </a:bodyPr>
          <a:lstStyle/>
          <a:p>
            <a:r>
              <a:rPr lang="en-GB" dirty="0"/>
              <a:t>Although I like these 3 designs I feel that they are some what boring and don’t showcase enough of my imagery that I would like them to. There are also somewhat dark and don’t go particularly well with my current frozen figures project. </a:t>
            </a:r>
          </a:p>
        </p:txBody>
      </p:sp>
    </p:spTree>
    <p:extLst>
      <p:ext uri="{BB962C8B-B14F-4D97-AF65-F5344CB8AC3E}">
        <p14:creationId xmlns:p14="http://schemas.microsoft.com/office/powerpoint/2010/main" val="1274764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drawing, plate&#10;&#10;Description automatically generated">
            <a:extLst>
              <a:ext uri="{FF2B5EF4-FFF2-40B4-BE49-F238E27FC236}">
                <a16:creationId xmlns:a16="http://schemas.microsoft.com/office/drawing/2014/main" id="{2F16D24B-B33B-442C-964D-2B84E8BBAB5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99533" y="7767894"/>
            <a:ext cx="7402134" cy="2793149"/>
          </a:xfrm>
          <a:prstGeom prst="rect">
            <a:avLst/>
          </a:prstGeom>
        </p:spPr>
      </p:pic>
      <p:pic>
        <p:nvPicPr>
          <p:cNvPr id="9" name="Picture 8" descr="A picture containing rug&#10;&#10;Description automatically generated">
            <a:extLst>
              <a:ext uri="{FF2B5EF4-FFF2-40B4-BE49-F238E27FC236}">
                <a16:creationId xmlns:a16="http://schemas.microsoft.com/office/drawing/2014/main" id="{76022D26-E5E7-47F9-974D-7D2CC3F2A4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99533" y="365760"/>
            <a:ext cx="7402134" cy="7402134"/>
          </a:xfrm>
          <a:prstGeom prst="rect">
            <a:avLst/>
          </a:prstGeom>
        </p:spPr>
      </p:pic>
      <p:sp>
        <p:nvSpPr>
          <p:cNvPr id="3" name="TextBox 2">
            <a:extLst>
              <a:ext uri="{FF2B5EF4-FFF2-40B4-BE49-F238E27FC236}">
                <a16:creationId xmlns:a16="http://schemas.microsoft.com/office/drawing/2014/main" id="{BA8AFB8B-B22F-4A11-93C8-72AF4EC1AC66}"/>
              </a:ext>
            </a:extLst>
          </p:cNvPr>
          <p:cNvSpPr txBox="1"/>
          <p:nvPr/>
        </p:nvSpPr>
        <p:spPr>
          <a:xfrm>
            <a:off x="418011" y="10920549"/>
            <a:ext cx="8830492" cy="923330"/>
          </a:xfrm>
          <a:prstGeom prst="rect">
            <a:avLst/>
          </a:prstGeom>
          <a:noFill/>
        </p:spPr>
        <p:txBody>
          <a:bodyPr wrap="square" rtlCol="0">
            <a:spAutoFit/>
          </a:bodyPr>
          <a:lstStyle/>
          <a:p>
            <a:r>
              <a:rPr lang="en-GB" dirty="0"/>
              <a:t>I have decided the best way for me to showcase my current project style/ theme was to use imagery directly from it the collection. This logo showcases my style which I am trying to showcase but doesn’t over power so much it looks child like or unprofessional. </a:t>
            </a:r>
          </a:p>
        </p:txBody>
      </p:sp>
    </p:spTree>
    <p:extLst>
      <p:ext uri="{BB962C8B-B14F-4D97-AF65-F5344CB8AC3E}">
        <p14:creationId xmlns:p14="http://schemas.microsoft.com/office/powerpoint/2010/main" val="4046338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AD78E48-CEFD-4DC8-85C8-FE20D1A001C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20" y="10"/>
            <a:ext cx="9601180" cy="12801590"/>
          </a:xfrm>
          <a:prstGeom prst="rect">
            <a:avLst/>
          </a:prstGeom>
        </p:spPr>
      </p:pic>
    </p:spTree>
    <p:extLst>
      <p:ext uri="{BB962C8B-B14F-4D97-AF65-F5344CB8AC3E}">
        <p14:creationId xmlns:p14="http://schemas.microsoft.com/office/powerpoint/2010/main" val="221730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circuit&#10;&#10;Description automatically generated">
            <a:extLst>
              <a:ext uri="{FF2B5EF4-FFF2-40B4-BE49-F238E27FC236}">
                <a16:creationId xmlns:a16="http://schemas.microsoft.com/office/drawing/2014/main" id="{C4185CFC-6279-423C-AFC5-3B03E688E84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20" y="10"/>
            <a:ext cx="9601180" cy="12801590"/>
          </a:xfrm>
          <a:prstGeom prst="rect">
            <a:avLst/>
          </a:prstGeom>
        </p:spPr>
      </p:pic>
    </p:spTree>
    <p:extLst>
      <p:ext uri="{BB962C8B-B14F-4D97-AF65-F5344CB8AC3E}">
        <p14:creationId xmlns:p14="http://schemas.microsoft.com/office/powerpoint/2010/main" val="2769607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circuit&#10;&#10;Description automatically generated">
            <a:extLst>
              <a:ext uri="{FF2B5EF4-FFF2-40B4-BE49-F238E27FC236}">
                <a16:creationId xmlns:a16="http://schemas.microsoft.com/office/drawing/2014/main" id="{6D854871-5BA0-4210-A74C-AEDBF1B046D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20" y="10"/>
            <a:ext cx="9601180" cy="12801590"/>
          </a:xfrm>
          <a:prstGeom prst="rect">
            <a:avLst/>
          </a:prstGeom>
        </p:spPr>
      </p:pic>
    </p:spTree>
    <p:extLst>
      <p:ext uri="{BB962C8B-B14F-4D97-AF65-F5344CB8AC3E}">
        <p14:creationId xmlns:p14="http://schemas.microsoft.com/office/powerpoint/2010/main" val="30161844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788D7-59F8-4DAE-81E6-D00A11796EFE}"/>
              </a:ext>
            </a:extLst>
          </p:cNvPr>
          <p:cNvSpPr>
            <a:spLocks noGrp="1"/>
          </p:cNvSpPr>
          <p:nvPr>
            <p:ph type="ctrTitle"/>
          </p:nvPr>
        </p:nvSpPr>
        <p:spPr>
          <a:xfrm>
            <a:off x="629929" y="4876468"/>
            <a:ext cx="8341337" cy="1484358"/>
          </a:xfrm>
        </p:spPr>
        <p:txBody>
          <a:bodyPr anchor="t">
            <a:normAutofit/>
          </a:bodyPr>
          <a:lstStyle/>
          <a:p>
            <a:r>
              <a:rPr lang="en-GB" sz="4400" dirty="0">
                <a:solidFill>
                  <a:srgbClr val="000000"/>
                </a:solidFill>
                <a:latin typeface="Bahnschrift SemiBold" panose="020B0502040204020203" pitchFamily="34" charset="0"/>
              </a:rPr>
              <a:t>BETH AGAR</a:t>
            </a:r>
          </a:p>
        </p:txBody>
      </p:sp>
      <p:sp>
        <p:nvSpPr>
          <p:cNvPr id="6" name="Subtitle 5">
            <a:extLst>
              <a:ext uri="{FF2B5EF4-FFF2-40B4-BE49-F238E27FC236}">
                <a16:creationId xmlns:a16="http://schemas.microsoft.com/office/drawing/2014/main" id="{6C954E8A-85F1-42F0-9543-9D9C018395DF}"/>
              </a:ext>
            </a:extLst>
          </p:cNvPr>
          <p:cNvSpPr>
            <a:spLocks noGrp="1"/>
          </p:cNvSpPr>
          <p:nvPr>
            <p:ph type="subTitle" idx="1"/>
          </p:nvPr>
        </p:nvSpPr>
        <p:spPr/>
        <p:txBody>
          <a:bodyPr/>
          <a:lstStyle/>
          <a:p>
            <a:r>
              <a:rPr lang="en-GB" dirty="0"/>
              <a:t>CV and Cover letter </a:t>
            </a:r>
          </a:p>
        </p:txBody>
      </p:sp>
    </p:spTree>
    <p:extLst>
      <p:ext uri="{BB962C8B-B14F-4D97-AF65-F5344CB8AC3E}">
        <p14:creationId xmlns:p14="http://schemas.microsoft.com/office/powerpoint/2010/main" val="3748003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3478F6-02F5-4EB0-ABF5-51940927C7BC}"/>
              </a:ext>
            </a:extLst>
          </p:cNvPr>
          <p:cNvSpPr>
            <a:spLocks noGrp="1"/>
          </p:cNvSpPr>
          <p:nvPr>
            <p:ph idx="1"/>
          </p:nvPr>
        </p:nvSpPr>
        <p:spPr>
          <a:xfrm>
            <a:off x="363521" y="318644"/>
            <a:ext cx="8854620" cy="12482956"/>
          </a:xfrm>
          <a:solidFill>
            <a:schemeClr val="bg1"/>
          </a:solidFill>
        </p:spPr>
        <p:txBody>
          <a:bodyPr>
            <a:normAutofit fontScale="92500" lnSpcReduction="10000"/>
          </a:bodyPr>
          <a:lstStyle/>
          <a:p>
            <a:pPr marL="0" indent="0">
              <a:buNone/>
            </a:pPr>
            <a:r>
              <a:rPr lang="en-GB" b="1" dirty="0"/>
              <a:t>More about me </a:t>
            </a:r>
          </a:p>
          <a:p>
            <a:pPr marL="0" indent="0">
              <a:buNone/>
            </a:pPr>
            <a:r>
              <a:rPr lang="en-GB" dirty="0"/>
              <a:t>I am a Surface Pattern Designer that has a passion and interest for all things pattern, digital, interiors, home and living. Specializing in Photoshop design my work combines my love of handcrafted design with digital software. Pushing the bounders of bring the two methods together to create bold, out going quirky designs. Also encouraging the creativity in others I am passionate about sharing the my skills with those around me. With belief that it is important to educate children on the possibilities that are out there in the world for artist and designers.</a:t>
            </a:r>
          </a:p>
          <a:p>
            <a:pPr marL="0" indent="0">
              <a:buNone/>
            </a:pPr>
            <a:endParaRPr lang="en-GB" dirty="0"/>
          </a:p>
          <a:p>
            <a:pPr marL="0" indent="0">
              <a:buNone/>
            </a:pPr>
            <a:r>
              <a:rPr lang="en-GB" b="1" dirty="0"/>
              <a:t>Specializations:</a:t>
            </a:r>
            <a:endParaRPr lang="en-GB" dirty="0"/>
          </a:p>
          <a:p>
            <a:r>
              <a:rPr lang="en-GB" dirty="0"/>
              <a:t>Adobe Photoshop </a:t>
            </a:r>
          </a:p>
          <a:p>
            <a:r>
              <a:rPr lang="en-GB" dirty="0"/>
              <a:t>Pattern Making</a:t>
            </a:r>
          </a:p>
          <a:p>
            <a:r>
              <a:rPr lang="en-GB" dirty="0"/>
              <a:t>Designing</a:t>
            </a:r>
          </a:p>
          <a:p>
            <a:r>
              <a:rPr lang="en-GB" dirty="0"/>
              <a:t>Traditional Rendering</a:t>
            </a:r>
          </a:p>
          <a:p>
            <a:r>
              <a:rPr lang="en-GB" dirty="0"/>
              <a:t>Digital Printing </a:t>
            </a:r>
          </a:p>
          <a:p>
            <a:r>
              <a:rPr lang="en-GB" dirty="0"/>
              <a:t>Digital Pattern Design </a:t>
            </a:r>
          </a:p>
          <a:p>
            <a:endParaRPr lang="en-GB" dirty="0"/>
          </a:p>
          <a:p>
            <a:pPr marL="0" indent="0">
              <a:buNone/>
            </a:pPr>
            <a:r>
              <a:rPr lang="en-GB" b="1" dirty="0"/>
              <a:t>WORKSHOPS &amp; PLACEMENTS</a:t>
            </a:r>
          </a:p>
          <a:p>
            <a:pPr marL="0" indent="0">
              <a:buNone/>
            </a:pPr>
            <a:endParaRPr lang="en-GB" b="1" dirty="0"/>
          </a:p>
          <a:p>
            <a:pPr marL="0" indent="0">
              <a:buNone/>
            </a:pPr>
            <a:r>
              <a:rPr lang="en-GB" b="1" dirty="0"/>
              <a:t>Bellerive FCJ catholic college June - July 2019</a:t>
            </a:r>
          </a:p>
          <a:p>
            <a:pPr marL="0" indent="0">
              <a:buNone/>
            </a:pPr>
            <a:r>
              <a:rPr lang="en-GB" dirty="0"/>
              <a:t>Creating digital repeat pattern workshop. 6 workshops over a 2 day period to 3 different year groups.</a:t>
            </a:r>
          </a:p>
          <a:p>
            <a:pPr marL="0" indent="0">
              <a:buNone/>
            </a:pPr>
            <a:r>
              <a:rPr lang="en-GB" b="1" cap="all" dirty="0"/>
              <a:t>BISHOP GORE SCHOOL February 2020</a:t>
            </a:r>
            <a:endParaRPr lang="en-GB" cap="all" dirty="0"/>
          </a:p>
          <a:p>
            <a:pPr marL="0" indent="0">
              <a:buNone/>
            </a:pPr>
            <a:r>
              <a:rPr lang="en-GB" dirty="0"/>
              <a:t>Work shop and talk with GSCE and A- level students, showing them how they can develop there artwork into design.</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16525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142B7-98A6-43D6-96EF-A3345B13F16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4E8A141-C01D-42F7-8236-15309DFF5790}"/>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DBDF8FAF-EADC-4C0C-80E1-0C56CAE45CF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03717" y="1037968"/>
            <a:ext cx="9393766" cy="8699156"/>
          </a:xfrm>
          <a:prstGeom prst="rect">
            <a:avLst/>
          </a:prstGeom>
        </p:spPr>
      </p:pic>
    </p:spTree>
    <p:extLst>
      <p:ext uri="{BB962C8B-B14F-4D97-AF65-F5344CB8AC3E}">
        <p14:creationId xmlns:p14="http://schemas.microsoft.com/office/powerpoint/2010/main" val="38708492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93B9A-9191-4F17-BF2A-BA75B1832E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FD3D46-4748-4A8A-8811-E945CA6426B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9C7377C-C228-4F04-B3C5-66A1CDF9D9D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60082" y="329463"/>
            <a:ext cx="8631643" cy="12142674"/>
          </a:xfrm>
          <a:prstGeom prst="rect">
            <a:avLst/>
          </a:prstGeom>
        </p:spPr>
      </p:pic>
    </p:spTree>
    <p:extLst>
      <p:ext uri="{BB962C8B-B14F-4D97-AF65-F5344CB8AC3E}">
        <p14:creationId xmlns:p14="http://schemas.microsoft.com/office/powerpoint/2010/main" val="41464054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6CE08A-50E9-4EEB-99A0-68F2E003C404}"/>
              </a:ext>
            </a:extLst>
          </p:cNvPr>
          <p:cNvSpPr txBox="1"/>
          <p:nvPr/>
        </p:nvSpPr>
        <p:spPr>
          <a:xfrm>
            <a:off x="4800600" y="676202"/>
            <a:ext cx="4331494" cy="11449195"/>
          </a:xfrm>
          <a:prstGeom prst="rect">
            <a:avLst/>
          </a:prstGeom>
          <a:solidFill>
            <a:schemeClr val="bg1"/>
          </a:solidFill>
        </p:spPr>
        <p:txBody>
          <a:bodyPr wrap="square" rtlCol="0">
            <a:spAutoFit/>
          </a:bodyPr>
          <a:lstStyle/>
          <a:p>
            <a:endParaRPr lang="en-GB" dirty="0"/>
          </a:p>
        </p:txBody>
      </p:sp>
      <p:pic>
        <p:nvPicPr>
          <p:cNvPr id="4" name="Content Placeholder 4" descr="A close up of text on a white background&#10;&#10;Description automatically generated">
            <a:extLst>
              <a:ext uri="{FF2B5EF4-FFF2-40B4-BE49-F238E27FC236}">
                <a16:creationId xmlns:a16="http://schemas.microsoft.com/office/drawing/2014/main" id="{781408E6-CFB1-477F-A6CC-8981977AAFA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69106" y="295750"/>
            <a:ext cx="8634899" cy="12210099"/>
          </a:xfrm>
          <a:prstGeom prst="rect">
            <a:avLst/>
          </a:prstGeom>
        </p:spPr>
      </p:pic>
    </p:spTree>
    <p:extLst>
      <p:ext uri="{BB962C8B-B14F-4D97-AF65-F5344CB8AC3E}">
        <p14:creationId xmlns:p14="http://schemas.microsoft.com/office/powerpoint/2010/main" val="39727187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newspaper&#10;&#10;Description automatically generated">
            <a:extLst>
              <a:ext uri="{FF2B5EF4-FFF2-40B4-BE49-F238E27FC236}">
                <a16:creationId xmlns:a16="http://schemas.microsoft.com/office/drawing/2014/main" id="{27591640-7C5A-4ECA-AEA5-38E09F28B98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44551" y="98042"/>
            <a:ext cx="8912098" cy="12605515"/>
          </a:xfrm>
          <a:prstGeom prst="rect">
            <a:avLst/>
          </a:prstGeom>
        </p:spPr>
      </p:pic>
    </p:spTree>
    <p:extLst>
      <p:ext uri="{BB962C8B-B14F-4D97-AF65-F5344CB8AC3E}">
        <p14:creationId xmlns:p14="http://schemas.microsoft.com/office/powerpoint/2010/main" val="32317168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newspaper&#10;&#10;Description automatically generated">
            <a:extLst>
              <a:ext uri="{FF2B5EF4-FFF2-40B4-BE49-F238E27FC236}">
                <a16:creationId xmlns:a16="http://schemas.microsoft.com/office/drawing/2014/main" id="{D416ED01-5A11-40C7-B310-6456EDAB520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75234" y="0"/>
            <a:ext cx="9050731" cy="12801600"/>
          </a:xfrm>
          <a:prstGeom prst="rect">
            <a:avLst/>
          </a:prstGeom>
        </p:spPr>
      </p:pic>
    </p:spTree>
    <p:extLst>
      <p:ext uri="{BB962C8B-B14F-4D97-AF65-F5344CB8AC3E}">
        <p14:creationId xmlns:p14="http://schemas.microsoft.com/office/powerpoint/2010/main" val="10236216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EDA19E-532E-45E9-9139-C3AD7AEB0C32}"/>
              </a:ext>
            </a:extLst>
          </p:cNvPr>
          <p:cNvSpPr txBox="1"/>
          <p:nvPr/>
        </p:nvSpPr>
        <p:spPr>
          <a:xfrm>
            <a:off x="699522" y="676202"/>
            <a:ext cx="8423831" cy="11449195"/>
          </a:xfrm>
          <a:prstGeom prst="rect">
            <a:avLst/>
          </a:prstGeom>
          <a:solidFill>
            <a:schemeClr val="bg1"/>
          </a:solidFill>
        </p:spPr>
        <p:txBody>
          <a:bodyPr wrap="square" rtlCol="0">
            <a:spAutoFit/>
          </a:bodyPr>
          <a:lstStyle/>
          <a:p>
            <a:endParaRPr lang="en-GB" dirty="0"/>
          </a:p>
        </p:txBody>
      </p:sp>
      <p:sp>
        <p:nvSpPr>
          <p:cNvPr id="3" name="Content Placeholder 2">
            <a:extLst>
              <a:ext uri="{FF2B5EF4-FFF2-40B4-BE49-F238E27FC236}">
                <a16:creationId xmlns:a16="http://schemas.microsoft.com/office/drawing/2014/main" id="{8752D440-2B94-44A6-B5BE-73BAF663AA84}"/>
              </a:ext>
            </a:extLst>
          </p:cNvPr>
          <p:cNvSpPr>
            <a:spLocks noGrp="1"/>
          </p:cNvSpPr>
          <p:nvPr>
            <p:ph idx="1"/>
          </p:nvPr>
        </p:nvSpPr>
        <p:spPr>
          <a:xfrm>
            <a:off x="723378" y="247135"/>
            <a:ext cx="8399975" cy="12554465"/>
          </a:xfrm>
        </p:spPr>
        <p:txBody>
          <a:bodyPr>
            <a:normAutofit fontScale="32500" lnSpcReduction="20000"/>
          </a:bodyPr>
          <a:lstStyle/>
          <a:p>
            <a:pPr marL="0" indent="0">
              <a:buNone/>
            </a:pPr>
            <a:r>
              <a:rPr lang="en-GB" sz="7100" b="1" dirty="0"/>
              <a:t>Job Description</a:t>
            </a:r>
            <a:endParaRPr lang="en-GB" sz="7100" dirty="0"/>
          </a:p>
          <a:p>
            <a:br>
              <a:rPr lang="en-GB" sz="7100" dirty="0"/>
            </a:br>
            <a:r>
              <a:rPr lang="en-GB" sz="7100" b="1" dirty="0"/>
              <a:t>An exciting opportunity has become available for a Surface Pattern Designer to join a vibrant design team, based at our head office in Speke, Liverpool. This is a temporary position for 6 months. </a:t>
            </a:r>
            <a:r>
              <a:rPr lang="en-GB" sz="7100" dirty="0"/>
              <a:t>The role would suit a creative designer overflowing with ideas and keen to work in a fast paced, developing department. B&amp;M Surface design covers an incredibly diverse spectrum of product, so we are looking for a flexible &amp; agile designer to join the team! </a:t>
            </a:r>
          </a:p>
          <a:p>
            <a:pPr marL="0" indent="0">
              <a:buNone/>
            </a:pPr>
            <a:endParaRPr lang="en-GB" sz="7100" dirty="0"/>
          </a:p>
          <a:p>
            <a:r>
              <a:rPr lang="en-GB" sz="7100" b="1" dirty="0"/>
              <a:t>The role will involve:</a:t>
            </a:r>
            <a:endParaRPr lang="en-GB" sz="7100" dirty="0"/>
          </a:p>
          <a:p>
            <a:pPr lvl="0"/>
            <a:r>
              <a:rPr lang="en-GB" sz="7100" i="1" u="sng" dirty="0"/>
              <a:t>Working on hundreds of ranges, with a variety of styles covering textile, homeware, gifts and craft. </a:t>
            </a:r>
            <a:endParaRPr lang="en-GB" sz="7100" dirty="0"/>
          </a:p>
          <a:p>
            <a:pPr lvl="1"/>
            <a:r>
              <a:rPr lang="en-GB" sz="7100" dirty="0"/>
              <a:t>My specialism area, and able about to work in a range of different styles</a:t>
            </a:r>
          </a:p>
          <a:p>
            <a:pPr marL="0" indent="0">
              <a:buNone/>
            </a:pPr>
            <a:endParaRPr lang="en-GB" sz="7100" dirty="0"/>
          </a:p>
          <a:p>
            <a:pPr lvl="0"/>
            <a:r>
              <a:rPr lang="en-GB" sz="7100" i="1" u="sng" dirty="0"/>
              <a:t>Creating pattern designs and presenting new ideas</a:t>
            </a:r>
            <a:endParaRPr lang="en-GB" sz="7100" dirty="0"/>
          </a:p>
          <a:p>
            <a:pPr lvl="1"/>
            <a:r>
              <a:rPr lang="en-GB" sz="7100" dirty="0"/>
              <a:t>Passion about working and developing myself as a design </a:t>
            </a:r>
          </a:p>
          <a:p>
            <a:pPr marL="0" indent="0">
              <a:buNone/>
            </a:pPr>
            <a:endParaRPr lang="en-GB" sz="7100" dirty="0"/>
          </a:p>
          <a:p>
            <a:pPr lvl="0"/>
            <a:r>
              <a:rPr lang="en-GB" sz="7100" i="1" u="sng" dirty="0"/>
              <a:t>Supporting the Senior Designer to translate new ideas into real product design</a:t>
            </a:r>
            <a:endParaRPr lang="en-GB" sz="7100" dirty="0"/>
          </a:p>
          <a:p>
            <a:pPr lvl="1"/>
            <a:r>
              <a:rPr lang="en-GB" sz="7100" dirty="0"/>
              <a:t>Have created collections during my time at university, creating wallpapers for </a:t>
            </a:r>
            <a:r>
              <a:rPr lang="en-GB" sz="7100" dirty="0" err="1"/>
              <a:t>idott</a:t>
            </a:r>
            <a:r>
              <a:rPr lang="en-GB" sz="7100" dirty="0"/>
              <a:t> competition and tea towel for competition with the National Wool Museum </a:t>
            </a:r>
          </a:p>
          <a:p>
            <a:pPr marL="0" indent="0">
              <a:buNone/>
            </a:pPr>
            <a:endParaRPr lang="en-GB" sz="7100" dirty="0"/>
          </a:p>
          <a:p>
            <a:pPr lvl="0"/>
            <a:r>
              <a:rPr lang="en-GB" sz="7100" i="1" u="sng" dirty="0"/>
              <a:t>Liaising and building relationships with our Buying team</a:t>
            </a:r>
            <a:endParaRPr lang="en-GB" sz="7100" dirty="0"/>
          </a:p>
          <a:p>
            <a:pPr lvl="1"/>
            <a:r>
              <a:rPr lang="en-GB" sz="7100" dirty="0"/>
              <a:t>Have worked with Orange Box in presenting and developing ideas with them for live brief, presenting ideas and seeking feed back</a:t>
            </a:r>
          </a:p>
          <a:p>
            <a:pPr marL="0" indent="0">
              <a:buNone/>
            </a:pPr>
            <a:endParaRPr lang="en-GB" sz="7100" dirty="0"/>
          </a:p>
          <a:p>
            <a:pPr lvl="0"/>
            <a:r>
              <a:rPr lang="en-GB" sz="7100" i="1" u="sng" dirty="0"/>
              <a:t>Remaining up to date, anticipating future market trends and designs</a:t>
            </a:r>
            <a:endParaRPr lang="en-GB" sz="7100" dirty="0"/>
          </a:p>
          <a:p>
            <a:pPr lvl="1"/>
            <a:r>
              <a:rPr lang="en-GB" sz="7100" dirty="0"/>
              <a:t>Passioned about researching what’s new within the design world, mood boards and research journals to document what’s going on within the design world.</a:t>
            </a:r>
          </a:p>
          <a:p>
            <a:pPr marL="0" indent="0">
              <a:buNone/>
            </a:pPr>
            <a:endParaRPr lang="en-GB" sz="7100" dirty="0"/>
          </a:p>
          <a:p>
            <a:pPr lvl="0"/>
            <a:r>
              <a:rPr lang="en-GB" sz="7100" i="1" u="sng" dirty="0"/>
              <a:t>Ensuring projects are completed on time</a:t>
            </a:r>
            <a:endParaRPr lang="en-GB" sz="7100" dirty="0"/>
          </a:p>
          <a:p>
            <a:pPr lvl="1"/>
            <a:r>
              <a:rPr lang="en-GB" sz="7100" dirty="0"/>
              <a:t>Organization skills and time management very important to me and my way of working </a:t>
            </a:r>
          </a:p>
          <a:p>
            <a:pPr marL="0" indent="0">
              <a:buNone/>
            </a:pPr>
            <a:endParaRPr lang="en-GB" dirty="0"/>
          </a:p>
        </p:txBody>
      </p:sp>
    </p:spTree>
    <p:extLst>
      <p:ext uri="{BB962C8B-B14F-4D97-AF65-F5344CB8AC3E}">
        <p14:creationId xmlns:p14="http://schemas.microsoft.com/office/powerpoint/2010/main" val="40119052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6366DB-9E20-4AD9-AFC8-97A3759CD0FE}"/>
              </a:ext>
            </a:extLst>
          </p:cNvPr>
          <p:cNvSpPr txBox="1"/>
          <p:nvPr/>
        </p:nvSpPr>
        <p:spPr>
          <a:xfrm>
            <a:off x="699522" y="676202"/>
            <a:ext cx="8423831" cy="11449195"/>
          </a:xfrm>
          <a:prstGeom prst="rect">
            <a:avLst/>
          </a:prstGeom>
          <a:solidFill>
            <a:schemeClr val="bg1"/>
          </a:solidFill>
        </p:spPr>
        <p:txBody>
          <a:bodyPr wrap="square" rtlCol="0">
            <a:spAutoFit/>
          </a:bodyPr>
          <a:lstStyle/>
          <a:p>
            <a:endParaRPr lang="en-GB" dirty="0"/>
          </a:p>
        </p:txBody>
      </p:sp>
      <p:sp>
        <p:nvSpPr>
          <p:cNvPr id="3" name="Content Placeholder 2">
            <a:extLst>
              <a:ext uri="{FF2B5EF4-FFF2-40B4-BE49-F238E27FC236}">
                <a16:creationId xmlns:a16="http://schemas.microsoft.com/office/drawing/2014/main" id="{E4CCA0BD-4D53-47CD-8E42-67189D22ED1D}"/>
              </a:ext>
            </a:extLst>
          </p:cNvPr>
          <p:cNvSpPr>
            <a:spLocks noGrp="1"/>
          </p:cNvSpPr>
          <p:nvPr>
            <p:ph idx="1"/>
          </p:nvPr>
        </p:nvSpPr>
        <p:spPr>
          <a:xfrm>
            <a:off x="660083" y="494270"/>
            <a:ext cx="8281035" cy="12035579"/>
          </a:xfrm>
        </p:spPr>
        <p:txBody>
          <a:bodyPr>
            <a:normAutofit fontScale="77500" lnSpcReduction="20000"/>
          </a:bodyPr>
          <a:lstStyle/>
          <a:p>
            <a:r>
              <a:rPr lang="en-GB" sz="3400" b="1" dirty="0"/>
              <a:t>Essential requirements are:</a:t>
            </a:r>
            <a:endParaRPr lang="en-GB" sz="3400" dirty="0"/>
          </a:p>
          <a:p>
            <a:pPr lvl="0"/>
            <a:r>
              <a:rPr lang="en-GB" sz="3400" i="1" u="sng" dirty="0"/>
              <a:t>BA (Hons) degree in Textiles/Design or illustration</a:t>
            </a:r>
            <a:endParaRPr lang="en-GB" sz="3400" dirty="0"/>
          </a:p>
          <a:p>
            <a:pPr lvl="1"/>
            <a:r>
              <a:rPr lang="en-GB" sz="3400" dirty="0"/>
              <a:t>Will be living University with a BA Hons in Surface Pattern Design </a:t>
            </a:r>
          </a:p>
          <a:p>
            <a:r>
              <a:rPr lang="en-GB" sz="3400" dirty="0"/>
              <a:t> </a:t>
            </a:r>
          </a:p>
          <a:p>
            <a:pPr lvl="0"/>
            <a:r>
              <a:rPr lang="en-GB" sz="3400" b="1" i="1" u="sng" dirty="0"/>
              <a:t>3 years+ experience working as a designer in a homeware capacity </a:t>
            </a:r>
            <a:endParaRPr lang="en-GB" sz="3400" dirty="0"/>
          </a:p>
          <a:p>
            <a:pPr lvl="1"/>
            <a:r>
              <a:rPr lang="en-GB" sz="3400" dirty="0"/>
              <a:t> Although I don’t have this experience make it clean that I am passionate about design which makes up for this lack of experience</a:t>
            </a:r>
          </a:p>
          <a:p>
            <a:r>
              <a:rPr lang="en-GB" sz="3400" dirty="0"/>
              <a:t> </a:t>
            </a:r>
          </a:p>
          <a:p>
            <a:pPr lvl="0"/>
            <a:r>
              <a:rPr lang="en-GB" sz="3400" i="1" u="sng" dirty="0"/>
              <a:t>Working knowledge of CAD programs: Adobe illustrator &amp; Photoshop are essential</a:t>
            </a:r>
            <a:endParaRPr lang="en-GB" sz="3400" dirty="0"/>
          </a:p>
          <a:p>
            <a:pPr lvl="1"/>
            <a:r>
              <a:rPr lang="en-GB" sz="3400" dirty="0"/>
              <a:t>Specialise in Photoshop design, with known of Adobe Illustrator </a:t>
            </a:r>
          </a:p>
          <a:p>
            <a:r>
              <a:rPr lang="en-GB" sz="3400" dirty="0"/>
              <a:t> </a:t>
            </a:r>
          </a:p>
          <a:p>
            <a:pPr lvl="0"/>
            <a:r>
              <a:rPr lang="en-GB" sz="3400" i="1" u="sng" dirty="0"/>
              <a:t>Highly diverse and creative portfolio with multiple styles</a:t>
            </a:r>
            <a:endParaRPr lang="en-GB" sz="3400" dirty="0"/>
          </a:p>
          <a:p>
            <a:pPr lvl="1"/>
            <a:r>
              <a:rPr lang="en-GB" sz="3400" dirty="0"/>
              <a:t>The range of different projects that I have worked on over my time at university</a:t>
            </a:r>
          </a:p>
          <a:p>
            <a:r>
              <a:rPr lang="en-GB" sz="3400" dirty="0"/>
              <a:t> </a:t>
            </a:r>
          </a:p>
          <a:p>
            <a:pPr lvl="0"/>
            <a:r>
              <a:rPr lang="en-GB" sz="3400" i="1" u="sng" dirty="0"/>
              <a:t>Able to communicate at all levels and present ideas</a:t>
            </a:r>
            <a:endParaRPr lang="en-GB" sz="3400" dirty="0"/>
          </a:p>
          <a:p>
            <a:pPr lvl="0"/>
            <a:r>
              <a:rPr lang="en-GB" sz="3400" i="1" u="sng" dirty="0"/>
              <a:t>Passionate about design</a:t>
            </a:r>
            <a:endParaRPr lang="en-GB" sz="3400" dirty="0"/>
          </a:p>
          <a:p>
            <a:pPr lvl="0"/>
            <a:r>
              <a:rPr lang="en-GB" sz="3400" i="1" u="sng" dirty="0"/>
              <a:t>Team player with a positive and can do attitude!</a:t>
            </a:r>
            <a:endParaRPr lang="en-GB" sz="3400" dirty="0"/>
          </a:p>
          <a:p>
            <a:pPr lvl="1"/>
            <a:r>
              <a:rPr lang="en-GB" sz="3400" dirty="0"/>
              <a:t>Hard working passionate about surface pattern design. Works well with others and is big on teamwork and designers supporting designers. Always willing to listen and learn from those around me, as well as sharing my own ideas and methods with others.</a:t>
            </a:r>
          </a:p>
          <a:p>
            <a:pPr lvl="1"/>
            <a:endParaRPr lang="en-GB" sz="3400" dirty="0"/>
          </a:p>
          <a:p>
            <a:pPr marL="0" indent="0" algn="ctr">
              <a:buNone/>
            </a:pPr>
            <a:r>
              <a:rPr lang="en-GB" sz="3600" b="1" dirty="0"/>
              <a:t>I based my cover letter around this job ad for a Surface Pattern Design job for B&amp;M in Liverpool. \I have also made notes of the part criteria that I meet and how I meet them.</a:t>
            </a:r>
          </a:p>
        </p:txBody>
      </p:sp>
    </p:spTree>
    <p:extLst>
      <p:ext uri="{BB962C8B-B14F-4D97-AF65-F5344CB8AC3E}">
        <p14:creationId xmlns:p14="http://schemas.microsoft.com/office/powerpoint/2010/main" val="25853001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A78A10-84A8-4E72-8672-DF764A3DF6FE}"/>
              </a:ext>
            </a:extLst>
          </p:cNvPr>
          <p:cNvSpPr>
            <a:spLocks noGrp="1"/>
          </p:cNvSpPr>
          <p:nvPr>
            <p:ph idx="1"/>
          </p:nvPr>
        </p:nvSpPr>
        <p:spPr>
          <a:xfrm>
            <a:off x="296563" y="197708"/>
            <a:ext cx="8995718" cy="12603892"/>
          </a:xfrm>
        </p:spPr>
        <p:txBody>
          <a:bodyPr>
            <a:normAutofit fontScale="92500" lnSpcReduction="20000"/>
          </a:bodyPr>
          <a:lstStyle/>
          <a:p>
            <a:pPr marL="0" indent="0" algn="ctr" fontAlgn="base">
              <a:buNone/>
            </a:pPr>
            <a:r>
              <a:rPr lang="en-GB" sz="3800" b="1" dirty="0"/>
              <a:t>Draft letter before feedback </a:t>
            </a:r>
          </a:p>
          <a:p>
            <a:pPr marL="0" indent="0" fontAlgn="base">
              <a:buNone/>
            </a:pPr>
            <a:endParaRPr lang="en-GB" dirty="0"/>
          </a:p>
          <a:p>
            <a:pPr marL="0" indent="0" fontAlgn="base">
              <a:buNone/>
            </a:pPr>
            <a:r>
              <a:rPr lang="en-GB" dirty="0"/>
              <a:t>Hello there, Dear Whomever, this may concern,  </a:t>
            </a:r>
          </a:p>
          <a:p>
            <a:pPr marL="0" indent="0" fontAlgn="base">
              <a:buNone/>
            </a:pPr>
            <a:r>
              <a:rPr lang="en-GB" dirty="0"/>
              <a:t> </a:t>
            </a:r>
          </a:p>
          <a:p>
            <a:pPr marL="0" indent="0" fontAlgn="base">
              <a:buNone/>
            </a:pPr>
            <a:r>
              <a:rPr lang="en-GB" dirty="0"/>
              <a:t>I am writing to you express my interest in the position of Surface Pattern Designer advertised on Indeed. I specialise in digital design for interiors and am passionate about combining my love of traditional hand rendering design with digital techniques using Photoshop and Illustrator. I pride myself in the diversity of both my designs and skills, keeping up to date with what is going on within the design world alongside seeking new projects and inspiration.  </a:t>
            </a:r>
          </a:p>
          <a:p>
            <a:pPr marL="0" indent="0" fontAlgn="base">
              <a:buNone/>
            </a:pPr>
            <a:r>
              <a:rPr lang="en-GB" dirty="0"/>
              <a:t>I feel that I have the skills required to be a great addition to your design team. Passionate about surface pattern design I push my work to the best of my abilities, always looking to learn and develop my skills from those around me alongside sharing my own skills and methods with others. Time management and organization are vital tools to my way of working and have a goal approach to each project, I understand the importance of deadlines from both University and with clients on live briefs.  I enjoy working both independently and as a part of a team and am a big believer in teamwork and designers supporting designers.  </a:t>
            </a:r>
          </a:p>
          <a:p>
            <a:pPr marL="0" indent="0" fontAlgn="base">
              <a:buNone/>
            </a:pPr>
            <a:r>
              <a:rPr lang="en-GB" dirty="0"/>
              <a:t>What I may lack in experience I made up for with passion and positivity I am always ready to showcase my skills as a designer, determined and driven to reach both my goals, and to achieve what is expected of me. Although about to complete my degree, I have experience with communicating and working on live briefs with companies such as Orange Box. I am ready to bring new fresh ideas that I feel will benefit your company. I am used to working in a highly motivated environment with a fast-paced turnover of projects, utilising a wide range of skills and creativity.  </a:t>
            </a:r>
          </a:p>
          <a:p>
            <a:pPr marL="0" indent="0" fontAlgn="base">
              <a:buNone/>
            </a:pPr>
            <a:r>
              <a:rPr lang="en-GB" dirty="0"/>
              <a:t>I look forward to hearing from you. </a:t>
            </a:r>
          </a:p>
          <a:p>
            <a:pPr marL="0" indent="0" fontAlgn="base">
              <a:buNone/>
            </a:pPr>
            <a:r>
              <a:rPr lang="en-GB" dirty="0"/>
              <a:t>Yours faithfully, </a:t>
            </a:r>
          </a:p>
          <a:p>
            <a:pPr marL="0" indent="0" fontAlgn="base">
              <a:buNone/>
            </a:pPr>
            <a:r>
              <a:rPr lang="en-GB" dirty="0"/>
              <a:t>Beth Agar  </a:t>
            </a:r>
          </a:p>
          <a:p>
            <a:pPr marL="0" indent="0">
              <a:buNone/>
            </a:pPr>
            <a:endParaRPr lang="en-GB" dirty="0"/>
          </a:p>
        </p:txBody>
      </p:sp>
    </p:spTree>
    <p:extLst>
      <p:ext uri="{BB962C8B-B14F-4D97-AF65-F5344CB8AC3E}">
        <p14:creationId xmlns:p14="http://schemas.microsoft.com/office/powerpoint/2010/main" val="17340793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F370-4875-4AF5-85C9-D40304944916}"/>
              </a:ext>
            </a:extLst>
          </p:cNvPr>
          <p:cNvSpPr>
            <a:spLocks noGrp="1"/>
          </p:cNvSpPr>
          <p:nvPr>
            <p:ph type="title"/>
          </p:nvPr>
        </p:nvSpPr>
        <p:spPr/>
        <p:txBody>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3055F05A-BB96-4A89-BF33-020210AE2FF5}"/>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253840" y="62253"/>
            <a:ext cx="9093520" cy="12862124"/>
          </a:xfrm>
        </p:spPr>
      </p:pic>
    </p:spTree>
    <p:extLst>
      <p:ext uri="{BB962C8B-B14F-4D97-AF65-F5344CB8AC3E}">
        <p14:creationId xmlns:p14="http://schemas.microsoft.com/office/powerpoint/2010/main" val="16030126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9A92D-0054-4073-BF4A-08E436A98AFC}"/>
              </a:ext>
            </a:extLst>
          </p:cNvPr>
          <p:cNvSpPr>
            <a:spLocks noGrp="1"/>
          </p:cNvSpPr>
          <p:nvPr>
            <p:ph type="title"/>
          </p:nvPr>
        </p:nvSpPr>
        <p:spPr/>
        <p:txBody>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714BB36F-BC56-4AA1-A125-04D309147512}"/>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410237" y="190950"/>
            <a:ext cx="8780726" cy="12419699"/>
          </a:xfrm>
        </p:spPr>
      </p:pic>
    </p:spTree>
    <p:extLst>
      <p:ext uri="{BB962C8B-B14F-4D97-AF65-F5344CB8AC3E}">
        <p14:creationId xmlns:p14="http://schemas.microsoft.com/office/powerpoint/2010/main" val="540189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066C-2980-4406-9A25-D8A5FD2613FD}"/>
              </a:ext>
            </a:extLst>
          </p:cNvPr>
          <p:cNvSpPr>
            <a:spLocks noGrp="1"/>
          </p:cNvSpPr>
          <p:nvPr>
            <p:ph type="title"/>
          </p:nvPr>
        </p:nvSpPr>
        <p:spPr/>
        <p:txBody>
          <a:bodyPr/>
          <a:lstStyle/>
          <a:p>
            <a:r>
              <a:rPr lang="en-GB" dirty="0">
                <a:latin typeface="Bahnschrift SemiBold" panose="020B0502040204020203" pitchFamily="34" charset="0"/>
              </a:rPr>
              <a:t>DEVELOPING </a:t>
            </a:r>
          </a:p>
        </p:txBody>
      </p:sp>
      <p:sp>
        <p:nvSpPr>
          <p:cNvPr id="3" name="Content Placeholder 2">
            <a:extLst>
              <a:ext uri="{FF2B5EF4-FFF2-40B4-BE49-F238E27FC236}">
                <a16:creationId xmlns:a16="http://schemas.microsoft.com/office/drawing/2014/main" id="{1A3F4A80-F94B-483A-8DED-AC823CEB72BD}"/>
              </a:ext>
            </a:extLst>
          </p:cNvPr>
          <p:cNvSpPr>
            <a:spLocks noGrp="1"/>
          </p:cNvSpPr>
          <p:nvPr>
            <p:ph idx="1"/>
          </p:nvPr>
        </p:nvSpPr>
        <p:spPr/>
        <p:txBody>
          <a:bodyPr/>
          <a:lstStyle/>
          <a:p>
            <a:r>
              <a:rPr lang="en-GB" dirty="0"/>
              <a:t>After feedback it was discussed that I needed to show more of my quirky style with my branding. I have to think clearly about how much quirkiness I should add within my cv and cover letter. I want to make a good impression </a:t>
            </a:r>
          </a:p>
        </p:txBody>
      </p:sp>
    </p:spTree>
    <p:extLst>
      <p:ext uri="{BB962C8B-B14F-4D97-AF65-F5344CB8AC3E}">
        <p14:creationId xmlns:p14="http://schemas.microsoft.com/office/powerpoint/2010/main" val="22705790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B25FA-3107-4757-BE98-7D034C29966A}"/>
              </a:ext>
            </a:extLst>
          </p:cNvPr>
          <p:cNvSpPr>
            <a:spLocks noGrp="1"/>
          </p:cNvSpPr>
          <p:nvPr>
            <p:ph type="title"/>
          </p:nvPr>
        </p:nvSpPr>
        <p:spPr/>
        <p:txBody>
          <a:bodyPr/>
          <a:lstStyle/>
          <a:p>
            <a:endParaRPr lang="en-GB"/>
          </a:p>
        </p:txBody>
      </p:sp>
      <p:pic>
        <p:nvPicPr>
          <p:cNvPr id="5" name="Content Placeholder 4" descr="A close up of a newspaper&#10;&#10;Description automatically generated">
            <a:extLst>
              <a:ext uri="{FF2B5EF4-FFF2-40B4-BE49-F238E27FC236}">
                <a16:creationId xmlns:a16="http://schemas.microsoft.com/office/drawing/2014/main" id="{B188393E-AB50-4C42-84F4-A54D91472EA7}"/>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24663" y="0"/>
            <a:ext cx="9050730" cy="12801600"/>
          </a:xfrm>
        </p:spPr>
      </p:pic>
    </p:spTree>
    <p:extLst>
      <p:ext uri="{BB962C8B-B14F-4D97-AF65-F5344CB8AC3E}">
        <p14:creationId xmlns:p14="http://schemas.microsoft.com/office/powerpoint/2010/main" val="40698759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8C9D1-0227-4942-A8C9-E21F6C6AC7CA}"/>
              </a:ext>
            </a:extLst>
          </p:cNvPr>
          <p:cNvSpPr>
            <a:spLocks noGrp="1"/>
          </p:cNvSpPr>
          <p:nvPr>
            <p:ph type="title"/>
          </p:nvPr>
        </p:nvSpPr>
        <p:spPr/>
        <p:txBody>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10C89E41-015B-49F9-9A1A-9474EDDA69CA}"/>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52168" y="108816"/>
            <a:ext cx="8896864" cy="12583967"/>
          </a:xfrm>
        </p:spPr>
      </p:pic>
    </p:spTree>
    <p:extLst>
      <p:ext uri="{BB962C8B-B14F-4D97-AF65-F5344CB8AC3E}">
        <p14:creationId xmlns:p14="http://schemas.microsoft.com/office/powerpoint/2010/main" val="40146067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2B73E-8367-4A13-9018-A1F26B976B74}"/>
              </a:ext>
            </a:extLst>
          </p:cNvPr>
          <p:cNvSpPr>
            <a:spLocks noGrp="1"/>
          </p:cNvSpPr>
          <p:nvPr>
            <p:ph type="title"/>
          </p:nvPr>
        </p:nvSpPr>
        <p:spPr/>
        <p:txBody>
          <a:bodyPr/>
          <a:lstStyle/>
          <a:p>
            <a:endParaRPr lang="en-GB"/>
          </a:p>
        </p:txBody>
      </p:sp>
      <p:pic>
        <p:nvPicPr>
          <p:cNvPr id="5" name="Content Placeholder 4" descr="A close up of a newspaper&#10;&#10;Description automatically generated">
            <a:extLst>
              <a:ext uri="{FF2B5EF4-FFF2-40B4-BE49-F238E27FC236}">
                <a16:creationId xmlns:a16="http://schemas.microsoft.com/office/drawing/2014/main" id="{9926F338-8718-4BF7-8970-897D129B6572}"/>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36388" y="172995"/>
            <a:ext cx="8928423" cy="12628605"/>
          </a:xfrm>
        </p:spPr>
      </p:pic>
    </p:spTree>
    <p:extLst>
      <p:ext uri="{BB962C8B-B14F-4D97-AF65-F5344CB8AC3E}">
        <p14:creationId xmlns:p14="http://schemas.microsoft.com/office/powerpoint/2010/main" val="16484044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D318D-E41F-48ED-9D90-0387105E2185}"/>
              </a:ext>
            </a:extLst>
          </p:cNvPr>
          <p:cNvSpPr>
            <a:spLocks noGrp="1"/>
          </p:cNvSpPr>
          <p:nvPr>
            <p:ph type="title"/>
          </p:nvPr>
        </p:nvSpPr>
        <p:spPr/>
        <p:txBody>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7C03B5A5-C4B0-4EFE-942B-76CA270B66A1}"/>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262581" y="-35796"/>
            <a:ext cx="9076038" cy="12837396"/>
          </a:xfrm>
        </p:spPr>
      </p:pic>
    </p:spTree>
    <p:extLst>
      <p:ext uri="{BB962C8B-B14F-4D97-AF65-F5344CB8AC3E}">
        <p14:creationId xmlns:p14="http://schemas.microsoft.com/office/powerpoint/2010/main" val="5074622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788D7-59F8-4DAE-81E6-D00A11796EFE}"/>
              </a:ext>
            </a:extLst>
          </p:cNvPr>
          <p:cNvSpPr>
            <a:spLocks noGrp="1"/>
          </p:cNvSpPr>
          <p:nvPr>
            <p:ph type="ctrTitle"/>
          </p:nvPr>
        </p:nvSpPr>
        <p:spPr>
          <a:xfrm>
            <a:off x="629931" y="2856282"/>
            <a:ext cx="8341337" cy="1484358"/>
          </a:xfrm>
        </p:spPr>
        <p:txBody>
          <a:bodyPr anchor="t">
            <a:normAutofit fontScale="90000"/>
          </a:bodyPr>
          <a:lstStyle/>
          <a:p>
            <a:r>
              <a:rPr lang="en-GB" sz="4400" dirty="0">
                <a:solidFill>
                  <a:srgbClr val="000000"/>
                </a:solidFill>
                <a:latin typeface="Bahnschrift SemiBold" panose="020B0502040204020203" pitchFamily="34" charset="0"/>
              </a:rPr>
              <a:t>BETH AGAR</a:t>
            </a:r>
            <a:br>
              <a:rPr lang="en-GB" sz="4400" dirty="0">
                <a:solidFill>
                  <a:srgbClr val="000000"/>
                </a:solidFill>
                <a:latin typeface="Bahnschrift SemiBold" panose="020B0502040204020203" pitchFamily="34" charset="0"/>
              </a:rPr>
            </a:br>
            <a:br>
              <a:rPr lang="en-GB" sz="4400" dirty="0">
                <a:solidFill>
                  <a:srgbClr val="000000"/>
                </a:solidFill>
                <a:latin typeface="Bahnschrift SemiBold" panose="020B0502040204020203" pitchFamily="34" charset="0"/>
              </a:rPr>
            </a:br>
            <a:r>
              <a:rPr lang="en-GB" sz="4400" dirty="0"/>
              <a:t>Social media and website development</a:t>
            </a:r>
            <a:br>
              <a:rPr lang="en-GB" sz="4400" dirty="0"/>
            </a:br>
            <a:endParaRPr lang="en-GB" sz="4400" dirty="0">
              <a:solidFill>
                <a:srgbClr val="000000"/>
              </a:solidFill>
              <a:latin typeface="Bahnschrift SemiBold" panose="020B0502040204020203" pitchFamily="34" charset="0"/>
            </a:endParaRPr>
          </a:p>
        </p:txBody>
      </p:sp>
      <p:sp>
        <p:nvSpPr>
          <p:cNvPr id="6" name="Subtitle 5">
            <a:extLst>
              <a:ext uri="{FF2B5EF4-FFF2-40B4-BE49-F238E27FC236}">
                <a16:creationId xmlns:a16="http://schemas.microsoft.com/office/drawing/2014/main" id="{6C954E8A-85F1-42F0-9543-9D9C018395DF}"/>
              </a:ext>
            </a:extLst>
          </p:cNvPr>
          <p:cNvSpPr>
            <a:spLocks noGrp="1"/>
          </p:cNvSpPr>
          <p:nvPr>
            <p:ph type="subTitle" idx="1"/>
          </p:nvPr>
        </p:nvSpPr>
        <p:spPr>
          <a:xfrm>
            <a:off x="223283" y="5762848"/>
            <a:ext cx="9282223" cy="6124352"/>
          </a:xfrm>
        </p:spPr>
        <p:txBody>
          <a:bodyPr>
            <a:normAutofit/>
          </a:bodyPr>
          <a:lstStyle/>
          <a:p>
            <a:endParaRPr lang="en-GB" dirty="0"/>
          </a:p>
          <a:p>
            <a:r>
              <a:rPr lang="en-GB" dirty="0"/>
              <a:t>Instagram @_</a:t>
            </a:r>
            <a:r>
              <a:rPr lang="en-GB" dirty="0" err="1"/>
              <a:t>bethagar</a:t>
            </a:r>
            <a:endParaRPr lang="en-GB" dirty="0"/>
          </a:p>
          <a:p>
            <a:endParaRPr lang="en-GB" dirty="0"/>
          </a:p>
          <a:p>
            <a:r>
              <a:rPr lang="en-GB" dirty="0"/>
              <a:t>Facebook </a:t>
            </a:r>
            <a:r>
              <a:rPr lang="en-GB" dirty="0">
                <a:hlinkClick r:id="rId2"/>
              </a:rPr>
              <a:t>https://www.facebook.com/designbybethagar/</a:t>
            </a:r>
            <a:r>
              <a:rPr lang="en-GB" dirty="0"/>
              <a:t> </a:t>
            </a:r>
          </a:p>
          <a:p>
            <a:endParaRPr lang="en-GB" dirty="0"/>
          </a:p>
          <a:p>
            <a:r>
              <a:rPr lang="en-GB" dirty="0"/>
              <a:t>LinkedIn </a:t>
            </a:r>
            <a:r>
              <a:rPr lang="en-GB" dirty="0">
                <a:hlinkClick r:id="rId3"/>
              </a:rPr>
              <a:t>https://www.linkedin.com/in/beth-agar-1a11681a3/</a:t>
            </a:r>
            <a:endParaRPr lang="en-GB" dirty="0"/>
          </a:p>
          <a:p>
            <a:r>
              <a:rPr lang="en-GB" dirty="0"/>
              <a:t> </a:t>
            </a:r>
          </a:p>
          <a:p>
            <a:r>
              <a:rPr lang="en-GB" dirty="0"/>
              <a:t>Website </a:t>
            </a:r>
            <a:r>
              <a:rPr lang="en-GB" dirty="0">
                <a:hlinkClick r:id="rId4"/>
              </a:rPr>
              <a:t>http://www.bethagar.com/</a:t>
            </a:r>
            <a:r>
              <a:rPr lang="en-GB" dirty="0"/>
              <a:t> </a:t>
            </a:r>
          </a:p>
          <a:p>
            <a:endParaRPr lang="en-GB" dirty="0"/>
          </a:p>
        </p:txBody>
      </p:sp>
    </p:spTree>
    <p:extLst>
      <p:ext uri="{BB962C8B-B14F-4D97-AF65-F5344CB8AC3E}">
        <p14:creationId xmlns:p14="http://schemas.microsoft.com/office/powerpoint/2010/main" val="1570113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CEDED-23EC-465F-88AF-DF635F85A89D}"/>
              </a:ext>
            </a:extLst>
          </p:cNvPr>
          <p:cNvSpPr>
            <a:spLocks noGrp="1"/>
          </p:cNvSpPr>
          <p:nvPr>
            <p:ph type="title"/>
          </p:nvPr>
        </p:nvSpPr>
        <p:spPr>
          <a:xfrm>
            <a:off x="306122" y="-580415"/>
            <a:ext cx="8281035" cy="2474384"/>
          </a:xfrm>
        </p:spPr>
        <p:txBody>
          <a:bodyPr>
            <a:normAutofit/>
          </a:bodyPr>
          <a:lstStyle/>
          <a:p>
            <a:r>
              <a:rPr lang="en-GB" sz="3200" dirty="0">
                <a:latin typeface="Bahnschrift SemiBold" panose="020B0502040204020203" pitchFamily="34" charset="0"/>
              </a:rPr>
              <a:t>SOCIAL MEDIA PLATFORMS</a:t>
            </a:r>
          </a:p>
        </p:txBody>
      </p:sp>
      <p:sp>
        <p:nvSpPr>
          <p:cNvPr id="5" name="TextBox 4">
            <a:extLst>
              <a:ext uri="{FF2B5EF4-FFF2-40B4-BE49-F238E27FC236}">
                <a16:creationId xmlns:a16="http://schemas.microsoft.com/office/drawing/2014/main" id="{7D35DB01-856B-4076-9668-9115D3620BB5}"/>
              </a:ext>
            </a:extLst>
          </p:cNvPr>
          <p:cNvSpPr txBox="1"/>
          <p:nvPr/>
        </p:nvSpPr>
        <p:spPr>
          <a:xfrm>
            <a:off x="169914" y="2307372"/>
            <a:ext cx="8553450" cy="4493538"/>
          </a:xfrm>
          <a:prstGeom prst="rect">
            <a:avLst/>
          </a:prstGeom>
          <a:noFill/>
        </p:spPr>
        <p:txBody>
          <a:bodyPr wrap="square" rtlCol="0">
            <a:spAutoFit/>
          </a:bodyPr>
          <a:lstStyle/>
          <a:p>
            <a:pPr lvl="0"/>
            <a:endParaRPr lang="en-GB" sz="2000" dirty="0"/>
          </a:p>
          <a:p>
            <a:pPr lvl="0"/>
            <a:r>
              <a:rPr lang="en-GB" sz="2400" dirty="0">
                <a:latin typeface="Bahnschrift SemiBold" panose="020B0502040204020203" pitchFamily="34" charset="0"/>
              </a:rPr>
              <a:t>SOCIAL MEDIA PLAN </a:t>
            </a:r>
          </a:p>
          <a:p>
            <a:pPr marL="285750" lvl="0" indent="-285750">
              <a:buFont typeface="Arial" panose="020B0604020202020204" pitchFamily="34" charset="0"/>
              <a:buChar char="•"/>
            </a:pPr>
            <a:r>
              <a:rPr lang="en-GB" sz="2200" dirty="0"/>
              <a:t>3 post on updated on major developed </a:t>
            </a:r>
          </a:p>
          <a:p>
            <a:pPr marL="285750" lvl="0" indent="-285750">
              <a:buFont typeface="Arial" panose="020B0604020202020204" pitchFamily="34" charset="0"/>
              <a:buChar char="•"/>
            </a:pPr>
            <a:r>
              <a:rPr lang="en-GB" sz="2200" dirty="0"/>
              <a:t>Friday desk develop story </a:t>
            </a:r>
          </a:p>
          <a:p>
            <a:pPr marL="285750" lvl="0" indent="-285750">
              <a:buFont typeface="Arial" panose="020B0604020202020204" pitchFamily="34" charset="0"/>
              <a:buChar char="•"/>
            </a:pPr>
            <a:r>
              <a:rPr lang="en-GB" sz="2200" dirty="0"/>
              <a:t>Monday and Friday countdown to exhibition day</a:t>
            </a:r>
          </a:p>
          <a:p>
            <a:pPr marL="285750" lvl="0" indent="-285750">
              <a:buFont typeface="Arial" panose="020B0604020202020204" pitchFamily="34" charset="0"/>
              <a:buChar char="•"/>
            </a:pPr>
            <a:r>
              <a:rPr lang="en-GB" sz="2200" dirty="0"/>
              <a:t>Log current number of followers  </a:t>
            </a:r>
          </a:p>
          <a:p>
            <a:pPr marL="285750" indent="-285750">
              <a:buFont typeface="Arial" panose="020B0604020202020204" pitchFamily="34" charset="0"/>
              <a:buChar char="•"/>
            </a:pPr>
            <a:r>
              <a:rPr lang="en-GB" sz="2200" dirty="0"/>
              <a:t>At least 3 stories pre week on updates on what I am working on</a:t>
            </a:r>
          </a:p>
          <a:p>
            <a:pPr marL="285750" indent="-285750">
              <a:buFont typeface="Arial" panose="020B0604020202020204" pitchFamily="34" charset="0"/>
              <a:buChar char="•"/>
            </a:pPr>
            <a:endParaRPr lang="en-GB" sz="2200" dirty="0"/>
          </a:p>
          <a:p>
            <a:r>
              <a:rPr lang="en-GB" sz="2200" dirty="0"/>
              <a:t>Due to the Coronaviruses and being busy with work, its not easy to keep up with social media plans. Although from the start of this I can see the growth in my followers. Which shows me that this is an important effective tools that I should continue to keep up and develop and take a little time out of my day to make an effort to do this.  </a:t>
            </a:r>
          </a:p>
        </p:txBody>
      </p:sp>
      <p:sp>
        <p:nvSpPr>
          <p:cNvPr id="6" name="TextBox 5">
            <a:extLst>
              <a:ext uri="{FF2B5EF4-FFF2-40B4-BE49-F238E27FC236}">
                <a16:creationId xmlns:a16="http://schemas.microsoft.com/office/drawing/2014/main" id="{3089AAE2-441E-4D48-B8C1-9115510E57F7}"/>
              </a:ext>
            </a:extLst>
          </p:cNvPr>
          <p:cNvSpPr txBox="1"/>
          <p:nvPr/>
        </p:nvSpPr>
        <p:spPr>
          <a:xfrm>
            <a:off x="306122" y="943897"/>
            <a:ext cx="8988956" cy="1508105"/>
          </a:xfrm>
          <a:prstGeom prst="rect">
            <a:avLst/>
          </a:prstGeom>
          <a:noFill/>
        </p:spPr>
        <p:txBody>
          <a:bodyPr wrap="square" rtlCol="0">
            <a:spAutoFit/>
          </a:bodyPr>
          <a:lstStyle/>
          <a:p>
            <a:r>
              <a:rPr lang="en-GB" sz="2300" dirty="0"/>
              <a:t>Today social media is an important tool of promoting business or brands. It is something which is easy to access and at the end of our finger tips. Instagram, Facebook and LinkedIn are 3 platforms which I will be using to push my self branding. </a:t>
            </a:r>
          </a:p>
        </p:txBody>
      </p:sp>
      <p:pic>
        <p:nvPicPr>
          <p:cNvPr id="7" name="Picture 6">
            <a:extLst>
              <a:ext uri="{FF2B5EF4-FFF2-40B4-BE49-F238E27FC236}">
                <a16:creationId xmlns:a16="http://schemas.microsoft.com/office/drawing/2014/main" id="{83ED484A-FEC8-469A-8873-F6528814DFB3}"/>
              </a:ext>
            </a:extLst>
          </p:cNvPr>
          <p:cNvPicPr>
            <a:picLocks noChangeAspect="1"/>
          </p:cNvPicPr>
          <p:nvPr/>
        </p:nvPicPr>
        <p:blipFill>
          <a:blip r:embed="rId2"/>
          <a:stretch>
            <a:fillRect/>
          </a:stretch>
        </p:blipFill>
        <p:spPr>
          <a:xfrm>
            <a:off x="320044" y="7130419"/>
            <a:ext cx="2987037" cy="5310288"/>
          </a:xfrm>
          <a:prstGeom prst="rect">
            <a:avLst/>
          </a:prstGeom>
        </p:spPr>
      </p:pic>
      <p:pic>
        <p:nvPicPr>
          <p:cNvPr id="8" name="Picture 7">
            <a:extLst>
              <a:ext uri="{FF2B5EF4-FFF2-40B4-BE49-F238E27FC236}">
                <a16:creationId xmlns:a16="http://schemas.microsoft.com/office/drawing/2014/main" id="{2DEF0DED-030E-495E-9FAC-99B610E81F7F}"/>
              </a:ext>
            </a:extLst>
          </p:cNvPr>
          <p:cNvPicPr>
            <a:picLocks noChangeAspect="1"/>
          </p:cNvPicPr>
          <p:nvPr/>
        </p:nvPicPr>
        <p:blipFill>
          <a:blip r:embed="rId3"/>
          <a:stretch>
            <a:fillRect/>
          </a:stretch>
        </p:blipFill>
        <p:spPr>
          <a:xfrm>
            <a:off x="3353939" y="7130419"/>
            <a:ext cx="2987037" cy="5310288"/>
          </a:xfrm>
          <a:prstGeom prst="rect">
            <a:avLst/>
          </a:prstGeom>
        </p:spPr>
      </p:pic>
      <p:pic>
        <p:nvPicPr>
          <p:cNvPr id="9" name="Picture 8">
            <a:extLst>
              <a:ext uri="{FF2B5EF4-FFF2-40B4-BE49-F238E27FC236}">
                <a16:creationId xmlns:a16="http://schemas.microsoft.com/office/drawing/2014/main" id="{73C5D3C6-C07F-4A2C-A0C7-6E9B00CF90F7}"/>
              </a:ext>
            </a:extLst>
          </p:cNvPr>
          <p:cNvPicPr>
            <a:picLocks noChangeAspect="1"/>
          </p:cNvPicPr>
          <p:nvPr/>
        </p:nvPicPr>
        <p:blipFill>
          <a:blip r:embed="rId4"/>
          <a:stretch>
            <a:fillRect/>
          </a:stretch>
        </p:blipFill>
        <p:spPr>
          <a:xfrm>
            <a:off x="6387834" y="7130419"/>
            <a:ext cx="2987037" cy="5310288"/>
          </a:xfrm>
          <a:prstGeom prst="rect">
            <a:avLst/>
          </a:prstGeom>
        </p:spPr>
      </p:pic>
    </p:spTree>
    <p:extLst>
      <p:ext uri="{BB962C8B-B14F-4D97-AF65-F5344CB8AC3E}">
        <p14:creationId xmlns:p14="http://schemas.microsoft.com/office/powerpoint/2010/main" val="26220339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3E852E-320F-413A-B825-B95008D81071}"/>
              </a:ext>
            </a:extLst>
          </p:cNvPr>
          <p:cNvSpPr>
            <a:spLocks noGrp="1"/>
          </p:cNvSpPr>
          <p:nvPr>
            <p:ph idx="1"/>
          </p:nvPr>
        </p:nvSpPr>
        <p:spPr>
          <a:xfrm>
            <a:off x="7105599" y="305421"/>
            <a:ext cx="2264312" cy="11964551"/>
          </a:xfrm>
        </p:spPr>
        <p:txBody>
          <a:bodyPr>
            <a:normAutofit fontScale="92500"/>
          </a:bodyPr>
          <a:lstStyle/>
          <a:p>
            <a:pPr marL="0" indent="0">
              <a:buNone/>
            </a:pPr>
            <a:r>
              <a:rPr lang="en-GB" sz="2200" dirty="0"/>
              <a:t>As time went on realised that the more active I was being on Instagram the more my followers were growing. Sharing other peoples work on social media and giving them appreciation through comments on there work  actually helped my own platform. I noticed the more I made an effector to give out likes and comments the more followers I was gaining. Along with hash tagging key words that fit in with my line of work and tagging other account. Showing me that it is not only important to be present in others platforms not only my own. Reminding that social media is a tool that I should not dismiss it is at the end of my figure tips and it such a good way of presenting my work to others.  </a:t>
            </a:r>
          </a:p>
        </p:txBody>
      </p:sp>
      <p:pic>
        <p:nvPicPr>
          <p:cNvPr id="4" name="Picture 3">
            <a:extLst>
              <a:ext uri="{FF2B5EF4-FFF2-40B4-BE49-F238E27FC236}">
                <a16:creationId xmlns:a16="http://schemas.microsoft.com/office/drawing/2014/main" id="{80C47A94-C1F5-4B58-8210-C54E6526F3FB}"/>
              </a:ext>
            </a:extLst>
          </p:cNvPr>
          <p:cNvPicPr>
            <a:picLocks noChangeAspect="1"/>
          </p:cNvPicPr>
          <p:nvPr/>
        </p:nvPicPr>
        <p:blipFill rotWithShape="1">
          <a:blip r:embed="rId2"/>
          <a:srcRect l="14898" t="17641" r="24612" b="30126"/>
          <a:stretch/>
        </p:blipFill>
        <p:spPr>
          <a:xfrm>
            <a:off x="-1" y="0"/>
            <a:ext cx="7019539" cy="3407833"/>
          </a:xfrm>
          <a:prstGeom prst="rect">
            <a:avLst/>
          </a:prstGeom>
        </p:spPr>
      </p:pic>
      <p:pic>
        <p:nvPicPr>
          <p:cNvPr id="5" name="Picture 4">
            <a:extLst>
              <a:ext uri="{FF2B5EF4-FFF2-40B4-BE49-F238E27FC236}">
                <a16:creationId xmlns:a16="http://schemas.microsoft.com/office/drawing/2014/main" id="{93F25051-45CC-40D9-9521-6AEAFD458935}"/>
              </a:ext>
            </a:extLst>
          </p:cNvPr>
          <p:cNvPicPr>
            <a:picLocks noChangeAspect="1"/>
          </p:cNvPicPr>
          <p:nvPr/>
        </p:nvPicPr>
        <p:blipFill rotWithShape="1">
          <a:blip r:embed="rId3"/>
          <a:srcRect l="14651" t="17020" r="28960" b="30562"/>
          <a:stretch/>
        </p:blipFill>
        <p:spPr>
          <a:xfrm>
            <a:off x="0" y="3224851"/>
            <a:ext cx="6976630" cy="3646212"/>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9E192ACF-8E0F-464A-8A43-748B38A4CD7D}"/>
              </a:ext>
            </a:extLst>
          </p:cNvPr>
          <p:cNvPicPr>
            <a:picLocks noChangeAspect="1"/>
          </p:cNvPicPr>
          <p:nvPr/>
        </p:nvPicPr>
        <p:blipFill rotWithShape="1">
          <a:blip r:embed="rId4">
            <a:extLst>
              <a:ext uri="{28A0092B-C50C-407E-A947-70E740481C1C}">
                <a14:useLocalDpi xmlns:a14="http://schemas.microsoft.com/office/drawing/2010/main" val="0"/>
              </a:ext>
            </a:extLst>
          </a:blip>
          <a:srcRect t="15361" b="47618"/>
          <a:stretch/>
        </p:blipFill>
        <p:spPr>
          <a:xfrm>
            <a:off x="33425" y="7262038"/>
            <a:ext cx="7072174" cy="4694372"/>
          </a:xfrm>
          <a:prstGeom prst="rect">
            <a:avLst/>
          </a:prstGeom>
        </p:spPr>
      </p:pic>
    </p:spTree>
    <p:extLst>
      <p:ext uri="{BB962C8B-B14F-4D97-AF65-F5344CB8AC3E}">
        <p14:creationId xmlns:p14="http://schemas.microsoft.com/office/powerpoint/2010/main" val="3325760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E7BCC-97AB-46E7-A961-A64C76134B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5AAE48-D549-46FA-BFFA-C2A94DFC5C4E}"/>
              </a:ext>
            </a:extLst>
          </p:cNvPr>
          <p:cNvSpPr>
            <a:spLocks noGrp="1"/>
          </p:cNvSpPr>
          <p:nvPr>
            <p:ph idx="1"/>
          </p:nvPr>
        </p:nvSpPr>
        <p:spPr>
          <a:xfrm>
            <a:off x="228600" y="10849232"/>
            <a:ext cx="9144000" cy="1828800"/>
          </a:xfrm>
        </p:spPr>
        <p:txBody>
          <a:bodyPr/>
          <a:lstStyle/>
          <a:p>
            <a:pPr marL="0" indent="0">
              <a:buNone/>
            </a:pPr>
            <a:r>
              <a:rPr lang="en-GB" dirty="0"/>
              <a:t>I have also connected my Instagram account to my Facebook page, it is just an extra platform that I can use to promote my work. By connecting them I am able to post and update both at the same time. </a:t>
            </a:r>
          </a:p>
        </p:txBody>
      </p:sp>
      <p:pic>
        <p:nvPicPr>
          <p:cNvPr id="4" name="Picture 3">
            <a:extLst>
              <a:ext uri="{FF2B5EF4-FFF2-40B4-BE49-F238E27FC236}">
                <a16:creationId xmlns:a16="http://schemas.microsoft.com/office/drawing/2014/main" id="{9CD89D31-2D90-45FB-A30D-3A4247BBE0F0}"/>
              </a:ext>
            </a:extLst>
          </p:cNvPr>
          <p:cNvPicPr>
            <a:picLocks noChangeAspect="1"/>
          </p:cNvPicPr>
          <p:nvPr/>
        </p:nvPicPr>
        <p:blipFill rotWithShape="1">
          <a:blip r:embed="rId2"/>
          <a:srcRect l="3861" t="14747" r="19949" b="5133"/>
          <a:stretch/>
        </p:blipFill>
        <p:spPr>
          <a:xfrm>
            <a:off x="-90134" y="0"/>
            <a:ext cx="9781467" cy="5782962"/>
          </a:xfrm>
          <a:prstGeom prst="rect">
            <a:avLst/>
          </a:prstGeom>
        </p:spPr>
      </p:pic>
      <p:pic>
        <p:nvPicPr>
          <p:cNvPr id="5" name="Picture 4">
            <a:extLst>
              <a:ext uri="{FF2B5EF4-FFF2-40B4-BE49-F238E27FC236}">
                <a16:creationId xmlns:a16="http://schemas.microsoft.com/office/drawing/2014/main" id="{2FED38C1-92FB-44E5-A0D7-BE4BD68E023E}"/>
              </a:ext>
            </a:extLst>
          </p:cNvPr>
          <p:cNvPicPr>
            <a:picLocks noChangeAspect="1"/>
          </p:cNvPicPr>
          <p:nvPr/>
        </p:nvPicPr>
        <p:blipFill>
          <a:blip r:embed="rId3"/>
          <a:stretch>
            <a:fillRect/>
          </a:stretch>
        </p:blipFill>
        <p:spPr>
          <a:xfrm>
            <a:off x="-1" y="4880345"/>
            <a:ext cx="9615669" cy="5901968"/>
          </a:xfrm>
          <a:prstGeom prst="rect">
            <a:avLst/>
          </a:prstGeom>
        </p:spPr>
      </p:pic>
    </p:spTree>
    <p:extLst>
      <p:ext uri="{BB962C8B-B14F-4D97-AF65-F5344CB8AC3E}">
        <p14:creationId xmlns:p14="http://schemas.microsoft.com/office/powerpoint/2010/main" val="10032600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EA7B5-E489-4167-A741-4E997F195AEA}"/>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5BB28F28-AC30-42BA-AE35-1C6AE94C3871}"/>
              </a:ext>
            </a:extLst>
          </p:cNvPr>
          <p:cNvPicPr>
            <a:picLocks noChangeAspect="1"/>
          </p:cNvPicPr>
          <p:nvPr/>
        </p:nvPicPr>
        <p:blipFill rotWithShape="1">
          <a:blip r:embed="rId2"/>
          <a:srcRect l="7771" t="21901" r="33558" b="9344"/>
          <a:stretch/>
        </p:blipFill>
        <p:spPr>
          <a:xfrm>
            <a:off x="161506" y="186395"/>
            <a:ext cx="9432219" cy="6214405"/>
          </a:xfrm>
          <a:prstGeom prst="rect">
            <a:avLst/>
          </a:prstGeom>
        </p:spPr>
      </p:pic>
      <p:pic>
        <p:nvPicPr>
          <p:cNvPr id="5" name="Picture 4">
            <a:extLst>
              <a:ext uri="{FF2B5EF4-FFF2-40B4-BE49-F238E27FC236}">
                <a16:creationId xmlns:a16="http://schemas.microsoft.com/office/drawing/2014/main" id="{675B9085-0185-4840-9532-C3529DC5AA34}"/>
              </a:ext>
            </a:extLst>
          </p:cNvPr>
          <p:cNvPicPr>
            <a:picLocks noChangeAspect="1"/>
          </p:cNvPicPr>
          <p:nvPr/>
        </p:nvPicPr>
        <p:blipFill rotWithShape="1">
          <a:blip r:embed="rId3"/>
          <a:srcRect l="8424" t="17098" r="34067" b="5371"/>
          <a:stretch/>
        </p:blipFill>
        <p:spPr>
          <a:xfrm>
            <a:off x="161505" y="6541478"/>
            <a:ext cx="8085679" cy="6128634"/>
          </a:xfrm>
          <a:prstGeom prst="rect">
            <a:avLst/>
          </a:prstGeom>
        </p:spPr>
      </p:pic>
    </p:spTree>
    <p:extLst>
      <p:ext uri="{BB962C8B-B14F-4D97-AF65-F5344CB8AC3E}">
        <p14:creationId xmlns:p14="http://schemas.microsoft.com/office/powerpoint/2010/main" val="9399264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C07C0B-29B0-4002-B029-4CDE40578683}"/>
              </a:ext>
            </a:extLst>
          </p:cNvPr>
          <p:cNvPicPr>
            <a:picLocks noChangeAspect="1"/>
          </p:cNvPicPr>
          <p:nvPr/>
        </p:nvPicPr>
        <p:blipFill rotWithShape="1">
          <a:blip r:embed="rId2"/>
          <a:srcRect l="6875" t="19326" r="32818" b="9254"/>
          <a:stretch/>
        </p:blipFill>
        <p:spPr>
          <a:xfrm>
            <a:off x="0" y="0"/>
            <a:ext cx="9613126" cy="6400800"/>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10C418D5-1514-47B7-92CF-EA50B1A3D3DD}"/>
                  </a:ext>
                </a:extLst>
              </p14:cNvPr>
              <p14:cNvContentPartPr/>
              <p14:nvPr/>
            </p14:nvContentPartPr>
            <p14:xfrm>
              <a:off x="605160" y="9796362"/>
              <a:ext cx="22680" cy="42840"/>
            </p14:xfrm>
          </p:contentPart>
        </mc:Choice>
        <mc:Fallback xmlns="">
          <p:pic>
            <p:nvPicPr>
              <p:cNvPr id="5" name="Ink 4">
                <a:extLst>
                  <a:ext uri="{FF2B5EF4-FFF2-40B4-BE49-F238E27FC236}">
                    <a16:creationId xmlns:a16="http://schemas.microsoft.com/office/drawing/2014/main" id="{10C418D5-1514-47B7-92CF-EA50B1A3D3DD}"/>
                  </a:ext>
                </a:extLst>
              </p:cNvPr>
              <p:cNvPicPr/>
              <p:nvPr/>
            </p:nvPicPr>
            <p:blipFill>
              <a:blip r:embed="rId4"/>
              <a:stretch>
                <a:fillRect/>
              </a:stretch>
            </p:blipFill>
            <p:spPr>
              <a:xfrm>
                <a:off x="596160" y="9787362"/>
                <a:ext cx="40320" cy="60480"/>
              </a:xfrm>
              <a:prstGeom prst="rect">
                <a:avLst/>
              </a:prstGeom>
            </p:spPr>
          </p:pic>
        </mc:Fallback>
      </mc:AlternateContent>
      <p:pic>
        <p:nvPicPr>
          <p:cNvPr id="9" name="Picture 8">
            <a:extLst>
              <a:ext uri="{FF2B5EF4-FFF2-40B4-BE49-F238E27FC236}">
                <a16:creationId xmlns:a16="http://schemas.microsoft.com/office/drawing/2014/main" id="{F870F44A-F55E-457C-9BA5-A11B33A30CE0}"/>
              </a:ext>
            </a:extLst>
          </p:cNvPr>
          <p:cNvPicPr>
            <a:picLocks noChangeAspect="1"/>
          </p:cNvPicPr>
          <p:nvPr/>
        </p:nvPicPr>
        <p:blipFill>
          <a:blip r:embed="rId5"/>
          <a:stretch>
            <a:fillRect/>
          </a:stretch>
        </p:blipFill>
        <p:spPr>
          <a:xfrm>
            <a:off x="144336" y="4836503"/>
            <a:ext cx="9456864" cy="6838400"/>
          </a:xfrm>
          <a:prstGeom prst="rect">
            <a:avLst/>
          </a:prstGeom>
        </p:spPr>
      </p:pic>
    </p:spTree>
    <p:extLst>
      <p:ext uri="{BB962C8B-B14F-4D97-AF65-F5344CB8AC3E}">
        <p14:creationId xmlns:p14="http://schemas.microsoft.com/office/powerpoint/2010/main" val="10468233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272BE-FCC9-4182-9475-1D2BF26DE0D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9F0A265-4217-4925-A164-4F8C6BB5B43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6BC606E-7926-4D27-9017-F58285808E9F}"/>
              </a:ext>
            </a:extLst>
          </p:cNvPr>
          <p:cNvPicPr>
            <a:picLocks noChangeAspect="1"/>
          </p:cNvPicPr>
          <p:nvPr/>
        </p:nvPicPr>
        <p:blipFill rotWithShape="1">
          <a:blip r:embed="rId2"/>
          <a:srcRect l="2831" t="14289" r="33848" b="9254"/>
          <a:stretch/>
        </p:blipFill>
        <p:spPr>
          <a:xfrm>
            <a:off x="195452" y="402600"/>
            <a:ext cx="9210296" cy="6252519"/>
          </a:xfrm>
          <a:prstGeom prst="rect">
            <a:avLst/>
          </a:prstGeom>
        </p:spPr>
      </p:pic>
      <p:pic>
        <p:nvPicPr>
          <p:cNvPr id="5" name="Picture 4">
            <a:extLst>
              <a:ext uri="{FF2B5EF4-FFF2-40B4-BE49-F238E27FC236}">
                <a16:creationId xmlns:a16="http://schemas.microsoft.com/office/drawing/2014/main" id="{7BA37FCB-5302-4243-B784-4455880B3879}"/>
              </a:ext>
            </a:extLst>
          </p:cNvPr>
          <p:cNvPicPr>
            <a:picLocks noChangeAspect="1"/>
          </p:cNvPicPr>
          <p:nvPr/>
        </p:nvPicPr>
        <p:blipFill rotWithShape="1">
          <a:blip r:embed="rId3"/>
          <a:srcRect l="3552" t="21863" r="33495" b="13824"/>
          <a:stretch/>
        </p:blipFill>
        <p:spPr>
          <a:xfrm>
            <a:off x="53616" y="6636290"/>
            <a:ext cx="9547584" cy="5483740"/>
          </a:xfrm>
          <a:prstGeom prst="rect">
            <a:avLst/>
          </a:prstGeom>
        </p:spPr>
      </p:pic>
    </p:spTree>
    <p:extLst>
      <p:ext uri="{BB962C8B-B14F-4D97-AF65-F5344CB8AC3E}">
        <p14:creationId xmlns:p14="http://schemas.microsoft.com/office/powerpoint/2010/main" val="37790872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84149-490E-4FD3-A948-F0A467669190}"/>
              </a:ext>
            </a:extLst>
          </p:cNvPr>
          <p:cNvSpPr>
            <a:spLocks noGrp="1"/>
          </p:cNvSpPr>
          <p:nvPr>
            <p:ph type="title"/>
          </p:nvPr>
        </p:nvSpPr>
        <p:spPr/>
        <p:txBody>
          <a:bodyPr/>
          <a:lstStyle/>
          <a:p>
            <a:endParaRPr lang="en-GB"/>
          </a:p>
        </p:txBody>
      </p:sp>
      <p:pic>
        <p:nvPicPr>
          <p:cNvPr id="9" name="Content Placeholder 8" descr="A picture containing text&#10;&#10;Description automatically generated">
            <a:extLst>
              <a:ext uri="{FF2B5EF4-FFF2-40B4-BE49-F238E27FC236}">
                <a16:creationId xmlns:a16="http://schemas.microsoft.com/office/drawing/2014/main" id="{93106163-BA39-45F2-AB71-8B162E4C5C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4219" y="324874"/>
            <a:ext cx="8592761" cy="12151851"/>
          </a:xfrm>
        </p:spPr>
      </p:pic>
    </p:spTree>
    <p:extLst>
      <p:ext uri="{BB962C8B-B14F-4D97-AF65-F5344CB8AC3E}">
        <p14:creationId xmlns:p14="http://schemas.microsoft.com/office/powerpoint/2010/main" val="4539422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4F562-AFAC-43C1-BD46-AA8AE11AB7FB}"/>
              </a:ext>
            </a:extLst>
          </p:cNvPr>
          <p:cNvSpPr>
            <a:spLocks noGrp="1"/>
          </p:cNvSpPr>
          <p:nvPr>
            <p:ph type="title"/>
          </p:nvPr>
        </p:nvSpPr>
        <p:spPr/>
        <p:txBody>
          <a:bodyPr/>
          <a:lstStyle/>
          <a:p>
            <a:endParaRPr lang="en-GB"/>
          </a:p>
        </p:txBody>
      </p:sp>
      <p:pic>
        <p:nvPicPr>
          <p:cNvPr id="5" name="Content Placeholder 4" descr="A picture containing text&#10;&#10;Description automatically generated">
            <a:extLst>
              <a:ext uri="{FF2B5EF4-FFF2-40B4-BE49-F238E27FC236}">
                <a16:creationId xmlns:a16="http://schemas.microsoft.com/office/drawing/2014/main" id="{193B5253-767D-451E-894A-8E26471BCFE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934" y="-166255"/>
            <a:ext cx="9287331" cy="13134109"/>
          </a:xfrm>
        </p:spPr>
      </p:pic>
    </p:spTree>
    <p:extLst>
      <p:ext uri="{BB962C8B-B14F-4D97-AF65-F5344CB8AC3E}">
        <p14:creationId xmlns:p14="http://schemas.microsoft.com/office/powerpoint/2010/main" val="2408972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6211F-D1FA-4780-9386-4B035FD940F7}"/>
              </a:ext>
            </a:extLst>
          </p:cNvPr>
          <p:cNvSpPr>
            <a:spLocks noGrp="1"/>
          </p:cNvSpPr>
          <p:nvPr>
            <p:ph type="title"/>
          </p:nvPr>
        </p:nvSpPr>
        <p:spPr/>
        <p:txBody>
          <a:bodyPr/>
          <a:lstStyle/>
          <a:p>
            <a:endParaRPr lang="en-GB"/>
          </a:p>
        </p:txBody>
      </p:sp>
      <p:pic>
        <p:nvPicPr>
          <p:cNvPr id="5" name="Content Placeholder 4" descr="A close up of a newspaper&#10;&#10;Description automatically generated">
            <a:extLst>
              <a:ext uri="{FF2B5EF4-FFF2-40B4-BE49-F238E27FC236}">
                <a16:creationId xmlns:a16="http://schemas.microsoft.com/office/drawing/2014/main" id="{4A33F893-B12E-4950-B081-CDE3969ED9B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4495" y="0"/>
            <a:ext cx="9052209" cy="12801600"/>
          </a:xfrm>
        </p:spPr>
      </p:pic>
    </p:spTree>
    <p:extLst>
      <p:ext uri="{BB962C8B-B14F-4D97-AF65-F5344CB8AC3E}">
        <p14:creationId xmlns:p14="http://schemas.microsoft.com/office/powerpoint/2010/main" val="33389897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78A6D2-8456-4DF4-8C58-722377E2992A}"/>
              </a:ext>
            </a:extLst>
          </p:cNvPr>
          <p:cNvSpPr txBox="1"/>
          <p:nvPr/>
        </p:nvSpPr>
        <p:spPr>
          <a:xfrm>
            <a:off x="699522" y="676202"/>
            <a:ext cx="8423831" cy="11449195"/>
          </a:xfrm>
          <a:prstGeom prst="rect">
            <a:avLst/>
          </a:prstGeom>
          <a:solidFill>
            <a:schemeClr val="bg1"/>
          </a:solidFill>
        </p:spPr>
        <p:txBody>
          <a:bodyPr wrap="square" rtlCol="0">
            <a:spAutoFit/>
          </a:bodyPr>
          <a:lstStyle/>
          <a:p>
            <a:endParaRPr lang="en-GB" dirty="0"/>
          </a:p>
        </p:txBody>
      </p:sp>
      <p:sp>
        <p:nvSpPr>
          <p:cNvPr id="3" name="Content Placeholder 2">
            <a:extLst>
              <a:ext uri="{FF2B5EF4-FFF2-40B4-BE49-F238E27FC236}">
                <a16:creationId xmlns:a16="http://schemas.microsoft.com/office/drawing/2014/main" id="{03A9D360-E6BB-4BF1-87D8-AF2CAEAF7F77}"/>
              </a:ext>
            </a:extLst>
          </p:cNvPr>
          <p:cNvSpPr>
            <a:spLocks noGrp="1"/>
          </p:cNvSpPr>
          <p:nvPr>
            <p:ph idx="1"/>
          </p:nvPr>
        </p:nvSpPr>
        <p:spPr>
          <a:xfrm>
            <a:off x="660083" y="469558"/>
            <a:ext cx="8281035" cy="11887200"/>
          </a:xfrm>
        </p:spPr>
        <p:txBody>
          <a:bodyPr>
            <a:normAutofit fontScale="92500" lnSpcReduction="10000"/>
          </a:bodyPr>
          <a:lstStyle/>
          <a:p>
            <a:pPr marL="0" indent="0" algn="ctr">
              <a:buNone/>
            </a:pPr>
            <a:r>
              <a:rPr lang="en-GB" dirty="0">
                <a:latin typeface="Bahnschrift SemiBold" panose="020B0502040204020203" pitchFamily="34" charset="0"/>
              </a:rPr>
              <a:t>Key things I need to include in my website/ plan </a:t>
            </a:r>
          </a:p>
          <a:p>
            <a:pPr marL="0" indent="0" algn="ctr">
              <a:buNone/>
            </a:pPr>
            <a:endParaRPr lang="en-GB" dirty="0">
              <a:latin typeface="Bahnschrift SemiBold" panose="020B0502040204020203" pitchFamily="34" charset="0"/>
            </a:endParaRPr>
          </a:p>
          <a:p>
            <a:r>
              <a:rPr lang="en-GB" dirty="0">
                <a:latin typeface="Bahnschrift SemiBold" panose="020B0502040204020203" pitchFamily="34" charset="0"/>
              </a:rPr>
              <a:t>Home Page </a:t>
            </a:r>
            <a:r>
              <a:rPr lang="en-GB" dirty="0"/>
              <a:t>– </a:t>
            </a:r>
          </a:p>
          <a:p>
            <a:r>
              <a:rPr lang="en-GB" dirty="0">
                <a:latin typeface="Bahnschrift SemiBold" panose="020B0502040204020203" pitchFamily="34" charset="0"/>
              </a:rPr>
              <a:t>About page </a:t>
            </a:r>
          </a:p>
          <a:p>
            <a:pPr marL="0" indent="0">
              <a:buNone/>
            </a:pPr>
            <a:r>
              <a:rPr lang="en-GB" dirty="0"/>
              <a:t> Beth Agar is a Surface Pattern Designer from Liverpool, currently completing her BA Hons in Surface pattern design at Swansea College of Art UWTSD. Beth is passionate about colourful pattern and unique design. Specialising in digital design for interior, home and living she combines her love of hand-rendered design with the digital world.</a:t>
            </a:r>
          </a:p>
          <a:p>
            <a:pPr marL="0" indent="0">
              <a:buNone/>
            </a:pPr>
            <a:r>
              <a:rPr lang="en-GB" dirty="0"/>
              <a:t>Her work often showcases bold quirky motifs and bespoke conversational pieces, that push us to bring modern design with a twist into our homes.</a:t>
            </a:r>
          </a:p>
          <a:p>
            <a:pPr marL="0" indent="0">
              <a:buNone/>
            </a:pPr>
            <a:r>
              <a:rPr lang="en-GB" dirty="0"/>
              <a:t>Beth also shares a passion for teaching believing that it is important to encourage the creativity in children and those around her and feels that it is important that especially children understand the opportunities available for artist and designers.</a:t>
            </a:r>
          </a:p>
          <a:p>
            <a:pPr marL="0" indent="0">
              <a:buNone/>
            </a:pPr>
            <a:endParaRPr lang="en-GB" dirty="0"/>
          </a:p>
          <a:p>
            <a:r>
              <a:rPr lang="en-GB" dirty="0">
                <a:latin typeface="Bahnschrift SemiBold" panose="020B0502040204020203" pitchFamily="34" charset="0"/>
              </a:rPr>
              <a:t>Projects/ portfolio- </a:t>
            </a:r>
            <a:r>
              <a:rPr lang="en-GB" dirty="0"/>
              <a:t>the most relevant work that showcases my skills </a:t>
            </a:r>
          </a:p>
          <a:p>
            <a:pPr marL="480060" lvl="1" indent="0">
              <a:buNone/>
            </a:pPr>
            <a:r>
              <a:rPr lang="en-GB" dirty="0"/>
              <a:t>-St </a:t>
            </a:r>
            <a:r>
              <a:rPr lang="en-GB" dirty="0" err="1"/>
              <a:t>Fagans</a:t>
            </a:r>
            <a:r>
              <a:rPr lang="en-GB" dirty="0"/>
              <a:t> </a:t>
            </a:r>
          </a:p>
          <a:p>
            <a:pPr marL="480060" lvl="1" indent="0">
              <a:buNone/>
            </a:pPr>
            <a:r>
              <a:rPr lang="en-GB" dirty="0"/>
              <a:t>-Building Conversations </a:t>
            </a:r>
          </a:p>
          <a:p>
            <a:pPr marL="480060" lvl="1" indent="0">
              <a:buNone/>
            </a:pPr>
            <a:r>
              <a:rPr lang="en-GB" dirty="0"/>
              <a:t>Mirroring Joy </a:t>
            </a:r>
          </a:p>
          <a:p>
            <a:pPr marL="480060" lvl="1" indent="0">
              <a:buNone/>
            </a:pPr>
            <a:r>
              <a:rPr lang="en-GB" dirty="0"/>
              <a:t>-Frozen Figures</a:t>
            </a:r>
          </a:p>
          <a:p>
            <a:pPr marL="0" indent="0">
              <a:buNone/>
            </a:pPr>
            <a:endParaRPr lang="en-GB" dirty="0"/>
          </a:p>
          <a:p>
            <a:r>
              <a:rPr lang="en-GB" dirty="0">
                <a:latin typeface="Bahnschrift SemiBold" panose="020B0502040204020203" pitchFamily="34" charset="0"/>
              </a:rPr>
              <a:t>Contact </a:t>
            </a:r>
          </a:p>
          <a:p>
            <a:pPr marL="480060" lvl="1" indent="0">
              <a:buNone/>
            </a:pPr>
            <a:r>
              <a:rPr lang="en-GB" dirty="0"/>
              <a:t>-email bethagar@outlook.com </a:t>
            </a:r>
          </a:p>
          <a:p>
            <a:pPr marL="480060" lvl="1" indent="0">
              <a:buNone/>
            </a:pPr>
            <a:r>
              <a:rPr lang="en-GB" dirty="0"/>
              <a:t>-Instagram; @_</a:t>
            </a:r>
            <a:r>
              <a:rPr lang="en-GB" dirty="0" err="1"/>
              <a:t>bethagar</a:t>
            </a:r>
            <a:endParaRPr lang="en-GB" dirty="0"/>
          </a:p>
          <a:p>
            <a:pPr marL="480060" lvl="1" indent="0">
              <a:buNone/>
            </a:pPr>
            <a:r>
              <a:rPr lang="en-GB" dirty="0"/>
              <a:t>-Facebook: @</a:t>
            </a:r>
            <a:r>
              <a:rPr lang="en-GB" dirty="0" err="1"/>
              <a:t>designbybethagar</a:t>
            </a:r>
            <a:endParaRPr lang="en-GB" dirty="0"/>
          </a:p>
          <a:p>
            <a:pPr marL="0" indent="0">
              <a:buNone/>
            </a:pPr>
            <a:endParaRPr lang="en-GB" dirty="0"/>
          </a:p>
        </p:txBody>
      </p:sp>
    </p:spTree>
    <p:extLst>
      <p:ext uri="{BB962C8B-B14F-4D97-AF65-F5344CB8AC3E}">
        <p14:creationId xmlns:p14="http://schemas.microsoft.com/office/powerpoint/2010/main" val="32063342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95F5-DCBE-4295-B37E-8C41A6705851}"/>
              </a:ext>
            </a:extLst>
          </p:cNvPr>
          <p:cNvSpPr>
            <a:spLocks noGrp="1"/>
          </p:cNvSpPr>
          <p:nvPr>
            <p:ph type="title"/>
          </p:nvPr>
        </p:nvSpPr>
        <p:spPr/>
        <p:txBody>
          <a:bodyPr/>
          <a:lstStyle/>
          <a:p>
            <a:r>
              <a:rPr lang="en-GB" dirty="0">
                <a:latin typeface="Bahnschrift SemiBold" panose="020B0502040204020203" pitchFamily="34" charset="0"/>
              </a:rPr>
              <a:t>St </a:t>
            </a:r>
            <a:r>
              <a:rPr lang="en-GB" dirty="0" err="1">
                <a:latin typeface="Bahnschrift SemiBold" panose="020B0502040204020203" pitchFamily="34" charset="0"/>
              </a:rPr>
              <a:t>Fagans</a:t>
            </a:r>
            <a:r>
              <a:rPr lang="en-GB" dirty="0">
                <a:latin typeface="Bahnschrift SemiBold" panose="020B0502040204020203" pitchFamily="34" charset="0"/>
              </a:rPr>
              <a:t> – website content </a:t>
            </a:r>
            <a:br>
              <a:rPr lang="en-GB" dirty="0">
                <a:latin typeface="Bahnschrift SemiBold" panose="020B0502040204020203" pitchFamily="34" charset="0"/>
              </a:rPr>
            </a:br>
            <a:endParaRPr lang="en-GB" dirty="0">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109EB60C-E99A-4C36-96F5-33982C602409}"/>
              </a:ext>
            </a:extLst>
          </p:cNvPr>
          <p:cNvSpPr>
            <a:spLocks noGrp="1"/>
          </p:cNvSpPr>
          <p:nvPr>
            <p:ph idx="1"/>
          </p:nvPr>
        </p:nvSpPr>
        <p:spPr/>
        <p:txBody>
          <a:bodyPr/>
          <a:lstStyle/>
          <a:p>
            <a:pPr marL="0" indent="0">
              <a:buNone/>
            </a:pPr>
            <a:r>
              <a:rPr lang="en-GB" dirty="0"/>
              <a:t>Reimagining the 50s</a:t>
            </a:r>
          </a:p>
          <a:p>
            <a:pPr marL="0" indent="0">
              <a:buNone/>
            </a:pPr>
            <a:r>
              <a:rPr lang="en-GB" dirty="0"/>
              <a:t>Alongside her fellow peers Beth took part in a two day take over exhibition at St </a:t>
            </a:r>
            <a:r>
              <a:rPr lang="en-GB" dirty="0" err="1"/>
              <a:t>Fagans</a:t>
            </a:r>
            <a:r>
              <a:rPr lang="en-GB" dirty="0"/>
              <a:t> historical museum in Wales. She was giving the opportunity to display her work within the actual museum being a part of its décor. Creating a large scale digitally printed fabric, inspired by the 1955 kitchen and the terraced houses, </a:t>
            </a:r>
            <a:r>
              <a:rPr lang="en-GB" dirty="0" err="1"/>
              <a:t>Rhyd</a:t>
            </a:r>
            <a:r>
              <a:rPr lang="en-GB" dirty="0"/>
              <a:t>-y-Car. The design itself showcases observation drawings of objects found within the museum, combined digitally to create the repeating pattern. This was designed to fit in with the decor of the kitchen fully embracing the 50’s theme, using colours which were gathered from this specific location. The fabric piece was displayed placed over the drying rack in the kitchen.</a:t>
            </a:r>
          </a:p>
          <a:p>
            <a:pPr marL="0" indent="0">
              <a:buNone/>
            </a:pPr>
            <a:endParaRPr lang="en-GB" dirty="0"/>
          </a:p>
        </p:txBody>
      </p:sp>
    </p:spTree>
    <p:extLst>
      <p:ext uri="{BB962C8B-B14F-4D97-AF65-F5344CB8AC3E}">
        <p14:creationId xmlns:p14="http://schemas.microsoft.com/office/powerpoint/2010/main" val="28798702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6B221-5620-46A3-9268-77D37101BF01}"/>
              </a:ext>
            </a:extLst>
          </p:cNvPr>
          <p:cNvSpPr>
            <a:spLocks noGrp="1"/>
          </p:cNvSpPr>
          <p:nvPr>
            <p:ph type="title"/>
          </p:nvPr>
        </p:nvSpPr>
        <p:spPr/>
        <p:txBody>
          <a:bodyPr/>
          <a:lstStyle/>
          <a:p>
            <a:r>
              <a:rPr lang="en-GB" dirty="0">
                <a:latin typeface="Bahnschrift SemiBold" panose="020B0502040204020203" pitchFamily="34" charset="0"/>
              </a:rPr>
              <a:t>Building Conversation – website context </a:t>
            </a:r>
          </a:p>
        </p:txBody>
      </p:sp>
      <p:sp>
        <p:nvSpPr>
          <p:cNvPr id="3" name="Content Placeholder 2">
            <a:extLst>
              <a:ext uri="{FF2B5EF4-FFF2-40B4-BE49-F238E27FC236}">
                <a16:creationId xmlns:a16="http://schemas.microsoft.com/office/drawing/2014/main" id="{A78AA425-279B-4C0B-A074-8357372E4481}"/>
              </a:ext>
            </a:extLst>
          </p:cNvPr>
          <p:cNvSpPr>
            <a:spLocks noGrp="1"/>
          </p:cNvSpPr>
          <p:nvPr>
            <p:ph idx="1"/>
          </p:nvPr>
        </p:nvSpPr>
        <p:spPr/>
        <p:txBody>
          <a:bodyPr/>
          <a:lstStyle/>
          <a:p>
            <a:pPr marL="0" indent="0">
              <a:buNone/>
            </a:pPr>
            <a:r>
              <a:rPr lang="en-GB" dirty="0"/>
              <a:t>The interiors collection ‘Building Conversation’ was created using hand drawn imagery which was digitally manipulated in Photoshop and later printed on to cotton satin. Beth’s goal was to create a design which provokes conversation straying away from the more traditional interior styling, embracing colour, abstract and geometrics. The piece itself utilised the combination of Swansea architecture with imagery from within the Walker Art Gallery and Tate in Liverpool, greatly influenced by their recent OP Art exhibition. Inspired by Deborah Bowness, Memphis Art and Curious Egg, she looked at artists and designers that pushed the boundaries creating bold, quirky, outgoing statement pieces something which she has embraced within her own designs.</a:t>
            </a:r>
          </a:p>
          <a:p>
            <a:endParaRPr lang="en-GB" dirty="0"/>
          </a:p>
        </p:txBody>
      </p:sp>
    </p:spTree>
    <p:extLst>
      <p:ext uri="{BB962C8B-B14F-4D97-AF65-F5344CB8AC3E}">
        <p14:creationId xmlns:p14="http://schemas.microsoft.com/office/powerpoint/2010/main" val="27538873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DD68-DD9E-4339-BA56-28C13EE62DD5}"/>
              </a:ext>
            </a:extLst>
          </p:cNvPr>
          <p:cNvSpPr>
            <a:spLocks noGrp="1"/>
          </p:cNvSpPr>
          <p:nvPr>
            <p:ph type="title"/>
          </p:nvPr>
        </p:nvSpPr>
        <p:spPr/>
        <p:txBody>
          <a:bodyPr/>
          <a:lstStyle/>
          <a:p>
            <a:r>
              <a:rPr lang="en-GB" dirty="0">
                <a:latin typeface="Bahnschrift SemiBold" panose="020B0502040204020203" pitchFamily="34" charset="0"/>
              </a:rPr>
              <a:t>Mirroring Joy – website content </a:t>
            </a:r>
          </a:p>
        </p:txBody>
      </p:sp>
      <p:sp>
        <p:nvSpPr>
          <p:cNvPr id="3" name="Content Placeholder 2">
            <a:extLst>
              <a:ext uri="{FF2B5EF4-FFF2-40B4-BE49-F238E27FC236}">
                <a16:creationId xmlns:a16="http://schemas.microsoft.com/office/drawing/2014/main" id="{4BC00674-9F71-4DD0-BC3E-3178384D8438}"/>
              </a:ext>
            </a:extLst>
          </p:cNvPr>
          <p:cNvSpPr>
            <a:spLocks noGrp="1"/>
          </p:cNvSpPr>
          <p:nvPr>
            <p:ph idx="1"/>
          </p:nvPr>
        </p:nvSpPr>
        <p:spPr>
          <a:xfrm>
            <a:off x="660083" y="3155954"/>
            <a:ext cx="8281035" cy="8964075"/>
          </a:xfrm>
        </p:spPr>
        <p:txBody>
          <a:bodyPr>
            <a:normAutofit fontScale="92500" lnSpcReduction="10000"/>
          </a:bodyPr>
          <a:lstStyle/>
          <a:p>
            <a:pPr marL="0" indent="0">
              <a:buNone/>
            </a:pPr>
            <a:r>
              <a:rPr lang="en-GB" dirty="0"/>
              <a:t>Mirroring Joy was a project in response to the live brief set by the RSA ‘platform for joy’. The brief asked Beth to create a response in a creative format that brings joy into train stations, identifying the problem that is currently within stations and posing a solution. Beth identified that currently people have a negative perception of train stations, our emotions and behaviours are impacted by our surroundings and in turn have an impact on those around us. Beth investigated this issue through research trips to train stations and by undertaking surveys and questioning those who have direct contact with the environment concerning the theme of joy. Beth has successfully gathered a range of information that she has used to inform her designs, based on what people felt would improve that stations and colour schemes they consider to be joyful which was a key characteristic within her designs.</a:t>
            </a:r>
          </a:p>
          <a:p>
            <a:pPr marL="0" indent="0">
              <a:buNone/>
            </a:pPr>
            <a:r>
              <a:rPr lang="en-GB" dirty="0"/>
              <a:t>Finally, Beth has created a series of life-sized figures that are designed to showcase colour and pattern inspired by the 10 aesthetics of joy from the book ‘Joyful’ by Ingrid </a:t>
            </a:r>
            <a:r>
              <a:rPr lang="en-GB" dirty="0" err="1"/>
              <a:t>Fetell</a:t>
            </a:r>
            <a:r>
              <a:rPr lang="en-GB" dirty="0"/>
              <a:t> Lee. This is intended to create a joyful atmosphere promoting happy emotions and behaviours. Within ‘Mirroring Joy’ Beth want people to see these figures and try to see themselves within this context embracing the bright colourful patterns with the response of lifting their moods.</a:t>
            </a:r>
          </a:p>
          <a:p>
            <a:pPr marL="0" indent="0">
              <a:buNone/>
            </a:pPr>
            <a:endParaRPr lang="en-GB" dirty="0"/>
          </a:p>
        </p:txBody>
      </p:sp>
    </p:spTree>
    <p:extLst>
      <p:ext uri="{BB962C8B-B14F-4D97-AF65-F5344CB8AC3E}">
        <p14:creationId xmlns:p14="http://schemas.microsoft.com/office/powerpoint/2010/main" val="4010351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93C69-9DDE-4BE2-B16D-301F6F4C1789}"/>
              </a:ext>
            </a:extLst>
          </p:cNvPr>
          <p:cNvSpPr>
            <a:spLocks noGrp="1"/>
          </p:cNvSpPr>
          <p:nvPr>
            <p:ph type="title"/>
          </p:nvPr>
        </p:nvSpPr>
        <p:spPr/>
        <p:txBody>
          <a:bodyPr/>
          <a:lstStyle/>
          <a:p>
            <a:r>
              <a:rPr lang="en-GB" dirty="0">
                <a:latin typeface="Bahnschrift SemiBold" panose="020B0502040204020203" pitchFamily="34" charset="0"/>
              </a:rPr>
              <a:t>Frozen Figures – website content </a:t>
            </a:r>
          </a:p>
        </p:txBody>
      </p:sp>
      <p:sp>
        <p:nvSpPr>
          <p:cNvPr id="3" name="Content Placeholder 2">
            <a:extLst>
              <a:ext uri="{FF2B5EF4-FFF2-40B4-BE49-F238E27FC236}">
                <a16:creationId xmlns:a16="http://schemas.microsoft.com/office/drawing/2014/main" id="{B13567E3-10C1-4FAE-A6E5-A980E54F95B3}"/>
              </a:ext>
            </a:extLst>
          </p:cNvPr>
          <p:cNvSpPr>
            <a:spLocks noGrp="1"/>
          </p:cNvSpPr>
          <p:nvPr>
            <p:ph idx="1"/>
          </p:nvPr>
        </p:nvSpPr>
        <p:spPr/>
        <p:txBody>
          <a:bodyPr>
            <a:normAutofit lnSpcReduction="10000"/>
          </a:bodyPr>
          <a:lstStyle/>
          <a:p>
            <a:pPr marL="0" indent="0">
              <a:buNone/>
            </a:pPr>
            <a:r>
              <a:rPr lang="en-GB" dirty="0"/>
              <a:t>‘Frozen Figures’ is an historical interior collection with a modern twist. Inspired by the Liverpool Walker Art Gallery and London’s Victoria &amp; Albert Museum, in celebration of the historical figure head and busts that are displayed within these locations. Using imagery collections from displays to develop a collection, which showcases the elements of not only the busts but also the hidden details that often go unnoticed. The aim of this collection was to capture and showcase figures that are lost and forgotten giving them a renewed life within these interiors. Creating a range of designs that could be sold commercially as well as being both sold and possibly used within the museums and galleries themselves. These are targeted at those who visit the art galleries and museums and have an interest in quirky and bold interiors. Furthermore, a target market that is intent on standing out from the ‘norm’ and ‘traditional’ interiors, also those who have an appreciation of the historical displays.</a:t>
            </a:r>
          </a:p>
        </p:txBody>
      </p:sp>
    </p:spTree>
    <p:extLst>
      <p:ext uri="{BB962C8B-B14F-4D97-AF65-F5344CB8AC3E}">
        <p14:creationId xmlns:p14="http://schemas.microsoft.com/office/powerpoint/2010/main" val="19681375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F3E87-092F-4462-8222-2AB3A41E7407}"/>
              </a:ext>
            </a:extLst>
          </p:cNvPr>
          <p:cNvSpPr>
            <a:spLocks noGrp="1"/>
          </p:cNvSpPr>
          <p:nvPr>
            <p:ph type="title"/>
          </p:nvPr>
        </p:nvSpPr>
        <p:spPr/>
        <p:txBody>
          <a:bodyPr/>
          <a:lstStyle/>
          <a:p>
            <a:endParaRPr lang="en-GB"/>
          </a:p>
        </p:txBody>
      </p:sp>
      <p:pic>
        <p:nvPicPr>
          <p:cNvPr id="5" name="Content Placeholder 4" descr="A picture containing text, newspaper&#10;&#10;Description automatically generated">
            <a:extLst>
              <a:ext uri="{FF2B5EF4-FFF2-40B4-BE49-F238E27FC236}">
                <a16:creationId xmlns:a16="http://schemas.microsoft.com/office/drawing/2014/main" id="{5622700D-AFAF-4BD8-8EC4-33C85BCA3B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0041" y="157104"/>
            <a:ext cx="8941118" cy="12644496"/>
          </a:xfrm>
        </p:spPr>
      </p:pic>
    </p:spTree>
    <p:extLst>
      <p:ext uri="{BB962C8B-B14F-4D97-AF65-F5344CB8AC3E}">
        <p14:creationId xmlns:p14="http://schemas.microsoft.com/office/powerpoint/2010/main" val="401115486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E40779-B85E-4DE0-85F3-A7B9B8CC1518}"/>
              </a:ext>
            </a:extLst>
          </p:cNvPr>
          <p:cNvSpPr txBox="1"/>
          <p:nvPr/>
        </p:nvSpPr>
        <p:spPr>
          <a:xfrm>
            <a:off x="0" y="0"/>
            <a:ext cx="9601200" cy="12995564"/>
          </a:xfrm>
          <a:prstGeom prst="rect">
            <a:avLst/>
          </a:prstGeom>
          <a:solidFill>
            <a:schemeClr val="bg1"/>
          </a:solidFill>
        </p:spPr>
        <p:txBody>
          <a:bodyPr wrap="square" rtlCol="0">
            <a:spAutoFit/>
          </a:bodyPr>
          <a:lstStyle/>
          <a:p>
            <a:endParaRPr lang="en-GB" dirty="0"/>
          </a:p>
        </p:txBody>
      </p:sp>
      <p:pic>
        <p:nvPicPr>
          <p:cNvPr id="4" name="Picture 3">
            <a:extLst>
              <a:ext uri="{FF2B5EF4-FFF2-40B4-BE49-F238E27FC236}">
                <a16:creationId xmlns:a16="http://schemas.microsoft.com/office/drawing/2014/main" id="{662F5103-EBBD-4855-B44C-B6C7953FB81D}"/>
              </a:ext>
            </a:extLst>
          </p:cNvPr>
          <p:cNvPicPr>
            <a:picLocks noChangeAspect="1"/>
          </p:cNvPicPr>
          <p:nvPr/>
        </p:nvPicPr>
        <p:blipFill rotWithShape="1">
          <a:blip r:embed="rId2"/>
          <a:srcRect l="31403" t="12000" r="32818" b="22531"/>
          <a:stretch/>
        </p:blipFill>
        <p:spPr>
          <a:xfrm>
            <a:off x="1369953" y="0"/>
            <a:ext cx="6861291" cy="7058740"/>
          </a:xfrm>
          <a:prstGeom prst="rect">
            <a:avLst/>
          </a:prstGeom>
        </p:spPr>
      </p:pic>
      <p:pic>
        <p:nvPicPr>
          <p:cNvPr id="7" name="Picture 6">
            <a:extLst>
              <a:ext uri="{FF2B5EF4-FFF2-40B4-BE49-F238E27FC236}">
                <a16:creationId xmlns:a16="http://schemas.microsoft.com/office/drawing/2014/main" id="{19472F12-ED67-45F8-8E6B-E7A5F2CD1F75}"/>
              </a:ext>
            </a:extLst>
          </p:cNvPr>
          <p:cNvPicPr>
            <a:picLocks noChangeAspect="1"/>
          </p:cNvPicPr>
          <p:nvPr/>
        </p:nvPicPr>
        <p:blipFill rotWithShape="1">
          <a:blip r:embed="rId3"/>
          <a:srcRect l="28495" t="14667" r="30322" b="21953"/>
          <a:stretch/>
        </p:blipFill>
        <p:spPr>
          <a:xfrm>
            <a:off x="1369954" y="7058740"/>
            <a:ext cx="6861291" cy="5936824"/>
          </a:xfrm>
          <a:prstGeom prst="rect">
            <a:avLst/>
          </a:prstGeom>
        </p:spPr>
      </p:pic>
      <p:sp>
        <p:nvSpPr>
          <p:cNvPr id="2" name="TextBox 1">
            <a:extLst>
              <a:ext uri="{FF2B5EF4-FFF2-40B4-BE49-F238E27FC236}">
                <a16:creationId xmlns:a16="http://schemas.microsoft.com/office/drawing/2014/main" id="{2092A464-7710-4D21-A891-C3ABA1F3B54E}"/>
              </a:ext>
            </a:extLst>
          </p:cNvPr>
          <p:cNvSpPr txBox="1"/>
          <p:nvPr/>
        </p:nvSpPr>
        <p:spPr>
          <a:xfrm>
            <a:off x="4319509" y="9489989"/>
            <a:ext cx="4176584" cy="175432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I experimented with the impact that adding different pattern backgrounds into the heads of the website. I felt that by having the background it over powered the logo and two didn’t work well together. </a:t>
            </a:r>
          </a:p>
        </p:txBody>
      </p:sp>
    </p:spTree>
    <p:extLst>
      <p:ext uri="{BB962C8B-B14F-4D97-AF65-F5344CB8AC3E}">
        <p14:creationId xmlns:p14="http://schemas.microsoft.com/office/powerpoint/2010/main" val="24537306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E4969BE-3ACD-4CC6-80C6-0CF01E66237C}"/>
              </a:ext>
            </a:extLst>
          </p:cNvPr>
          <p:cNvPicPr>
            <a:picLocks noGrp="1" noChangeAspect="1"/>
          </p:cNvPicPr>
          <p:nvPr>
            <p:ph idx="4294967295"/>
          </p:nvPr>
        </p:nvPicPr>
        <p:blipFill rotWithShape="1">
          <a:blip r:embed="rId2"/>
          <a:srcRect l="37472" t="12717" r="38863" b="17206"/>
          <a:stretch/>
        </p:blipFill>
        <p:spPr>
          <a:xfrm>
            <a:off x="0" y="-114300"/>
            <a:ext cx="7758113" cy="12915900"/>
          </a:xfrm>
          <a:prstGeom prst="rect">
            <a:avLst/>
          </a:prstGeom>
        </p:spPr>
      </p:pic>
      <p:sp>
        <p:nvSpPr>
          <p:cNvPr id="3" name="TextBox 2">
            <a:extLst>
              <a:ext uri="{FF2B5EF4-FFF2-40B4-BE49-F238E27FC236}">
                <a16:creationId xmlns:a16="http://schemas.microsoft.com/office/drawing/2014/main" id="{5EC93C38-E135-4826-8C95-B019A53F3ECE}"/>
              </a:ext>
            </a:extLst>
          </p:cNvPr>
          <p:cNvSpPr txBox="1"/>
          <p:nvPr/>
        </p:nvSpPr>
        <p:spPr>
          <a:xfrm>
            <a:off x="5313405" y="0"/>
            <a:ext cx="4287795" cy="1200329"/>
          </a:xfrm>
          <a:prstGeom prst="rect">
            <a:avLst/>
          </a:prstGeom>
          <a:noFill/>
        </p:spPr>
        <p:txBody>
          <a:bodyPr wrap="square" rtlCol="0">
            <a:spAutoFit/>
          </a:bodyPr>
          <a:lstStyle/>
          <a:p>
            <a:r>
              <a:rPr lang="en-GB" dirty="0"/>
              <a:t>I decided that I would be better for my website to open straight into my portfolio, to give people a look at my range of different work.</a:t>
            </a:r>
          </a:p>
        </p:txBody>
      </p:sp>
      <p:sp>
        <p:nvSpPr>
          <p:cNvPr id="4" name="TextBox 3">
            <a:extLst>
              <a:ext uri="{FF2B5EF4-FFF2-40B4-BE49-F238E27FC236}">
                <a16:creationId xmlns:a16="http://schemas.microsoft.com/office/drawing/2014/main" id="{2C434105-35F7-450A-A66E-819FC93C17D9}"/>
              </a:ext>
            </a:extLst>
          </p:cNvPr>
          <p:cNvSpPr txBox="1"/>
          <p:nvPr/>
        </p:nvSpPr>
        <p:spPr>
          <a:xfrm>
            <a:off x="7758113" y="5662136"/>
            <a:ext cx="1633022" cy="2677656"/>
          </a:xfrm>
          <a:prstGeom prst="rect">
            <a:avLst/>
          </a:prstGeom>
          <a:noFill/>
        </p:spPr>
        <p:txBody>
          <a:bodyPr wrap="square" rtlCol="0">
            <a:spAutoFit/>
          </a:bodyPr>
          <a:lstStyle/>
          <a:p>
            <a:pPr algn="ctr"/>
            <a:r>
              <a:rPr lang="en-GB" sz="2400" dirty="0"/>
              <a:t>These images are actually links to my  different projects pages</a:t>
            </a:r>
            <a:r>
              <a:rPr lang="en-GB" dirty="0"/>
              <a:t>. </a:t>
            </a:r>
          </a:p>
        </p:txBody>
      </p:sp>
    </p:spTree>
    <p:extLst>
      <p:ext uri="{BB962C8B-B14F-4D97-AF65-F5344CB8AC3E}">
        <p14:creationId xmlns:p14="http://schemas.microsoft.com/office/powerpoint/2010/main" val="14267036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CB9BE904-ADCE-4B52-91EB-DB26C2FAE0DC}"/>
                  </a:ext>
                </a:extLst>
              </p14:cNvPr>
              <p14:cNvContentPartPr/>
              <p14:nvPr/>
            </p14:nvContentPartPr>
            <p14:xfrm>
              <a:off x="5399190" y="9822699"/>
              <a:ext cx="47791" cy="47649"/>
            </p14:xfrm>
          </p:contentPart>
        </mc:Choice>
        <mc:Fallback xmlns="">
          <p:pic>
            <p:nvPicPr>
              <p:cNvPr id="2" name="Ink 1">
                <a:extLst>
                  <a:ext uri="{FF2B5EF4-FFF2-40B4-BE49-F238E27FC236}">
                    <a16:creationId xmlns:a16="http://schemas.microsoft.com/office/drawing/2014/main" id="{CB9BE904-ADCE-4B52-91EB-DB26C2FAE0DC}"/>
                  </a:ext>
                </a:extLst>
              </p:cNvPr>
              <p:cNvPicPr/>
              <p:nvPr/>
            </p:nvPicPr>
            <p:blipFill>
              <a:blip r:embed="rId3"/>
              <a:stretch>
                <a:fillRect/>
              </a:stretch>
            </p:blipFill>
            <p:spPr>
              <a:xfrm>
                <a:off x="5389632" y="9813536"/>
                <a:ext cx="66525" cy="65609"/>
              </a:xfrm>
              <a:prstGeom prst="rect">
                <a:avLst/>
              </a:prstGeom>
            </p:spPr>
          </p:pic>
        </mc:Fallback>
      </mc:AlternateContent>
      <p:pic>
        <p:nvPicPr>
          <p:cNvPr id="6" name="Picture 5">
            <a:extLst>
              <a:ext uri="{FF2B5EF4-FFF2-40B4-BE49-F238E27FC236}">
                <a16:creationId xmlns:a16="http://schemas.microsoft.com/office/drawing/2014/main" id="{0749DA2B-9715-48A7-ACED-3822E4CC1EE8}"/>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5504" t="3359" r="6377"/>
          <a:stretch/>
        </p:blipFill>
        <p:spPr>
          <a:xfrm>
            <a:off x="0" y="542261"/>
            <a:ext cx="9623114" cy="11164236"/>
          </a:xfrm>
          <a:prstGeom prst="rect">
            <a:avLst/>
          </a:prstGeom>
        </p:spPr>
      </p:pic>
    </p:spTree>
    <p:extLst>
      <p:ext uri="{BB962C8B-B14F-4D97-AF65-F5344CB8AC3E}">
        <p14:creationId xmlns:p14="http://schemas.microsoft.com/office/powerpoint/2010/main" val="13960586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E48FB-CCBE-4213-BACD-37A53F8FAD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DE1A904-C507-48BD-A721-A659E34D139F}"/>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6853C905-ABC7-4930-8EDB-0BBF8657FEF2}"/>
              </a:ext>
            </a:extLst>
          </p:cNvPr>
          <p:cNvPicPr>
            <a:picLocks noChangeAspect="1"/>
          </p:cNvPicPr>
          <p:nvPr/>
        </p:nvPicPr>
        <p:blipFill rotWithShape="1">
          <a:blip r:embed="rId2"/>
          <a:srcRect l="36808" t="12458" r="37709" b="21615"/>
          <a:stretch/>
        </p:blipFill>
        <p:spPr>
          <a:xfrm>
            <a:off x="423490" y="68185"/>
            <a:ext cx="8754220" cy="12733415"/>
          </a:xfrm>
          <a:prstGeom prst="rect">
            <a:avLst/>
          </a:prstGeom>
        </p:spPr>
      </p:pic>
    </p:spTree>
    <p:extLst>
      <p:ext uri="{BB962C8B-B14F-4D97-AF65-F5344CB8AC3E}">
        <p14:creationId xmlns:p14="http://schemas.microsoft.com/office/powerpoint/2010/main" val="7374823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15E9D-50D6-45FE-BA8A-7B6E4073E8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471FF8-51CA-499D-8022-184B4F63E779}"/>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5E7A34B5-B200-4ECB-93D2-9E821B28DCBD}"/>
              </a:ext>
            </a:extLst>
          </p:cNvPr>
          <p:cNvPicPr>
            <a:picLocks noChangeAspect="1"/>
          </p:cNvPicPr>
          <p:nvPr/>
        </p:nvPicPr>
        <p:blipFill rotWithShape="1">
          <a:blip r:embed="rId2"/>
          <a:srcRect l="37066" t="12715" r="37967" b="13265"/>
          <a:stretch/>
        </p:blipFill>
        <p:spPr>
          <a:xfrm>
            <a:off x="1012988" y="72102"/>
            <a:ext cx="7575223" cy="12729498"/>
          </a:xfrm>
          <a:prstGeom prst="rect">
            <a:avLst/>
          </a:prstGeom>
        </p:spPr>
      </p:pic>
    </p:spTree>
    <p:extLst>
      <p:ext uri="{BB962C8B-B14F-4D97-AF65-F5344CB8AC3E}">
        <p14:creationId xmlns:p14="http://schemas.microsoft.com/office/powerpoint/2010/main" val="260277162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C4297-0EED-468C-943C-1A60D01C3E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670135-B0E6-4A74-A45A-734B50145C2B}"/>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0821FF1-6814-4D9E-896B-D09A082BA4B8}"/>
              </a:ext>
            </a:extLst>
          </p:cNvPr>
          <p:cNvPicPr>
            <a:picLocks noChangeAspect="1"/>
          </p:cNvPicPr>
          <p:nvPr/>
        </p:nvPicPr>
        <p:blipFill rotWithShape="1">
          <a:blip r:embed="rId2"/>
          <a:srcRect l="37065" t="12917" r="38225" b="20241"/>
          <a:stretch/>
        </p:blipFill>
        <p:spPr>
          <a:xfrm>
            <a:off x="517460" y="-9381"/>
            <a:ext cx="8423657" cy="12810981"/>
          </a:xfrm>
          <a:prstGeom prst="rect">
            <a:avLst/>
          </a:prstGeom>
        </p:spPr>
      </p:pic>
    </p:spTree>
    <p:extLst>
      <p:ext uri="{BB962C8B-B14F-4D97-AF65-F5344CB8AC3E}">
        <p14:creationId xmlns:p14="http://schemas.microsoft.com/office/powerpoint/2010/main" val="323006377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56B97-E9BD-4EEC-BCDF-3A5D4A6437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FBDC6D-A527-40AD-87C8-093EAF3EAAE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14A91EE-6FC9-4E58-AC51-2D66D8D28B60}"/>
              </a:ext>
            </a:extLst>
          </p:cNvPr>
          <p:cNvPicPr>
            <a:picLocks noChangeAspect="1"/>
          </p:cNvPicPr>
          <p:nvPr/>
        </p:nvPicPr>
        <p:blipFill rotWithShape="1">
          <a:blip r:embed="rId2"/>
          <a:srcRect l="39639" t="11544" r="40798" b="5591"/>
          <a:stretch/>
        </p:blipFill>
        <p:spPr>
          <a:xfrm>
            <a:off x="2119184" y="29591"/>
            <a:ext cx="5362832" cy="12772009"/>
          </a:xfrm>
          <a:prstGeom prst="rect">
            <a:avLst/>
          </a:prstGeom>
        </p:spPr>
      </p:pic>
    </p:spTree>
    <p:extLst>
      <p:ext uri="{BB962C8B-B14F-4D97-AF65-F5344CB8AC3E}">
        <p14:creationId xmlns:p14="http://schemas.microsoft.com/office/powerpoint/2010/main" val="104575647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EE-6030-4B43-BA52-741EB529EC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9D1382E-7F11-435C-B5B5-6A5137BAEB2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0ECCBD9-5ADC-4706-BFD1-ACA3658663C3}"/>
              </a:ext>
            </a:extLst>
          </p:cNvPr>
          <p:cNvPicPr>
            <a:picLocks noChangeAspect="1"/>
          </p:cNvPicPr>
          <p:nvPr/>
        </p:nvPicPr>
        <p:blipFill rotWithShape="1">
          <a:blip r:embed="rId2"/>
          <a:srcRect l="24453" t="15205" r="26126" b="14747"/>
          <a:stretch/>
        </p:blipFill>
        <p:spPr>
          <a:xfrm>
            <a:off x="0" y="2338892"/>
            <a:ext cx="9604813" cy="7653837"/>
          </a:xfrm>
          <a:prstGeom prst="rect">
            <a:avLst/>
          </a:prstGeom>
        </p:spPr>
      </p:pic>
    </p:spTree>
    <p:extLst>
      <p:ext uri="{BB962C8B-B14F-4D97-AF65-F5344CB8AC3E}">
        <p14:creationId xmlns:p14="http://schemas.microsoft.com/office/powerpoint/2010/main" val="35647325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5C671-19F8-4C79-BAF4-068B5A92AC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8E48C1-F74E-4876-B6DA-58F84E35620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82CFE6ED-B32C-41F9-8CF4-11D81014AC3D}"/>
              </a:ext>
            </a:extLst>
          </p:cNvPr>
          <p:cNvPicPr>
            <a:picLocks noChangeAspect="1"/>
          </p:cNvPicPr>
          <p:nvPr/>
        </p:nvPicPr>
        <p:blipFill rotWithShape="1">
          <a:blip r:embed="rId2"/>
          <a:srcRect l="25225" t="16121" r="25612" b="10169"/>
          <a:stretch/>
        </p:blipFill>
        <p:spPr>
          <a:xfrm>
            <a:off x="248597" y="1918762"/>
            <a:ext cx="9352603" cy="7883611"/>
          </a:xfrm>
          <a:prstGeom prst="rect">
            <a:avLst/>
          </a:prstGeom>
        </p:spPr>
      </p:pic>
    </p:spTree>
    <p:extLst>
      <p:ext uri="{BB962C8B-B14F-4D97-AF65-F5344CB8AC3E}">
        <p14:creationId xmlns:p14="http://schemas.microsoft.com/office/powerpoint/2010/main" val="309127621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35A91-C88F-4EF9-8C1C-B270FC992F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4D08BA9-64C5-4ADA-9C3F-508DC18E71A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D5748C8-7E26-4A2D-8D29-35DFFE5BD879}"/>
              </a:ext>
            </a:extLst>
          </p:cNvPr>
          <p:cNvPicPr>
            <a:picLocks noChangeAspect="1"/>
          </p:cNvPicPr>
          <p:nvPr/>
        </p:nvPicPr>
        <p:blipFill rotWithShape="1">
          <a:blip r:embed="rId2"/>
          <a:srcRect l="31660" t="15205" r="32561" b="12917"/>
          <a:stretch/>
        </p:blipFill>
        <p:spPr>
          <a:xfrm>
            <a:off x="61468" y="1271269"/>
            <a:ext cx="9539732" cy="10775092"/>
          </a:xfrm>
          <a:prstGeom prst="rect">
            <a:avLst/>
          </a:prstGeom>
        </p:spPr>
      </p:pic>
    </p:spTree>
    <p:extLst>
      <p:ext uri="{BB962C8B-B14F-4D97-AF65-F5344CB8AC3E}">
        <p14:creationId xmlns:p14="http://schemas.microsoft.com/office/powerpoint/2010/main" val="23224750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788D7-59F8-4DAE-81E6-D00A11796EFE}"/>
              </a:ext>
            </a:extLst>
          </p:cNvPr>
          <p:cNvSpPr>
            <a:spLocks noGrp="1"/>
          </p:cNvSpPr>
          <p:nvPr>
            <p:ph type="ctrTitle"/>
          </p:nvPr>
        </p:nvSpPr>
        <p:spPr>
          <a:xfrm>
            <a:off x="629929" y="4876468"/>
            <a:ext cx="8341337" cy="1484358"/>
          </a:xfrm>
        </p:spPr>
        <p:txBody>
          <a:bodyPr anchor="t">
            <a:normAutofit/>
          </a:bodyPr>
          <a:lstStyle/>
          <a:p>
            <a:r>
              <a:rPr lang="en-GB" sz="4400" dirty="0">
                <a:solidFill>
                  <a:srgbClr val="000000"/>
                </a:solidFill>
                <a:latin typeface="Bahnschrift SemiBold" panose="020B0502040204020203" pitchFamily="34" charset="0"/>
              </a:rPr>
              <a:t>BETH AGAR</a:t>
            </a:r>
          </a:p>
        </p:txBody>
      </p:sp>
      <p:sp>
        <p:nvSpPr>
          <p:cNvPr id="6" name="Subtitle 5">
            <a:extLst>
              <a:ext uri="{FF2B5EF4-FFF2-40B4-BE49-F238E27FC236}">
                <a16:creationId xmlns:a16="http://schemas.microsoft.com/office/drawing/2014/main" id="{6C954E8A-85F1-42F0-9543-9D9C018395DF}"/>
              </a:ext>
            </a:extLst>
          </p:cNvPr>
          <p:cNvSpPr>
            <a:spLocks noGrp="1"/>
          </p:cNvSpPr>
          <p:nvPr>
            <p:ph type="subTitle" idx="1"/>
          </p:nvPr>
        </p:nvSpPr>
        <p:spPr/>
        <p:txBody>
          <a:bodyPr/>
          <a:lstStyle/>
          <a:p>
            <a:r>
              <a:rPr lang="en-GB" dirty="0"/>
              <a:t>The 10 company's that I have selected as those who I would send my press pack to all share simpler characteristics. I picked them based on the current products in which they sell, and how my style of work would fit in within them. They all showcased quirky, conversational and bold designs 3 things which I feel have a direct link with my style of work.</a:t>
            </a:r>
          </a:p>
        </p:txBody>
      </p:sp>
    </p:spTree>
    <p:extLst>
      <p:ext uri="{BB962C8B-B14F-4D97-AF65-F5344CB8AC3E}">
        <p14:creationId xmlns:p14="http://schemas.microsoft.com/office/powerpoint/2010/main" val="347397738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erobics themed multicoloured knot wrap">
            <a:extLst>
              <a:ext uri="{FF2B5EF4-FFF2-40B4-BE49-F238E27FC236}">
                <a16:creationId xmlns:a16="http://schemas.microsoft.com/office/drawing/2014/main" id="{A9E79BFD-7FC7-4512-9BCF-9FB6ACD9DB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7659" y="304805"/>
            <a:ext cx="3646273" cy="364627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148CDF6A-6950-47B2-9137-1FD98FF603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028" y="9132605"/>
            <a:ext cx="4929897" cy="328659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366C955-014A-4C57-9C55-20F997BE04FC}"/>
              </a:ext>
            </a:extLst>
          </p:cNvPr>
          <p:cNvPicPr>
            <a:picLocks noChangeAspect="1"/>
          </p:cNvPicPr>
          <p:nvPr/>
        </p:nvPicPr>
        <p:blipFill rotWithShape="1">
          <a:blip r:embed="rId4"/>
          <a:srcRect l="2316" t="22532" r="3733" b="8796"/>
          <a:stretch/>
        </p:blipFill>
        <p:spPr>
          <a:xfrm>
            <a:off x="667268" y="2707028"/>
            <a:ext cx="7997388" cy="3286598"/>
          </a:xfrm>
          <a:prstGeom prst="rect">
            <a:avLst/>
          </a:prstGeom>
        </p:spPr>
      </p:pic>
      <p:pic>
        <p:nvPicPr>
          <p:cNvPr id="1026" name="Picture 2" descr="yellow and pink knot wrap with an illustration of a woman surrounded by flowers">
            <a:extLst>
              <a:ext uri="{FF2B5EF4-FFF2-40B4-BE49-F238E27FC236}">
                <a16:creationId xmlns:a16="http://schemas.microsoft.com/office/drawing/2014/main" id="{F69D4F09-13BC-4AE1-8208-A6CBFC6FED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4846" y="6174153"/>
            <a:ext cx="4147126" cy="41471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6858C1F-9B1C-45C8-A0AB-BF4CEB0D51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97275" y="8913883"/>
            <a:ext cx="4929897" cy="328659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Lush – Logos Download">
            <a:extLst>
              <a:ext uri="{FF2B5EF4-FFF2-40B4-BE49-F238E27FC236}">
                <a16:creationId xmlns:a16="http://schemas.microsoft.com/office/drawing/2014/main" id="{A561F2D3-F902-4446-980C-7886496A0F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4846" y="485332"/>
            <a:ext cx="7074495" cy="204116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117B16-4724-4DCF-B967-4A3DCE25C984}"/>
              </a:ext>
            </a:extLst>
          </p:cNvPr>
          <p:cNvSpPr txBox="1"/>
          <p:nvPr/>
        </p:nvSpPr>
        <p:spPr>
          <a:xfrm>
            <a:off x="4461972" y="6353301"/>
            <a:ext cx="4929897" cy="2308324"/>
          </a:xfrm>
          <a:prstGeom prst="rect">
            <a:avLst/>
          </a:prstGeom>
          <a:noFill/>
        </p:spPr>
        <p:txBody>
          <a:bodyPr wrap="square" rtlCol="0">
            <a:spAutoFit/>
          </a:bodyPr>
          <a:lstStyle/>
          <a:p>
            <a:r>
              <a:rPr lang="en-GB" sz="1600" dirty="0"/>
              <a:t>The company Lush is one which I could see myself working with the future. Its product package has a bold bright quirky style characteristics which I would use to describe my own style of work. I feel that my work would fit in well with what current designs they sell. From my research of the company I understand that that they packaging is constantly changing with sessions and holidays, meaning that if I was to work with this company I would always have new projects to work on. </a:t>
            </a:r>
          </a:p>
        </p:txBody>
      </p:sp>
    </p:spTree>
    <p:extLst>
      <p:ext uri="{BB962C8B-B14F-4D97-AF65-F5344CB8AC3E}">
        <p14:creationId xmlns:p14="http://schemas.microsoft.com/office/powerpoint/2010/main" val="63981004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a:extLst>
              <a:ext uri="{FF2B5EF4-FFF2-40B4-BE49-F238E27FC236}">
                <a16:creationId xmlns:a16="http://schemas.microsoft.com/office/drawing/2014/main" id="{F1BE5A41-E33A-45A6-93A8-A824C0569D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8692542"/>
            <a:ext cx="4604710" cy="37300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9EBB6B89-A7DE-40AB-829E-BE76A05D7C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309740"/>
            <a:ext cx="4432935" cy="445770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DD39D568-9620-4D41-82F5-A5ECFEC06E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471" y="1855511"/>
            <a:ext cx="4167717" cy="4191000"/>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descr="Love Letter Greeting Card">
            <a:extLst>
              <a:ext uri="{FF2B5EF4-FFF2-40B4-BE49-F238E27FC236}">
                <a16:creationId xmlns:a16="http://schemas.microsoft.com/office/drawing/2014/main" id="{8C27BE1C-862C-4243-91F7-4CCBBE38CD3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202" t="8936" r="20368" b="8412"/>
          <a:stretch/>
        </p:blipFill>
        <p:spPr bwMode="auto">
          <a:xfrm>
            <a:off x="4938014" y="5024308"/>
            <a:ext cx="2491591" cy="3411366"/>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a:extLst>
              <a:ext uri="{FF2B5EF4-FFF2-40B4-BE49-F238E27FC236}">
                <a16:creationId xmlns:a16="http://schemas.microsoft.com/office/drawing/2014/main" id="{6735B646-4190-4EA3-85BD-FA70411BD7F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7430" y="6169125"/>
            <a:ext cx="4573170" cy="3730072"/>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Tea Time Square Greeting Card">
            <a:extLst>
              <a:ext uri="{FF2B5EF4-FFF2-40B4-BE49-F238E27FC236}">
                <a16:creationId xmlns:a16="http://schemas.microsoft.com/office/drawing/2014/main" id="{07215959-1269-4E19-A56B-CD46954660C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7842" t="7895" r="9000" b="8105"/>
          <a:stretch/>
        </p:blipFill>
        <p:spPr bwMode="auto">
          <a:xfrm>
            <a:off x="6453563" y="4109058"/>
            <a:ext cx="2951747" cy="2981638"/>
          </a:xfrm>
          <a:prstGeom prst="rect">
            <a:avLst/>
          </a:prstGeom>
          <a:noFill/>
          <a:extLst>
            <a:ext uri="{909E8E84-426E-40DD-AFC4-6F175D3DCCD1}">
              <a14:hiddenFill xmlns:a14="http://schemas.microsoft.com/office/drawing/2010/main">
                <a:solidFill>
                  <a:srgbClr val="FFFFFF"/>
                </a:solidFill>
              </a14:hiddenFill>
            </a:ext>
          </a:extLst>
        </p:spPr>
      </p:pic>
      <p:pic>
        <p:nvPicPr>
          <p:cNvPr id="2070" name="Picture 22" descr="10% Student Discount Ohh Deer Student Discount | Student Beans">
            <a:extLst>
              <a:ext uri="{FF2B5EF4-FFF2-40B4-BE49-F238E27FC236}">
                <a16:creationId xmlns:a16="http://schemas.microsoft.com/office/drawing/2014/main" id="{73882D47-8687-462A-A07B-46DFAE6FEB1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0795" b="21309"/>
          <a:stretch/>
        </p:blipFill>
        <p:spPr bwMode="auto">
          <a:xfrm>
            <a:off x="1046506" y="157340"/>
            <a:ext cx="2935018" cy="16992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97E3928-78EF-4C07-ACBE-F899CB290069}"/>
              </a:ext>
            </a:extLst>
          </p:cNvPr>
          <p:cNvSpPr txBox="1"/>
          <p:nvPr/>
        </p:nvSpPr>
        <p:spPr>
          <a:xfrm>
            <a:off x="227430" y="9899197"/>
            <a:ext cx="4573170" cy="2554545"/>
          </a:xfrm>
          <a:prstGeom prst="rect">
            <a:avLst/>
          </a:prstGeom>
          <a:noFill/>
        </p:spPr>
        <p:txBody>
          <a:bodyPr wrap="square" rtlCol="0">
            <a:spAutoFit/>
          </a:bodyPr>
          <a:lstStyle/>
          <a:p>
            <a:r>
              <a:rPr lang="en-GB" sz="1600" dirty="0" err="1"/>
              <a:t>Ohh</a:t>
            </a:r>
            <a:r>
              <a:rPr lang="en-GB" sz="1600" dirty="0"/>
              <a:t> Deer employs a range of different artist and designers with there company creating products for stationary, home and living. They don’t have one particular style or theme to products. From my research I can see that they are open to a wide range of different work, although I do think that they speak arty, quirky and outgoing elements which I would like to think is elements that I have within my own work. I feel that like Lush my style would fit in well and my style would fit in well with there company.   </a:t>
            </a:r>
          </a:p>
        </p:txBody>
      </p:sp>
    </p:spTree>
    <p:extLst>
      <p:ext uri="{BB962C8B-B14F-4D97-AF65-F5344CB8AC3E}">
        <p14:creationId xmlns:p14="http://schemas.microsoft.com/office/powerpoint/2010/main" val="381122481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10" name="Picture 14">
            <a:extLst>
              <a:ext uri="{FF2B5EF4-FFF2-40B4-BE49-F238E27FC236}">
                <a16:creationId xmlns:a16="http://schemas.microsoft.com/office/drawing/2014/main" id="{8FDEBFB7-E51C-4659-9F9D-2B77014515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7878" y="2370626"/>
            <a:ext cx="3636059" cy="3636059"/>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a:extLst>
              <a:ext uri="{FF2B5EF4-FFF2-40B4-BE49-F238E27FC236}">
                <a16:creationId xmlns:a16="http://schemas.microsoft.com/office/drawing/2014/main" id="{B6522F82-40B7-4900-97EC-65CA082CB2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19" r="16395"/>
          <a:stretch/>
        </p:blipFill>
        <p:spPr bwMode="auto">
          <a:xfrm>
            <a:off x="5980012" y="3004055"/>
            <a:ext cx="3354660" cy="4615295"/>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extLst>
              <a:ext uri="{FF2B5EF4-FFF2-40B4-BE49-F238E27FC236}">
                <a16:creationId xmlns:a16="http://schemas.microsoft.com/office/drawing/2014/main" id="{98A2394E-7EC8-4291-9680-1081511348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9377" y="7715944"/>
            <a:ext cx="4615295" cy="461529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36A0AA91-9715-44B2-88B3-F8653658865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292"/>
          <a:stretch/>
        </p:blipFill>
        <p:spPr bwMode="auto">
          <a:xfrm>
            <a:off x="481583" y="6006685"/>
            <a:ext cx="6509938" cy="298504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C21A7F50-F718-474D-93B1-CFACA7A4953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8292"/>
          <a:stretch/>
        </p:blipFill>
        <p:spPr bwMode="auto">
          <a:xfrm>
            <a:off x="3962400" y="470361"/>
            <a:ext cx="5314950" cy="243710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8EA1FE21-16E4-4935-AA3C-B36ED998058A}"/>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2714" b="93714" l="10000" r="90000">
                        <a14:foregroundMark x1="18714" y1="52286" x2="18143" y2="40429"/>
                        <a14:foregroundMark x1="18571" y1="19286" x2="18857" y2="4143"/>
                        <a14:foregroundMark x1="18857" y1="4143" x2="48429" y2="4571"/>
                        <a14:foregroundMark x1="48429" y1="4571" x2="52429" y2="12000"/>
                        <a14:foregroundMark x1="52429" y1="12000" x2="50714" y2="16571"/>
                        <a14:foregroundMark x1="21000" y1="4286" x2="19714" y2="3429"/>
                        <a14:foregroundMark x1="36571" y1="3857" x2="43714" y2="3857"/>
                        <a14:foregroundMark x1="43714" y1="3857" x2="60429" y2="2857"/>
                        <a14:foregroundMark x1="60429" y1="2857" x2="76143" y2="3857"/>
                        <a14:foregroundMark x1="76143" y1="3857" x2="81429" y2="9286"/>
                        <a14:foregroundMark x1="81429" y1="9286" x2="81429" y2="20143"/>
                        <a14:foregroundMark x1="74143" y1="3857" x2="81714" y2="3857"/>
                        <a14:foregroundMark x1="81714" y1="3857" x2="82571" y2="7571"/>
                        <a14:foregroundMark x1="17857" y1="88429" x2="22286" y2="94714"/>
                        <a14:foregroundMark x1="22286" y1="94714" x2="57571" y2="95857"/>
                        <a14:foregroundMark x1="57571" y1="95857" x2="80000" y2="93714"/>
                        <a14:foregroundMark x1="80000" y1="93714" x2="80000" y2="87429"/>
                      </a14:backgroundRemoval>
                    </a14:imgEffect>
                  </a14:imgLayer>
                </a14:imgProps>
              </a:ext>
              <a:ext uri="{28A0092B-C50C-407E-A947-70E740481C1C}">
                <a14:useLocalDpi xmlns:a14="http://schemas.microsoft.com/office/drawing/2010/main" val="0"/>
              </a:ext>
            </a:extLst>
          </a:blip>
          <a:srcRect/>
          <a:stretch>
            <a:fillRect/>
          </a:stretch>
        </p:blipFill>
        <p:spPr bwMode="auto">
          <a:xfrm>
            <a:off x="0" y="1391391"/>
            <a:ext cx="4615294" cy="4615294"/>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descr="Paperchase (@FromPaperchase) | Twitter">
            <a:extLst>
              <a:ext uri="{FF2B5EF4-FFF2-40B4-BE49-F238E27FC236}">
                <a16:creationId xmlns:a16="http://schemas.microsoft.com/office/drawing/2014/main" id="{E1805FE9-721C-420B-992B-96CC14BFAAC6}"/>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37121" b="34642"/>
          <a:stretch/>
        </p:blipFill>
        <p:spPr bwMode="auto">
          <a:xfrm>
            <a:off x="481583" y="373768"/>
            <a:ext cx="4711403" cy="133035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956EAB1-FED3-490C-AA2A-6FBD09FE8F6D}"/>
              </a:ext>
            </a:extLst>
          </p:cNvPr>
          <p:cNvSpPr/>
          <p:nvPr/>
        </p:nvSpPr>
        <p:spPr>
          <a:xfrm>
            <a:off x="266528" y="9009315"/>
            <a:ext cx="4452849" cy="3693319"/>
          </a:xfrm>
          <a:prstGeom prst="rect">
            <a:avLst/>
          </a:prstGeom>
        </p:spPr>
        <p:txBody>
          <a:bodyPr wrap="square">
            <a:spAutoFit/>
          </a:bodyPr>
          <a:lstStyle/>
          <a:p>
            <a:r>
              <a:rPr lang="en-GB" dirty="0"/>
              <a:t>Paperchase company sells a range of different stationary, home and living. They don’t have one particular style or theme to products. From my research I can see that they are open to a wide range of different work, although I do think that they speak arty, quirky and outgoing elements which I would like to think is elements that I have within my own work. I feel that like Lush and Oh Deer my style would fit in well and my style would fit in well with there company. Has some good links with my live brief ‘mirroring joy’ fun silly and playful designs.</a:t>
            </a:r>
          </a:p>
        </p:txBody>
      </p:sp>
    </p:spTree>
    <p:extLst>
      <p:ext uri="{BB962C8B-B14F-4D97-AF65-F5344CB8AC3E}">
        <p14:creationId xmlns:p14="http://schemas.microsoft.com/office/powerpoint/2010/main" val="41078677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50th Papergang Boxes">
            <a:extLst>
              <a:ext uri="{FF2B5EF4-FFF2-40B4-BE49-F238E27FC236}">
                <a16:creationId xmlns:a16="http://schemas.microsoft.com/office/drawing/2014/main" id="{581927C5-23FE-40B3-AD41-738C5B28B4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681" b="14291"/>
          <a:stretch/>
        </p:blipFill>
        <p:spPr bwMode="auto">
          <a:xfrm>
            <a:off x="4506277" y="9161144"/>
            <a:ext cx="4884692" cy="33718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5EA88487-6C55-48DC-A01A-4207E09544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4968" y="268606"/>
            <a:ext cx="7143750" cy="33718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34F1DF5-25EC-4E2E-A8A0-D2FEAE5726A0}"/>
              </a:ext>
            </a:extLst>
          </p:cNvPr>
          <p:cNvPicPr>
            <a:picLocks noChangeAspect="1"/>
          </p:cNvPicPr>
          <p:nvPr/>
        </p:nvPicPr>
        <p:blipFill rotWithShape="1">
          <a:blip r:embed="rId4"/>
          <a:srcRect l="16803" t="16121" r="41224" b="10314"/>
          <a:stretch/>
        </p:blipFill>
        <p:spPr>
          <a:xfrm>
            <a:off x="193493" y="3729292"/>
            <a:ext cx="4029893" cy="3971109"/>
          </a:xfrm>
          <a:prstGeom prst="rect">
            <a:avLst/>
          </a:prstGeom>
        </p:spPr>
      </p:pic>
      <p:pic>
        <p:nvPicPr>
          <p:cNvPr id="4" name="Picture 3">
            <a:extLst>
              <a:ext uri="{FF2B5EF4-FFF2-40B4-BE49-F238E27FC236}">
                <a16:creationId xmlns:a16="http://schemas.microsoft.com/office/drawing/2014/main" id="{419A23AA-492A-4774-B71E-3D3C34525938}"/>
              </a:ext>
            </a:extLst>
          </p:cNvPr>
          <p:cNvPicPr>
            <a:picLocks noChangeAspect="1"/>
          </p:cNvPicPr>
          <p:nvPr/>
        </p:nvPicPr>
        <p:blipFill rotWithShape="1">
          <a:blip r:embed="rId5"/>
          <a:srcRect l="23605" t="38844" r="49184" b="29388"/>
          <a:stretch/>
        </p:blipFill>
        <p:spPr>
          <a:xfrm>
            <a:off x="343030" y="7446325"/>
            <a:ext cx="2612571" cy="1714819"/>
          </a:xfrm>
          <a:prstGeom prst="rect">
            <a:avLst/>
          </a:prstGeom>
        </p:spPr>
      </p:pic>
      <p:pic>
        <p:nvPicPr>
          <p:cNvPr id="3" name="Picture 2">
            <a:extLst>
              <a:ext uri="{FF2B5EF4-FFF2-40B4-BE49-F238E27FC236}">
                <a16:creationId xmlns:a16="http://schemas.microsoft.com/office/drawing/2014/main" id="{DCFD67C3-58C1-4316-9CE1-01AC465AA99A}"/>
              </a:ext>
            </a:extLst>
          </p:cNvPr>
          <p:cNvPicPr>
            <a:picLocks noChangeAspect="1"/>
          </p:cNvPicPr>
          <p:nvPr/>
        </p:nvPicPr>
        <p:blipFill rotWithShape="1">
          <a:blip r:embed="rId6"/>
          <a:srcRect l="20681" t="34754" r="46530" b="23623"/>
          <a:stretch/>
        </p:blipFill>
        <p:spPr>
          <a:xfrm>
            <a:off x="3149514" y="6521764"/>
            <a:ext cx="3551872" cy="2534945"/>
          </a:xfrm>
          <a:prstGeom prst="rect">
            <a:avLst/>
          </a:prstGeom>
        </p:spPr>
      </p:pic>
      <p:pic>
        <p:nvPicPr>
          <p:cNvPr id="2" name="Picture 1">
            <a:extLst>
              <a:ext uri="{FF2B5EF4-FFF2-40B4-BE49-F238E27FC236}">
                <a16:creationId xmlns:a16="http://schemas.microsoft.com/office/drawing/2014/main" id="{5748F28C-D106-4765-A22B-B44009729B04}"/>
              </a:ext>
            </a:extLst>
          </p:cNvPr>
          <p:cNvPicPr>
            <a:picLocks noChangeAspect="1"/>
          </p:cNvPicPr>
          <p:nvPr/>
        </p:nvPicPr>
        <p:blipFill rotWithShape="1">
          <a:blip r:embed="rId7"/>
          <a:srcRect l="17832" t="17331" r="43401" b="27736"/>
          <a:stretch/>
        </p:blipFill>
        <p:spPr>
          <a:xfrm>
            <a:off x="127277" y="9161145"/>
            <a:ext cx="4232451" cy="3371850"/>
          </a:xfrm>
          <a:prstGeom prst="rect">
            <a:avLst/>
          </a:prstGeom>
        </p:spPr>
      </p:pic>
      <p:pic>
        <p:nvPicPr>
          <p:cNvPr id="6" name="Picture 5">
            <a:extLst>
              <a:ext uri="{FF2B5EF4-FFF2-40B4-BE49-F238E27FC236}">
                <a16:creationId xmlns:a16="http://schemas.microsoft.com/office/drawing/2014/main" id="{9F1D28E1-4F3C-4355-A5A9-8BD10B41907D}"/>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21745" b="41406" l="19985" r="32430">
                        <a14:foregroundMark x1="24963" y1="40365" x2="26036" y2="40975"/>
                        <a14:foregroundMark x1="24305" y1="21745" x2="26208" y2="21745"/>
                        <a14:backgroundMark x1="25695" y1="41927" x2="28258" y2="41927"/>
                        <a14:backgroundMark x1="26720" y1="41016" x2="26281" y2="41406"/>
                      </a14:backgroundRemoval>
                    </a14:imgEffect>
                  </a14:imgLayer>
                </a14:imgProps>
              </a:ext>
            </a:extLst>
          </a:blip>
          <a:srcRect l="18504" t="19509" r="65986" b="57692"/>
          <a:stretch/>
        </p:blipFill>
        <p:spPr>
          <a:xfrm>
            <a:off x="-297197" y="144730"/>
            <a:ext cx="4029893" cy="3330453"/>
          </a:xfrm>
          <a:prstGeom prst="rect">
            <a:avLst/>
          </a:prstGeom>
        </p:spPr>
      </p:pic>
      <p:pic>
        <p:nvPicPr>
          <p:cNvPr id="7" name="Picture 6">
            <a:extLst>
              <a:ext uri="{FF2B5EF4-FFF2-40B4-BE49-F238E27FC236}">
                <a16:creationId xmlns:a16="http://schemas.microsoft.com/office/drawing/2014/main" id="{FC2B6EBD-F754-4E49-9CB5-5F7DE19045FD}"/>
              </a:ext>
            </a:extLst>
          </p:cNvPr>
          <p:cNvPicPr>
            <a:picLocks noChangeAspect="1"/>
          </p:cNvPicPr>
          <p:nvPr/>
        </p:nvPicPr>
        <p:blipFill rotWithShape="1">
          <a:blip r:embed="rId10"/>
          <a:srcRect l="20137" t="30631" r="46122" b="22413"/>
          <a:stretch/>
        </p:blipFill>
        <p:spPr>
          <a:xfrm>
            <a:off x="6007108" y="5562094"/>
            <a:ext cx="3502981" cy="2740774"/>
          </a:xfrm>
          <a:prstGeom prst="rect">
            <a:avLst/>
          </a:prstGeom>
        </p:spPr>
      </p:pic>
      <p:sp>
        <p:nvSpPr>
          <p:cNvPr id="8" name="TextBox 7">
            <a:extLst>
              <a:ext uri="{FF2B5EF4-FFF2-40B4-BE49-F238E27FC236}">
                <a16:creationId xmlns:a16="http://schemas.microsoft.com/office/drawing/2014/main" id="{E70E33A0-1986-47C7-81E5-EC9E72A3E9BA}"/>
              </a:ext>
            </a:extLst>
          </p:cNvPr>
          <p:cNvSpPr txBox="1"/>
          <p:nvPr/>
        </p:nvSpPr>
        <p:spPr>
          <a:xfrm>
            <a:off x="4359728" y="3671205"/>
            <a:ext cx="4978990" cy="1754326"/>
          </a:xfrm>
          <a:prstGeom prst="rect">
            <a:avLst/>
          </a:prstGeom>
          <a:noFill/>
        </p:spPr>
        <p:txBody>
          <a:bodyPr wrap="square" rtlCol="0">
            <a:spAutoFit/>
          </a:bodyPr>
          <a:lstStyle/>
          <a:p>
            <a:r>
              <a:rPr lang="en-GB" dirty="0"/>
              <a:t>Paper gang is a month subscription box in parentship with Oh Deer, each month in a new theme from a different artist/ designers. I would like to develop imaginary for this monthly boxes, I feel that my quirky, conversational style would work well for the with this type of product.</a:t>
            </a:r>
          </a:p>
        </p:txBody>
      </p:sp>
    </p:spTree>
    <p:extLst>
      <p:ext uri="{BB962C8B-B14F-4D97-AF65-F5344CB8AC3E}">
        <p14:creationId xmlns:p14="http://schemas.microsoft.com/office/powerpoint/2010/main" val="8042083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BC4D0-D251-4C7D-A189-03A67C4E1000}"/>
              </a:ext>
            </a:extLst>
          </p:cNvPr>
          <p:cNvSpPr>
            <a:spLocks noGrp="1"/>
          </p:cNvSpPr>
          <p:nvPr>
            <p:ph type="title"/>
          </p:nvPr>
        </p:nvSpPr>
        <p:spPr/>
        <p:txBody>
          <a:bodyPr/>
          <a:lstStyle/>
          <a:p>
            <a:r>
              <a:rPr lang="en-GB" dirty="0">
                <a:latin typeface="Bahnschrift SemiBold" panose="020B0502040204020203" pitchFamily="34" charset="0"/>
              </a:rPr>
              <a:t>PRESS PACK DESIGN</a:t>
            </a:r>
          </a:p>
        </p:txBody>
      </p:sp>
      <p:sp>
        <p:nvSpPr>
          <p:cNvPr id="3" name="TextBox 2">
            <a:extLst>
              <a:ext uri="{FF2B5EF4-FFF2-40B4-BE49-F238E27FC236}">
                <a16:creationId xmlns:a16="http://schemas.microsoft.com/office/drawing/2014/main" id="{63A1D199-AB64-4D2F-BB30-BDF6C48B9CCB}"/>
              </a:ext>
            </a:extLst>
          </p:cNvPr>
          <p:cNvSpPr txBox="1"/>
          <p:nvPr/>
        </p:nvSpPr>
        <p:spPr>
          <a:xfrm>
            <a:off x="660083" y="2965622"/>
            <a:ext cx="8281034" cy="3139321"/>
          </a:xfrm>
          <a:prstGeom prst="rect">
            <a:avLst/>
          </a:prstGeom>
          <a:noFill/>
        </p:spPr>
        <p:txBody>
          <a:bodyPr wrap="square" rtlCol="0">
            <a:spAutoFit/>
          </a:bodyPr>
          <a:lstStyle/>
          <a:p>
            <a:r>
              <a:rPr lang="en-GB" dirty="0"/>
              <a:t>With the company:</a:t>
            </a:r>
          </a:p>
          <a:p>
            <a:pPr marL="285750" indent="-285750">
              <a:buFont typeface="Arial" panose="020B0604020202020204" pitchFamily="34" charset="0"/>
              <a:buChar char="•"/>
            </a:pPr>
            <a:r>
              <a:rPr lang="en-GB" dirty="0"/>
              <a:t>Lush</a:t>
            </a:r>
          </a:p>
          <a:p>
            <a:pPr marL="285750" indent="-285750">
              <a:buFont typeface="Arial" panose="020B0604020202020204" pitchFamily="34" charset="0"/>
              <a:buChar char="•"/>
            </a:pPr>
            <a:r>
              <a:rPr lang="en-GB" dirty="0" err="1"/>
              <a:t>Ohh</a:t>
            </a:r>
            <a:r>
              <a:rPr lang="en-GB" dirty="0"/>
              <a:t> Deer </a:t>
            </a:r>
          </a:p>
          <a:p>
            <a:pPr marL="285750" indent="-285750">
              <a:buFont typeface="Arial" panose="020B0604020202020204" pitchFamily="34" charset="0"/>
              <a:buChar char="•"/>
            </a:pPr>
            <a:r>
              <a:rPr lang="en-GB" dirty="0"/>
              <a:t>Paperchase </a:t>
            </a:r>
          </a:p>
          <a:p>
            <a:pPr marL="285750" indent="-285750">
              <a:buFont typeface="Arial" panose="020B0604020202020204" pitchFamily="34" charset="0"/>
              <a:buChar char="•"/>
            </a:pPr>
            <a:r>
              <a:rPr lang="en-GB" dirty="0"/>
              <a:t>Paper Gang</a:t>
            </a:r>
          </a:p>
          <a:p>
            <a:r>
              <a:rPr lang="en-GB" dirty="0"/>
              <a:t>There products are a lot more bright and colourful my current project ‘Frozen Figures’ doesn’t hit in well with what sort of work they would be looking for. Due to this I would have to make some changes, adding more colour bolder and brighter. My projects sure as ‘mirroring joy’ and ‘building conversation’ would be more suited, which is something I can develop before sending after submissions.</a:t>
            </a:r>
          </a:p>
          <a:p>
            <a:r>
              <a:rPr lang="en-GB" dirty="0"/>
              <a:t> </a:t>
            </a:r>
          </a:p>
        </p:txBody>
      </p:sp>
    </p:spTree>
    <p:extLst>
      <p:ext uri="{BB962C8B-B14F-4D97-AF65-F5344CB8AC3E}">
        <p14:creationId xmlns:p14="http://schemas.microsoft.com/office/powerpoint/2010/main" val="117519533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rious Egg | LinkedIn">
            <a:extLst>
              <a:ext uri="{FF2B5EF4-FFF2-40B4-BE49-F238E27FC236}">
                <a16:creationId xmlns:a16="http://schemas.microsoft.com/office/drawing/2014/main" id="{D8A64346-43E3-4760-B7F6-155E92A2A0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7027"/>
          <a:stretch/>
        </p:blipFill>
        <p:spPr bwMode="auto">
          <a:xfrm>
            <a:off x="-255820" y="63592"/>
            <a:ext cx="7293442" cy="94614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E1858132-974E-4E79-B4F3-2E9F04372E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34" y="5776596"/>
            <a:ext cx="4673690" cy="467369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attoo Flash Wallpaper by Feathr in Original colour">
            <a:extLst>
              <a:ext uri="{FF2B5EF4-FFF2-40B4-BE49-F238E27FC236}">
                <a16:creationId xmlns:a16="http://schemas.microsoft.com/office/drawing/2014/main" id="{DDEFE749-9F59-4ABC-BE37-EEB900C59E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6932" y="2385060"/>
            <a:ext cx="3926840" cy="392684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Amazing Jumbo wallpaper by Daniel Heath in Grape colour">
            <a:extLst>
              <a:ext uri="{FF2B5EF4-FFF2-40B4-BE49-F238E27FC236}">
                <a16:creationId xmlns:a16="http://schemas.microsoft.com/office/drawing/2014/main" id="{DF377D64-5D21-42A0-8AD4-5F6B5E88A0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30806" y="6489701"/>
            <a:ext cx="4326345" cy="432634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Falling For You Wallpaper by Feathr in Moss colour">
            <a:extLst>
              <a:ext uri="{FF2B5EF4-FFF2-40B4-BE49-F238E27FC236}">
                <a16:creationId xmlns:a16="http://schemas.microsoft.com/office/drawing/2014/main" id="{B321AB09-88AB-4A4E-A0A1-3D2188C0E0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7428" y="1234259"/>
            <a:ext cx="4382770" cy="4382770"/>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Stoff Studios Bloc Cushion Mono cutout image with white background.">
            <a:extLst>
              <a:ext uri="{FF2B5EF4-FFF2-40B4-BE49-F238E27FC236}">
                <a16:creationId xmlns:a16="http://schemas.microsoft.com/office/drawing/2014/main" id="{4EB4084C-CB79-45BE-BEA0-B91F5375AE87}"/>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5500" b="92667" l="6667" r="91000">
                        <a14:foregroundMark x1="10500" y1="85333" x2="10833" y2="80167"/>
                        <a14:foregroundMark x1="8833" y1="85333" x2="7833" y2="81500"/>
                        <a14:foregroundMark x1="7333" y1="82667" x2="9167" y2="84667"/>
                        <a14:foregroundMark x1="9500" y1="78500" x2="16833" y2="54667"/>
                        <a14:foregroundMark x1="10667" y1="74833" x2="6667" y2="82333"/>
                        <a14:foregroundMark x1="6667" y1="82333" x2="12000" y2="85833"/>
                        <a14:foregroundMark x1="61167" y1="90500" x2="88500" y2="92833"/>
                        <a14:foregroundMark x1="88500" y1="92833" x2="81833" y2="83833"/>
                        <a14:foregroundMark x1="34833" y1="12667" x2="19000" y2="6000"/>
                        <a14:foregroundMark x1="19000" y1="6000" x2="16500" y2="56167"/>
                        <a14:foregroundMark x1="19333" y1="5833" x2="18000" y2="23000"/>
                        <a14:foregroundMark x1="18000" y1="23000" x2="18167" y2="24167"/>
                        <a14:foregroundMark x1="17167" y1="27500" x2="18167" y2="5500"/>
                        <a14:foregroundMark x1="86667" y1="10167" x2="91000" y2="17500"/>
                        <a14:foregroundMark x1="91000" y1="17500" x2="86833" y2="36000"/>
                      </a14:backgroundRemoval>
                    </a14:imgEffect>
                  </a14:imgLayer>
                </a14:imgProps>
              </a:ext>
              <a:ext uri="{28A0092B-C50C-407E-A947-70E740481C1C}">
                <a14:useLocalDpi xmlns:a14="http://schemas.microsoft.com/office/drawing/2010/main" val="0"/>
              </a:ext>
            </a:extLst>
          </a:blip>
          <a:srcRect/>
          <a:stretch>
            <a:fillRect/>
          </a:stretch>
        </p:blipFill>
        <p:spPr bwMode="auto">
          <a:xfrm>
            <a:off x="6210300" y="36830"/>
            <a:ext cx="3390900" cy="3390900"/>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Edith Cushion">
            <a:extLst>
              <a:ext uri="{FF2B5EF4-FFF2-40B4-BE49-F238E27FC236}">
                <a16:creationId xmlns:a16="http://schemas.microsoft.com/office/drawing/2014/main" id="{2D6E3B0E-F54C-483B-87E9-CA86C582E7EF}"/>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2795579" y="7703828"/>
            <a:ext cx="3477978" cy="347797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16D63D1-77BA-4E55-AAE5-3BBBD11C690E}"/>
              </a:ext>
            </a:extLst>
          </p:cNvPr>
          <p:cNvSpPr txBox="1"/>
          <p:nvPr/>
        </p:nvSpPr>
        <p:spPr>
          <a:xfrm>
            <a:off x="256734" y="10816046"/>
            <a:ext cx="9087732" cy="1815882"/>
          </a:xfrm>
          <a:prstGeom prst="rect">
            <a:avLst/>
          </a:prstGeom>
          <a:noFill/>
        </p:spPr>
        <p:txBody>
          <a:bodyPr wrap="square" rtlCol="0">
            <a:spAutoFit/>
          </a:bodyPr>
          <a:lstStyle/>
          <a:p>
            <a:r>
              <a:rPr lang="en-GB" sz="1600" dirty="0"/>
              <a:t>Curious Egg is one of my favourite interior company's the wide range of different products they have are big inspiration to my on practice. The work that they sell are bold, bespoke, conversational designs the characteristics that  I inspire for my work to show. This company is one of the reason that gave me the encouragement to embrace my quirky style, because they are companies and people out there that do want interiors that aren't the ‘norm’. If I was ever to work for an interior company this would be the one that I would like most, I feel that I would be able to continue to develop my way of working, knowing that it is apart of a company that shares the same creative style.  </a:t>
            </a:r>
          </a:p>
        </p:txBody>
      </p:sp>
    </p:spTree>
    <p:extLst>
      <p:ext uri="{BB962C8B-B14F-4D97-AF65-F5344CB8AC3E}">
        <p14:creationId xmlns:p14="http://schemas.microsoft.com/office/powerpoint/2010/main" val="227616283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62" name="Picture 18" descr="Copacabana Black &amp; White">
            <a:extLst>
              <a:ext uri="{FF2B5EF4-FFF2-40B4-BE49-F238E27FC236}">
                <a16:creationId xmlns:a16="http://schemas.microsoft.com/office/drawing/2014/main" id="{B04F1142-6090-4184-B661-8AF8E0FB9B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1731"/>
          <a:stretch/>
        </p:blipFill>
        <p:spPr bwMode="auto">
          <a:xfrm>
            <a:off x="4233473" y="5791877"/>
            <a:ext cx="1944286" cy="19335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Pindorama Navy">
            <a:extLst>
              <a:ext uri="{FF2B5EF4-FFF2-40B4-BE49-F238E27FC236}">
                <a16:creationId xmlns:a16="http://schemas.microsoft.com/office/drawing/2014/main" id="{EF97B83F-08AA-4438-9D09-F9B0F99000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1522" y="223962"/>
            <a:ext cx="4706920" cy="3247775"/>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Deco Tropical Navy &amp; Gold">
            <a:extLst>
              <a:ext uri="{FF2B5EF4-FFF2-40B4-BE49-F238E27FC236}">
                <a16:creationId xmlns:a16="http://schemas.microsoft.com/office/drawing/2014/main" id="{AC4AEE02-AAC2-4599-BA3F-CEF934DDC9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758" y="1089165"/>
            <a:ext cx="5028658" cy="4978371"/>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Elephant Grove Charcoal">
            <a:extLst>
              <a:ext uri="{FF2B5EF4-FFF2-40B4-BE49-F238E27FC236}">
                <a16:creationId xmlns:a16="http://schemas.microsoft.com/office/drawing/2014/main" id="{1CDD1B8D-432A-4944-8C41-945BBEADD9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33176" y="5791877"/>
            <a:ext cx="3247774" cy="3247774"/>
          </a:xfrm>
          <a:prstGeom prst="rect">
            <a:avLst/>
          </a:prstGeom>
          <a:noFill/>
          <a:extLst>
            <a:ext uri="{909E8E84-426E-40DD-AFC4-6F175D3DCCD1}">
              <a14:hiddenFill xmlns:a14="http://schemas.microsoft.com/office/drawing/2010/main">
                <a:solidFill>
                  <a:srgbClr val="FFFFFF"/>
                </a:solidFill>
              </a14:hiddenFill>
            </a:ext>
          </a:extLst>
        </p:spPr>
      </p:pic>
      <p:pic>
        <p:nvPicPr>
          <p:cNvPr id="6158" name="Picture 14" descr="Spaceman Navy Multicoloured">
            <a:extLst>
              <a:ext uri="{FF2B5EF4-FFF2-40B4-BE49-F238E27FC236}">
                <a16:creationId xmlns:a16="http://schemas.microsoft.com/office/drawing/2014/main" id="{091E3429-468C-43A6-A842-0C4B4022216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2993" y="5026294"/>
            <a:ext cx="3697351" cy="3697351"/>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Summer Garden Grey Multicoloured">
            <a:extLst>
              <a:ext uri="{FF2B5EF4-FFF2-40B4-BE49-F238E27FC236}">
                <a16:creationId xmlns:a16="http://schemas.microsoft.com/office/drawing/2014/main" id="{DCE6EBF5-90AE-40A2-B991-E00C580565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62967" y="7883038"/>
            <a:ext cx="2857500" cy="4552950"/>
          </a:xfrm>
          <a:prstGeom prst="rect">
            <a:avLst/>
          </a:prstGeom>
          <a:noFill/>
          <a:extLst>
            <a:ext uri="{909E8E84-426E-40DD-AFC4-6F175D3DCCD1}">
              <a14:hiddenFill xmlns:a14="http://schemas.microsoft.com/office/drawing/2010/main">
                <a:solidFill>
                  <a:srgbClr val="FFFFFF"/>
                </a:solidFill>
              </a14:hiddenFill>
            </a:ext>
          </a:extLst>
        </p:spPr>
      </p:pic>
      <p:pic>
        <p:nvPicPr>
          <p:cNvPr id="6160" name="Picture 16" descr="Luxe Damask Gunmetal Silver">
            <a:extLst>
              <a:ext uri="{FF2B5EF4-FFF2-40B4-BE49-F238E27FC236}">
                <a16:creationId xmlns:a16="http://schemas.microsoft.com/office/drawing/2014/main" id="{3D356ACE-0103-4701-8243-CBC02F69E7B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32581"/>
          <a:stretch/>
        </p:blipFill>
        <p:spPr bwMode="auto">
          <a:xfrm>
            <a:off x="6260357" y="9133795"/>
            <a:ext cx="3193411" cy="307873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Elephant Grove Aubergine">
            <a:extLst>
              <a:ext uri="{FF2B5EF4-FFF2-40B4-BE49-F238E27FC236}">
                <a16:creationId xmlns:a16="http://schemas.microsoft.com/office/drawing/2014/main" id="{0B23DE6E-786A-4BFB-9A7A-D34F9A2C688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92758" y="8138988"/>
            <a:ext cx="2857500" cy="4438650"/>
          </a:xfrm>
          <a:prstGeom prst="rect">
            <a:avLst/>
          </a:prstGeom>
          <a:noFill/>
          <a:extLst>
            <a:ext uri="{909E8E84-426E-40DD-AFC4-6F175D3DCCD1}">
              <a14:hiddenFill xmlns:a14="http://schemas.microsoft.com/office/drawing/2010/main">
                <a:solidFill>
                  <a:srgbClr val="FFFFFF"/>
                </a:solidFill>
              </a14:hiddenFill>
            </a:ext>
          </a:extLst>
        </p:spPr>
      </p:pic>
      <p:pic>
        <p:nvPicPr>
          <p:cNvPr id="6164" name="Picture 20" descr="Arthouse | Arthouse Wallapaper &amp; Home Decor | Homebase">
            <a:extLst>
              <a:ext uri="{FF2B5EF4-FFF2-40B4-BE49-F238E27FC236}">
                <a16:creationId xmlns:a16="http://schemas.microsoft.com/office/drawing/2014/main" id="{10313101-32B5-4575-A722-721676CAC99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52993" y="223962"/>
            <a:ext cx="4428921" cy="12119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B71F744-F04F-4D46-93E7-911F90E92EF3}"/>
              </a:ext>
            </a:extLst>
          </p:cNvPr>
          <p:cNvSpPr txBox="1"/>
          <p:nvPr/>
        </p:nvSpPr>
        <p:spPr>
          <a:xfrm>
            <a:off x="5321416" y="3495223"/>
            <a:ext cx="4279784" cy="2308324"/>
          </a:xfrm>
          <a:prstGeom prst="rect">
            <a:avLst/>
          </a:prstGeom>
          <a:noFill/>
        </p:spPr>
        <p:txBody>
          <a:bodyPr wrap="square" rtlCol="0">
            <a:spAutoFit/>
          </a:bodyPr>
          <a:lstStyle/>
          <a:p>
            <a:r>
              <a:rPr lang="en-GB" dirty="0"/>
              <a:t>Art House in an interior design company that employs a team of different designer to create these products. Looking through there website I can see that they sell a wide range of different styles and astatic. I feel that if I was to work for this company I would have the opportunity to develop/ showcase my conversational style </a:t>
            </a:r>
          </a:p>
        </p:txBody>
      </p:sp>
    </p:spTree>
    <p:extLst>
      <p:ext uri="{BB962C8B-B14F-4D97-AF65-F5344CB8AC3E}">
        <p14:creationId xmlns:p14="http://schemas.microsoft.com/office/powerpoint/2010/main" val="328847372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At the Art Gallery Wallpaper Burgundy">
            <a:extLst>
              <a:ext uri="{FF2B5EF4-FFF2-40B4-BE49-F238E27FC236}">
                <a16:creationId xmlns:a16="http://schemas.microsoft.com/office/drawing/2014/main" id="{755770BC-47DF-456B-B1C8-65D357F85F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06" y="6520286"/>
            <a:ext cx="2965573" cy="622148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Vestige Wallpaper Mustard">
            <a:extLst>
              <a:ext uri="{FF2B5EF4-FFF2-40B4-BE49-F238E27FC236}">
                <a16:creationId xmlns:a16="http://schemas.microsoft.com/office/drawing/2014/main" id="{0DBFC366-2287-4EDD-8ACF-9E219D435F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8389" y="369745"/>
            <a:ext cx="42862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Visitorian Fashionista Wallpaper">
            <a:extLst>
              <a:ext uri="{FF2B5EF4-FFF2-40B4-BE49-F238E27FC236}">
                <a16:creationId xmlns:a16="http://schemas.microsoft.com/office/drawing/2014/main" id="{DF1CBA15-201A-47BF-842C-C15DEC91B8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561" y="2754026"/>
            <a:ext cx="4817916" cy="3613437"/>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Leopard Luxe Wallpaper in Blue">
            <a:extLst>
              <a:ext uri="{FF2B5EF4-FFF2-40B4-BE49-F238E27FC236}">
                <a16:creationId xmlns:a16="http://schemas.microsoft.com/office/drawing/2014/main" id="{E7DA9429-038A-4469-9D3E-A7CAA6069B6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0188"/>
          <a:stretch/>
        </p:blipFill>
        <p:spPr bwMode="auto">
          <a:xfrm>
            <a:off x="6023260" y="6200063"/>
            <a:ext cx="3381379" cy="3633201"/>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a:extLst>
              <a:ext uri="{FF2B5EF4-FFF2-40B4-BE49-F238E27FC236}">
                <a16:creationId xmlns:a16="http://schemas.microsoft.com/office/drawing/2014/main" id="{165E0431-4AED-4BFA-89D3-744EFA34331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32846"/>
          <a:stretch/>
        </p:blipFill>
        <p:spPr bwMode="auto">
          <a:xfrm>
            <a:off x="3063239" y="6716855"/>
            <a:ext cx="2872306" cy="5715000"/>
          </a:xfrm>
          <a:prstGeom prst="rect">
            <a:avLst/>
          </a:prstGeom>
          <a:noFill/>
          <a:extLst>
            <a:ext uri="{909E8E84-426E-40DD-AFC4-6F175D3DCCD1}">
              <a14:hiddenFill xmlns:a14="http://schemas.microsoft.com/office/drawing/2010/main">
                <a:solidFill>
                  <a:srgbClr val="FFFFFF"/>
                </a:solidFill>
              </a14:hiddenFill>
            </a:ext>
          </a:extLst>
        </p:spPr>
      </p:pic>
      <p:pic>
        <p:nvPicPr>
          <p:cNvPr id="7182" name="Picture 14" descr="Cheetah Wallpaper Mustard">
            <a:extLst>
              <a:ext uri="{FF2B5EF4-FFF2-40B4-BE49-F238E27FC236}">
                <a16:creationId xmlns:a16="http://schemas.microsoft.com/office/drawing/2014/main" id="{4454DFCA-67B8-4867-BE2E-293967F1ED9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 b="44435"/>
          <a:stretch/>
        </p:blipFill>
        <p:spPr bwMode="auto">
          <a:xfrm>
            <a:off x="6023260" y="9833264"/>
            <a:ext cx="3491954" cy="2598591"/>
          </a:xfrm>
          <a:prstGeom prst="rect">
            <a:avLst/>
          </a:prstGeom>
          <a:noFill/>
          <a:extLst>
            <a:ext uri="{909E8E84-426E-40DD-AFC4-6F175D3DCCD1}">
              <a14:hiddenFill xmlns:a14="http://schemas.microsoft.com/office/drawing/2010/main">
                <a:solidFill>
                  <a:srgbClr val="FFFFFF"/>
                </a:solidFill>
              </a14:hiddenFill>
            </a:ext>
          </a:extLst>
        </p:spPr>
      </p:pic>
      <p:pic>
        <p:nvPicPr>
          <p:cNvPr id="7184" name="Picture 16" descr="Graduate Collection">
            <a:extLst>
              <a:ext uri="{FF2B5EF4-FFF2-40B4-BE49-F238E27FC236}">
                <a16:creationId xmlns:a16="http://schemas.microsoft.com/office/drawing/2014/main" id="{2DCB22F6-4E77-4EA4-B21D-9D677FCC79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15311" y="11135847"/>
            <a:ext cx="5334000" cy="9048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7FB9A7-26EF-47CF-AD97-0BA936846C27}"/>
              </a:ext>
            </a:extLst>
          </p:cNvPr>
          <p:cNvSpPr txBox="1"/>
          <p:nvPr/>
        </p:nvSpPr>
        <p:spPr>
          <a:xfrm>
            <a:off x="248517" y="168703"/>
            <a:ext cx="4817916" cy="2585323"/>
          </a:xfrm>
          <a:prstGeom prst="rect">
            <a:avLst/>
          </a:prstGeom>
          <a:noFill/>
        </p:spPr>
        <p:txBody>
          <a:bodyPr wrap="square" rtlCol="0">
            <a:spAutoFit/>
          </a:bodyPr>
          <a:lstStyle/>
          <a:p>
            <a:r>
              <a:rPr lang="en-GB" dirty="0"/>
              <a:t>The Graduate Collection, has many different wallpapers that I can only describe as bold, unique, outgoing and conversational. I think that my major project would fit in very well with the current work that there company is currently selling. Feeling that this could be a good fit for myself like curious egg they both embrace interiors that are outside the ‘norm’ of traditional interiors. </a:t>
            </a:r>
          </a:p>
        </p:txBody>
      </p:sp>
    </p:spTree>
    <p:extLst>
      <p:ext uri="{BB962C8B-B14F-4D97-AF65-F5344CB8AC3E}">
        <p14:creationId xmlns:p14="http://schemas.microsoft.com/office/powerpoint/2010/main" val="289413681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Glasshouse">
            <a:extLst>
              <a:ext uri="{FF2B5EF4-FFF2-40B4-BE49-F238E27FC236}">
                <a16:creationId xmlns:a16="http://schemas.microsoft.com/office/drawing/2014/main" id="{FDFC3E67-965F-4B4E-B7E7-9D70F0AAC1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1547" y="291353"/>
            <a:ext cx="4306773" cy="4306773"/>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Bloomsbury Neo Mint Wallpaper">
            <a:extLst>
              <a:ext uri="{FF2B5EF4-FFF2-40B4-BE49-F238E27FC236}">
                <a16:creationId xmlns:a16="http://schemas.microsoft.com/office/drawing/2014/main" id="{4E0E859D-1A01-4DC5-8CBB-EAB57678A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152" y="626359"/>
            <a:ext cx="4617720" cy="5774441"/>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Balloon Race Bespoke Mural Mica Fibrous, , large">
            <a:extLst>
              <a:ext uri="{FF2B5EF4-FFF2-40B4-BE49-F238E27FC236}">
                <a16:creationId xmlns:a16="http://schemas.microsoft.com/office/drawing/2014/main" id="{338E7C12-F16D-474A-BF4D-D788E0345A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8328" y="4718957"/>
            <a:ext cx="4617720" cy="4617720"/>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Tropique Zoo Wild Wallpaper, , large">
            <a:extLst>
              <a:ext uri="{FF2B5EF4-FFF2-40B4-BE49-F238E27FC236}">
                <a16:creationId xmlns:a16="http://schemas.microsoft.com/office/drawing/2014/main" id="{2BEAD595-4EDA-4CB6-BD87-E0E30D36730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248"/>
          <a:stretch/>
        </p:blipFill>
        <p:spPr bwMode="auto">
          <a:xfrm>
            <a:off x="191973" y="6505304"/>
            <a:ext cx="2890005" cy="3370217"/>
          </a:xfrm>
          <a:prstGeom prst="rect">
            <a:avLst/>
          </a:prstGeom>
          <a:noFill/>
          <a:extLst>
            <a:ext uri="{909E8E84-426E-40DD-AFC4-6F175D3DCCD1}">
              <a14:hiddenFill xmlns:a14="http://schemas.microsoft.com/office/drawing/2010/main">
                <a:solidFill>
                  <a:srgbClr val="FFFFFF"/>
                </a:solidFill>
              </a14:hiddenFill>
            </a:ext>
          </a:extLst>
        </p:spPr>
      </p:pic>
      <p:pic>
        <p:nvPicPr>
          <p:cNvPr id="8204" name="Picture 12" descr="Buckley Grey Wallpaper, , large">
            <a:extLst>
              <a:ext uri="{FF2B5EF4-FFF2-40B4-BE49-F238E27FC236}">
                <a16:creationId xmlns:a16="http://schemas.microsoft.com/office/drawing/2014/main" id="{15F11C49-9CD3-4DBA-BC13-C5B05D843F6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62949"/>
          <a:stretch/>
        </p:blipFill>
        <p:spPr bwMode="auto">
          <a:xfrm>
            <a:off x="3246508" y="6505304"/>
            <a:ext cx="1248678" cy="3370217"/>
          </a:xfrm>
          <a:prstGeom prst="rect">
            <a:avLst/>
          </a:prstGeom>
          <a:noFill/>
          <a:extLst>
            <a:ext uri="{909E8E84-426E-40DD-AFC4-6F175D3DCCD1}">
              <a14:hiddenFill xmlns:a14="http://schemas.microsoft.com/office/drawing/2010/main">
                <a:solidFill>
                  <a:srgbClr val="FFFFFF"/>
                </a:solidFill>
              </a14:hiddenFill>
            </a:ext>
          </a:extLst>
        </p:spPr>
      </p:pic>
      <p:pic>
        <p:nvPicPr>
          <p:cNvPr id="8206" name="Picture 14" descr="Kingdom Lion Wallpaper, , large">
            <a:extLst>
              <a:ext uri="{FF2B5EF4-FFF2-40B4-BE49-F238E27FC236}">
                <a16:creationId xmlns:a16="http://schemas.microsoft.com/office/drawing/2014/main" id="{D1AEFCFB-622C-4931-8667-9E8C0641448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12872" y="8104799"/>
            <a:ext cx="4405448" cy="440544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B9403DD-614D-46D3-80D2-4A7C5BABFDE7}"/>
              </a:ext>
            </a:extLst>
          </p:cNvPr>
          <p:cNvSpPr/>
          <p:nvPr/>
        </p:nvSpPr>
        <p:spPr>
          <a:xfrm>
            <a:off x="182880" y="156096"/>
            <a:ext cx="6426926" cy="94052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8208" name="Picture 16" descr="Graham &amp; Brown">
            <a:extLst>
              <a:ext uri="{FF2B5EF4-FFF2-40B4-BE49-F238E27FC236}">
                <a16:creationId xmlns:a16="http://schemas.microsoft.com/office/drawing/2014/main" id="{5F4B7172-F0C5-4C1A-B775-BF4409967A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6478" y="265227"/>
            <a:ext cx="5991732" cy="75367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3AE8D3-183B-4C58-AAC2-2B2DEFB21ADB}"/>
              </a:ext>
            </a:extLst>
          </p:cNvPr>
          <p:cNvSpPr txBox="1"/>
          <p:nvPr/>
        </p:nvSpPr>
        <p:spPr>
          <a:xfrm>
            <a:off x="191973" y="10084526"/>
            <a:ext cx="4617720" cy="2308324"/>
          </a:xfrm>
          <a:prstGeom prst="rect">
            <a:avLst/>
          </a:prstGeom>
          <a:noFill/>
        </p:spPr>
        <p:txBody>
          <a:bodyPr wrap="square" rtlCol="0">
            <a:spAutoFit/>
          </a:bodyPr>
          <a:lstStyle/>
          <a:p>
            <a:r>
              <a:rPr lang="en-GB" dirty="0"/>
              <a:t>Graham and Brown has a device range of product styles, a lot of there work is fun bright and conversational. I could see myself working well within these company as they work that showcases the same style that I myself have. I feel like from what they have on there website they are open to make different kind's of interior design.</a:t>
            </a:r>
          </a:p>
        </p:txBody>
      </p:sp>
    </p:spTree>
    <p:extLst>
      <p:ext uri="{BB962C8B-B14F-4D97-AF65-F5344CB8AC3E}">
        <p14:creationId xmlns:p14="http://schemas.microsoft.com/office/powerpoint/2010/main" val="417247698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01BB237-4040-4751-8ED1-39668D763F74}"/>
              </a:ext>
            </a:extLst>
          </p:cNvPr>
          <p:cNvPicPr>
            <a:picLocks noChangeAspect="1"/>
          </p:cNvPicPr>
          <p:nvPr/>
        </p:nvPicPr>
        <p:blipFill>
          <a:blip r:embed="rId2"/>
          <a:stretch>
            <a:fillRect/>
          </a:stretch>
        </p:blipFill>
        <p:spPr>
          <a:xfrm>
            <a:off x="5029365" y="240288"/>
            <a:ext cx="4311571" cy="4311571"/>
          </a:xfrm>
          <a:prstGeom prst="rect">
            <a:avLst/>
          </a:prstGeom>
        </p:spPr>
      </p:pic>
      <p:pic>
        <p:nvPicPr>
          <p:cNvPr id="9218" name="Picture 2" descr="Woodchip &amp; Magnolia">
            <a:extLst>
              <a:ext uri="{FF2B5EF4-FFF2-40B4-BE49-F238E27FC236}">
                <a16:creationId xmlns:a16="http://schemas.microsoft.com/office/drawing/2014/main" id="{CEB1C22E-3FCE-46EB-9286-E7C90353B0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264" y="179171"/>
            <a:ext cx="5823550" cy="69882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46D310B-0BE5-4DF8-8CDF-D623D6512E84}"/>
              </a:ext>
            </a:extLst>
          </p:cNvPr>
          <p:cNvPicPr>
            <a:picLocks noChangeAspect="1"/>
          </p:cNvPicPr>
          <p:nvPr/>
        </p:nvPicPr>
        <p:blipFill>
          <a:blip r:embed="rId4"/>
          <a:stretch>
            <a:fillRect/>
          </a:stretch>
        </p:blipFill>
        <p:spPr>
          <a:xfrm>
            <a:off x="272783" y="877997"/>
            <a:ext cx="4981249" cy="4967412"/>
          </a:xfrm>
          <a:prstGeom prst="rect">
            <a:avLst/>
          </a:prstGeom>
        </p:spPr>
      </p:pic>
      <p:pic>
        <p:nvPicPr>
          <p:cNvPr id="4" name="Picture 3">
            <a:extLst>
              <a:ext uri="{FF2B5EF4-FFF2-40B4-BE49-F238E27FC236}">
                <a16:creationId xmlns:a16="http://schemas.microsoft.com/office/drawing/2014/main" id="{341B82D8-2359-43D3-A98A-1E32B10B541B}"/>
              </a:ext>
            </a:extLst>
          </p:cNvPr>
          <p:cNvPicPr>
            <a:picLocks noChangeAspect="1"/>
          </p:cNvPicPr>
          <p:nvPr/>
        </p:nvPicPr>
        <p:blipFill>
          <a:blip r:embed="rId5"/>
          <a:stretch>
            <a:fillRect/>
          </a:stretch>
        </p:blipFill>
        <p:spPr>
          <a:xfrm>
            <a:off x="4628722" y="4650715"/>
            <a:ext cx="4712214" cy="4712214"/>
          </a:xfrm>
          <a:prstGeom prst="rect">
            <a:avLst/>
          </a:prstGeom>
        </p:spPr>
      </p:pic>
      <p:pic>
        <p:nvPicPr>
          <p:cNvPr id="5" name="Picture 4">
            <a:extLst>
              <a:ext uri="{FF2B5EF4-FFF2-40B4-BE49-F238E27FC236}">
                <a16:creationId xmlns:a16="http://schemas.microsoft.com/office/drawing/2014/main" id="{5B9987CB-7691-4375-B2CD-59E9B8C1A6FB}"/>
              </a:ext>
            </a:extLst>
          </p:cNvPr>
          <p:cNvPicPr>
            <a:picLocks noChangeAspect="1"/>
          </p:cNvPicPr>
          <p:nvPr/>
        </p:nvPicPr>
        <p:blipFill>
          <a:blip r:embed="rId6"/>
          <a:stretch>
            <a:fillRect/>
          </a:stretch>
        </p:blipFill>
        <p:spPr>
          <a:xfrm>
            <a:off x="520655" y="5944265"/>
            <a:ext cx="4485503" cy="4485503"/>
          </a:xfrm>
          <a:prstGeom prst="rect">
            <a:avLst/>
          </a:prstGeom>
        </p:spPr>
      </p:pic>
      <p:pic>
        <p:nvPicPr>
          <p:cNvPr id="6" name="Picture 5">
            <a:extLst>
              <a:ext uri="{FF2B5EF4-FFF2-40B4-BE49-F238E27FC236}">
                <a16:creationId xmlns:a16="http://schemas.microsoft.com/office/drawing/2014/main" id="{7F8E7CEA-3E48-4AE3-8927-39C96DF2D32A}"/>
              </a:ext>
            </a:extLst>
          </p:cNvPr>
          <p:cNvPicPr>
            <a:picLocks noChangeAspect="1"/>
          </p:cNvPicPr>
          <p:nvPr/>
        </p:nvPicPr>
        <p:blipFill>
          <a:blip r:embed="rId7"/>
          <a:stretch>
            <a:fillRect/>
          </a:stretch>
        </p:blipFill>
        <p:spPr>
          <a:xfrm>
            <a:off x="5186072" y="8445845"/>
            <a:ext cx="4176584" cy="4176584"/>
          </a:xfrm>
          <a:prstGeom prst="rect">
            <a:avLst/>
          </a:prstGeom>
        </p:spPr>
      </p:pic>
      <p:sp>
        <p:nvSpPr>
          <p:cNvPr id="7" name="Rectangle 6">
            <a:extLst>
              <a:ext uri="{FF2B5EF4-FFF2-40B4-BE49-F238E27FC236}">
                <a16:creationId xmlns:a16="http://schemas.microsoft.com/office/drawing/2014/main" id="{8BED0CDA-2516-4445-88F2-B0AF7509B4EF}"/>
              </a:ext>
            </a:extLst>
          </p:cNvPr>
          <p:cNvSpPr/>
          <p:nvPr/>
        </p:nvSpPr>
        <p:spPr>
          <a:xfrm>
            <a:off x="238544" y="10528624"/>
            <a:ext cx="4790821" cy="2031325"/>
          </a:xfrm>
          <a:prstGeom prst="rect">
            <a:avLst/>
          </a:prstGeom>
        </p:spPr>
        <p:txBody>
          <a:bodyPr wrap="square">
            <a:spAutoFit/>
          </a:bodyPr>
          <a:lstStyle/>
          <a:p>
            <a:r>
              <a:rPr lang="en-GB" dirty="0">
                <a:solidFill>
                  <a:srgbClr val="020202"/>
                </a:solidFill>
                <a:latin typeface="Helvetica" panose="020B0604020202020204" pitchFamily="34" charset="0"/>
              </a:rPr>
              <a:t>Address; Woodchip &amp; Magnolia Limited</a:t>
            </a:r>
          </a:p>
          <a:p>
            <a:r>
              <a:rPr lang="en-GB" dirty="0">
                <a:solidFill>
                  <a:srgbClr val="020202"/>
                </a:solidFill>
                <a:latin typeface="Helvetica" panose="020B0604020202020204" pitchFamily="34" charset="0"/>
              </a:rPr>
              <a:t>Unit 3 Tower View Development</a:t>
            </a:r>
          </a:p>
          <a:p>
            <a:r>
              <a:rPr lang="en-GB" dirty="0">
                <a:solidFill>
                  <a:srgbClr val="020202"/>
                </a:solidFill>
                <a:latin typeface="Helvetica" panose="020B0604020202020204" pitchFamily="34" charset="0"/>
              </a:rPr>
              <a:t>Brussels Road </a:t>
            </a:r>
            <a:r>
              <a:rPr lang="en-GB" dirty="0" err="1">
                <a:solidFill>
                  <a:srgbClr val="020202"/>
                </a:solidFill>
                <a:latin typeface="Helvetica" panose="020B0604020202020204" pitchFamily="34" charset="0"/>
              </a:rPr>
              <a:t>Road</a:t>
            </a:r>
            <a:endParaRPr lang="en-GB" dirty="0">
              <a:solidFill>
                <a:srgbClr val="020202"/>
              </a:solidFill>
              <a:latin typeface="Helvetica" panose="020B0604020202020204" pitchFamily="34" charset="0"/>
            </a:endParaRPr>
          </a:p>
          <a:p>
            <a:r>
              <a:rPr lang="en-GB" dirty="0">
                <a:solidFill>
                  <a:srgbClr val="020202"/>
                </a:solidFill>
                <a:latin typeface="Helvetica" panose="020B0604020202020204" pitchFamily="34" charset="0"/>
              </a:rPr>
              <a:t>Darwen, Lancashire BB3 3JJ</a:t>
            </a:r>
          </a:p>
          <a:p>
            <a:r>
              <a:rPr lang="en-GB" b="0" i="0" dirty="0">
                <a:solidFill>
                  <a:srgbClr val="020202"/>
                </a:solidFill>
                <a:effectLst/>
                <a:latin typeface="Helvetica" panose="020B0604020202020204" pitchFamily="34" charset="0"/>
              </a:rPr>
              <a:t>This company is very </a:t>
            </a:r>
            <a:r>
              <a:rPr lang="en-GB" dirty="0">
                <a:solidFill>
                  <a:srgbClr val="020202"/>
                </a:solidFill>
                <a:latin typeface="Helvetica" panose="020B0604020202020204" pitchFamily="34" charset="0"/>
              </a:rPr>
              <a:t>close to my home so that and its style of work would make me more inclined to send them my press pack.</a:t>
            </a:r>
            <a:endParaRPr lang="en-GB" b="0" i="0" dirty="0">
              <a:solidFill>
                <a:srgbClr val="020202"/>
              </a:solidFill>
              <a:effectLst/>
              <a:latin typeface="Helvetica" panose="020B0604020202020204" pitchFamily="34" charset="0"/>
            </a:endParaRPr>
          </a:p>
        </p:txBody>
      </p:sp>
    </p:spTree>
    <p:extLst>
      <p:ext uri="{BB962C8B-B14F-4D97-AF65-F5344CB8AC3E}">
        <p14:creationId xmlns:p14="http://schemas.microsoft.com/office/powerpoint/2010/main" val="227499638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0" name="Picture 10" descr="Collagraph Repeat Cushion">
            <a:extLst>
              <a:ext uri="{FF2B5EF4-FFF2-40B4-BE49-F238E27FC236}">
                <a16:creationId xmlns:a16="http://schemas.microsoft.com/office/drawing/2014/main" id="{6220E706-8C73-445C-A848-D3398D81A2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098" y="5853375"/>
            <a:ext cx="4890832" cy="6651532"/>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Collagraph Geo Cushion">
            <a:extLst>
              <a:ext uri="{FF2B5EF4-FFF2-40B4-BE49-F238E27FC236}">
                <a16:creationId xmlns:a16="http://schemas.microsoft.com/office/drawing/2014/main" id="{079FAB62-C5AE-4B8C-878E-A8FAD21014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3075" y="4469792"/>
            <a:ext cx="3707027" cy="3707027"/>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Geometry Wallpaper">
            <a:extLst>
              <a:ext uri="{FF2B5EF4-FFF2-40B4-BE49-F238E27FC236}">
                <a16:creationId xmlns:a16="http://schemas.microsoft.com/office/drawing/2014/main" id="{7B3D37FA-4B05-4CC0-ADAE-FB875D1E0F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1930" y="296693"/>
            <a:ext cx="4028172" cy="4028172"/>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Sharonjane Wallpaper and interiors and interior design">
            <a:extLst>
              <a:ext uri="{FF2B5EF4-FFF2-40B4-BE49-F238E27FC236}">
                <a16:creationId xmlns:a16="http://schemas.microsoft.com/office/drawing/2014/main" id="{3A0AFBF9-2E1C-4E9B-BB3D-1E65BBB1EE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1098" y="296693"/>
            <a:ext cx="5522772" cy="1309686"/>
          </a:xfrm>
          <a:prstGeom prst="rect">
            <a:avLst/>
          </a:prstGeom>
          <a:noFill/>
          <a:extLst>
            <a:ext uri="{909E8E84-426E-40DD-AFC4-6F175D3DCCD1}">
              <a14:hiddenFill xmlns:a14="http://schemas.microsoft.com/office/drawing/2010/main">
                <a:solidFill>
                  <a:srgbClr val="FFFFFF"/>
                </a:solidFill>
              </a14:hiddenFill>
            </a:ext>
          </a:extLst>
        </p:spPr>
      </p:pic>
      <p:pic>
        <p:nvPicPr>
          <p:cNvPr id="10252" name="Picture 12" descr="Blossom Cushion">
            <a:extLst>
              <a:ext uri="{FF2B5EF4-FFF2-40B4-BE49-F238E27FC236}">
                <a16:creationId xmlns:a16="http://schemas.microsoft.com/office/drawing/2014/main" id="{E393476B-99D1-4B88-93C7-AD19307FE7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63214" y="8331808"/>
            <a:ext cx="4365604" cy="436560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2301909-DF2A-4965-AAF8-15012AC8B27F}"/>
              </a:ext>
            </a:extLst>
          </p:cNvPr>
          <p:cNvSpPr txBox="1"/>
          <p:nvPr/>
        </p:nvSpPr>
        <p:spPr>
          <a:xfrm>
            <a:off x="341098" y="1853514"/>
            <a:ext cx="4890832" cy="1754326"/>
          </a:xfrm>
          <a:prstGeom prst="rect">
            <a:avLst/>
          </a:prstGeom>
          <a:noFill/>
        </p:spPr>
        <p:txBody>
          <a:bodyPr wrap="square" rtlCol="0">
            <a:spAutoFit/>
          </a:bodyPr>
          <a:lstStyle/>
          <a:p>
            <a:r>
              <a:rPr lang="en-GB" dirty="0"/>
              <a:t>Abstract, artsy and unique all elements which I feel links in well with my style of work. Although I don’t feel that my current major project fits in as well with there product, I have previous work that I feel Would fit in well and I could develop within the press pack making it more fitting.</a:t>
            </a:r>
          </a:p>
        </p:txBody>
      </p:sp>
      <p:pic>
        <p:nvPicPr>
          <p:cNvPr id="10254" name="Picture 14" descr="Hypotenuse Wall Panels">
            <a:extLst>
              <a:ext uri="{FF2B5EF4-FFF2-40B4-BE49-F238E27FC236}">
                <a16:creationId xmlns:a16="http://schemas.microsoft.com/office/drawing/2014/main" id="{C4720EFD-E9D4-49BA-A582-947902A19E1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56670"/>
          <a:stretch/>
        </p:blipFill>
        <p:spPr bwMode="auto">
          <a:xfrm>
            <a:off x="521570" y="3671011"/>
            <a:ext cx="4890831" cy="2119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45675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4164</Words>
  <Application>Microsoft Office PowerPoint</Application>
  <PresentationFormat>A3 Paper (297x420 mm)</PresentationFormat>
  <Paragraphs>197</Paragraphs>
  <Slides>78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78</vt:i4>
      </vt:variant>
    </vt:vector>
  </HeadingPairs>
  <TitlesOfParts>
    <vt:vector size="84" baseType="lpstr">
      <vt:lpstr>Arial</vt:lpstr>
      <vt:lpstr>Bahnschrift SemiBold</vt:lpstr>
      <vt:lpstr>Calibri</vt:lpstr>
      <vt:lpstr>Calibri Light</vt:lpstr>
      <vt:lpstr>Helvetica</vt:lpstr>
      <vt:lpstr>Office Theme</vt:lpstr>
      <vt:lpstr>BETH AGAR 1701677 </vt:lpstr>
      <vt:lpstr>BETH AGAR</vt:lpstr>
      <vt:lpstr>PowerPoint Presentation</vt:lpstr>
      <vt:lpstr>COLOUR, FONT, STYLE</vt:lpstr>
      <vt:lpstr>PowerPoint Presentation</vt:lpstr>
      <vt:lpstr>PowerPoint Presentation</vt:lpstr>
      <vt:lpstr>Looking at different fonts  </vt:lpstr>
      <vt:lpstr>PowerPoint Presentation</vt:lpstr>
      <vt:lpstr>LOGO SAMPLES</vt:lpstr>
      <vt:lpstr>PowerPoint Presentation</vt:lpstr>
      <vt:lpstr>PowerPoint Presentation</vt:lpstr>
      <vt:lpstr>BUSINESS CARD SAMPLES</vt:lpstr>
      <vt:lpstr>PowerPoint Presentation</vt:lpstr>
      <vt:lpstr>PowerPoint Presentation</vt:lpstr>
      <vt:lpstr>PowerPoint Presentation</vt:lpstr>
      <vt:lpstr>DEVELOPING DESIGNS </vt:lpstr>
      <vt:lpstr>PowerPoint Presentation</vt:lpstr>
      <vt:lpstr> </vt:lpstr>
      <vt:lpstr>PowerPoint Presentation</vt:lpstr>
      <vt:lpstr>PowerPoint Presentation</vt:lpstr>
      <vt:lpstr>PowerPoint Presentation</vt:lpstr>
      <vt:lpstr>PowerPoint Presentation</vt:lpstr>
      <vt:lpstr>PowerPoint Presentation</vt:lpstr>
      <vt:lpstr>BETH AGAR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DEVELOPING </vt:lpstr>
      <vt:lpstr>PowerPoint Presentation</vt:lpstr>
      <vt:lpstr>PowerPoint Presentation</vt:lpstr>
      <vt:lpstr>PowerPoint Presentation</vt:lpstr>
      <vt:lpstr>PowerPoint Presentation</vt:lpstr>
      <vt:lpstr>BETH AGAR  Social media and website development </vt:lpstr>
      <vt:lpstr>SOCIAL MEDIA PLATFORMS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 Fagans – website content  </vt:lpstr>
      <vt:lpstr>Building Conversation – website context </vt:lpstr>
      <vt:lpstr>Mirroring Joy – website content </vt:lpstr>
      <vt:lpstr>Frozen Figures – website content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BETH AGAR</vt:lpstr>
      <vt:lpstr>PowerPoint Presentation</vt:lpstr>
      <vt:lpstr>PowerPoint Presentation</vt:lpstr>
      <vt:lpstr>PowerPoint Presentation</vt:lpstr>
      <vt:lpstr>PowerPoint Presentation</vt:lpstr>
      <vt:lpstr>PRESS PACK DESIGN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BETH AGAR 1701677 </dc:title>
  <dc:creator>Beth</dc:creator>
  <cp:lastModifiedBy>Beth</cp:lastModifiedBy>
  <cp:revision>1</cp:revision>
  <dcterms:created xsi:type="dcterms:W3CDTF">2020-05-19T15:15:06Z</dcterms:created>
  <dcterms:modified xsi:type="dcterms:W3CDTF">2020-05-19T15:20:27Z</dcterms:modified>
</cp:coreProperties>
</file>