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82" r:id="rId3"/>
    <p:sldId id="290" r:id="rId4"/>
    <p:sldId id="292" r:id="rId5"/>
    <p:sldId id="271" r:id="rId6"/>
    <p:sldId id="272" r:id="rId7"/>
    <p:sldId id="273" r:id="rId8"/>
    <p:sldId id="274" r:id="rId9"/>
    <p:sldId id="276" r:id="rId10"/>
    <p:sldId id="277" r:id="rId11"/>
    <p:sldId id="279" r:id="rId12"/>
    <p:sldId id="280" r:id="rId13"/>
    <p:sldId id="281" r:id="rId14"/>
    <p:sldId id="284" r:id="rId15"/>
    <p:sldId id="270" r:id="rId16"/>
    <p:sldId id="283" r:id="rId17"/>
    <p:sldId id="294" r:id="rId18"/>
    <p:sldId id="286" r:id="rId19"/>
    <p:sldId id="287" r:id="rId20"/>
    <p:sldId id="288" r:id="rId21"/>
    <p:sldId id="289" r:id="rId22"/>
    <p:sldId id="285" r:id="rId23"/>
    <p:sldId id="291" r:id="rId24"/>
    <p:sldId id="295" r:id="rId25"/>
  </p:sldIdLst>
  <p:sldSz cx="12192000" cy="6858000"/>
  <p:notesSz cx="6797675" cy="9926638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13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34" autoAdjust="0"/>
    <p:restoredTop sz="87766" autoAdjust="0"/>
  </p:normalViewPr>
  <p:slideViewPr>
    <p:cSldViewPr snapToGrid="0">
      <p:cViewPr varScale="1">
        <p:scale>
          <a:sx n="59" d="100"/>
          <a:sy n="59" d="100"/>
        </p:scale>
        <p:origin x="9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D8D5E-33E3-4F63-ACDA-A5E185158E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7075D-7F76-4931-B462-772F1ADF62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3AB78-3F36-4237-BB00-0F2C6BD24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8B9BE-29DE-409E-8DFD-AB2694DA5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6F9DB-5176-40E4-B0CD-EEEA6D03D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21380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E8455-9E38-42E7-A376-44AAD4372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6699C-5488-4813-895C-B5893A95E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56800-19A9-4E38-A274-854066B0E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02DEA-6126-4B95-BB4B-F51E353A4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270CE-C40C-4885-8BEA-C1BC58D12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53732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4E8C4-FE38-4461-AAB0-20CB4B73F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26F744-D86D-4CCD-8A79-26B27D75E7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0A665-1083-47EE-B60D-4963C40B8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8B6E9-FE56-4FEF-BFB9-211E05735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9B855-D6F3-4C13-8185-7029E23CE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59441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9F26A-7545-42B5-A28C-EEDC239A2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DAD38-81AD-4BC9-BC8E-43F9C29391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A6B60-F301-4F57-ADF5-34F4FA2232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0D2FF-2E83-4ECC-A7C9-0A2BF2558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EE0D4-29C3-4854-868A-B6DB0783D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B05A0-35F5-4E13-9D2B-728527241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92960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AD84E-DEEC-4B92-8521-2AED0D800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133AC-CC49-4825-80B9-9655CB66E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9CB700-2107-43B9-AE13-5E9107303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C31B9-7FC7-496E-A771-0027CF1C69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8E17CF-81CA-49EA-845E-ACE5D27445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9E555D-D4DF-4BD8-95D8-5653E287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B7905B-2B5B-4C4E-86AF-CD7E8E43E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D5FA8C-D769-4257-8A55-A7DF66E1C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29910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8D0DE-09C6-4984-8E3B-20BA344F1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BA5F6F-D037-4C00-AA83-53BC1E89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2C9D4F-7D87-4FC4-A1C7-FAE037806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80C904-2961-4C99-8479-BD6A03935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305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E5AAF-66AA-44DF-B6A4-74BFAEE46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78FAE0-4B57-4DC2-9A40-5491C8101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02C915-E8B4-4EC2-AD27-EEF5FE5C9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4726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69D5F-E19F-425B-B391-C0864681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FCE1D-EDE7-472B-9F15-EB3A15768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07AA9B-0334-4770-85FC-C96D7A912B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2B643D-1A18-4C7C-9CBA-6B16FD734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D70A99-0ED4-4BE3-AE6D-0D4498905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E35BF-6F46-4A16-A55C-EC54EF27E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09213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9596D-444E-4D5C-AB6C-6CDDEA87B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B414CB-4BE8-431E-B4EA-2F4C01B841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DC289B-1F66-4820-929C-09A8A295D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4F239-ADD3-40D4-998F-F1A70270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36B416-15B7-4473-9395-7722DF521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277D98-5610-46D7-8260-4EA3558FB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07067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FF3BB-1424-4257-96A4-89E679961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2047A6-30C1-45E4-B5F8-A6B26A04C2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1D83-E809-439A-99D1-600F59E01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CA337-2C21-4B92-8E2C-BD6770A74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33137-49A5-4756-A307-8A951E54F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762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BA95B8-05EB-4879-85A7-A5BCD6B697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BC9194-29C2-490D-9012-FA68251EE0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956BB-532D-450A-84A7-D0E09801D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FCFF4-A7B2-4691-9CD7-67A838567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9010D-E07F-4C5B-A39A-814FA03E1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1723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964F80-0A6C-4778-A3E4-A21C55E9F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EF6636-A27E-4902-9626-B87C39CA4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67C7C-8444-49B2-92F1-69C71DB5C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F1DA5-A637-436C-A622-0D72177E0517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089D55-A2AB-4E0F-8E4C-6946601A4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98F28-6DA2-454D-BD7E-31E90CD587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3BD280-2C66-4DB8-8F31-F819C12B35A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942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DA0AD-5446-4292-9944-6028254E3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65" y="203453"/>
            <a:ext cx="10515600" cy="1325563"/>
          </a:xfrm>
        </p:spPr>
        <p:txBody>
          <a:bodyPr>
            <a:normAutofit/>
          </a:bodyPr>
          <a:lstStyle/>
          <a:p>
            <a:r>
              <a:rPr lang="cy-GB" sz="1400" dirty="0">
                <a:latin typeface="Comic Sans MS" panose="030F0702030302020204" pitchFamily="66" charset="0"/>
              </a:rPr>
              <a:t>Enw:  Jemma Williams </a:t>
            </a:r>
            <a:br>
              <a:rPr lang="cy-GB" sz="1400" dirty="0">
                <a:latin typeface="Comic Sans MS" panose="030F0702030302020204" pitchFamily="66" charset="0"/>
              </a:rPr>
            </a:br>
            <a:r>
              <a:rPr lang="cy-GB" sz="1400" dirty="0">
                <a:latin typeface="Comic Sans MS" panose="030F0702030302020204" pitchFamily="66" charset="0"/>
              </a:rPr>
              <a:t>Teitl y wers: Pa fath o ffrind hoffet ti?</a:t>
            </a:r>
            <a:br>
              <a:rPr lang="cy-GB" sz="1400" dirty="0">
                <a:latin typeface="Comic Sans MS" panose="030F0702030302020204" pitchFamily="66" charset="0"/>
              </a:rPr>
            </a:br>
            <a:r>
              <a:rPr lang="cy-GB" sz="1400" dirty="0">
                <a:latin typeface="Comic Sans MS" panose="030F0702030302020204" pitchFamily="66" charset="0"/>
              </a:rPr>
              <a:t>Nod y wers </a:t>
            </a:r>
            <a:r>
              <a:rPr lang="en-GB" sz="1400" dirty="0" err="1">
                <a:latin typeface="Comic Sans MS" panose="030F0702030302020204" pitchFamily="66" charset="0"/>
              </a:rPr>
              <a:t>ydy</a:t>
            </a:r>
            <a:r>
              <a:rPr lang="en-GB" sz="1400" dirty="0">
                <a:latin typeface="Comic Sans MS" panose="030F0702030302020204" pitchFamily="66" charset="0"/>
              </a:rPr>
              <a:t>: </a:t>
            </a:r>
            <a:r>
              <a:rPr lang="en-GB" sz="1400" dirty="0" err="1">
                <a:latin typeface="Comic Sans MS" panose="030F0702030302020204" pitchFamily="66" charset="0"/>
              </a:rPr>
              <a:t>adolygu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ansoddeiriau</a:t>
            </a:r>
            <a:r>
              <a:rPr lang="en-GB" sz="1400" dirty="0">
                <a:latin typeface="Comic Sans MS" panose="030F0702030302020204" pitchFamily="66" charset="0"/>
              </a:rPr>
              <a:t> ac </a:t>
            </a:r>
            <a:r>
              <a:rPr lang="en-GB" sz="1400" dirty="0" err="1">
                <a:latin typeface="Comic Sans MS" panose="030F0702030302020204" pitchFamily="66" charset="0"/>
              </a:rPr>
              <a:t>ymarfer</a:t>
            </a:r>
            <a:r>
              <a:rPr lang="en-GB" sz="1400" dirty="0">
                <a:latin typeface="Comic Sans MS" panose="030F0702030302020204" pitchFamily="66" charset="0"/>
              </a:rPr>
              <a:t> y</a:t>
            </a:r>
            <a:br>
              <a:rPr lang="en-GB" sz="1400" dirty="0">
                <a:latin typeface="Comic Sans MS" panose="030F0702030302020204" pitchFamily="66" charset="0"/>
              </a:rPr>
            </a:b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patrwm</a:t>
            </a:r>
            <a:r>
              <a:rPr lang="en-GB" sz="1400" dirty="0">
                <a:latin typeface="Comic Sans MS" panose="030F0702030302020204" pitchFamily="66" charset="0"/>
              </a:rPr>
              <a:t>: </a:t>
            </a:r>
            <a:r>
              <a:rPr lang="en-GB" sz="1400" dirty="0" err="1">
                <a:latin typeface="Comic Sans MS" panose="030F0702030302020204" pitchFamily="66" charset="0"/>
              </a:rPr>
              <a:t>hoffwn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</a:t>
            </a:r>
            <a:r>
              <a:rPr lang="en-GB" sz="1400" dirty="0">
                <a:latin typeface="Comic Sans MS" panose="030F0702030302020204" pitchFamily="66" charset="0"/>
              </a:rPr>
              <a:t> / </a:t>
            </a:r>
            <a:r>
              <a:rPr lang="en-GB" sz="1400" dirty="0" err="1">
                <a:latin typeface="Comic Sans MS" panose="030F0702030302020204" pitchFamily="66" charset="0"/>
              </a:rPr>
              <a:t>hoffwn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ddim</a:t>
            </a:r>
            <a:r>
              <a:rPr lang="en-GB" sz="1400" dirty="0">
                <a:latin typeface="Comic Sans MS" panose="030F0702030302020204" pitchFamily="66" charset="0"/>
              </a:rPr>
              <a:t>.</a:t>
            </a:r>
            <a:br>
              <a:rPr lang="cy-GB" sz="1400" dirty="0">
                <a:latin typeface="Comic Sans MS" panose="030F0702030302020204" pitchFamily="66" charset="0"/>
              </a:rPr>
            </a:br>
            <a:r>
              <a:rPr lang="cy-GB" sz="1400" dirty="0">
                <a:latin typeface="Comic Sans MS" panose="030F0702030302020204" pitchFamily="66" charset="0"/>
              </a:rPr>
              <a:t>Blwyddyn:	4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3B9C770-F902-4CC4-A533-9F3A88CF55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701860"/>
              </p:ext>
            </p:extLst>
          </p:nvPr>
        </p:nvGraphicFramePr>
        <p:xfrm>
          <a:off x="478971" y="1748352"/>
          <a:ext cx="4114800" cy="34934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1306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latin typeface="Comic Sans MS" panose="030F0702030302020204" pitchFamily="66" charset="0"/>
                        </a:rPr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H</a:t>
                      </a:r>
                      <a:r>
                        <a:rPr lang="cy-GB" sz="1600" b="0" dirty="0">
                          <a:latin typeface="Comic Sans MS" panose="030F0702030302020204" pitchFamily="66" charset="0"/>
                        </a:rPr>
                        <a:t>offwn i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H</a:t>
                      </a:r>
                      <a:r>
                        <a:rPr lang="cy-GB" sz="1600" b="0" dirty="0">
                          <a:latin typeface="Comic Sans MS" panose="030F0702030302020204" pitchFamily="66" charset="0"/>
                        </a:rPr>
                        <a:t>offwn i ddim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1828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Maen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nhw’n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gwybod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rhai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ansoddeiriau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. </a:t>
                      </a:r>
                      <a:endParaRPr lang="cy-GB" sz="1600" b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03503D2-2EFD-4E21-A063-04F6258C43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6689930"/>
              </p:ext>
            </p:extLst>
          </p:nvPr>
        </p:nvGraphicFramePr>
        <p:xfrm>
          <a:off x="5374064" y="203453"/>
          <a:ext cx="6513135" cy="13255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13135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325563">
                <a:tc>
                  <a:txBody>
                    <a:bodyPr/>
                    <a:lstStyle/>
                    <a:p>
                      <a:r>
                        <a:rPr lang="cy-GB" sz="1200" b="1" dirty="0">
                          <a:effectLst/>
                          <a:latin typeface="Comic Sans MS" panose="030F0702030302020204" pitchFamily="66" charset="0"/>
                        </a:rPr>
                        <a:t>Targedau:</a:t>
                      </a:r>
                      <a:endParaRPr lang="cy-GB" sz="1200" dirty="0">
                        <a:effectLst/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</a:rPr>
                        <a:t>1.</a:t>
                      </a:r>
                      <a:r>
                        <a:rPr lang="cy-GB" sz="1200" b="0" i="0" dirty="0">
                          <a:effectLst/>
                          <a:latin typeface="Comic Sans MS" panose="030F0702030302020204" pitchFamily="66" charset="0"/>
                        </a:rPr>
                        <a:t> </a:t>
                      </a:r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</a:rPr>
                        <a:t>Ceisiwch ddefnyddio amrywiaeth o frawddegau </a:t>
                      </a:r>
                      <a:r>
                        <a:rPr lang="cy-GB" sz="1200" i="1" dirty="0">
                          <a:effectLst/>
                          <a:latin typeface="Comic Sans MS" panose="030F0702030302020204" pitchFamily="66" charset="0"/>
                        </a:rPr>
                        <a:t>(wider variety of sentences)</a:t>
                      </a:r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</a:rPr>
                        <a:t> er mwyn osgoi ailadrodd yr un patrymau. (</a:t>
                      </a:r>
                      <a:r>
                        <a:rPr lang="cy-GB" sz="1200" i="1" dirty="0">
                          <a:effectLst/>
                          <a:latin typeface="Comic Sans MS" panose="030F0702030302020204" pitchFamily="66" charset="0"/>
                        </a:rPr>
                        <a:t>use a variety of patterns to avoid repeating the same sentences)</a:t>
                      </a:r>
                      <a:endParaRPr lang="cy-GB" sz="1200" dirty="0">
                        <a:effectLst/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</a:rPr>
                        <a:t>2. Cofiwch, does dim ‘</a:t>
                      </a:r>
                      <a:r>
                        <a:rPr lang="cy-GB" sz="1200" b="1" dirty="0">
                          <a:effectLst/>
                          <a:latin typeface="Comic Sans MS" panose="030F0702030302020204" pitchFamily="66" charset="0"/>
                        </a:rPr>
                        <a:t>yn/’n</a:t>
                      </a:r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</a:rPr>
                        <a:t>’ o flaen ‘eisiau’ a ‘wedi’.</a:t>
                      </a:r>
                    </a:p>
                    <a:p>
                      <a:r>
                        <a:rPr lang="cy-GB" sz="1200" dirty="0">
                          <a:effectLst/>
                          <a:latin typeface="Comic Sans MS" panose="030F0702030302020204" pitchFamily="66" charset="0"/>
                        </a:rPr>
                        <a:t>3.  Daliwch ati i ymarfer eich ynganu. e.e. geiriau yn cynnwys 'r'</a:t>
                      </a:r>
                      <a:endParaRPr lang="cy-GB" sz="12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67350BA-BA3B-4479-9F4D-7AEC892D9F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030819"/>
              </p:ext>
            </p:extLst>
          </p:nvPr>
        </p:nvGraphicFramePr>
        <p:xfrm>
          <a:off x="5481910" y="1637605"/>
          <a:ext cx="6231119" cy="50169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31119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730942">
                <a:tc>
                  <a:txBody>
                    <a:bodyPr/>
                    <a:lstStyle/>
                    <a:p>
                      <a:r>
                        <a:rPr lang="cy-GB" sz="1600" b="1" dirty="0">
                          <a:latin typeface="Comic Sans MS" panose="030F0702030302020204" pitchFamily="66" charset="0"/>
                        </a:rPr>
                        <a:t>Gweithgareddau: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Adolygu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ansoddeiriau</a:t>
                      </a:r>
                      <a:endParaRPr lang="en-GB" sz="1600" b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Amser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drilio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–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ansoddeiriau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i</a:t>
                      </a:r>
                      <a:endParaRPr lang="en-GB" sz="1600" b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Diemwnt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naw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-  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Celf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llaw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-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gael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ffrind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Amser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drilio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–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ansoddeiriau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a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ddim</a:t>
                      </a:r>
                      <a:endParaRPr lang="en-GB" sz="1600" b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Chwarae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g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ê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m – trap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ddôr</a:t>
                      </a:r>
                      <a:endParaRPr lang="en-GB" sz="1600" b="0" dirty="0">
                        <a:latin typeface="Comic Sans MS" panose="030F0702030302020204" pitchFamily="66" charset="0"/>
                      </a:endParaRP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Chwarae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g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ê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m b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ê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l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Adolygu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patrwm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Cwestiynau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ac </a:t>
                      </a:r>
                      <a:r>
                        <a:rPr lang="en-GB" sz="1600" b="0" dirty="0" err="1">
                          <a:latin typeface="Comic Sans MS" panose="030F0702030302020204" pitchFamily="66" charset="0"/>
                        </a:rPr>
                        <a:t>atebion</a:t>
                      </a:r>
                      <a:r>
                        <a:rPr lang="en-GB" sz="1600" b="0" dirty="0">
                          <a:latin typeface="Comic Sans MS" panose="030F0702030302020204" pitchFamily="66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277074">
                <a:tc>
                  <a:txBody>
                    <a:bodyPr/>
                    <a:lstStyle/>
                    <a:p>
                      <a:r>
                        <a:rPr lang="cy-GB" sz="1600" b="1" dirty="0">
                          <a:latin typeface="Comic Sans MS" panose="030F0702030302020204" pitchFamily="66" charset="0"/>
                        </a:rPr>
                        <a:t>Geirfa:</a:t>
                      </a:r>
                    </a:p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caredig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doniol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da,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diddorol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gweithgar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gonest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talentog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hapus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hyfred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hapus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diog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crac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diflas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,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ofnadwy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 </a:t>
                      </a:r>
                    </a:p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Pa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fath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ffrind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hoffet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gael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ffrind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…</a:t>
                      </a:r>
                    </a:p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Hoffwn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cael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ffrind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..</a:t>
                      </a:r>
                      <a:endParaRPr lang="cy-GB" sz="1600" dirty="0">
                        <a:latin typeface="Comic Sans MS" panose="030F0702030302020204" pitchFamily="66" charset="0"/>
                      </a:endParaRPr>
                    </a:p>
                    <a:p>
                      <a:endParaRPr lang="cy-GB" sz="1600" dirty="0">
                        <a:latin typeface="Comic Sans MS" panose="030F0702030302020204" pitchFamily="66" charset="0"/>
                      </a:endParaRPr>
                    </a:p>
                    <a:p>
                      <a:endParaRPr lang="cy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89AFBC-1898-43BF-B3AD-E7D8AA8C5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814" y="4468305"/>
            <a:ext cx="2884602" cy="170865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564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6C0AD-B8D6-4978-8BC3-CFACF8A82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8000" dirty="0">
                <a:latin typeface="Comic Sans MS" panose="030F0702030302020204" pitchFamily="66" charset="0"/>
              </a:rPr>
            </a:br>
            <a:br>
              <a:rPr lang="en-GB" sz="8000" dirty="0">
                <a:latin typeface="Comic Sans MS" panose="030F0702030302020204" pitchFamily="66" charset="0"/>
              </a:rPr>
            </a:br>
            <a:br>
              <a:rPr lang="en-GB" sz="8000" dirty="0">
                <a:latin typeface="Comic Sans MS" panose="030F0702030302020204" pitchFamily="66" charset="0"/>
              </a:rPr>
            </a:br>
            <a:br>
              <a:rPr lang="en-GB" sz="8000" dirty="0">
                <a:latin typeface="Comic Sans MS" panose="030F0702030302020204" pitchFamily="66" charset="0"/>
              </a:rPr>
            </a:br>
            <a:r>
              <a:rPr lang="en-GB" sz="8000" dirty="0">
                <a:latin typeface="Comic Sans MS" panose="030F0702030302020204" pitchFamily="66" charset="0"/>
              </a:rPr>
              <a:t>Pam </a:t>
            </a:r>
            <a:r>
              <a:rPr lang="en-GB" sz="8000" dirty="0" err="1">
                <a:latin typeface="Comic Sans MS" panose="030F0702030302020204" pitchFamily="66" charset="0"/>
              </a:rPr>
              <a:t>roedd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dydd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sul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yn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arbennig</a:t>
            </a:r>
            <a:r>
              <a:rPr lang="en-GB" sz="8000" dirty="0">
                <a:latin typeface="Comic Sans MS" panose="030F0702030302020204" pitchFamily="66" charset="0"/>
              </a:rPr>
              <a:t>?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60B52-ECB1-4184-93C0-EE22118B6B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21650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FA4EF-6DC1-4D6B-8C5A-2C4593747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Santes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Dwynen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sz="2400" dirty="0">
                <a:latin typeface="Comic Sans MS" panose="030F0702030302020204" pitchFamily="66" charset="0"/>
              </a:rPr>
              <a:t>Y </a:t>
            </a:r>
            <a:r>
              <a:rPr lang="en-GB" sz="2400" dirty="0" err="1">
                <a:latin typeface="Comic Sans MS" panose="030F0702030302020204" pitchFamily="66" charset="0"/>
              </a:rPr>
              <a:t>pumed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hugain</a:t>
            </a:r>
            <a:r>
              <a:rPr lang="en-GB" sz="2400" dirty="0">
                <a:latin typeface="Comic Sans MS" panose="030F0702030302020204" pitchFamily="66" charset="0"/>
              </a:rPr>
              <a:t> o </a:t>
            </a:r>
            <a:r>
              <a:rPr lang="en-GB" sz="2400" dirty="0" err="1">
                <a:latin typeface="Comic Sans MS" panose="030F0702030302020204" pitchFamily="66" charset="0"/>
              </a:rPr>
              <a:t>Ionawr</a:t>
            </a:r>
            <a:endParaRPr lang="cy-GB" sz="2400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38DED46-7E29-4C92-8465-43CC0D0C3E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6865" y="1901040"/>
            <a:ext cx="777024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630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B479A-F2A1-4AC8-84E6-9E232683E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6828" y="321582"/>
            <a:ext cx="10515600" cy="1325563"/>
          </a:xfrm>
        </p:spPr>
        <p:txBody>
          <a:bodyPr/>
          <a:lstStyle/>
          <a:p>
            <a:pPr algn="r"/>
            <a:r>
              <a:rPr lang="en-GB" dirty="0">
                <a:latin typeface="Comic Sans MS" panose="030F0702030302020204" pitchFamily="66" charset="0"/>
              </a:rPr>
              <a:t>Pa </a:t>
            </a:r>
            <a:r>
              <a:rPr lang="en-GB" dirty="0" err="1">
                <a:latin typeface="Comic Sans MS" panose="030F0702030302020204" pitchFamily="66" charset="0"/>
              </a:rPr>
              <a:t>fath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ffrind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hoffet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ti</a:t>
            </a:r>
            <a:r>
              <a:rPr lang="en-GB" dirty="0">
                <a:latin typeface="Comic Sans MS" panose="030F0702030302020204" pitchFamily="66" charset="0"/>
              </a:rPr>
              <a:t>?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479CE-2E67-444E-A0B8-553DC135D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omic Sans MS" panose="030F0702030302020204" pitchFamily="66" charset="0"/>
              </a:rPr>
              <a:t>  </a:t>
            </a:r>
            <a:r>
              <a:rPr lang="en-GB" sz="3200" dirty="0" err="1">
                <a:latin typeface="Comic Sans MS" panose="030F0702030302020204" pitchFamily="66" charset="0"/>
              </a:rPr>
              <a:t>Hoffwn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i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gael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ffrind</a:t>
            </a:r>
            <a:r>
              <a:rPr lang="en-GB" sz="3200" dirty="0">
                <a:latin typeface="Comic Sans MS" panose="030F0702030302020204" pitchFamily="66" charset="0"/>
              </a:rPr>
              <a:t> ………………</a:t>
            </a:r>
          </a:p>
          <a:p>
            <a:endParaRPr lang="en-GB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sz="3200" dirty="0" err="1">
                <a:latin typeface="Comic Sans MS" panose="030F0702030302020204" pitchFamily="66" charset="0"/>
              </a:rPr>
              <a:t>Hoffwn</a:t>
            </a:r>
            <a:r>
              <a:rPr lang="en-GB" sz="3200" dirty="0">
                <a:latin typeface="Comic Sans MS" panose="030F0702030302020204" pitchFamily="66" charset="0"/>
              </a:rPr>
              <a:t> i </a:t>
            </a:r>
            <a:r>
              <a:rPr lang="en-GB" sz="3200" dirty="0" err="1">
                <a:latin typeface="Comic Sans MS" panose="030F0702030302020204" pitchFamily="66" charset="0"/>
              </a:rPr>
              <a:t>ddim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cael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ffrind</a:t>
            </a:r>
            <a:r>
              <a:rPr lang="en-GB" sz="3200" dirty="0">
                <a:latin typeface="Comic Sans MS" panose="030F0702030302020204" pitchFamily="66" charset="0"/>
              </a:rPr>
              <a:t> …………</a:t>
            </a:r>
            <a:endParaRPr lang="cy-GB" sz="3200" dirty="0">
              <a:latin typeface="Comic Sans MS" panose="030F0702030302020204" pitchFamily="66" charset="0"/>
            </a:endParaRPr>
          </a:p>
        </p:txBody>
      </p:sp>
      <p:pic>
        <p:nvPicPr>
          <p:cNvPr id="4" name="Picture 3" descr="C:\Users\jewilliams\AppData\Local\Microsoft\Windows\INetCache\Content.MSO\AC6CAFF2.tmp">
            <a:extLst>
              <a:ext uri="{FF2B5EF4-FFF2-40B4-BE49-F238E27FC236}">
                <a16:creationId xmlns:a16="http://schemas.microsoft.com/office/drawing/2014/main" id="{3C319A88-7B5C-47D6-9733-FF061888EAB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53" y="1725465"/>
            <a:ext cx="715010" cy="715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:\Users\jewilliams\AppData\Local\Microsoft\Windows\INetCache\Content.MSO\4B759E91.tmp">
            <a:extLst>
              <a:ext uri="{FF2B5EF4-FFF2-40B4-BE49-F238E27FC236}">
                <a16:creationId xmlns:a16="http://schemas.microsoft.com/office/drawing/2014/main" id="{4BD34AD9-51F3-4636-8DAD-5FB22404D22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66" y="2914983"/>
            <a:ext cx="531334" cy="5487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8172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Bi-Office Schoolmate Whiteboard Lacquered Steel, 60 x 45 cm, White Surface, Plastic Frame, with colorful frame accents and mounting clips">
            <a:extLst>
              <a:ext uri="{FF2B5EF4-FFF2-40B4-BE49-F238E27FC236}">
                <a16:creationId xmlns:a16="http://schemas.microsoft.com/office/drawing/2014/main" id="{19A0F015-6F87-4347-858B-7DE6A959E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992" y="-329154"/>
            <a:ext cx="10449286" cy="693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84895AD-45F8-4F85-8860-658491FCB6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298630"/>
              </p:ext>
            </p:extLst>
          </p:nvPr>
        </p:nvGraphicFramePr>
        <p:xfrm>
          <a:off x="-4267200" y="2723534"/>
          <a:ext cx="757084" cy="4890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542">
                  <a:extLst>
                    <a:ext uri="{9D8B030D-6E8A-4147-A177-3AD203B41FA5}">
                      <a16:colId xmlns:a16="http://schemas.microsoft.com/office/drawing/2014/main" val="1307086214"/>
                    </a:ext>
                  </a:extLst>
                </a:gridCol>
                <a:gridCol w="378542">
                  <a:extLst>
                    <a:ext uri="{9D8B030D-6E8A-4147-A177-3AD203B41FA5}">
                      <a16:colId xmlns:a16="http://schemas.microsoft.com/office/drawing/2014/main" val="298277644"/>
                    </a:ext>
                  </a:extLst>
                </a:gridCol>
              </a:tblGrid>
              <a:tr h="489043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9200836"/>
                  </a:ext>
                </a:extLst>
              </a:tr>
            </a:tbl>
          </a:graphicData>
        </a:graphic>
      </p:graphicFrame>
      <p:sp>
        <p:nvSpPr>
          <p:cNvPr id="7" name="Title 6">
            <a:extLst>
              <a:ext uri="{FF2B5EF4-FFF2-40B4-BE49-F238E27FC236}">
                <a16:creationId xmlns:a16="http://schemas.microsoft.com/office/drawing/2014/main" id="{C552099A-A57B-45D8-B653-83D86E450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30272" y="116354"/>
            <a:ext cx="23475491" cy="1612264"/>
          </a:xfrm>
        </p:spPr>
        <p:txBody>
          <a:bodyPr>
            <a:normAutofit/>
          </a:bodyPr>
          <a:lstStyle/>
          <a:p>
            <a:pPr algn="ctr"/>
            <a:endParaRPr lang="cy-GB" sz="1800" dirty="0">
              <a:latin typeface="Lucida Handwriting" panose="03010101010101010101" pitchFamily="66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B691D47D-5D5C-404B-9920-429C75D6D2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690477"/>
              </p:ext>
            </p:extLst>
          </p:nvPr>
        </p:nvGraphicFramePr>
        <p:xfrm>
          <a:off x="2031999" y="719665"/>
          <a:ext cx="7957570" cy="3616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78785">
                  <a:extLst>
                    <a:ext uri="{9D8B030D-6E8A-4147-A177-3AD203B41FA5}">
                      <a16:colId xmlns:a16="http://schemas.microsoft.com/office/drawing/2014/main" val="3109021381"/>
                    </a:ext>
                  </a:extLst>
                </a:gridCol>
                <a:gridCol w="3978785">
                  <a:extLst>
                    <a:ext uri="{9D8B030D-6E8A-4147-A177-3AD203B41FA5}">
                      <a16:colId xmlns:a16="http://schemas.microsoft.com/office/drawing/2014/main" val="4079757652"/>
                    </a:ext>
                  </a:extLst>
                </a:gridCol>
              </a:tblGrid>
              <a:tr h="3616361"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                                          </a:t>
                      </a:r>
                    </a:p>
                    <a:p>
                      <a:pPr algn="ctr"/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sz="1800" dirty="0">
                        <a:solidFill>
                          <a:schemeClr val="lt1"/>
                        </a:solidFill>
                        <a:latin typeface="+mn-lt"/>
                      </a:endParaRPr>
                    </a:p>
                    <a:p>
                      <a:r>
                        <a:rPr lang="cy-GB" sz="280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drwg</a:t>
                      </a:r>
                      <a:endParaRPr lang="en-GB" sz="28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289371"/>
                  </a:ext>
                </a:extLst>
              </a:tr>
            </a:tbl>
          </a:graphicData>
        </a:graphic>
      </p:graphicFrame>
      <p:pic>
        <p:nvPicPr>
          <p:cNvPr id="12" name="Picture 11" descr="C:\Users\jewilliams\AppData\Local\Microsoft\Windows\INetCache\Content.MSO\AC6CAFF2.tmp">
            <a:extLst>
              <a:ext uri="{FF2B5EF4-FFF2-40B4-BE49-F238E27FC236}">
                <a16:creationId xmlns:a16="http://schemas.microsoft.com/office/drawing/2014/main" id="{8ADC788C-E1CC-44C2-9E38-75EAD355289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314" y="1594197"/>
            <a:ext cx="715010" cy="715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C:\Users\jewilliams\AppData\Local\Microsoft\Windows\INetCache\Content.MSO\4B759E91.tmp">
            <a:extLst>
              <a:ext uri="{FF2B5EF4-FFF2-40B4-BE49-F238E27FC236}">
                <a16:creationId xmlns:a16="http://schemas.microsoft.com/office/drawing/2014/main" id="{DC98A2AA-AFC9-4313-8528-FC3C9CADB91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066" y="1749583"/>
            <a:ext cx="347748" cy="42454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1D5582E-40A4-4A43-81B4-5A5A337D318F}"/>
              </a:ext>
            </a:extLst>
          </p:cNvPr>
          <p:cNvCxnSpPr>
            <a:cxnSpLocks/>
          </p:cNvCxnSpPr>
          <p:nvPr/>
        </p:nvCxnSpPr>
        <p:spPr>
          <a:xfrm>
            <a:off x="5791879" y="1458329"/>
            <a:ext cx="0" cy="42589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FD8B21E9-0C7E-47BB-BE81-DECACAC090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6802" y="4533285"/>
            <a:ext cx="2476500" cy="14097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D1F8C1D-9B62-49D1-9594-3415D1575F55}"/>
              </a:ext>
            </a:extLst>
          </p:cNvPr>
          <p:cNvSpPr/>
          <p:nvPr/>
        </p:nvSpPr>
        <p:spPr>
          <a:xfrm>
            <a:off x="7177881" y="6437099"/>
            <a:ext cx="3844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Peidiwch â thwyllo!  Paid â thwyllo.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7D8AE2A-C134-418D-874D-A3E0F9632F73}"/>
              </a:ext>
            </a:extLst>
          </p:cNvPr>
          <p:cNvSpPr txBox="1"/>
          <p:nvPr/>
        </p:nvSpPr>
        <p:spPr>
          <a:xfrm>
            <a:off x="3200400" y="1088997"/>
            <a:ext cx="6055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 err="1">
                <a:latin typeface="Comic Sans MS" panose="030F0702030302020204" pitchFamily="66" charset="0"/>
              </a:rPr>
              <a:t>Ansoddeiriau</a:t>
            </a:r>
            <a:r>
              <a:rPr lang="en-GB" u="sng" dirty="0">
                <a:latin typeface="Comic Sans MS" panose="030F0702030302020204" pitchFamily="66" charset="0"/>
              </a:rPr>
              <a:t> </a:t>
            </a:r>
            <a:r>
              <a:rPr lang="en-GB" u="sng" dirty="0" err="1">
                <a:latin typeface="Comic Sans MS" panose="030F0702030302020204" pitchFamily="66" charset="0"/>
              </a:rPr>
              <a:t>i</a:t>
            </a:r>
            <a:r>
              <a:rPr lang="en-GB" u="sng" dirty="0">
                <a:latin typeface="Comic Sans MS" panose="030F0702030302020204" pitchFamily="66" charset="0"/>
              </a:rPr>
              <a:t> </a:t>
            </a:r>
            <a:r>
              <a:rPr lang="en-GB" u="sng" dirty="0" err="1">
                <a:latin typeface="Comic Sans MS" panose="030F0702030302020204" pitchFamily="66" charset="0"/>
              </a:rPr>
              <a:t>ddisgrifio</a:t>
            </a:r>
            <a:r>
              <a:rPr lang="en-GB" u="sng" dirty="0">
                <a:latin typeface="Comic Sans MS" panose="030F0702030302020204" pitchFamily="66" charset="0"/>
              </a:rPr>
              <a:t> person</a:t>
            </a:r>
          </a:p>
        </p:txBody>
      </p:sp>
    </p:spTree>
    <p:extLst>
      <p:ext uri="{BB962C8B-B14F-4D97-AF65-F5344CB8AC3E}">
        <p14:creationId xmlns:p14="http://schemas.microsoft.com/office/powerpoint/2010/main" val="3155596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ADEAD84-8C32-4D68-9DD0-AF886C7C9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3DBDE22-6A28-444E-A154-450A350C5E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caredig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89D54D-5FC1-4E0E-B602-C037511E4D47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627" y="768350"/>
            <a:ext cx="6169025" cy="3454400"/>
          </a:xfrm>
        </p:spPr>
      </p:pic>
    </p:spTree>
    <p:extLst>
      <p:ext uri="{BB962C8B-B14F-4D97-AF65-F5344CB8AC3E}">
        <p14:creationId xmlns:p14="http://schemas.microsoft.com/office/powerpoint/2010/main" val="3027956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E24850A-68A6-4D82-8612-07EC8EABB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1A00847-EB13-450E-A819-2D6C8CB270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doniol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152E2D-F8B0-4A7E-9B5B-45AD6952DEB2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026763" y="211137"/>
            <a:ext cx="776922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570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8625795-6583-404D-956A-3F6090662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D8EF8A6-C9A4-4796-9729-46D1E1A14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946" y="4560889"/>
            <a:ext cx="10515600" cy="1500187"/>
          </a:xfrm>
        </p:spPr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gweithgar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B45395-2CC5-475B-94EF-20D7234CEAF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687398" y="138227"/>
            <a:ext cx="776922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666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302E45-4FFC-4EE0-8883-FFE485339C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0844" y="822914"/>
            <a:ext cx="5816003" cy="32569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00CC24-2993-42B2-B31B-B3FECF3CF2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33833-0075-4381-A14C-7100C46850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7757" y="4079875"/>
            <a:ext cx="9144000" cy="1655762"/>
          </a:xfrm>
        </p:spPr>
        <p:txBody>
          <a:bodyPr>
            <a:normAutofit/>
          </a:bodyPr>
          <a:lstStyle/>
          <a:p>
            <a:r>
              <a:rPr lang="en-GB" sz="8000" dirty="0" err="1">
                <a:latin typeface="Comic Sans MS" panose="030F0702030302020204" pitchFamily="66" charset="0"/>
              </a:rPr>
              <a:t>gonest</a:t>
            </a:r>
            <a:endParaRPr lang="cy-GB" sz="8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446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86E10B5-9F53-4EE1-8D3D-BD6E1DBFF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81756C4-2F41-4852-A2CC-547883B5EE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hapus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857049-DD93-4D02-8F65-82CEFAB1985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653580" y="613838"/>
            <a:ext cx="6872140" cy="3848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209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30D9F25-C043-4A7D-BBA8-1C1A291A4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2EDB32E-F977-4108-AAC6-85E342ED7E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talentog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16E7279-9F85-4A87-AB7F-7018E71CE27C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450623" y="446653"/>
            <a:ext cx="3465513" cy="19415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697F93-C684-4130-809A-7F0872957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0956" y="276323"/>
            <a:ext cx="4048521" cy="22671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FF189D-C400-4CA9-898C-D4A5A2EED7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7235" y="365124"/>
            <a:ext cx="3612575" cy="202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171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0A4C48-54E9-4AA1-AE4E-E4AE8C574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E77D7C4-87F9-44A1-936B-43ADCBB0D6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>
                <a:solidFill>
                  <a:schemeClr val="tx1"/>
                </a:solidFill>
                <a:latin typeface="Comic Sans MS" panose="030F0702030302020204" pitchFamily="66" charset="0"/>
              </a:rPr>
              <a:t>da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736B7A-E27D-4E6B-B160-A1920132805E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073139" y="449736"/>
            <a:ext cx="5586531" cy="3129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794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6C1B8E-8159-4043-B024-CF3D52775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8B2007D-80A3-40A2-B98A-131F7C2BAE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diddorol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6F044C-ECFD-4673-B334-903C39F72C0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875175" y="883878"/>
            <a:ext cx="6097588" cy="3414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330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F85314-EE36-4772-A135-9210421B8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028" y="250783"/>
            <a:ext cx="6014301" cy="33680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0D2B8C-545F-4E24-93D3-6C23F950D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274942-F617-4808-9E21-C822E43697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hyfryd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287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4658F-8EBB-41CA-92C2-4B1693C43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Pa </a:t>
            </a:r>
            <a:r>
              <a:rPr lang="en-GB" dirty="0" err="1">
                <a:latin typeface="Comic Sans MS" panose="030F0702030302020204" pitchFamily="66" charset="0"/>
              </a:rPr>
              <a:t>fath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ffrind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hoffet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ti</a:t>
            </a:r>
            <a:r>
              <a:rPr lang="en-GB" dirty="0">
                <a:latin typeface="Comic Sans MS" panose="030F0702030302020204" pitchFamily="66" charset="0"/>
              </a:rPr>
              <a:t>?</a:t>
            </a:r>
            <a:br>
              <a:rPr lang="cy-GB" dirty="0">
                <a:latin typeface="Comic Sans MS" panose="030F0702030302020204" pitchFamily="66" charset="0"/>
              </a:rPr>
            </a:br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D47A6F2-3703-432B-AC75-19F4C32FE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7306" y="1028221"/>
            <a:ext cx="7457388" cy="5464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1CCA02-2720-440D-86D6-A7417B4D8220}"/>
              </a:ext>
            </a:extLst>
          </p:cNvPr>
          <p:cNvSpPr txBox="1"/>
          <p:nvPr/>
        </p:nvSpPr>
        <p:spPr>
          <a:xfrm>
            <a:off x="9411878" y="1506022"/>
            <a:ext cx="328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Beth </a:t>
            </a:r>
            <a:r>
              <a:rPr lang="en-GB" dirty="0" err="1">
                <a:solidFill>
                  <a:srgbClr val="00B0F0"/>
                </a:solidFill>
                <a:latin typeface="Lucida Handwriting" panose="03010101010101010101" pitchFamily="66" charset="0"/>
              </a:rPr>
              <a:t>sydd</a:t>
            </a:r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 </a:t>
            </a:r>
            <a:r>
              <a:rPr lang="en-GB" dirty="0" err="1">
                <a:solidFill>
                  <a:srgbClr val="00B0F0"/>
                </a:solidFill>
                <a:latin typeface="Lucida Handwriting" panose="03010101010101010101" pitchFamily="66" charset="0"/>
              </a:rPr>
              <a:t>ar</a:t>
            </a:r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 y pen?</a:t>
            </a:r>
            <a:endParaRPr lang="cy-GB" dirty="0">
              <a:solidFill>
                <a:srgbClr val="00B0F0"/>
              </a:solidFill>
              <a:latin typeface="Lucida Handwriting" panose="03010101010101010101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6677B9-F26A-4195-B206-E77449FBD595}"/>
              </a:ext>
            </a:extLst>
          </p:cNvPr>
          <p:cNvSpPr txBox="1"/>
          <p:nvPr/>
        </p:nvSpPr>
        <p:spPr>
          <a:xfrm>
            <a:off x="9824694" y="5374966"/>
            <a:ext cx="3280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Beth </a:t>
            </a:r>
            <a:r>
              <a:rPr lang="en-GB" dirty="0" err="1">
                <a:solidFill>
                  <a:srgbClr val="00B0F0"/>
                </a:solidFill>
                <a:latin typeface="Lucida Handwriting" panose="03010101010101010101" pitchFamily="66" charset="0"/>
              </a:rPr>
              <a:t>sydd</a:t>
            </a:r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 </a:t>
            </a:r>
            <a:r>
              <a:rPr lang="en-GB" dirty="0" err="1">
                <a:solidFill>
                  <a:srgbClr val="00B0F0"/>
                </a:solidFill>
                <a:latin typeface="Lucida Handwriting" panose="03010101010101010101" pitchFamily="66" charset="0"/>
              </a:rPr>
              <a:t>ar</a:t>
            </a:r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 y </a:t>
            </a:r>
            <a:r>
              <a:rPr lang="en-GB" dirty="0" err="1">
                <a:solidFill>
                  <a:srgbClr val="00B0F0"/>
                </a:solidFill>
                <a:latin typeface="Lucida Handwriting" panose="03010101010101010101" pitchFamily="66" charset="0"/>
              </a:rPr>
              <a:t>gwaelod</a:t>
            </a:r>
            <a:r>
              <a:rPr lang="en-GB" dirty="0">
                <a:solidFill>
                  <a:srgbClr val="00B0F0"/>
                </a:solidFill>
                <a:latin typeface="Lucida Handwriting" panose="03010101010101010101" pitchFamily="66" charset="0"/>
              </a:rPr>
              <a:t>?</a:t>
            </a:r>
            <a:endParaRPr lang="cy-GB" dirty="0">
              <a:solidFill>
                <a:srgbClr val="00B0F0"/>
              </a:solidFill>
              <a:latin typeface="Lucida Handwriting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2343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0C5F61-CF75-47AA-90C7-F4334EC96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8772" y="3255962"/>
            <a:ext cx="2668744" cy="35816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6848B2-68BA-43E2-9B56-BDE0844B81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omic Sans MS" panose="030F0702030302020204" pitchFamily="66" charset="0"/>
              </a:rPr>
            </a:b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 err="1">
                <a:latin typeface="Comic Sans MS" panose="030F0702030302020204" pitchFamily="66" charset="0"/>
              </a:rPr>
              <a:t>Hoffwn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gael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ffrind</a:t>
            </a:r>
            <a:r>
              <a:rPr lang="en-GB" dirty="0">
                <a:latin typeface="Comic Sans MS" panose="030F0702030302020204" pitchFamily="66" charset="0"/>
              </a:rPr>
              <a:t>….</a:t>
            </a:r>
            <a:br>
              <a:rPr lang="cy-GB" dirty="0"/>
            </a:br>
            <a:endParaRPr lang="cy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0C1388-6C93-425D-AFE2-2A802A2B9B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429000"/>
            <a:ext cx="5285014" cy="295960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9430F88-BD2F-4F0A-A4C1-CD67470968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0F929AE-0025-48C3-8751-C3430DBEDB6D}"/>
              </a:ext>
            </a:extLst>
          </p:cNvPr>
          <p:cNvSpPr/>
          <p:nvPr/>
        </p:nvSpPr>
        <p:spPr>
          <a:xfrm>
            <a:off x="2817981" y="197605"/>
            <a:ext cx="719299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4400" dirty="0">
                <a:latin typeface="Comic Sans MS" panose="030F0702030302020204" pitchFamily="66" charset="0"/>
              </a:rPr>
              <a:t>Pa </a:t>
            </a:r>
            <a:r>
              <a:rPr lang="en-GB" sz="4400" dirty="0" err="1">
                <a:latin typeface="Comic Sans MS" panose="030F0702030302020204" pitchFamily="66" charset="0"/>
              </a:rPr>
              <a:t>fath</a:t>
            </a:r>
            <a:r>
              <a:rPr lang="en-GB" sz="4400" dirty="0">
                <a:latin typeface="Comic Sans MS" panose="030F0702030302020204" pitchFamily="66" charset="0"/>
              </a:rPr>
              <a:t> o </a:t>
            </a:r>
            <a:r>
              <a:rPr lang="en-GB" sz="4400" dirty="0" err="1">
                <a:latin typeface="Comic Sans MS" panose="030F0702030302020204" pitchFamily="66" charset="0"/>
              </a:rPr>
              <a:t>ffrind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hoffet</a:t>
            </a:r>
            <a:r>
              <a:rPr lang="en-GB" sz="4400" dirty="0">
                <a:latin typeface="Comic Sans MS" panose="030F0702030302020204" pitchFamily="66" charset="0"/>
              </a:rPr>
              <a:t> </a:t>
            </a:r>
            <a:r>
              <a:rPr lang="en-GB" sz="4400" dirty="0" err="1">
                <a:latin typeface="Comic Sans MS" panose="030F0702030302020204" pitchFamily="66" charset="0"/>
              </a:rPr>
              <a:t>ti</a:t>
            </a:r>
            <a:r>
              <a:rPr lang="en-GB" sz="4400" dirty="0">
                <a:latin typeface="Comic Sans MS" panose="030F0702030302020204" pitchFamily="66" charset="0"/>
              </a:rPr>
              <a:t>?</a:t>
            </a:r>
            <a:endParaRPr lang="cy-GB" sz="4400" dirty="0"/>
          </a:p>
        </p:txBody>
      </p:sp>
      <p:pic>
        <p:nvPicPr>
          <p:cNvPr id="7" name="Content Placeholder 3" descr="C:\Users\jewilliams\AppData\Local\Microsoft\Windows\INetCache\Content.MSO\AC6CAFF2.tmp">
            <a:extLst>
              <a:ext uri="{FF2B5EF4-FFF2-40B4-BE49-F238E27FC236}">
                <a16:creationId xmlns:a16="http://schemas.microsoft.com/office/drawing/2014/main" id="{D9CAD72F-752B-4287-99BF-BDA40559C05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43" y="1992086"/>
            <a:ext cx="827314" cy="10948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3542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1BBCF-4421-42BB-87EA-37F38120F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Pa </a:t>
            </a:r>
            <a:r>
              <a:rPr lang="en-GB" dirty="0" err="1">
                <a:latin typeface="Comic Sans MS" panose="030F0702030302020204" pitchFamily="66" charset="0"/>
              </a:rPr>
              <a:t>fath</a:t>
            </a:r>
            <a:r>
              <a:rPr lang="en-GB" dirty="0">
                <a:latin typeface="Comic Sans MS" panose="030F0702030302020204" pitchFamily="66" charset="0"/>
              </a:rPr>
              <a:t> o </a:t>
            </a:r>
            <a:r>
              <a:rPr lang="en-GB" dirty="0" err="1">
                <a:latin typeface="Comic Sans MS" panose="030F0702030302020204" pitchFamily="66" charset="0"/>
              </a:rPr>
              <a:t>ffrind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hoffet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ti</a:t>
            </a:r>
            <a:r>
              <a:rPr lang="en-GB" dirty="0">
                <a:latin typeface="Comic Sans MS" panose="030F0702030302020204" pitchFamily="66" charset="0"/>
              </a:rPr>
              <a:t>?</a:t>
            </a:r>
            <a:br>
              <a:rPr lang="cy-GB" dirty="0"/>
            </a:br>
            <a:endParaRPr lang="cy-GB" dirty="0"/>
          </a:p>
        </p:txBody>
      </p:sp>
      <p:pic>
        <p:nvPicPr>
          <p:cNvPr id="4" name="Content Placeholder 3" descr="C:\Users\jewilliams\AppData\Local\Microsoft\Windows\INetCache\Content.MSO\AC6CAFF2.tmp">
            <a:extLst>
              <a:ext uri="{FF2B5EF4-FFF2-40B4-BE49-F238E27FC236}">
                <a16:creationId xmlns:a16="http://schemas.microsoft.com/office/drawing/2014/main" id="{E550CCE7-404E-413D-9DC8-FDC9506010F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309" y="1700105"/>
            <a:ext cx="620486" cy="64849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9DA3BBE-BD2B-4CDF-968D-F169CBD35061}"/>
              </a:ext>
            </a:extLst>
          </p:cNvPr>
          <p:cNvSpPr/>
          <p:nvPr/>
        </p:nvSpPr>
        <p:spPr>
          <a:xfrm>
            <a:off x="2445628" y="1839686"/>
            <a:ext cx="49696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 err="1">
                <a:latin typeface="Comic Sans MS" panose="030F0702030302020204" pitchFamily="66" charset="0"/>
              </a:rPr>
              <a:t>Hoffwn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i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gael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ffrind</a:t>
            </a:r>
            <a:r>
              <a:rPr lang="en-GB" sz="3600" dirty="0">
                <a:latin typeface="Comic Sans MS" panose="030F0702030302020204" pitchFamily="66" charset="0"/>
              </a:rPr>
              <a:t>….</a:t>
            </a:r>
            <a:endParaRPr lang="cy-GB" sz="3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A45E87-97DB-4007-98A1-D7CB13048032}"/>
              </a:ext>
            </a:extLst>
          </p:cNvPr>
          <p:cNvSpPr/>
          <p:nvPr/>
        </p:nvSpPr>
        <p:spPr>
          <a:xfrm>
            <a:off x="2445628" y="2996585"/>
            <a:ext cx="54970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 err="1">
                <a:latin typeface="Comic Sans MS" panose="030F0702030302020204" pitchFamily="66" charset="0"/>
              </a:rPr>
              <a:t>Hoffwn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i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ddim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cael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ffrind</a:t>
            </a:r>
            <a:r>
              <a:rPr lang="en-GB" sz="3200" dirty="0">
                <a:latin typeface="Comic Sans MS" panose="030F0702030302020204" pitchFamily="66" charset="0"/>
              </a:rPr>
              <a:t> …</a:t>
            </a:r>
            <a:endParaRPr lang="cy-GB" sz="3200" dirty="0">
              <a:latin typeface="Comic Sans MS" panose="030F0702030302020204" pitchFamily="66" charset="0"/>
            </a:endParaRPr>
          </a:p>
        </p:txBody>
      </p:sp>
      <p:pic>
        <p:nvPicPr>
          <p:cNvPr id="7" name="Picture 6" descr="C:\Users\jewilliams\AppData\Local\Microsoft\Windows\INetCache\Content.MSO\4B759E91.tmp">
            <a:extLst>
              <a:ext uri="{FF2B5EF4-FFF2-40B4-BE49-F238E27FC236}">
                <a16:creationId xmlns:a16="http://schemas.microsoft.com/office/drawing/2014/main" id="{077CA823-3C75-4E03-8F91-6CB0010E8AA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980" y="2906877"/>
            <a:ext cx="531334" cy="54874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725D03-0339-45A5-AE9C-30A5CF0AFE7A}"/>
              </a:ext>
            </a:extLst>
          </p:cNvPr>
          <p:cNvSpPr txBox="1"/>
          <p:nvPr/>
        </p:nvSpPr>
        <p:spPr>
          <a:xfrm>
            <a:off x="8588828" y="5015547"/>
            <a:ext cx="2209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omic Sans MS" panose="030F0702030302020204" pitchFamily="66" charset="0"/>
              </a:rPr>
              <a:t>Edrychwch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ofalus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Gwrandewch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ofalus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  <a:p>
            <a:endParaRPr lang="cy-GB" dirty="0">
              <a:latin typeface="Comic Sans MS" panose="030F0702030302020204" pitchFamily="66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2D2C7AA-2E0C-4F7F-86F4-5D25347D9F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0773" y="4862435"/>
            <a:ext cx="1411741" cy="141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213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F562E6D-3833-4F5D-AF15-2D70C8502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3D90CA9-4100-4709-AEFE-4F00CE57A4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diog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77E1A48-AA47-4A89-AF1E-D3742BC7946C}"/>
              </a:ext>
            </a:extLst>
          </p:cNvPr>
          <p:cNvPicPr>
            <a:picLocks noGrp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505869" y="280283"/>
            <a:ext cx="7167562" cy="364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7106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DC891-AE48-4BA2-8A95-1D17646B8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1A803-57FE-485C-96B5-FA0A0790DA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crac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57586-6267-4EC9-B3EC-7ECC8D95E7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704734" y="768350"/>
            <a:ext cx="4453955" cy="314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0441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C9277-6888-498C-8060-BA01046FA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88DB76-BD18-40CE-928B-F7B086EE65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diflas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1662CB-36ED-4854-AFAE-D1EE0F6DAA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456271" y="1135402"/>
            <a:ext cx="5470014" cy="296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504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B5B9E-D646-484D-A54A-E4E2B022D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161829-1170-4EFD-927A-EAACC03FE3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ofnadwy</a:t>
            </a:r>
            <a:endParaRPr lang="cy-GB" sz="8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76814B-A3F8-4A51-8621-46EE4B3F3E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828377" y="1131434"/>
            <a:ext cx="6282965" cy="321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977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2490E-96F2-49BE-8A9E-ACDC6E031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362"/>
            <a:ext cx="10515600" cy="1196351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Ydych chi eisiau chwarae gêm?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E98B8-4503-4313-BCAE-6FE88B097E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081179-2E0A-43EF-B40E-1CA56B4E39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032" y="1175998"/>
            <a:ext cx="8475016" cy="5703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987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8342F-7DFC-46C6-97AC-69807B38C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Ydych chi eisiau chwarae gêm?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51C4-23D6-4C77-AE76-F4CA84E27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err="1"/>
              <a:t>Hoffwn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ffrind</a:t>
            </a:r>
            <a:r>
              <a:rPr lang="en-GB" dirty="0"/>
              <a:t> ……………….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err="1"/>
              <a:t>Hoffwn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ffrind</a:t>
            </a:r>
            <a:r>
              <a:rPr lang="en-GB" dirty="0"/>
              <a:t> ……………………….</a:t>
            </a: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88B64F-E619-4F11-9002-FE87BE3B2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4429" y="2657856"/>
            <a:ext cx="4071257" cy="22799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A9F69B-209E-46B2-8601-D5441F3C46C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580724" y="3429000"/>
            <a:ext cx="638666" cy="487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1557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00F60-6339-4300-BD8E-D539F4625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8000" dirty="0">
                <a:latin typeface="Comic Sans MS" panose="030F0702030302020204" pitchFamily="66" charset="0"/>
              </a:rPr>
            </a:br>
            <a:r>
              <a:rPr lang="en-GB" sz="8000" dirty="0">
                <a:latin typeface="Comic Sans MS" panose="030F0702030302020204" pitchFamily="66" charset="0"/>
              </a:rPr>
              <a:t>Pa </a:t>
            </a:r>
            <a:r>
              <a:rPr lang="en-GB" sz="8000" dirty="0" err="1">
                <a:latin typeface="Comic Sans MS" panose="030F0702030302020204" pitchFamily="66" charset="0"/>
              </a:rPr>
              <a:t>fath</a:t>
            </a:r>
            <a:r>
              <a:rPr lang="en-GB" sz="8000" dirty="0">
                <a:latin typeface="Comic Sans MS" panose="030F0702030302020204" pitchFamily="66" charset="0"/>
              </a:rPr>
              <a:t> o </a:t>
            </a:r>
            <a:r>
              <a:rPr lang="en-GB" sz="8000" dirty="0" err="1">
                <a:latin typeface="Comic Sans MS" panose="030F0702030302020204" pitchFamily="66" charset="0"/>
              </a:rPr>
              <a:t>ffrind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hoffet</a:t>
            </a:r>
            <a:r>
              <a:rPr lang="en-GB" sz="8000" dirty="0">
                <a:latin typeface="Comic Sans MS" panose="030F0702030302020204" pitchFamily="66" charset="0"/>
              </a:rPr>
              <a:t> </a:t>
            </a:r>
            <a:r>
              <a:rPr lang="en-GB" sz="8000" dirty="0" err="1">
                <a:latin typeface="Comic Sans MS" panose="030F0702030302020204" pitchFamily="66" charset="0"/>
              </a:rPr>
              <a:t>ti</a:t>
            </a:r>
            <a:r>
              <a:rPr lang="en-GB" sz="8000" dirty="0">
                <a:latin typeface="Comic Sans MS" panose="030F0702030302020204" pitchFamily="66" charset="0"/>
              </a:rPr>
              <a:t>?</a:t>
            </a:r>
            <a:endParaRPr lang="cy-GB" sz="8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477B6-4800-4D63-910D-1337687AD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43B6BB06-00C6-43C1-9070-05CD0A9BC4B9}"/>
              </a:ext>
            </a:extLst>
          </p:cNvPr>
          <p:cNvSpPr/>
          <p:nvPr/>
        </p:nvSpPr>
        <p:spPr>
          <a:xfrm>
            <a:off x="3369128" y="2449286"/>
            <a:ext cx="5453743" cy="4212772"/>
          </a:xfrm>
          <a:prstGeom prst="hear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43077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3733</TotalTime>
  <Words>405</Words>
  <Application>Microsoft Office PowerPoint</Application>
  <PresentationFormat>Widescreen</PresentationFormat>
  <Paragraphs>84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Light</vt:lpstr>
      <vt:lpstr>Comic Sans MS</vt:lpstr>
      <vt:lpstr>Lucida Handwriting</vt:lpstr>
      <vt:lpstr>Office Theme</vt:lpstr>
      <vt:lpstr>Enw:  Jemma Williams  Teitl y wers: Pa fath o ffrind hoffet ti? Nod y wers ydy: adolygu ansoddeiriau ac ymarfer y  patrwm: hoffwn i / hoffwn i ddim. Blwyddyn: 4</vt:lpstr>
      <vt:lpstr>    Pam roedd dydd sul yn arbennig?</vt:lpstr>
      <vt:lpstr>Dydd Santes Dwynen  Y pumed ar hugain o Ionawr</vt:lpstr>
      <vt:lpstr>Pa fath o ffrind hoffet ti?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fath o ffrind hoffet ti? </vt:lpstr>
      <vt:lpstr>  Hoffwn i gael ffrind…. </vt:lpstr>
      <vt:lpstr>Pa fath o ffrind hoffet ti? </vt:lpstr>
      <vt:lpstr>PowerPoint Presentation</vt:lpstr>
      <vt:lpstr>PowerPoint Presentation</vt:lpstr>
      <vt:lpstr>PowerPoint Presentation</vt:lpstr>
      <vt:lpstr>PowerPoint Presentation</vt:lpstr>
      <vt:lpstr>Ydych chi eisiau chwarae gêm?</vt:lpstr>
      <vt:lpstr>Ydych chi eisiau chwarae gêm?</vt:lpstr>
      <vt:lpstr> Pa fath o ffrind hoffet ti?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 Williams (Ysgol Bro Tawe)</dc:creator>
  <cp:lastModifiedBy>J Williams (Ysgol Bro Tawe)</cp:lastModifiedBy>
  <cp:revision>85</cp:revision>
  <cp:lastPrinted>2026-01-28T17:12:08Z</cp:lastPrinted>
  <dcterms:created xsi:type="dcterms:W3CDTF">2025-11-24T14:19:31Z</dcterms:created>
  <dcterms:modified xsi:type="dcterms:W3CDTF">2026-01-28T17:15:25Z</dcterms:modified>
</cp:coreProperties>
</file>