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  <p:sldMasterId id="2147483687" r:id="rId2"/>
  </p:sldMasterIdLst>
  <p:notesMasterIdLst>
    <p:notesMasterId r:id="rId17"/>
  </p:notesMasterIdLst>
  <p:sldIdLst>
    <p:sldId id="258" r:id="rId3"/>
    <p:sldId id="364" r:id="rId4"/>
    <p:sldId id="491" r:id="rId5"/>
    <p:sldId id="287" r:id="rId6"/>
    <p:sldId id="377" r:id="rId7"/>
    <p:sldId id="376" r:id="rId8"/>
    <p:sldId id="378" r:id="rId9"/>
    <p:sldId id="375" r:id="rId10"/>
    <p:sldId id="374" r:id="rId11"/>
    <p:sldId id="373" r:id="rId12"/>
    <p:sldId id="382" r:id="rId13"/>
    <p:sldId id="475" r:id="rId14"/>
    <p:sldId id="380" r:id="rId15"/>
    <p:sldId id="492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E1FF"/>
    <a:srgbClr val="007DC3"/>
    <a:srgbClr val="8A8AA3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4" autoAdjust="0"/>
  </p:normalViewPr>
  <p:slideViewPr>
    <p:cSldViewPr>
      <p:cViewPr varScale="1">
        <p:scale>
          <a:sx n="61" d="100"/>
          <a:sy n="61" d="100"/>
        </p:scale>
        <p:origin x="146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15/06/2022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15/06/2022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15/06/2022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15/06/2022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15/06/2022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15/06/2022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15/06/2022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15/06/2022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15/06/2022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15/06/2022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15/06/2022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15/06/2022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15/06/2022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0452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3014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4526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930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7308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0052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5235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1764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43892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24360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393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15/06/2022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EF4753-5157-46D8-BCA7-975CB856742C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775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FFFF00"/>
                </a:solidFill>
              </a:rPr>
              <a:t>Management Accounting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560" y="3744615"/>
            <a:ext cx="7920880" cy="17526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Cost Volume Profit Analysis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/>
          <a:lstStyle/>
          <a:p>
            <a:fld id="{C2C2459C-41A3-4DEE-9162-AED796F61C72}" type="slidenum">
              <a:rPr lang="en-GB" smtClean="0"/>
              <a:pPr/>
              <a:t>1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48088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7504" y="2306568"/>
            <a:ext cx="87849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>
                <a:solidFill>
                  <a:schemeClr val="accent4">
                    <a:lumMod val="50000"/>
                  </a:schemeClr>
                </a:solidFill>
              </a:rPr>
              <a:t>Marginal Costing </a:t>
            </a:r>
          </a:p>
          <a:p>
            <a:pPr algn="ctr"/>
            <a:endParaRPr lang="en-GB" sz="3600" b="1" dirty="0">
              <a:solidFill>
                <a:schemeClr val="accent4">
                  <a:lumMod val="50000"/>
                </a:schemeClr>
              </a:solidFill>
            </a:endParaRPr>
          </a:p>
          <a:p>
            <a:pPr algn="ctr"/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738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7504" y="116632"/>
            <a:ext cx="8784976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Marginal costing 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sz="3200" dirty="0">
                <a:solidFill>
                  <a:srgbClr val="002060"/>
                </a:solidFill>
              </a:rPr>
              <a:t>A costing technique where the marginal cost/ variable cost is charged to </a:t>
            </a:r>
            <a:r>
              <a:rPr lang="en-GB" sz="3200" b="1" dirty="0">
                <a:solidFill>
                  <a:srgbClr val="002060"/>
                </a:solidFill>
              </a:rPr>
              <a:t>unit costs </a:t>
            </a:r>
            <a:r>
              <a:rPr lang="en-GB" sz="3200" dirty="0">
                <a:solidFill>
                  <a:srgbClr val="002060"/>
                </a:solidFill>
              </a:rPr>
              <a:t>while the fixed cost is written off as </a:t>
            </a:r>
            <a:r>
              <a:rPr lang="en-GB" sz="3200" b="1" dirty="0">
                <a:solidFill>
                  <a:srgbClr val="002060"/>
                </a:solidFill>
              </a:rPr>
              <a:t>period</a:t>
            </a:r>
            <a:r>
              <a:rPr lang="en-GB" sz="3200" dirty="0">
                <a:solidFill>
                  <a:srgbClr val="002060"/>
                </a:solidFill>
              </a:rPr>
              <a:t> costs against </a:t>
            </a:r>
            <a:r>
              <a:rPr lang="en-GB" sz="3200" b="1" dirty="0">
                <a:solidFill>
                  <a:srgbClr val="C00000"/>
                </a:solidFill>
              </a:rPr>
              <a:t>contribution</a:t>
            </a:r>
          </a:p>
          <a:p>
            <a:pPr algn="ctr"/>
            <a:endParaRPr lang="en-GB" sz="3200" b="1" dirty="0">
              <a:solidFill>
                <a:srgbClr val="002060"/>
              </a:solidFill>
            </a:endParaRPr>
          </a:p>
          <a:p>
            <a:pPr algn="ctr"/>
            <a:endParaRPr lang="en-GB" sz="3200" b="1" dirty="0">
              <a:solidFill>
                <a:srgbClr val="002060"/>
              </a:solidFill>
            </a:endParaRPr>
          </a:p>
          <a:p>
            <a:pPr algn="ctr"/>
            <a:endParaRPr lang="en-GB" sz="3200" b="1" dirty="0">
              <a:solidFill>
                <a:srgbClr val="002060"/>
              </a:solidFill>
            </a:endParaRPr>
          </a:p>
          <a:p>
            <a:pPr algn="ctr"/>
            <a:r>
              <a:rPr lang="en-GB" sz="3200" b="1" dirty="0">
                <a:solidFill>
                  <a:srgbClr val="002060"/>
                </a:solidFill>
              </a:rPr>
              <a:t>Relevant costs …</a:t>
            </a:r>
          </a:p>
          <a:p>
            <a:pPr algn="ctr"/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769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040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Types of cost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869" y="1273404"/>
            <a:ext cx="8229600" cy="4315836"/>
          </a:xfrm>
        </p:spPr>
        <p:txBody>
          <a:bodyPr>
            <a:no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important to understand three types of cost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Fixed costs are those costs that do not change with levels of sales activity 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Variable costs are those cost that do change with sales activity – the more units sold, the more variable costs per unit incurred 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Semi-variable costs are those costs that are a mix of the two. However, we will not be using these for our calculations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2AB201-B8C1-4280-9F8B-87A5FCC10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33278-8D2C-46E9-9145-8061F8ED03C5}" type="slidenum">
              <a:rPr lang="en-GB" smtClean="0"/>
              <a:t>4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08679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79828" y="3010937"/>
            <a:ext cx="820891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Cost-volume-profit analysis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Application of Marginal Costing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59511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54815" y="836712"/>
            <a:ext cx="82089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Cost-volume-profit analysis/ Break-even analysis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…defined</a:t>
            </a: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Is an exploration into/ examination of the relationship between changes in </a:t>
            </a: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activity level 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and changes in</a:t>
            </a: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C0504D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revenue, cost and profit.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1" i="0" u="none" strike="noStrike" kern="1200" cap="none" spc="0" normalizeH="0" baseline="0" noProof="0" dirty="0">
              <a:ln>
                <a:noFill/>
              </a:ln>
              <a:solidFill>
                <a:srgbClr val="C0504D">
                  <a:lumMod val="75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This concept applies Marginal Costing technique – implies we employ </a:t>
            </a: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contribution analysis</a:t>
            </a:r>
          </a:p>
        </p:txBody>
      </p:sp>
    </p:spTree>
    <p:extLst>
      <p:ext uri="{BB962C8B-B14F-4D97-AF65-F5344CB8AC3E}">
        <p14:creationId xmlns:p14="http://schemas.microsoft.com/office/powerpoint/2010/main" val="28466621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620688"/>
            <a:ext cx="82089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Break-even-point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…defined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Total Revenue = Total Cost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i.e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Profit/(Loss) = Zero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29599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23528" y="1844824"/>
            <a:ext cx="8208912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Two methods used in Cost-volume-profit/ Break-even analysis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457200" marR="0" lvl="0" indent="-4572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Graphical method pp 84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457200" marR="0" lvl="0" indent="-4572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Mathematical method pp 85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…let’s see next</a:t>
            </a:r>
          </a:p>
        </p:txBody>
      </p:sp>
    </p:spTree>
    <p:extLst>
      <p:ext uri="{BB962C8B-B14F-4D97-AF65-F5344CB8AC3E}">
        <p14:creationId xmlns:p14="http://schemas.microsoft.com/office/powerpoint/2010/main" val="14244440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95536" y="19665"/>
            <a:ext cx="820891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Graphical method pp 84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3" descr="Description: FIG8-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692696"/>
            <a:ext cx="8712967" cy="6048672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6" name="Straight Arrow Connector 5"/>
          <p:cNvCxnSpPr/>
          <p:nvPr/>
        </p:nvCxnSpPr>
        <p:spPr>
          <a:xfrm>
            <a:off x="8926093" y="764704"/>
            <a:ext cx="0" cy="5544616"/>
          </a:xfrm>
          <a:prstGeom prst="straightConnector1">
            <a:avLst/>
          </a:prstGeom>
          <a:ln>
            <a:headEnd type="triangle"/>
            <a:tailEnd type="triangle"/>
          </a:ln>
          <a:effectLst>
            <a:glow rad="139700">
              <a:schemeClr val="accent3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8346705" y="2638752"/>
            <a:ext cx="1225928" cy="21413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9384110">
            <a:off x="912710" y="5102175"/>
            <a:ext cx="2507461" cy="16193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086035">
            <a:off x="4456500" y="2659282"/>
            <a:ext cx="3676713" cy="23254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488235">
            <a:off x="3611323" y="4398269"/>
            <a:ext cx="2560075" cy="523923"/>
          </a:xfrm>
          <a:prstGeom prst="rect">
            <a:avLst/>
          </a:prstGeom>
        </p:spPr>
      </p:pic>
      <p:cxnSp>
        <p:nvCxnSpPr>
          <p:cNvPr id="13" name="Straight Arrow Connector 12"/>
          <p:cNvCxnSpPr/>
          <p:nvPr/>
        </p:nvCxnSpPr>
        <p:spPr>
          <a:xfrm flipH="1" flipV="1">
            <a:off x="3851921" y="4139953"/>
            <a:ext cx="936103" cy="36583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07410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6212"/>
            <a:ext cx="9144000" cy="6637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8626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99392"/>
            <a:ext cx="9144000" cy="6840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1389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2122"/>
            <a:ext cx="9144000" cy="6109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4814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8188"/>
            <a:ext cx="9036496" cy="683981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7704" y="1682700"/>
            <a:ext cx="6072386" cy="738188"/>
          </a:xfrm>
          <a:prstGeom prst="rect">
            <a:avLst/>
          </a:prstGeom>
        </p:spPr>
      </p:pic>
      <p:cxnSp>
        <p:nvCxnSpPr>
          <p:cNvPr id="7" name="Straight Arrow Connector 6"/>
          <p:cNvCxnSpPr/>
          <p:nvPr/>
        </p:nvCxnSpPr>
        <p:spPr>
          <a:xfrm flipH="1" flipV="1">
            <a:off x="899592" y="2132856"/>
            <a:ext cx="2160240" cy="16212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34627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2124E-46EE-440E-98A5-D744E7BE1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332" y="352088"/>
            <a:ext cx="91440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b="1" dirty="0">
                <a:solidFill>
                  <a:srgbClr val="002060"/>
                </a:solidFill>
              </a:rPr>
              <a:t>Now try this one:</a:t>
            </a:r>
            <a:br>
              <a:rPr lang="en-GB" sz="4000" b="1" dirty="0">
                <a:solidFill>
                  <a:srgbClr val="002060"/>
                </a:solidFill>
              </a:rPr>
            </a:br>
            <a:r>
              <a:rPr lang="en-GB" sz="2700" b="1" dirty="0">
                <a:solidFill>
                  <a:srgbClr val="002060"/>
                </a:solidFill>
              </a:rPr>
              <a:t>Sweet Toddlers manufactures and sells toddler jackets. Information below is given:</a:t>
            </a:r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E51BED-1ADD-47EC-B15A-A52264B7F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14</a:t>
            </a:fld>
            <a:endParaRPr lang="en-GB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003904B2-C996-46EF-BD90-F4D59D4CD2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7208750"/>
              </p:ext>
            </p:extLst>
          </p:nvPr>
        </p:nvGraphicFramePr>
        <p:xfrm>
          <a:off x="1259632" y="1340768"/>
          <a:ext cx="5544616" cy="2468880"/>
        </p:xfrm>
        <a:graphic>
          <a:graphicData uri="http://schemas.openxmlformats.org/drawingml/2006/table">
            <a:tbl>
              <a:tblPr bandRow="1">
                <a:tableStyleId>{7DF18680-E054-41AD-8BC1-D1AEF772440D}</a:tableStyleId>
              </a:tblPr>
              <a:tblGrid>
                <a:gridCol w="4257166">
                  <a:extLst>
                    <a:ext uri="{9D8B030D-6E8A-4147-A177-3AD203B41FA5}">
                      <a16:colId xmlns:a16="http://schemas.microsoft.com/office/drawing/2014/main" val="1457543513"/>
                    </a:ext>
                  </a:extLst>
                </a:gridCol>
                <a:gridCol w="1287450">
                  <a:extLst>
                    <a:ext uri="{9D8B030D-6E8A-4147-A177-3AD203B41FA5}">
                      <a16:colId xmlns:a16="http://schemas.microsoft.com/office/drawing/2014/main" val="2195310192"/>
                    </a:ext>
                  </a:extLst>
                </a:gridCol>
              </a:tblGrid>
              <a:tr h="333756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2060"/>
                          </a:solidFill>
                        </a:rPr>
                        <a:t>Selling Price per jacket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2060"/>
                          </a:solidFill>
                        </a:rPr>
                        <a:t>£50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4971673"/>
                  </a:ext>
                </a:extLst>
              </a:tr>
              <a:tr h="333756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2060"/>
                          </a:solidFill>
                        </a:rPr>
                        <a:t>Direct Labour &amp; Direct Material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2060"/>
                          </a:solidFill>
                        </a:rPr>
                        <a:t>£25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5135263"/>
                  </a:ext>
                </a:extLst>
              </a:tr>
              <a:tr h="333756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2060"/>
                          </a:solidFill>
                        </a:rPr>
                        <a:t>Other Variable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2060"/>
                          </a:solidFill>
                        </a:rPr>
                        <a:t>£10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3476190"/>
                  </a:ext>
                </a:extLst>
              </a:tr>
              <a:tr h="333756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2060"/>
                          </a:solidFill>
                        </a:rPr>
                        <a:t>Manager’s Fixed Salary per annum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2060"/>
                          </a:solidFill>
                        </a:rPr>
                        <a:t>£200,000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7287436"/>
                  </a:ext>
                </a:extLst>
              </a:tr>
              <a:tr h="333756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2060"/>
                          </a:solidFill>
                        </a:rPr>
                        <a:t>Fixed Rent per annum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2060"/>
                          </a:solidFill>
                        </a:rPr>
                        <a:t>£139,750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063467"/>
                  </a:ext>
                </a:extLst>
              </a:tr>
              <a:tr h="584074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2060"/>
                          </a:solidFill>
                        </a:rPr>
                        <a:t>Expected Sales Volume in 2022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2060"/>
                          </a:solidFill>
                        </a:rPr>
                        <a:t>40,000 jackets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7943988"/>
                  </a:ext>
                </a:extLst>
              </a:tr>
            </a:tbl>
          </a:graphicData>
        </a:graphic>
      </p:graphicFrame>
      <p:sp>
        <p:nvSpPr>
          <p:cNvPr id="6" name="Title 1">
            <a:extLst>
              <a:ext uri="{FF2B5EF4-FFF2-40B4-BE49-F238E27FC236}">
                <a16:creationId xmlns:a16="http://schemas.microsoft.com/office/drawing/2014/main" id="{DA10131A-B491-4C93-AC46-044DA6553436}"/>
              </a:ext>
            </a:extLst>
          </p:cNvPr>
          <p:cNvSpPr txBox="1">
            <a:spLocks/>
          </p:cNvSpPr>
          <p:nvPr/>
        </p:nvSpPr>
        <p:spPr>
          <a:xfrm>
            <a:off x="6015" y="4005064"/>
            <a:ext cx="9144000" cy="1359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6400" b="1" dirty="0">
                <a:solidFill>
                  <a:srgbClr val="002060"/>
                </a:solidFill>
              </a:rPr>
              <a:t>You are the Management Accountant and have been requested to provide the following information:</a:t>
            </a:r>
          </a:p>
          <a:p>
            <a:pPr marL="742950" indent="-742950" algn="l">
              <a:buFont typeface="+mj-lt"/>
              <a:buAutoNum type="arabicPeriod"/>
            </a:pPr>
            <a:r>
              <a:rPr lang="en-GB" sz="6400" b="1" dirty="0">
                <a:solidFill>
                  <a:srgbClr val="002060"/>
                </a:solidFill>
              </a:rPr>
              <a:t>The number of jackets that must be sold to break even</a:t>
            </a:r>
          </a:p>
          <a:p>
            <a:pPr marL="742950" indent="-742950" algn="l">
              <a:buFont typeface="+mj-lt"/>
              <a:buAutoNum type="arabicPeriod"/>
            </a:pPr>
            <a:r>
              <a:rPr lang="en-GB" sz="6400" b="1" dirty="0">
                <a:solidFill>
                  <a:srgbClr val="002060"/>
                </a:solidFill>
              </a:rPr>
              <a:t>The margin of safety expressed as a percentage</a:t>
            </a:r>
          </a:p>
          <a:p>
            <a:pPr marL="742950" indent="-742950" algn="l">
              <a:buFont typeface="+mj-lt"/>
              <a:buAutoNum type="arabicPeriod"/>
            </a:pPr>
            <a:r>
              <a:rPr lang="en-GB" sz="6400" b="1" dirty="0">
                <a:solidFill>
                  <a:srgbClr val="002060"/>
                </a:solidFill>
              </a:rPr>
              <a:t>The number of jackets to be sold in order to make £180,000 profit</a:t>
            </a:r>
          </a:p>
          <a:p>
            <a:pPr marL="742950" indent="-742950" algn="l">
              <a:buFont typeface="+mj-lt"/>
              <a:buAutoNum type="arabicPeriod"/>
            </a:pPr>
            <a:r>
              <a:rPr lang="en-GB" sz="6400" b="1" dirty="0">
                <a:solidFill>
                  <a:srgbClr val="002060"/>
                </a:solidFill>
              </a:rPr>
              <a:t>The number of units to be sold in order to breakeven if an annual advertising contract of £3,000 is signed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816627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5987</TotalTime>
  <Words>356</Words>
  <Application>Microsoft Office PowerPoint</Application>
  <PresentationFormat>On-screen Show (4:3)</PresentationFormat>
  <Paragraphs>80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Myriad Pro</vt:lpstr>
      <vt:lpstr>Times New Roman</vt:lpstr>
      <vt:lpstr>20140311PresentationUWTSDTemplate</vt:lpstr>
      <vt:lpstr>Office Theme</vt:lpstr>
      <vt:lpstr>Management Accounting</vt:lpstr>
      <vt:lpstr>  </vt:lpstr>
      <vt:lpstr>  </vt:lpstr>
      <vt:lpstr>Types of cost</vt:lpstr>
      <vt:lpstr>  </vt:lpstr>
      <vt:lpstr>  </vt:lpstr>
      <vt:lpstr>  </vt:lpstr>
      <vt:lpstr>  </vt:lpstr>
      <vt:lpstr>  </vt:lpstr>
      <vt:lpstr>  </vt:lpstr>
      <vt:lpstr>  </vt:lpstr>
      <vt:lpstr>  </vt:lpstr>
      <vt:lpstr>  </vt:lpstr>
      <vt:lpstr>Now try this one: Sweet Toddlers manufactures and sells toddler jackets. Information below is given: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Muno</cp:lastModifiedBy>
  <cp:revision>275</cp:revision>
  <dcterms:created xsi:type="dcterms:W3CDTF">2013-10-11T12:05:37Z</dcterms:created>
  <dcterms:modified xsi:type="dcterms:W3CDTF">2022-06-15T20:55:59Z</dcterms:modified>
</cp:coreProperties>
</file>