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0" r:id="rId4"/>
    <p:sldId id="259"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3730" autoAdjust="0"/>
  </p:normalViewPr>
  <p:slideViewPr>
    <p:cSldViewPr snapToGrid="0">
      <p:cViewPr varScale="1">
        <p:scale>
          <a:sx n="63" d="100"/>
          <a:sy n="63" d="100"/>
        </p:scale>
        <p:origin x="-1397"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E6ADA0-7C6C-4E8E-99C5-3D15A59BEA80}" type="datetimeFigureOut">
              <a:rPr lang="en-GB" smtClean="0"/>
              <a:t>20/07/2026</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3BA729-C87F-4FE0-9083-B5F620FD5B27}" type="slidenum">
              <a:rPr lang="en-GB" smtClean="0"/>
              <a:t>‹#›</a:t>
            </a:fld>
            <a:endParaRPr lang="en-GB"/>
          </a:p>
        </p:txBody>
      </p:sp>
    </p:spTree>
    <p:extLst>
      <p:ext uri="{BB962C8B-B14F-4D97-AF65-F5344CB8AC3E}">
        <p14:creationId xmlns:p14="http://schemas.microsoft.com/office/powerpoint/2010/main" val="3023591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presentation will explore how Mayfair Home Care Agency can use Microsoft 365.</a:t>
            </a:r>
          </a:p>
          <a:p>
            <a:r>
              <a:rPr lang="en-US" dirty="0" smtClean="0"/>
              <a:t> </a:t>
            </a:r>
            <a:r>
              <a:rPr lang="en-US" baseline="0" dirty="0" smtClean="0"/>
              <a:t> I will be presenting t</a:t>
            </a:r>
            <a:r>
              <a:rPr lang="en-US" dirty="0" smtClean="0"/>
              <a:t>ask One - Microsoft Word as well as a brief introduction to the case study.</a:t>
            </a:r>
            <a:endParaRPr lang="en-GB" dirty="0"/>
          </a:p>
        </p:txBody>
      </p:sp>
      <p:sp>
        <p:nvSpPr>
          <p:cNvPr id="4" name="Slide Number Placeholder 3"/>
          <p:cNvSpPr>
            <a:spLocks noGrp="1"/>
          </p:cNvSpPr>
          <p:nvPr>
            <p:ph type="sldNum" sz="quarter" idx="10"/>
          </p:nvPr>
        </p:nvSpPr>
        <p:spPr/>
        <p:txBody>
          <a:bodyPr/>
          <a:lstStyle/>
          <a:p>
            <a:fld id="{953BA729-C87F-4FE0-9083-B5F620FD5B27}" type="slidenum">
              <a:rPr lang="en-GB" smtClean="0"/>
              <a:t>1</a:t>
            </a:fld>
            <a:endParaRPr lang="en-GB"/>
          </a:p>
        </p:txBody>
      </p:sp>
    </p:spTree>
    <p:extLst>
      <p:ext uri="{BB962C8B-B14F-4D97-AF65-F5344CB8AC3E}">
        <p14:creationId xmlns:p14="http://schemas.microsoft.com/office/powerpoint/2010/main" val="124666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200" dirty="0" smtClean="0">
                <a:effectLst/>
                <a:latin typeface="Times New Roman" pitchFamily="18" charset="0"/>
                <a:ea typeface="Calibri"/>
                <a:cs typeface="Times New Roman" pitchFamily="18" charset="0"/>
              </a:rPr>
              <a:t>Mayfair Home Care Agency offers person centred care for older people. These clients are able to live alone in the community. Staff members include coordinators, carers, nurses and administrative staff. They work in various homes and shifts, and are seldom in the same home. Mayfair recently has switched to Microsoft 365. Staff confidence with this technology varies considerably; some staff are confident, while others are still developing their skills. Management's goal is to enhance efficiency, safeguard data, and boost staff collaboration. My part is on the first of these objectives: efficiency, and how to achieve efficiency by means of better documentation.</a:t>
            </a:r>
          </a:p>
          <a:p>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53BA729-C87F-4FE0-9083-B5F620FD5B27}" type="slidenum">
              <a:rPr lang="en-GB" smtClean="0"/>
              <a:t>2</a:t>
            </a:fld>
            <a:endParaRPr lang="en-GB"/>
          </a:p>
        </p:txBody>
      </p:sp>
    </p:spTree>
    <p:extLst>
      <p:ext uri="{BB962C8B-B14F-4D97-AF65-F5344CB8AC3E}">
        <p14:creationId xmlns:p14="http://schemas.microsoft.com/office/powerpoint/2010/main" val="1826669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200" dirty="0" smtClean="0">
                <a:effectLst/>
                <a:latin typeface="Times New Roman" pitchFamily="18" charset="0"/>
                <a:ea typeface="Calibri"/>
                <a:cs typeface="Times New Roman" pitchFamily="18" charset="0"/>
              </a:rPr>
              <a:t>Currently, care plans are written down by hand by coordinators and nurses. They also record visit notes and incident logs by hand. This practice poses a number of issues. Handwriting can be difficult to read. Pages can be lost. Information isn't instantly available to others; it can only be accessed in the office once the paperwork is returned. Also there is no set way of recording information and each staff member will have their own way of recording it. There were clear reasons for choosing Word. It's already part of Mayfair's Microsoft 365 plan and there's no extra charge. This enables sharing of templates, co-editing, and integrated accessibility features, all essential with varied levels of staff digital confidence.</a:t>
            </a:r>
          </a:p>
          <a:p>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53BA729-C87F-4FE0-9083-B5F620FD5B27}" type="slidenum">
              <a:rPr lang="en-GB" smtClean="0"/>
              <a:t>3</a:t>
            </a:fld>
            <a:endParaRPr lang="en-GB"/>
          </a:p>
        </p:txBody>
      </p:sp>
    </p:spTree>
    <p:extLst>
      <p:ext uri="{BB962C8B-B14F-4D97-AF65-F5344CB8AC3E}">
        <p14:creationId xmlns:p14="http://schemas.microsoft.com/office/powerpoint/2010/main" val="3399207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Times New Roman" pitchFamily="18" charset="0"/>
                <a:cs typeface="Times New Roman" pitchFamily="18" charset="0"/>
              </a:rPr>
              <a:t>This slide compares the two approaches side by side, in the form of a table for clarity. The left column depicts the current situation: handwritten notes that are potentially illegible, lost or duplicated, only readable to others when the paperwork is sent back, and without a uniform structure. The right-hand side illustrates what Word can provide that is </a:t>
            </a:r>
            <a:r>
              <a:rPr lang="en-US" dirty="0" err="1" smtClean="0">
                <a:latin typeface="Times New Roman" pitchFamily="18" charset="0"/>
                <a:cs typeface="Times New Roman" pitchFamily="18" charset="0"/>
              </a:rPr>
              <a:t>standardised</a:t>
            </a:r>
            <a:r>
              <a:rPr lang="en-US" dirty="0" smtClean="0">
                <a:latin typeface="Times New Roman" pitchFamily="18" charset="0"/>
                <a:cs typeface="Times New Roman" pitchFamily="18" charset="0"/>
              </a:rPr>
              <a:t> templates for care plans, risk assessments and incident reports. Track Changes and Comments enable the coordinator and nurses to work on the same document. Dictate and Immersive Reader can assist staff who are not as confident when using digital tools. Additionally, all files are stored in </a:t>
            </a:r>
            <a:r>
              <a:rPr lang="en-US" dirty="0" err="1" smtClean="0">
                <a:latin typeface="Times New Roman" pitchFamily="18" charset="0"/>
                <a:cs typeface="Times New Roman" pitchFamily="18" charset="0"/>
              </a:rPr>
              <a:t>OneDrive</a:t>
            </a:r>
            <a:r>
              <a:rPr lang="en-US" dirty="0" smtClean="0">
                <a:latin typeface="Times New Roman" pitchFamily="18" charset="0"/>
                <a:cs typeface="Times New Roman" pitchFamily="18" charset="0"/>
              </a:rPr>
              <a:t> or SharePoint so that there is always one current version of a file, and no one is working on an outdated version. This approach is supported by research. Both Snow et al. (2025) and Bail et al. (2023) link this type of digital documentation with more comprehensive and person-</a:t>
            </a:r>
            <a:r>
              <a:rPr lang="en-US" dirty="0" err="1" smtClean="0">
                <a:latin typeface="Times New Roman" pitchFamily="18" charset="0"/>
                <a:cs typeface="Times New Roman" pitchFamily="18" charset="0"/>
              </a:rPr>
              <a:t>centred</a:t>
            </a:r>
            <a:r>
              <a:rPr lang="en-US" dirty="0" smtClean="0">
                <a:latin typeface="Times New Roman" pitchFamily="18" charset="0"/>
                <a:cs typeface="Times New Roman" pitchFamily="18" charset="0"/>
              </a:rPr>
              <a:t> care records.</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53BA729-C87F-4FE0-9083-B5F620FD5B27}" type="slidenum">
              <a:rPr lang="en-GB" smtClean="0"/>
              <a:t>4</a:t>
            </a:fld>
            <a:endParaRPr lang="en-GB"/>
          </a:p>
        </p:txBody>
      </p:sp>
    </p:spTree>
    <p:extLst>
      <p:ext uri="{BB962C8B-B14F-4D97-AF65-F5344CB8AC3E}">
        <p14:creationId xmlns:p14="http://schemas.microsoft.com/office/powerpoint/2010/main" val="854691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200" dirty="0" smtClean="0">
                <a:effectLst/>
                <a:latin typeface="Times New Roman" pitchFamily="18" charset="0"/>
                <a:ea typeface="Calibri"/>
                <a:cs typeface="Times New Roman" pitchFamily="18" charset="0"/>
              </a:rPr>
              <a:t>This slide lists the advantages of Word for Mayfair. Snow et al. (2025) discovered that the most frequent improvement after digital care records were implemented was efficiency. Bail et al. (2023) discovered that carers believed that digital documentation enabled them to focus on the person and not become bogged down in paperwork. Built in accessibility tools also assist staff who are less confident with technology, supporting adoption across the whole team. All of these benefits together suggest that Mayfair will gain real benefits if the tool is introduced well. The following slide takes into account the limitations that must be addressed as well.</a:t>
            </a:r>
          </a:p>
          <a:p>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53BA729-C87F-4FE0-9083-B5F620FD5B27}" type="slidenum">
              <a:rPr lang="en-GB" smtClean="0"/>
              <a:t>5</a:t>
            </a:fld>
            <a:endParaRPr lang="en-GB"/>
          </a:p>
        </p:txBody>
      </p:sp>
    </p:spTree>
    <p:extLst>
      <p:ext uri="{BB962C8B-B14F-4D97-AF65-F5344CB8AC3E}">
        <p14:creationId xmlns:p14="http://schemas.microsoft.com/office/powerpoint/2010/main" val="2150034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Times New Roman" pitchFamily="18" charset="0"/>
                <a:cs typeface="Times New Roman" pitchFamily="18" charset="0"/>
              </a:rPr>
              <a:t>While considering the benefits, it is important to consider true limitations. Insufficient training was a common obstacle to adoption reported by Snow et al. (2025). Some devices and </a:t>
            </a:r>
            <a:r>
              <a:rPr lang="en-US" dirty="0" err="1" smtClean="0">
                <a:latin typeface="Times New Roman" pitchFamily="18" charset="0"/>
                <a:cs typeface="Times New Roman" pitchFamily="18" charset="0"/>
              </a:rPr>
              <a:t>wi-fi</a:t>
            </a:r>
            <a:r>
              <a:rPr lang="en-US" dirty="0" smtClean="0">
                <a:latin typeface="Times New Roman" pitchFamily="18" charset="0"/>
                <a:cs typeface="Times New Roman" pitchFamily="18" charset="0"/>
              </a:rPr>
              <a:t> can never be relied on in home care, especially in more rural locations. Moreover, employees could create risky workarounds when they are pressed for time and a template doesn't fit their workflow. As such, Word is a solid option to consider for Mayfair if it's put in place with appropriate training and support, and not as a one-off change.</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53BA729-C87F-4FE0-9083-B5F620FD5B27}" type="slidenum">
              <a:rPr lang="en-GB" smtClean="0"/>
              <a:t>6</a:t>
            </a:fld>
            <a:endParaRPr lang="en-GB"/>
          </a:p>
        </p:txBody>
      </p:sp>
    </p:spTree>
    <p:extLst>
      <p:ext uri="{BB962C8B-B14F-4D97-AF65-F5344CB8AC3E}">
        <p14:creationId xmlns:p14="http://schemas.microsoft.com/office/powerpoint/2010/main" val="3235192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effectLst/>
                <a:latin typeface="Times New Roman" pitchFamily="18" charset="0"/>
                <a:ea typeface="Calibri"/>
                <a:cs typeface="Times New Roman" pitchFamily="18" charset="0"/>
              </a:rPr>
              <a:t>Task One is now over. This slide presents the reference list for this section, in Harvard style.</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953BA729-C87F-4FE0-9083-B5F620FD5B27}" type="slidenum">
              <a:rPr lang="en-GB" smtClean="0"/>
              <a:t>7</a:t>
            </a:fld>
            <a:endParaRPr lang="en-GB"/>
          </a:p>
        </p:txBody>
      </p:sp>
    </p:spTree>
    <p:extLst>
      <p:ext uri="{BB962C8B-B14F-4D97-AF65-F5344CB8AC3E}">
        <p14:creationId xmlns:p14="http://schemas.microsoft.com/office/powerpoint/2010/main" val="3073179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4BE039-516E-453E-914B-98EDB9CDA6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A89645F1-C245-4DAB-AB6D-7E93EE7826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B87214BC-5E31-4B99-93ED-D97CE78C0A56}"/>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5" name="Footer Placeholder 4">
            <a:extLst>
              <a:ext uri="{FF2B5EF4-FFF2-40B4-BE49-F238E27FC236}">
                <a16:creationId xmlns:a16="http://schemas.microsoft.com/office/drawing/2014/main" xmlns="" id="{15E95DE8-3B6F-4558-95F6-87B5AD4976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2DD16FE-955F-4768-A4E1-A846D65DCE60}"/>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265751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241466-6D82-4A16-B279-D00FA5F7A0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0DB4201-429A-4608-A5A4-C56886DAA15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AAF99AB4-435E-4836-8B7B-47572090F6E2}"/>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5" name="Footer Placeholder 4">
            <a:extLst>
              <a:ext uri="{FF2B5EF4-FFF2-40B4-BE49-F238E27FC236}">
                <a16:creationId xmlns:a16="http://schemas.microsoft.com/office/drawing/2014/main" xmlns="" id="{FAFE4EE7-0805-40F6-8A96-1507D03F11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00BD7AF-B2E1-45FC-986F-7A55C172B7ED}"/>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082052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1E1F78-F555-4712-AE42-72E59B00E6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D2FE2CB5-4296-45D5-A182-8FF1BD33B2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EC22961E-9327-4182-B919-8389C01E2F16}"/>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5" name="Footer Placeholder 4">
            <a:extLst>
              <a:ext uri="{FF2B5EF4-FFF2-40B4-BE49-F238E27FC236}">
                <a16:creationId xmlns:a16="http://schemas.microsoft.com/office/drawing/2014/main" xmlns="" id="{389C1C47-33B8-4EAC-AC6B-C2316BCCB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52BB0FE8-2978-4AC4-BDDC-45BA8C7ED209}"/>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568387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6BF98B-9847-4D99-8D8D-10DB5165CD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FE9F510B-70C2-409C-B611-5AD1D6ACE0C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AD739565-D042-46FE-AA6B-60E65AABD35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533CAEFD-44D9-47DB-B8E5-6B3556C681D6}"/>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6" name="Footer Placeholder 5">
            <a:extLst>
              <a:ext uri="{FF2B5EF4-FFF2-40B4-BE49-F238E27FC236}">
                <a16:creationId xmlns:a16="http://schemas.microsoft.com/office/drawing/2014/main" xmlns="" id="{97665B2E-731A-4DE6-8742-A4394CA61B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F5F02655-6F84-4E28-BCC3-E88A277AC37A}"/>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122358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5033BF-2095-4599-AA7D-A824127B36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308F7AA2-A637-4FDE-BE04-B64A72A4FB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8A2CE974-52C6-422B-BDD4-E5FE4F92C0B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A1F87BEA-30DA-4F78-A92C-4651F726C7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4852E6E3-A757-412B-BB5E-2B8E4A0D5AD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4874FC20-26B8-4151-9CF1-B7D345DBF83E}"/>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8" name="Footer Placeholder 7">
            <a:extLst>
              <a:ext uri="{FF2B5EF4-FFF2-40B4-BE49-F238E27FC236}">
                <a16:creationId xmlns:a16="http://schemas.microsoft.com/office/drawing/2014/main" xmlns="" id="{AC57B6C7-0ADD-4BD5-8F1E-695A3CCBD5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63010B08-C25E-4FF1-92F4-B8AAAC9D1749}"/>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453777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B50A77-9286-4126-BA4B-BADD3194EA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703A3FDF-EF07-4F2D-9081-BC5EB7C911BC}"/>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4" name="Footer Placeholder 3">
            <a:extLst>
              <a:ext uri="{FF2B5EF4-FFF2-40B4-BE49-F238E27FC236}">
                <a16:creationId xmlns:a16="http://schemas.microsoft.com/office/drawing/2014/main" xmlns="" id="{43BA9A85-8971-434F-99BB-6E3E06FF7A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9BAEA53B-5B17-4AD3-9FBE-1E84E4A9A12E}"/>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77657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1AC413BA-74A2-49BE-93A7-3C1942C9FA23}"/>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3" name="Footer Placeholder 2">
            <a:extLst>
              <a:ext uri="{FF2B5EF4-FFF2-40B4-BE49-F238E27FC236}">
                <a16:creationId xmlns:a16="http://schemas.microsoft.com/office/drawing/2014/main" xmlns="" id="{A765DD71-BACC-4DE7-ADA2-72BD8A090A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989CB4C1-4BCE-41FC-AC4A-D8E90F7D52E7}"/>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07650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567210-EF60-4EB9-9652-237C8051D4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61F4907-ECDB-4330-A5C8-2F971FFD2A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5B683491-6015-4723-B1ED-178A9A26CA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A930ABEF-4740-4210-99C4-551C5681CCE0}"/>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6" name="Footer Placeholder 5">
            <a:extLst>
              <a:ext uri="{FF2B5EF4-FFF2-40B4-BE49-F238E27FC236}">
                <a16:creationId xmlns:a16="http://schemas.microsoft.com/office/drawing/2014/main" xmlns="" id="{CB724F74-2373-4138-8BA7-F9B3D73677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968BD6C-C134-417E-93D6-569FA5FCDF8C}"/>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987796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980B32-393B-4886-8C45-082DF61AE9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076F4D61-209E-4028-ABEA-EF1783C190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7C96987F-39FA-490B-B810-957B4F7DED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A10FA7DF-4DCE-477E-B362-4354A323FE8C}"/>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6" name="Footer Placeholder 5">
            <a:extLst>
              <a:ext uri="{FF2B5EF4-FFF2-40B4-BE49-F238E27FC236}">
                <a16:creationId xmlns:a16="http://schemas.microsoft.com/office/drawing/2014/main" xmlns="" id="{FFD10C43-723D-410E-AB27-1AAB19D8DB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82F6E34-3C60-4D97-8F8C-60C0EC7F69D2}"/>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2734505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097821-09EE-4097-9D5C-A4D8EEAE96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BC236AD4-9D02-40C0-85FA-6F3682D535F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AF62521B-516A-4275-A1D1-1747E4725DC7}"/>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5" name="Footer Placeholder 4">
            <a:extLst>
              <a:ext uri="{FF2B5EF4-FFF2-40B4-BE49-F238E27FC236}">
                <a16:creationId xmlns:a16="http://schemas.microsoft.com/office/drawing/2014/main" xmlns="" id="{F112074F-4BE5-4DC6-9113-2705FCD0F8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3B0A0A9-8FB7-407B-A0C7-659F5E63BBE1}"/>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1149812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CE41FE7C-A6CD-4456-ADB9-8B4EC9F07D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8644966E-8859-4F17-AE30-06016F92911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A04348A-38AE-4CCC-88A8-EBA16306CCF3}"/>
              </a:ext>
            </a:extLst>
          </p:cNvPr>
          <p:cNvSpPr>
            <a:spLocks noGrp="1"/>
          </p:cNvSpPr>
          <p:nvPr>
            <p:ph type="dt" sz="half" idx="10"/>
          </p:nvPr>
        </p:nvSpPr>
        <p:spPr/>
        <p:txBody>
          <a:bodyPr/>
          <a:lstStyle/>
          <a:p>
            <a:fld id="{DEECEF6E-5BE5-4C98-9CB7-AF48FBCE7059}" type="datetimeFigureOut">
              <a:rPr lang="en-GB" smtClean="0"/>
              <a:t>20/07/2026</a:t>
            </a:fld>
            <a:endParaRPr lang="en-GB"/>
          </a:p>
        </p:txBody>
      </p:sp>
      <p:sp>
        <p:nvSpPr>
          <p:cNvPr id="5" name="Footer Placeholder 4">
            <a:extLst>
              <a:ext uri="{FF2B5EF4-FFF2-40B4-BE49-F238E27FC236}">
                <a16:creationId xmlns:a16="http://schemas.microsoft.com/office/drawing/2014/main" xmlns="" id="{C973802F-E7FD-47FA-B354-9AFA536661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B0EFB17-D60E-4570-A7BE-113BE134C6C7}"/>
              </a:ext>
            </a:extLst>
          </p:cNvPr>
          <p:cNvSpPr>
            <a:spLocks noGrp="1"/>
          </p:cNvSpPr>
          <p:nvPr>
            <p:ph type="sldNum" sz="quarter" idx="12"/>
          </p:nvPr>
        </p:nvSpPr>
        <p:spPr/>
        <p:txBody>
          <a:bodyPr/>
          <a:lstStyle/>
          <a:p>
            <a:fld id="{6E9EAF05-E94A-4A03-A578-6D08A4793B34}" type="slidenum">
              <a:rPr lang="en-GB" smtClean="0"/>
              <a:t>‹#›</a:t>
            </a:fld>
            <a:endParaRPr lang="en-GB"/>
          </a:p>
        </p:txBody>
      </p:sp>
    </p:spTree>
    <p:extLst>
      <p:ext uri="{BB962C8B-B14F-4D97-AF65-F5344CB8AC3E}">
        <p14:creationId xmlns:p14="http://schemas.microsoft.com/office/powerpoint/2010/main" val="3234340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D071EC2E-651F-4AB7-BEAD-95E468E632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B74A950-4C0B-4192-925C-ACBD0FE715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C496336-F4EF-43E7-8367-C04E1F3F19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ECEF6E-5BE5-4C98-9CB7-AF48FBCE7059}" type="datetimeFigureOut">
              <a:rPr lang="en-GB" smtClean="0"/>
              <a:t>20/07/2026</a:t>
            </a:fld>
            <a:endParaRPr lang="en-GB"/>
          </a:p>
        </p:txBody>
      </p:sp>
      <p:sp>
        <p:nvSpPr>
          <p:cNvPr id="5" name="Footer Placeholder 4">
            <a:extLst>
              <a:ext uri="{FF2B5EF4-FFF2-40B4-BE49-F238E27FC236}">
                <a16:creationId xmlns:a16="http://schemas.microsoft.com/office/drawing/2014/main" xmlns="" id="{43572E9D-CE91-4448-BB2F-3C9BACE741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21B5364E-E5CF-413A-9F1B-89E533FD08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9EAF05-E94A-4A03-A578-6D08A4793B34}" type="slidenum">
              <a:rPr lang="en-GB" smtClean="0"/>
              <a:t>‹#›</a:t>
            </a:fld>
            <a:endParaRPr lang="en-GB"/>
          </a:p>
        </p:txBody>
      </p:sp>
    </p:spTree>
    <p:extLst>
      <p:ext uri="{BB962C8B-B14F-4D97-AF65-F5344CB8AC3E}">
        <p14:creationId xmlns:p14="http://schemas.microsoft.com/office/powerpoint/2010/main" val="861636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xmlns="" id="{CB36FE78-D6A6-4372-957F-D9162F96822B}"/>
              </a:ext>
            </a:extLst>
          </p:cNvPr>
          <p:cNvGraphicFramePr>
            <a:graphicFrameLocks noGrp="1"/>
          </p:cNvGraphicFramePr>
          <p:nvPr>
            <p:extLst>
              <p:ext uri="{D42A27DB-BD31-4B8C-83A1-F6EECF244321}">
                <p14:modId xmlns:p14="http://schemas.microsoft.com/office/powerpoint/2010/main" val="1266269361"/>
              </p:ext>
            </p:extLst>
          </p:nvPr>
        </p:nvGraphicFramePr>
        <p:xfrm>
          <a:off x="652860" y="775174"/>
          <a:ext cx="7884965" cy="5947703"/>
        </p:xfrm>
        <a:graphic>
          <a:graphicData uri="http://schemas.openxmlformats.org/drawingml/2006/table">
            <a:tbl>
              <a:tblPr firstRow="1" bandRow="1">
                <a:tableStyleId>{5C22544A-7EE6-4342-B048-85BDC9FD1C3A}</a:tableStyleId>
              </a:tblPr>
              <a:tblGrid>
                <a:gridCol w="7884965">
                  <a:extLst>
                    <a:ext uri="{9D8B030D-6E8A-4147-A177-3AD203B41FA5}">
                      <a16:colId xmlns:a16="http://schemas.microsoft.com/office/drawing/2014/main" xmlns="" val="2401885558"/>
                    </a:ext>
                  </a:extLst>
                </a:gridCol>
              </a:tblGrid>
              <a:tr h="806952">
                <a:tc>
                  <a:txBody>
                    <a:bodyPr/>
                    <a:lstStyle/>
                    <a:p>
                      <a:endParaRPr lang="en-GB" sz="1600" dirty="0">
                        <a:solidFill>
                          <a:schemeClr val="tx1"/>
                        </a:solidFill>
                      </a:endParaRPr>
                    </a:p>
                    <a:p>
                      <a:endParaRPr lang="en-GB" sz="1600" dirty="0">
                        <a:solidFill>
                          <a:schemeClr val="tx1"/>
                        </a:solidFill>
                      </a:endParaRPr>
                    </a:p>
                    <a:p>
                      <a:r>
                        <a:rPr lang="en-GB" sz="1600" dirty="0" smtClean="0">
                          <a:solidFill>
                            <a:schemeClr val="tx1"/>
                          </a:solidFill>
                        </a:rPr>
                        <a:t>ARDEN UNIVERSITY</a:t>
                      </a:r>
                      <a:endParaRPr lang="en-GB"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396462040"/>
                  </a:ext>
                </a:extLst>
              </a:tr>
              <a:tr h="806952">
                <a:tc>
                  <a:txBody>
                    <a:bodyPr/>
                    <a:lstStyle/>
                    <a:p>
                      <a:endParaRPr lang="en-GB" sz="1600" b="1" dirty="0"/>
                    </a:p>
                    <a:p>
                      <a:r>
                        <a:rPr lang="en-GB" sz="1600" b="1" dirty="0" err="1" smtClean="0"/>
                        <a:t>Bsc</a:t>
                      </a:r>
                      <a:r>
                        <a:rPr lang="en-GB" sz="1600" b="1" dirty="0" smtClean="0"/>
                        <a:t> (</a:t>
                      </a:r>
                      <a:r>
                        <a:rPr lang="en-GB" sz="1600" b="1" dirty="0" err="1" smtClean="0"/>
                        <a:t>Hons</a:t>
                      </a:r>
                      <a:r>
                        <a:rPr lang="en-GB" sz="1600" b="1" dirty="0" smtClean="0"/>
                        <a:t>) Accounting and Finance with Foundation</a:t>
                      </a:r>
                      <a:r>
                        <a:rPr lang="en-GB" sz="1600" b="1" baseline="0" dirty="0" smtClean="0"/>
                        <a:t> year</a:t>
                      </a:r>
                      <a:endParaRPr lang="en-GB" sz="1600" b="1" dirty="0"/>
                    </a:p>
                    <a:p>
                      <a:endParaRPr lang="en-GB"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595641450"/>
                  </a:ext>
                </a:extLst>
              </a:tr>
              <a:tr h="806952">
                <a:tc>
                  <a:txBody>
                    <a:bodyPr/>
                    <a:lstStyle/>
                    <a:p>
                      <a:endParaRPr lang="en-GB" sz="1600" b="1" dirty="0"/>
                    </a:p>
                    <a:p>
                      <a:endParaRPr lang="en-GB" sz="1600" b="1" dirty="0"/>
                    </a:p>
                    <a:p>
                      <a:r>
                        <a:rPr lang="en-GB" sz="1600" b="1" dirty="0" smtClean="0"/>
                        <a:t>LCHS4007: Digital Skill and Research</a:t>
                      </a:r>
                      <a:r>
                        <a:rPr lang="en-GB" sz="1600" b="1" baseline="0" dirty="0" smtClean="0"/>
                        <a:t> Methods</a:t>
                      </a:r>
                      <a:endParaRPr lang="en-GB"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822362990"/>
                  </a:ext>
                </a:extLst>
              </a:tr>
              <a:tr h="806952">
                <a:tc>
                  <a:txBody>
                    <a:bodyPr/>
                    <a:lstStyle/>
                    <a:p>
                      <a:endParaRPr lang="en-GB" sz="1600" b="1" dirty="0"/>
                    </a:p>
                    <a:p>
                      <a:endParaRPr lang="en-GB" sz="1600" b="1" dirty="0"/>
                    </a:p>
                    <a:p>
                      <a:r>
                        <a:rPr lang="en-GB" sz="1600" b="1" dirty="0" smtClean="0"/>
                        <a:t>Group</a:t>
                      </a:r>
                      <a:r>
                        <a:rPr lang="en-GB" sz="1600" b="1" baseline="0" dirty="0" smtClean="0"/>
                        <a:t> Presentation</a:t>
                      </a:r>
                      <a:endParaRPr lang="en-GB"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220159636"/>
                  </a:ext>
                </a:extLst>
              </a:tr>
              <a:tr h="806952">
                <a:tc>
                  <a:txBody>
                    <a:bodyPr/>
                    <a:lstStyle/>
                    <a:p>
                      <a:endParaRPr lang="en-GB" sz="1600" b="1" dirty="0"/>
                    </a:p>
                    <a:p>
                      <a:endParaRPr lang="en-GB" sz="1600" b="1" dirty="0"/>
                    </a:p>
                    <a:p>
                      <a:r>
                        <a:rPr lang="en-GB" sz="1600" b="1" dirty="0" smtClean="0"/>
                        <a:t>2530580</a:t>
                      </a:r>
                      <a:endParaRPr lang="en-GB"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01855874"/>
                  </a:ext>
                </a:extLst>
              </a:tr>
              <a:tr h="806952">
                <a:tc>
                  <a:txBody>
                    <a:bodyPr/>
                    <a:lstStyle/>
                    <a:p>
                      <a:endParaRPr lang="en-GB" sz="1600" b="1" dirty="0"/>
                    </a:p>
                    <a:p>
                      <a:endParaRPr lang="en-GB" sz="1600" b="1" dirty="0"/>
                    </a:p>
                    <a:p>
                      <a:endParaRPr lang="en-GB"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40687439"/>
                  </a:ext>
                </a:extLst>
              </a:tr>
              <a:tr h="1009943">
                <a:tc>
                  <a:txBody>
                    <a:bodyPr/>
                    <a:lstStyle/>
                    <a:p>
                      <a:endParaRPr lang="en-GB" sz="1600" b="1" dirty="0"/>
                    </a:p>
                    <a:p>
                      <a:endParaRPr lang="en-GB" sz="1600" b="1" dirty="0"/>
                    </a:p>
                    <a:p>
                      <a:endParaRPr lang="en-GB"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170474048"/>
                  </a:ext>
                </a:extLst>
              </a:tr>
            </a:tbl>
          </a:graphicData>
        </a:graphic>
      </p:graphicFrame>
      <p:pic>
        <p:nvPicPr>
          <p:cNvPr id="18" name="Picture 17" descr="\\rdi-ts1-fs\office\Marketing\Marketing\ARDEN BRAND 2016\Logos\Main Logo\Full Colour Dark Blue Name\jpeg\Arden_FullColLogo_DKBlueName_RGB.jpg">
            <a:extLst>
              <a:ext uri="{FF2B5EF4-FFF2-40B4-BE49-F238E27FC236}">
                <a16:creationId xmlns:a16="http://schemas.microsoft.com/office/drawing/2014/main" xmlns="" id="{C3B994F7-A7DF-4C65-A661-151E543002BB}"/>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30196" y="415637"/>
            <a:ext cx="990600" cy="1067232"/>
          </a:xfrm>
          <a:prstGeom prst="rect">
            <a:avLst/>
          </a:prstGeom>
          <a:noFill/>
          <a:ln>
            <a:noFill/>
          </a:ln>
        </p:spPr>
      </p:pic>
      <p:pic>
        <p:nvPicPr>
          <p:cNvPr id="5" name="Picture 4">
            <a:extLst>
              <a:ext uri="{FF2B5EF4-FFF2-40B4-BE49-F238E27FC236}">
                <a16:creationId xmlns:a16="http://schemas.microsoft.com/office/drawing/2014/main" xmlns="" id="{85A55A87-C71C-3F43-82EE-EE94B2899AD9}"/>
              </a:ext>
            </a:extLst>
          </p:cNvPr>
          <p:cNvPicPr/>
          <p:nvPr/>
        </p:nvPicPr>
        <p:blipFill>
          <a:blip r:embed="rId4">
            <a:extLst>
              <a:ext uri="{28A0092B-C50C-407E-A947-70E740481C1C}">
                <a14:useLocalDpi xmlns:a14="http://schemas.microsoft.com/office/drawing/2010/main" val="0"/>
              </a:ext>
            </a:extLst>
          </a:blip>
          <a:stretch>
            <a:fillRect/>
          </a:stretch>
        </p:blipFill>
        <p:spPr>
          <a:xfrm>
            <a:off x="737589" y="949253"/>
            <a:ext cx="1274445" cy="258577"/>
          </a:xfrm>
          <a:prstGeom prst="rect">
            <a:avLst/>
          </a:prstGeom>
        </p:spPr>
      </p:pic>
      <p:pic>
        <p:nvPicPr>
          <p:cNvPr id="7" name="Picture 6">
            <a:extLst>
              <a:ext uri="{FF2B5EF4-FFF2-40B4-BE49-F238E27FC236}">
                <a16:creationId xmlns:a16="http://schemas.microsoft.com/office/drawing/2014/main" xmlns="" id="{E6310ECA-EFFB-EA40-9EFD-4DA2099C157E}"/>
              </a:ext>
            </a:extLst>
          </p:cNvPr>
          <p:cNvPicPr/>
          <p:nvPr/>
        </p:nvPicPr>
        <p:blipFill>
          <a:blip r:embed="rId5">
            <a:extLst>
              <a:ext uri="{28A0092B-C50C-407E-A947-70E740481C1C}">
                <a14:useLocalDpi xmlns:a14="http://schemas.microsoft.com/office/drawing/2010/main" val="0"/>
              </a:ext>
            </a:extLst>
          </a:blip>
          <a:stretch>
            <a:fillRect/>
          </a:stretch>
        </p:blipFill>
        <p:spPr>
          <a:xfrm>
            <a:off x="737589" y="1700282"/>
            <a:ext cx="1565910" cy="212090"/>
          </a:xfrm>
          <a:prstGeom prst="rect">
            <a:avLst/>
          </a:prstGeom>
        </p:spPr>
      </p:pic>
      <p:pic>
        <p:nvPicPr>
          <p:cNvPr id="8" name="Picture 7">
            <a:extLst>
              <a:ext uri="{FF2B5EF4-FFF2-40B4-BE49-F238E27FC236}">
                <a16:creationId xmlns:a16="http://schemas.microsoft.com/office/drawing/2014/main" xmlns="" id="{65F881EE-3004-CB49-A219-655F7BB6C533}"/>
              </a:ext>
            </a:extLst>
          </p:cNvPr>
          <p:cNvPicPr/>
          <p:nvPr/>
        </p:nvPicPr>
        <p:blipFill>
          <a:blip r:embed="rId6">
            <a:extLst>
              <a:ext uri="{28A0092B-C50C-407E-A947-70E740481C1C}">
                <a14:useLocalDpi xmlns:a14="http://schemas.microsoft.com/office/drawing/2010/main" val="0"/>
              </a:ext>
            </a:extLst>
          </a:blip>
          <a:stretch>
            <a:fillRect/>
          </a:stretch>
        </p:blipFill>
        <p:spPr>
          <a:xfrm>
            <a:off x="737589" y="2572840"/>
            <a:ext cx="3148965" cy="233680"/>
          </a:xfrm>
          <a:prstGeom prst="rect">
            <a:avLst/>
          </a:prstGeom>
        </p:spPr>
      </p:pic>
      <p:pic>
        <p:nvPicPr>
          <p:cNvPr id="9" name="Picture 8">
            <a:extLst>
              <a:ext uri="{FF2B5EF4-FFF2-40B4-BE49-F238E27FC236}">
                <a16:creationId xmlns:a16="http://schemas.microsoft.com/office/drawing/2014/main" xmlns="" id="{431B5E05-1529-BA4D-B080-9E70BE0AEDAA}"/>
              </a:ext>
            </a:extLst>
          </p:cNvPr>
          <p:cNvPicPr/>
          <p:nvPr/>
        </p:nvPicPr>
        <p:blipFill>
          <a:blip r:embed="rId7">
            <a:extLst>
              <a:ext uri="{28A0092B-C50C-407E-A947-70E740481C1C}">
                <a14:useLocalDpi xmlns:a14="http://schemas.microsoft.com/office/drawing/2010/main" val="0"/>
              </a:ext>
            </a:extLst>
          </a:blip>
          <a:stretch>
            <a:fillRect/>
          </a:stretch>
        </p:blipFill>
        <p:spPr>
          <a:xfrm>
            <a:off x="737589" y="3340665"/>
            <a:ext cx="1436370" cy="189865"/>
          </a:xfrm>
          <a:prstGeom prst="rect">
            <a:avLst/>
          </a:prstGeom>
        </p:spPr>
      </p:pic>
      <p:pic>
        <p:nvPicPr>
          <p:cNvPr id="10" name="Picture 9">
            <a:extLst>
              <a:ext uri="{FF2B5EF4-FFF2-40B4-BE49-F238E27FC236}">
                <a16:creationId xmlns:a16="http://schemas.microsoft.com/office/drawing/2014/main" xmlns="" id="{03762483-5B8B-1B44-9721-9447697F8ABE}"/>
              </a:ext>
            </a:extLst>
          </p:cNvPr>
          <p:cNvPicPr/>
          <p:nvPr/>
        </p:nvPicPr>
        <p:blipFill>
          <a:blip r:embed="rId8">
            <a:extLst>
              <a:ext uri="{28A0092B-C50C-407E-A947-70E740481C1C}">
                <a14:useLocalDpi xmlns:a14="http://schemas.microsoft.com/office/drawing/2010/main" val="0"/>
              </a:ext>
            </a:extLst>
          </a:blip>
          <a:stretch>
            <a:fillRect/>
          </a:stretch>
        </p:blipFill>
        <p:spPr>
          <a:xfrm>
            <a:off x="737589" y="4171096"/>
            <a:ext cx="1436370" cy="179705"/>
          </a:xfrm>
          <a:prstGeom prst="rect">
            <a:avLst/>
          </a:prstGeom>
        </p:spPr>
      </p:pic>
      <p:pic>
        <p:nvPicPr>
          <p:cNvPr id="11" name="Picture 10">
            <a:extLst>
              <a:ext uri="{FF2B5EF4-FFF2-40B4-BE49-F238E27FC236}">
                <a16:creationId xmlns:a16="http://schemas.microsoft.com/office/drawing/2014/main" xmlns="" id="{53257551-3889-C04D-B1B6-EF732342B9D2}"/>
              </a:ext>
            </a:extLst>
          </p:cNvPr>
          <p:cNvPicPr/>
          <p:nvPr/>
        </p:nvPicPr>
        <p:blipFill>
          <a:blip r:embed="rId9">
            <a:extLst>
              <a:ext uri="{28A0092B-C50C-407E-A947-70E740481C1C}">
                <a14:useLocalDpi xmlns:a14="http://schemas.microsoft.com/office/drawing/2010/main" val="0"/>
              </a:ext>
            </a:extLst>
          </a:blip>
          <a:stretch>
            <a:fillRect/>
          </a:stretch>
        </p:blipFill>
        <p:spPr>
          <a:xfrm>
            <a:off x="737589" y="4991367"/>
            <a:ext cx="1044575" cy="197485"/>
          </a:xfrm>
          <a:prstGeom prst="rect">
            <a:avLst/>
          </a:prstGeom>
        </p:spPr>
      </p:pic>
      <p:pic>
        <p:nvPicPr>
          <p:cNvPr id="12" name="Picture 11">
            <a:extLst>
              <a:ext uri="{FF2B5EF4-FFF2-40B4-BE49-F238E27FC236}">
                <a16:creationId xmlns:a16="http://schemas.microsoft.com/office/drawing/2014/main" xmlns="" id="{B9FC7931-F25F-864D-B44D-EEA4760B5156}"/>
              </a:ext>
            </a:extLst>
          </p:cNvPr>
          <p:cNvPicPr/>
          <p:nvPr/>
        </p:nvPicPr>
        <p:blipFill>
          <a:blip r:embed="rId10">
            <a:extLst>
              <a:ext uri="{28A0092B-C50C-407E-A947-70E740481C1C}">
                <a14:useLocalDpi xmlns:a14="http://schemas.microsoft.com/office/drawing/2010/main" val="0"/>
              </a:ext>
            </a:extLst>
          </a:blip>
          <a:stretch>
            <a:fillRect/>
          </a:stretch>
        </p:blipFill>
        <p:spPr>
          <a:xfrm>
            <a:off x="737589" y="5829418"/>
            <a:ext cx="1077595" cy="201295"/>
          </a:xfrm>
          <a:prstGeom prst="rect">
            <a:avLst/>
          </a:prstGeom>
        </p:spPr>
      </p:pic>
      <p:pic>
        <p:nvPicPr>
          <p:cNvPr id="14" name="Picture 13">
            <a:extLst>
              <a:ext uri="{FF2B5EF4-FFF2-40B4-BE49-F238E27FC236}">
                <a16:creationId xmlns:a16="http://schemas.microsoft.com/office/drawing/2014/main" xmlns="" id="{58701CB3-6C35-41B9-8509-2692BDDD430C}"/>
              </a:ext>
            </a:extLst>
          </p:cNvPr>
          <p:cNvPicPr/>
          <p:nvPr/>
        </p:nvPicPr>
        <p:blipFill>
          <a:blip r:embed="rId11">
            <a:extLst>
              <a:ext uri="{28A0092B-C50C-407E-A947-70E740481C1C}">
                <a14:useLocalDpi xmlns:a14="http://schemas.microsoft.com/office/drawing/2010/main" val="0"/>
              </a:ext>
            </a:extLst>
          </a:blip>
          <a:stretch>
            <a:fillRect/>
          </a:stretch>
        </p:blipFill>
        <p:spPr>
          <a:xfrm>
            <a:off x="737589" y="6424551"/>
            <a:ext cx="3395980" cy="125730"/>
          </a:xfrm>
          <a:prstGeom prst="rect">
            <a:avLst/>
          </a:prstGeom>
        </p:spPr>
      </p:pic>
    </p:spTree>
    <p:extLst>
      <p:ext uri="{BB962C8B-B14F-4D97-AF65-F5344CB8AC3E}">
        <p14:creationId xmlns:p14="http://schemas.microsoft.com/office/powerpoint/2010/main" val="1116660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Introduction to the Case Study</a:t>
            </a:r>
            <a:r>
              <a:rPr lang="en-US" dirty="0"/>
              <a:t/>
            </a:r>
            <a:br>
              <a:rPr lang="en-US" dirty="0"/>
            </a:br>
            <a:endParaRPr lang="en-GB" dirty="0"/>
          </a:p>
        </p:txBody>
      </p:sp>
      <p:sp>
        <p:nvSpPr>
          <p:cNvPr id="3" name="Content Placeholder 2"/>
          <p:cNvSpPr>
            <a:spLocks noGrp="1"/>
          </p:cNvSpPr>
          <p:nvPr>
            <p:ph idx="1"/>
          </p:nvPr>
        </p:nvSpPr>
        <p:spPr/>
        <p:txBody>
          <a:bodyPr>
            <a:normAutofit fontScale="92500" lnSpcReduction="20000"/>
          </a:bodyPr>
          <a:lstStyle/>
          <a:p>
            <a:pPr>
              <a:lnSpc>
                <a:spcPct val="125000"/>
              </a:lnSpc>
              <a:spcAft>
                <a:spcPts val="1200"/>
              </a:spcAft>
            </a:pPr>
            <a:r>
              <a:rPr lang="en-GB" sz="3000" dirty="0">
                <a:latin typeface="Times New Roman"/>
                <a:ea typeface="Times New Roman"/>
              </a:rPr>
              <a:t>Community-based home care </a:t>
            </a:r>
            <a:r>
              <a:rPr lang="en-GB" sz="3000" dirty="0" smtClean="0">
                <a:latin typeface="Times New Roman"/>
                <a:ea typeface="Times New Roman"/>
              </a:rPr>
              <a:t>provider</a:t>
            </a:r>
          </a:p>
          <a:p>
            <a:pPr>
              <a:lnSpc>
                <a:spcPct val="125000"/>
              </a:lnSpc>
              <a:spcAft>
                <a:spcPts val="1200"/>
              </a:spcAft>
            </a:pPr>
            <a:r>
              <a:rPr lang="en-GB" sz="3000" dirty="0" smtClean="0">
                <a:latin typeface="Times New Roman"/>
                <a:ea typeface="Times New Roman"/>
              </a:rPr>
              <a:t>Person-centred </a:t>
            </a:r>
            <a:r>
              <a:rPr lang="en-GB" sz="3000" dirty="0">
                <a:latin typeface="Times New Roman"/>
                <a:ea typeface="Times New Roman"/>
              </a:rPr>
              <a:t>support for older </a:t>
            </a:r>
            <a:r>
              <a:rPr lang="en-GB" sz="3000" dirty="0" smtClean="0">
                <a:latin typeface="Times New Roman"/>
                <a:ea typeface="Times New Roman"/>
              </a:rPr>
              <a:t>adults</a:t>
            </a:r>
          </a:p>
          <a:p>
            <a:pPr>
              <a:lnSpc>
                <a:spcPct val="125000"/>
              </a:lnSpc>
              <a:spcAft>
                <a:spcPts val="1200"/>
              </a:spcAft>
            </a:pPr>
            <a:r>
              <a:rPr lang="en-GB" sz="3000" dirty="0" smtClean="0">
                <a:latin typeface="Times New Roman"/>
                <a:ea typeface="Times New Roman"/>
              </a:rPr>
              <a:t>Workers </a:t>
            </a:r>
            <a:r>
              <a:rPr lang="en-GB" sz="3000" dirty="0">
                <a:latin typeface="Times New Roman"/>
                <a:ea typeface="Times New Roman"/>
              </a:rPr>
              <a:t>spread out, shift </a:t>
            </a:r>
            <a:r>
              <a:rPr lang="en-GB" sz="3000" dirty="0" smtClean="0">
                <a:latin typeface="Times New Roman"/>
                <a:ea typeface="Times New Roman"/>
              </a:rPr>
              <a:t>split</a:t>
            </a:r>
          </a:p>
          <a:p>
            <a:pPr>
              <a:lnSpc>
                <a:spcPct val="125000"/>
              </a:lnSpc>
              <a:spcAft>
                <a:spcPts val="1200"/>
              </a:spcAft>
            </a:pPr>
            <a:r>
              <a:rPr lang="en-GB" sz="3000" dirty="0" smtClean="0">
                <a:latin typeface="Times New Roman"/>
                <a:ea typeface="Times New Roman"/>
              </a:rPr>
              <a:t>Recently </a:t>
            </a:r>
            <a:r>
              <a:rPr lang="en-GB" sz="3000" dirty="0">
                <a:latin typeface="Times New Roman"/>
                <a:ea typeface="Times New Roman"/>
              </a:rPr>
              <a:t>adopted Microsoft </a:t>
            </a:r>
            <a:r>
              <a:rPr lang="en-GB" sz="3000" dirty="0" smtClean="0">
                <a:latin typeface="Times New Roman"/>
                <a:ea typeface="Times New Roman"/>
              </a:rPr>
              <a:t>365</a:t>
            </a:r>
          </a:p>
          <a:p>
            <a:pPr>
              <a:lnSpc>
                <a:spcPct val="125000"/>
              </a:lnSpc>
              <a:spcAft>
                <a:spcPts val="1200"/>
              </a:spcAft>
            </a:pPr>
            <a:r>
              <a:rPr lang="en-GB" sz="3000" dirty="0" smtClean="0">
                <a:latin typeface="Times New Roman"/>
                <a:ea typeface="Times New Roman"/>
              </a:rPr>
              <a:t>Variable </a:t>
            </a:r>
            <a:r>
              <a:rPr lang="en-GB" sz="3000" dirty="0">
                <a:latin typeface="Times New Roman"/>
                <a:ea typeface="Times New Roman"/>
              </a:rPr>
              <a:t>staff digital </a:t>
            </a:r>
            <a:r>
              <a:rPr lang="en-GB" sz="3000" dirty="0" smtClean="0">
                <a:latin typeface="Times New Roman"/>
                <a:ea typeface="Times New Roman"/>
              </a:rPr>
              <a:t>confidence</a:t>
            </a:r>
          </a:p>
          <a:p>
            <a:pPr>
              <a:lnSpc>
                <a:spcPct val="125000"/>
              </a:lnSpc>
              <a:spcAft>
                <a:spcPts val="1200"/>
              </a:spcAft>
            </a:pPr>
            <a:r>
              <a:rPr lang="en-GB" sz="3000" dirty="0" smtClean="0">
                <a:latin typeface="Times New Roman"/>
                <a:ea typeface="Times New Roman"/>
              </a:rPr>
              <a:t>Focus</a:t>
            </a:r>
            <a:r>
              <a:rPr lang="en-GB" sz="3000" dirty="0">
                <a:latin typeface="Times New Roman"/>
                <a:ea typeface="Times New Roman"/>
              </a:rPr>
              <a:t>: Word, Teams, and a digital safety plan</a:t>
            </a:r>
          </a:p>
          <a:p>
            <a:endParaRPr lang="en-GB" dirty="0"/>
          </a:p>
        </p:txBody>
      </p:sp>
    </p:spTree>
    <p:extLst>
      <p:ext uri="{BB962C8B-B14F-4D97-AF65-F5344CB8AC3E}">
        <p14:creationId xmlns:p14="http://schemas.microsoft.com/office/powerpoint/2010/main" val="1573610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itchFamily="18" charset="0"/>
                <a:cs typeface="Times New Roman" pitchFamily="18" charset="0"/>
              </a:rPr>
              <a:t>Task 1 — Microsoft Word</a:t>
            </a:r>
            <a:r>
              <a:rPr lang="en-GB" dirty="0"/>
              <a:t/>
            </a:r>
            <a:br>
              <a:rPr lang="en-GB" dirty="0"/>
            </a:br>
            <a:endParaRPr lang="en-GB" dirty="0"/>
          </a:p>
        </p:txBody>
      </p:sp>
      <p:sp>
        <p:nvSpPr>
          <p:cNvPr id="3" name="Content Placeholder 2"/>
          <p:cNvSpPr>
            <a:spLocks noGrp="1"/>
          </p:cNvSpPr>
          <p:nvPr>
            <p:ph idx="1"/>
          </p:nvPr>
        </p:nvSpPr>
        <p:spPr/>
        <p:txBody>
          <a:bodyPr/>
          <a:lstStyle/>
          <a:p>
            <a:pPr>
              <a:lnSpc>
                <a:spcPct val="125000"/>
              </a:lnSpc>
              <a:spcAft>
                <a:spcPts val="1200"/>
              </a:spcAft>
            </a:pPr>
            <a:r>
              <a:rPr lang="en-GB" dirty="0">
                <a:latin typeface="Times New Roman"/>
                <a:ea typeface="Times New Roman"/>
              </a:rPr>
              <a:t>Handwritten care plans and notes</a:t>
            </a:r>
          </a:p>
          <a:p>
            <a:pPr>
              <a:lnSpc>
                <a:spcPct val="125000"/>
              </a:lnSpc>
              <a:spcAft>
                <a:spcPts val="1200"/>
              </a:spcAft>
            </a:pPr>
            <a:r>
              <a:rPr lang="en-GB" dirty="0">
                <a:latin typeface="Times New Roman"/>
                <a:ea typeface="Times New Roman"/>
              </a:rPr>
              <a:t>Risk of illegible or lost paperwork</a:t>
            </a:r>
          </a:p>
          <a:p>
            <a:pPr>
              <a:lnSpc>
                <a:spcPct val="125000"/>
              </a:lnSpc>
              <a:spcAft>
                <a:spcPts val="1200"/>
              </a:spcAft>
            </a:pPr>
            <a:r>
              <a:rPr lang="en-GB" dirty="0">
                <a:latin typeface="Times New Roman"/>
                <a:ea typeface="Times New Roman"/>
              </a:rPr>
              <a:t>Updates not visible until returned</a:t>
            </a:r>
          </a:p>
          <a:p>
            <a:pPr>
              <a:lnSpc>
                <a:spcPct val="125000"/>
              </a:lnSpc>
              <a:spcAft>
                <a:spcPts val="1200"/>
              </a:spcAft>
              <a:tabLst>
                <a:tab pos="1874520" algn="l"/>
              </a:tabLst>
            </a:pPr>
            <a:r>
              <a:rPr lang="en-GB" dirty="0">
                <a:latin typeface="Times New Roman"/>
                <a:ea typeface="Times New Roman"/>
              </a:rPr>
              <a:t>Word: already in Microsoft 365	</a:t>
            </a:r>
          </a:p>
          <a:p>
            <a:pPr>
              <a:lnSpc>
                <a:spcPct val="125000"/>
              </a:lnSpc>
              <a:spcAft>
                <a:spcPts val="1200"/>
              </a:spcAft>
            </a:pPr>
            <a:r>
              <a:rPr lang="en-GB" dirty="0">
                <a:latin typeface="Times New Roman"/>
                <a:ea typeface="Times New Roman"/>
              </a:rPr>
              <a:t>Supports Templates and Collaboration</a:t>
            </a:r>
          </a:p>
          <a:p>
            <a:endParaRPr lang="en-GB" dirty="0"/>
          </a:p>
        </p:txBody>
      </p:sp>
    </p:spTree>
    <p:extLst>
      <p:ext uri="{BB962C8B-B14F-4D97-AF65-F5344CB8AC3E}">
        <p14:creationId xmlns:p14="http://schemas.microsoft.com/office/powerpoint/2010/main" val="3157408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Current Practice vs. Microsoft Word</a:t>
            </a:r>
            <a:r>
              <a:rPr lang="en-US" dirty="0"/>
              <a:t/>
            </a:r>
            <a:br>
              <a:rPr lang="en-US"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04265055"/>
              </p:ext>
            </p:extLst>
          </p:nvPr>
        </p:nvGraphicFramePr>
        <p:xfrm>
          <a:off x="870857" y="1515382"/>
          <a:ext cx="10515600" cy="4447088"/>
        </p:xfrm>
        <a:graphic>
          <a:graphicData uri="http://schemas.openxmlformats.org/drawingml/2006/table">
            <a:tbl>
              <a:tblPr firstRow="1" bandRow="1">
                <a:tableStyleId>{5C22544A-7EE6-4342-B048-85BDC9FD1C3A}</a:tableStyleId>
              </a:tblPr>
              <a:tblGrid>
                <a:gridCol w="5236029"/>
                <a:gridCol w="5279571"/>
              </a:tblGrid>
              <a:tr h="1048204">
                <a:tc>
                  <a:txBody>
                    <a:bodyPr/>
                    <a:lstStyle/>
                    <a:p>
                      <a:r>
                        <a:rPr lang="en-GB" dirty="0" smtClean="0"/>
                        <a:t>Current practice</a:t>
                      </a:r>
                    </a:p>
                    <a:p>
                      <a:endParaRPr lang="en-GB" dirty="0"/>
                    </a:p>
                  </a:txBody>
                  <a:tcPr/>
                </a:tc>
                <a:tc>
                  <a:txBody>
                    <a:bodyPr/>
                    <a:lstStyle/>
                    <a:p>
                      <a:r>
                        <a:rPr lang="en-GB" dirty="0" smtClean="0"/>
                        <a:t>With Microsoft Word</a:t>
                      </a:r>
                    </a:p>
                    <a:p>
                      <a:endParaRPr lang="en-GB" dirty="0"/>
                    </a:p>
                  </a:txBody>
                  <a:tcPr/>
                </a:tc>
              </a:tr>
              <a:tr h="849721">
                <a:tc>
                  <a:txBody>
                    <a:bodyPr/>
                    <a:lstStyle/>
                    <a:p>
                      <a:r>
                        <a:rPr lang="en-US" dirty="0" smtClean="0"/>
                        <a:t>Handwritten care plans and logs</a:t>
                      </a:r>
                      <a:endParaRPr lang="en-GB" dirty="0"/>
                    </a:p>
                  </a:txBody>
                  <a:tcPr/>
                </a:tc>
                <a:tc>
                  <a:txBody>
                    <a:bodyPr/>
                    <a:lstStyle/>
                    <a:p>
                      <a:r>
                        <a:rPr lang="en-GB" dirty="0" smtClean="0"/>
                        <a:t>Standardised templates </a:t>
                      </a:r>
                      <a:endParaRPr lang="en-GB" dirty="0"/>
                    </a:p>
                  </a:txBody>
                  <a:tcPr/>
                </a:tc>
              </a:tr>
              <a:tr h="849721">
                <a:tc>
                  <a:txBody>
                    <a:bodyPr/>
                    <a:lstStyle/>
                    <a:p>
                      <a:r>
                        <a:rPr lang="en-US" dirty="0" smtClean="0"/>
                        <a:t>Notes illegible, lost or duplicated</a:t>
                      </a:r>
                      <a:endParaRPr lang="en-GB" dirty="0"/>
                    </a:p>
                  </a:txBody>
                  <a:tcPr/>
                </a:tc>
                <a:tc>
                  <a:txBody>
                    <a:bodyPr/>
                    <a:lstStyle/>
                    <a:p>
                      <a:r>
                        <a:rPr lang="en-US" dirty="0" smtClean="0"/>
                        <a:t>Track Changes &amp; Comments</a:t>
                      </a:r>
                    </a:p>
                    <a:p>
                      <a:endParaRPr lang="en-US" dirty="0" smtClean="0"/>
                    </a:p>
                  </a:txBody>
                  <a:tcPr/>
                </a:tc>
              </a:tr>
              <a:tr h="849721">
                <a:tc>
                  <a:txBody>
                    <a:bodyPr/>
                    <a:lstStyle/>
                    <a:p>
                      <a:r>
                        <a:rPr lang="en-US" dirty="0" smtClean="0"/>
                        <a:t>Not visible until paperwork returned</a:t>
                      </a:r>
                      <a:endParaRPr lang="en-GB" dirty="0"/>
                    </a:p>
                  </a:txBody>
                  <a:tcPr/>
                </a:tc>
                <a:tc>
                  <a:txBody>
                    <a:bodyPr/>
                    <a:lstStyle/>
                    <a:p>
                      <a:r>
                        <a:rPr lang="en-US" dirty="0" smtClean="0"/>
                        <a:t>Dictate and Immersive Reader</a:t>
                      </a:r>
                      <a:endParaRPr lang="en-GB" dirty="0"/>
                    </a:p>
                  </a:txBody>
                  <a:tcPr/>
                </a:tc>
              </a:tr>
              <a:tr h="849721">
                <a:tc>
                  <a:txBody>
                    <a:bodyPr/>
                    <a:lstStyle/>
                    <a:p>
                      <a:r>
                        <a:rPr lang="en-US" dirty="0" smtClean="0"/>
                        <a:t>No standard format</a:t>
                      </a:r>
                      <a:endParaRPr lang="en-GB" dirty="0"/>
                    </a:p>
                  </a:txBody>
                  <a:tcPr/>
                </a:tc>
                <a:tc>
                  <a:txBody>
                    <a:bodyPr/>
                    <a:lstStyle/>
                    <a:p>
                      <a:r>
                        <a:rPr lang="en-GB" dirty="0" smtClean="0"/>
                        <a:t>Saved to </a:t>
                      </a:r>
                      <a:r>
                        <a:rPr lang="en-GB" dirty="0" err="1" smtClean="0"/>
                        <a:t>OneDrive</a:t>
                      </a:r>
                      <a:r>
                        <a:rPr lang="en-GB" dirty="0" smtClean="0"/>
                        <a:t>/SharePoint</a:t>
                      </a:r>
                      <a:endParaRPr lang="en-GB" dirty="0"/>
                    </a:p>
                  </a:txBody>
                  <a:tcPr/>
                </a:tc>
              </a:tr>
            </a:tbl>
          </a:graphicData>
        </a:graphic>
      </p:graphicFrame>
    </p:spTree>
    <p:extLst>
      <p:ext uri="{BB962C8B-B14F-4D97-AF65-F5344CB8AC3E}">
        <p14:creationId xmlns:p14="http://schemas.microsoft.com/office/powerpoint/2010/main" val="3068955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itchFamily="18" charset="0"/>
                <a:cs typeface="Times New Roman" pitchFamily="18" charset="0"/>
              </a:rPr>
              <a:t>Benefits for Mayfair</a:t>
            </a:r>
            <a:r>
              <a:rPr lang="en-GB" dirty="0"/>
              <a:t/>
            </a:r>
            <a:br>
              <a:rPr lang="en-GB" dirty="0"/>
            </a:br>
            <a:endParaRPr lang="en-GB" dirty="0"/>
          </a:p>
        </p:txBody>
      </p:sp>
      <p:sp>
        <p:nvSpPr>
          <p:cNvPr id="3" name="Content Placeholder 2"/>
          <p:cNvSpPr>
            <a:spLocks noGrp="1"/>
          </p:cNvSpPr>
          <p:nvPr>
            <p:ph idx="1"/>
          </p:nvPr>
        </p:nvSpPr>
        <p:spPr/>
        <p:txBody>
          <a:bodyPr/>
          <a:lstStyle/>
          <a:p>
            <a:pPr>
              <a:lnSpc>
                <a:spcPct val="125000"/>
              </a:lnSpc>
              <a:spcAft>
                <a:spcPts val="1200"/>
              </a:spcAft>
            </a:pPr>
            <a:r>
              <a:rPr lang="en-GB" dirty="0">
                <a:latin typeface="Times New Roman"/>
                <a:ea typeface="Times New Roman"/>
              </a:rPr>
              <a:t>Improved efficiency (Snow et al., 2025)</a:t>
            </a:r>
          </a:p>
          <a:p>
            <a:pPr>
              <a:lnSpc>
                <a:spcPct val="125000"/>
              </a:lnSpc>
              <a:spcAft>
                <a:spcPts val="1200"/>
              </a:spcAft>
            </a:pPr>
            <a:r>
              <a:rPr lang="en-GB" dirty="0">
                <a:latin typeface="Times New Roman"/>
                <a:ea typeface="Times New Roman"/>
              </a:rPr>
              <a:t>Person-centred records (Bail et al., 2023)</a:t>
            </a:r>
          </a:p>
          <a:p>
            <a:pPr>
              <a:lnSpc>
                <a:spcPct val="125000"/>
              </a:lnSpc>
              <a:spcAft>
                <a:spcPts val="1200"/>
              </a:spcAft>
            </a:pPr>
            <a:r>
              <a:rPr lang="en-GB" dirty="0">
                <a:latin typeface="Times New Roman"/>
                <a:ea typeface="Times New Roman"/>
              </a:rPr>
              <a:t>Built-in accessibility tools</a:t>
            </a:r>
          </a:p>
          <a:p>
            <a:endParaRPr lang="en-GB" dirty="0"/>
          </a:p>
        </p:txBody>
      </p:sp>
    </p:spTree>
    <p:extLst>
      <p:ext uri="{BB962C8B-B14F-4D97-AF65-F5344CB8AC3E}">
        <p14:creationId xmlns:p14="http://schemas.microsoft.com/office/powerpoint/2010/main" val="3936666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itchFamily="18" charset="0"/>
                <a:cs typeface="Times New Roman" pitchFamily="18" charset="0"/>
              </a:rPr>
              <a:t>Limitations for Mayfair</a:t>
            </a:r>
            <a:r>
              <a:rPr lang="en-GB" dirty="0"/>
              <a:t/>
            </a:r>
            <a:br>
              <a:rPr lang="en-GB" dirty="0"/>
            </a:br>
            <a:endParaRPr lang="en-GB" dirty="0"/>
          </a:p>
        </p:txBody>
      </p:sp>
      <p:sp>
        <p:nvSpPr>
          <p:cNvPr id="3" name="Content Placeholder 2"/>
          <p:cNvSpPr>
            <a:spLocks noGrp="1"/>
          </p:cNvSpPr>
          <p:nvPr>
            <p:ph idx="1"/>
          </p:nvPr>
        </p:nvSpPr>
        <p:spPr/>
        <p:txBody>
          <a:bodyPr/>
          <a:lstStyle/>
          <a:p>
            <a:pPr>
              <a:lnSpc>
                <a:spcPct val="125000"/>
              </a:lnSpc>
              <a:spcAft>
                <a:spcPts val="1200"/>
              </a:spcAft>
            </a:pPr>
            <a:r>
              <a:rPr lang="en-GB" dirty="0">
                <a:latin typeface="Times New Roman"/>
                <a:ea typeface="Times New Roman"/>
              </a:rPr>
              <a:t>Requires initial training</a:t>
            </a:r>
          </a:p>
          <a:p>
            <a:pPr>
              <a:lnSpc>
                <a:spcPct val="125000"/>
              </a:lnSpc>
              <a:spcAft>
                <a:spcPts val="1200"/>
              </a:spcAft>
            </a:pPr>
            <a:r>
              <a:rPr lang="en-GB" dirty="0">
                <a:latin typeface="Times New Roman"/>
                <a:ea typeface="Times New Roman"/>
              </a:rPr>
              <a:t>Depends on devices and Wi-Fi</a:t>
            </a:r>
          </a:p>
          <a:p>
            <a:pPr>
              <a:lnSpc>
                <a:spcPct val="125000"/>
              </a:lnSpc>
              <a:spcAft>
                <a:spcPts val="1200"/>
              </a:spcAft>
            </a:pPr>
            <a:r>
              <a:rPr lang="en-GB" dirty="0">
                <a:latin typeface="Times New Roman"/>
                <a:ea typeface="Times New Roman"/>
              </a:rPr>
              <a:t>Risk of workarounds under pressure</a:t>
            </a:r>
          </a:p>
          <a:p>
            <a:endParaRPr lang="en-GB" dirty="0"/>
          </a:p>
        </p:txBody>
      </p:sp>
    </p:spTree>
    <p:extLst>
      <p:ext uri="{BB962C8B-B14F-4D97-AF65-F5344CB8AC3E}">
        <p14:creationId xmlns:p14="http://schemas.microsoft.com/office/powerpoint/2010/main" val="4100732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itchFamily="18" charset="0"/>
                <a:cs typeface="Times New Roman" pitchFamily="18" charset="0"/>
              </a:rPr>
              <a:t>References </a:t>
            </a:r>
          </a:p>
        </p:txBody>
      </p:sp>
      <p:sp>
        <p:nvSpPr>
          <p:cNvPr id="3" name="Content Placeholder 2"/>
          <p:cNvSpPr>
            <a:spLocks noGrp="1"/>
          </p:cNvSpPr>
          <p:nvPr>
            <p:ph idx="1"/>
          </p:nvPr>
        </p:nvSpPr>
        <p:spPr/>
        <p:txBody>
          <a:bodyPr/>
          <a:lstStyle/>
          <a:p>
            <a:pPr marL="0" lvl="0" indent="-457200">
              <a:lnSpc>
                <a:spcPct val="120000"/>
              </a:lnSpc>
              <a:spcBef>
                <a:spcPts val="0"/>
              </a:spcBef>
              <a:spcAft>
                <a:spcPts val="1200"/>
              </a:spcAft>
              <a:buNone/>
            </a:pPr>
            <a:r>
              <a:rPr lang="en-US" sz="1800" dirty="0">
                <a:solidFill>
                  <a:srgbClr val="262626"/>
                </a:solidFill>
                <a:latin typeface="Times New Roman" pitchFamily="18" charset="0"/>
                <a:ea typeface="Calibri" pitchFamily="34" charset="-122"/>
                <a:cs typeface="Times New Roman" pitchFamily="18" charset="0"/>
              </a:rPr>
              <a:t>Bail, K., Gibson, D., Hind, A., Strickland, K., Paterson, C. and Merrick, E. (2023) '“It enables the </a:t>
            </a:r>
            <a:r>
              <a:rPr lang="en-US" sz="1800" dirty="0" err="1">
                <a:solidFill>
                  <a:srgbClr val="262626"/>
                </a:solidFill>
                <a:latin typeface="Times New Roman" pitchFamily="18" charset="0"/>
                <a:ea typeface="Calibri" pitchFamily="34" charset="-122"/>
                <a:cs typeface="Times New Roman" pitchFamily="18" charset="0"/>
              </a:rPr>
              <a:t>carers</a:t>
            </a:r>
            <a:r>
              <a:rPr lang="en-US" sz="1800" dirty="0">
                <a:solidFill>
                  <a:srgbClr val="262626"/>
                </a:solidFill>
                <a:latin typeface="Times New Roman" pitchFamily="18" charset="0"/>
                <a:ea typeface="Calibri" pitchFamily="34" charset="-122"/>
                <a:cs typeface="Times New Roman" pitchFamily="18" charset="0"/>
              </a:rPr>
              <a:t> to see the person first”: qualitative evaluation of point-of-care digital management system in residential aged care', Journal of Clinical Nursing, 32(1–2), pp.174–190.</a:t>
            </a:r>
            <a:endParaRPr lang="en-US" sz="1800" dirty="0">
              <a:solidFill>
                <a:prstClr val="black"/>
              </a:solidFill>
              <a:latin typeface="Times New Roman" pitchFamily="18" charset="0"/>
              <a:cs typeface="Times New Roman" pitchFamily="18" charset="0"/>
            </a:endParaRPr>
          </a:p>
          <a:p>
            <a:pPr marL="0" lvl="0" indent="-457200">
              <a:lnSpc>
                <a:spcPct val="120000"/>
              </a:lnSpc>
              <a:spcBef>
                <a:spcPts val="0"/>
              </a:spcBef>
              <a:spcAft>
                <a:spcPts val="1200"/>
              </a:spcAft>
              <a:buNone/>
            </a:pPr>
            <a:r>
              <a:rPr lang="en-US" sz="1800" dirty="0" err="1">
                <a:solidFill>
                  <a:srgbClr val="262626"/>
                </a:solidFill>
                <a:latin typeface="Times New Roman" pitchFamily="18" charset="0"/>
                <a:ea typeface="Calibri" pitchFamily="34" charset="-122"/>
                <a:cs typeface="Times New Roman" pitchFamily="18" charset="0"/>
              </a:rPr>
              <a:t>Kaihlanen</a:t>
            </a:r>
            <a:r>
              <a:rPr lang="en-US" sz="1800" dirty="0">
                <a:solidFill>
                  <a:srgbClr val="262626"/>
                </a:solidFill>
                <a:latin typeface="Times New Roman" pitchFamily="18" charset="0"/>
                <a:ea typeface="Calibri" pitchFamily="34" charset="-122"/>
                <a:cs typeface="Times New Roman" pitchFamily="18" charset="0"/>
              </a:rPr>
              <a:t>, A-M., </a:t>
            </a:r>
            <a:r>
              <a:rPr lang="en-US" sz="1800" dirty="0" err="1">
                <a:solidFill>
                  <a:srgbClr val="262626"/>
                </a:solidFill>
                <a:latin typeface="Times New Roman" pitchFamily="18" charset="0"/>
                <a:ea typeface="Calibri" pitchFamily="34" charset="-122"/>
                <a:cs typeface="Times New Roman" pitchFamily="18" charset="0"/>
              </a:rPr>
              <a:t>Laukka</a:t>
            </a:r>
            <a:r>
              <a:rPr lang="en-US" sz="1800" dirty="0">
                <a:solidFill>
                  <a:srgbClr val="262626"/>
                </a:solidFill>
                <a:latin typeface="Times New Roman" pitchFamily="18" charset="0"/>
                <a:ea typeface="Calibri" pitchFamily="34" charset="-122"/>
                <a:cs typeface="Times New Roman" pitchFamily="18" charset="0"/>
              </a:rPr>
              <a:t>, E., </a:t>
            </a:r>
            <a:r>
              <a:rPr lang="en-US" sz="1800" dirty="0" err="1">
                <a:solidFill>
                  <a:srgbClr val="262626"/>
                </a:solidFill>
                <a:latin typeface="Times New Roman" pitchFamily="18" charset="0"/>
                <a:ea typeface="Calibri" pitchFamily="34" charset="-122"/>
                <a:cs typeface="Times New Roman" pitchFamily="18" charset="0"/>
              </a:rPr>
              <a:t>Nadav</a:t>
            </a:r>
            <a:r>
              <a:rPr lang="en-US" sz="1800" dirty="0">
                <a:solidFill>
                  <a:srgbClr val="262626"/>
                </a:solidFill>
                <a:latin typeface="Times New Roman" pitchFamily="18" charset="0"/>
                <a:ea typeface="Calibri" pitchFamily="34" charset="-122"/>
                <a:cs typeface="Times New Roman" pitchFamily="18" charset="0"/>
              </a:rPr>
              <a:t>, J., </a:t>
            </a:r>
            <a:r>
              <a:rPr lang="en-US" sz="1800" dirty="0" err="1">
                <a:solidFill>
                  <a:srgbClr val="262626"/>
                </a:solidFill>
                <a:latin typeface="Times New Roman" pitchFamily="18" charset="0"/>
                <a:ea typeface="Calibri" pitchFamily="34" charset="-122"/>
                <a:cs typeface="Times New Roman" pitchFamily="18" charset="0"/>
              </a:rPr>
              <a:t>Närvänen</a:t>
            </a:r>
            <a:r>
              <a:rPr lang="en-US" sz="1800" dirty="0">
                <a:solidFill>
                  <a:srgbClr val="262626"/>
                </a:solidFill>
                <a:latin typeface="Times New Roman" pitchFamily="18" charset="0"/>
                <a:ea typeface="Calibri" pitchFamily="34" charset="-122"/>
                <a:cs typeface="Times New Roman" pitchFamily="18" charset="0"/>
              </a:rPr>
              <a:t>, J., </a:t>
            </a:r>
            <a:r>
              <a:rPr lang="en-US" sz="1800" dirty="0" err="1">
                <a:solidFill>
                  <a:srgbClr val="262626"/>
                </a:solidFill>
                <a:latin typeface="Times New Roman" pitchFamily="18" charset="0"/>
                <a:ea typeface="Calibri" pitchFamily="34" charset="-122"/>
                <a:cs typeface="Times New Roman" pitchFamily="18" charset="0"/>
              </a:rPr>
              <a:t>Saukkonen</a:t>
            </a:r>
            <a:r>
              <a:rPr lang="en-US" sz="1800" dirty="0">
                <a:solidFill>
                  <a:srgbClr val="262626"/>
                </a:solidFill>
                <a:latin typeface="Times New Roman" pitchFamily="18" charset="0"/>
                <a:ea typeface="Calibri" pitchFamily="34" charset="-122"/>
                <a:cs typeface="Times New Roman" pitchFamily="18" charset="0"/>
              </a:rPr>
              <a:t>, P., </a:t>
            </a:r>
            <a:r>
              <a:rPr lang="en-US" sz="1800" dirty="0" err="1">
                <a:solidFill>
                  <a:srgbClr val="262626"/>
                </a:solidFill>
                <a:latin typeface="Times New Roman" pitchFamily="18" charset="0"/>
                <a:ea typeface="Calibri" pitchFamily="34" charset="-122"/>
                <a:cs typeface="Times New Roman" pitchFamily="18" charset="0"/>
              </a:rPr>
              <a:t>Koivisto</a:t>
            </a:r>
            <a:r>
              <a:rPr lang="en-US" sz="1800" dirty="0">
                <a:solidFill>
                  <a:srgbClr val="262626"/>
                </a:solidFill>
                <a:latin typeface="Times New Roman" pitchFamily="18" charset="0"/>
                <a:ea typeface="Calibri" pitchFamily="34" charset="-122"/>
                <a:cs typeface="Times New Roman" pitchFamily="18" charset="0"/>
              </a:rPr>
              <a:t>, J. and </a:t>
            </a:r>
            <a:r>
              <a:rPr lang="en-US" sz="1800" dirty="0" err="1">
                <a:solidFill>
                  <a:srgbClr val="262626"/>
                </a:solidFill>
                <a:latin typeface="Times New Roman" pitchFamily="18" charset="0"/>
                <a:ea typeface="Calibri" pitchFamily="34" charset="-122"/>
                <a:cs typeface="Times New Roman" pitchFamily="18" charset="0"/>
              </a:rPr>
              <a:t>Heponiemi</a:t>
            </a:r>
            <a:r>
              <a:rPr lang="en-US" sz="1800" dirty="0">
                <a:solidFill>
                  <a:srgbClr val="262626"/>
                </a:solidFill>
                <a:latin typeface="Times New Roman" pitchFamily="18" charset="0"/>
                <a:ea typeface="Calibri" pitchFamily="34" charset="-122"/>
                <a:cs typeface="Times New Roman" pitchFamily="18" charset="0"/>
              </a:rPr>
              <a:t>, T. (2023) 'The effects of </a:t>
            </a:r>
            <a:r>
              <a:rPr lang="en-US" sz="1800" dirty="0" err="1">
                <a:solidFill>
                  <a:srgbClr val="262626"/>
                </a:solidFill>
                <a:latin typeface="Times New Roman" pitchFamily="18" charset="0"/>
                <a:ea typeface="Calibri" pitchFamily="34" charset="-122"/>
                <a:cs typeface="Times New Roman" pitchFamily="18" charset="0"/>
              </a:rPr>
              <a:t>digitalisation</a:t>
            </a:r>
            <a:r>
              <a:rPr lang="en-US" sz="1800" dirty="0">
                <a:solidFill>
                  <a:srgbClr val="262626"/>
                </a:solidFill>
                <a:latin typeface="Times New Roman" pitchFamily="18" charset="0"/>
                <a:ea typeface="Calibri" pitchFamily="34" charset="-122"/>
                <a:cs typeface="Times New Roman" pitchFamily="18" charset="0"/>
              </a:rPr>
              <a:t> on health and social care work: a qualitative descriptive study of the perceptions of professionals and managers', BMC Health Services Research, 23(1), 714.</a:t>
            </a:r>
            <a:endParaRPr lang="en-US" sz="1800" dirty="0">
              <a:solidFill>
                <a:prstClr val="black"/>
              </a:solidFill>
              <a:latin typeface="Times New Roman" pitchFamily="18" charset="0"/>
              <a:cs typeface="Times New Roman" pitchFamily="18" charset="0"/>
            </a:endParaRPr>
          </a:p>
          <a:p>
            <a:pPr marL="0" lvl="0" indent="-457200">
              <a:lnSpc>
                <a:spcPct val="120000"/>
              </a:lnSpc>
              <a:spcBef>
                <a:spcPts val="0"/>
              </a:spcBef>
              <a:spcAft>
                <a:spcPts val="1200"/>
              </a:spcAft>
              <a:buNone/>
            </a:pPr>
            <a:r>
              <a:rPr lang="en-US" sz="1800" dirty="0">
                <a:solidFill>
                  <a:srgbClr val="262626"/>
                </a:solidFill>
                <a:latin typeface="Times New Roman" pitchFamily="18" charset="0"/>
                <a:ea typeface="Calibri" pitchFamily="34" charset="-122"/>
                <a:cs typeface="Times New Roman" pitchFamily="18" charset="0"/>
              </a:rPr>
              <a:t>Snow, M., Silva-</a:t>
            </a:r>
            <a:r>
              <a:rPr lang="en-US" sz="1800" dirty="0" err="1">
                <a:solidFill>
                  <a:srgbClr val="262626"/>
                </a:solidFill>
                <a:latin typeface="Times New Roman" pitchFamily="18" charset="0"/>
                <a:ea typeface="Calibri" pitchFamily="34" charset="-122"/>
                <a:cs typeface="Times New Roman" pitchFamily="18" charset="0"/>
              </a:rPr>
              <a:t>Ribeiro</a:t>
            </a:r>
            <a:r>
              <a:rPr lang="en-US" sz="1800" dirty="0">
                <a:solidFill>
                  <a:srgbClr val="262626"/>
                </a:solidFill>
                <a:latin typeface="Times New Roman" pitchFamily="18" charset="0"/>
                <a:ea typeface="Calibri" pitchFamily="34" charset="-122"/>
                <a:cs typeface="Times New Roman" pitchFamily="18" charset="0"/>
              </a:rPr>
              <a:t>, W., </a:t>
            </a:r>
            <a:r>
              <a:rPr lang="en-US" sz="1800" dirty="0" err="1">
                <a:solidFill>
                  <a:srgbClr val="262626"/>
                </a:solidFill>
                <a:latin typeface="Times New Roman" pitchFamily="18" charset="0"/>
                <a:ea typeface="Calibri" pitchFamily="34" charset="-122"/>
                <a:cs typeface="Times New Roman" pitchFamily="18" charset="0"/>
              </a:rPr>
              <a:t>Baginsky</a:t>
            </a:r>
            <a:r>
              <a:rPr lang="en-US" sz="1800" dirty="0">
                <a:solidFill>
                  <a:srgbClr val="262626"/>
                </a:solidFill>
                <a:latin typeface="Times New Roman" pitchFamily="18" charset="0"/>
                <a:ea typeface="Calibri" pitchFamily="34" charset="-122"/>
                <a:cs typeface="Times New Roman" pitchFamily="18" charset="0"/>
              </a:rPr>
              <a:t>, M., Di Giorgio, S., </a:t>
            </a:r>
            <a:r>
              <a:rPr lang="en-US" sz="1800" dirty="0" err="1">
                <a:solidFill>
                  <a:srgbClr val="262626"/>
                </a:solidFill>
                <a:latin typeface="Times New Roman" pitchFamily="18" charset="0"/>
                <a:ea typeface="Calibri" pitchFamily="34" charset="-122"/>
                <a:cs typeface="Times New Roman" pitchFamily="18" charset="0"/>
              </a:rPr>
              <a:t>Farrelly</a:t>
            </a:r>
            <a:r>
              <a:rPr lang="en-US" sz="1800" dirty="0">
                <a:solidFill>
                  <a:srgbClr val="262626"/>
                </a:solidFill>
                <a:latin typeface="Times New Roman" pitchFamily="18" charset="0"/>
                <a:ea typeface="Calibri" pitchFamily="34" charset="-122"/>
                <a:cs typeface="Times New Roman" pitchFamily="18" charset="0"/>
              </a:rPr>
              <a:t>, N., </a:t>
            </a:r>
            <a:r>
              <a:rPr lang="en-US" sz="1800" dirty="0" err="1">
                <a:solidFill>
                  <a:srgbClr val="262626"/>
                </a:solidFill>
                <a:latin typeface="Times New Roman" pitchFamily="18" charset="0"/>
                <a:ea typeface="Calibri" pitchFamily="34" charset="-122"/>
                <a:cs typeface="Times New Roman" pitchFamily="18" charset="0"/>
              </a:rPr>
              <a:t>Larkins</a:t>
            </a:r>
            <a:r>
              <a:rPr lang="en-US" sz="1800" dirty="0">
                <a:solidFill>
                  <a:srgbClr val="262626"/>
                </a:solidFill>
                <a:latin typeface="Times New Roman" pitchFamily="18" charset="0"/>
                <a:ea typeface="Calibri" pitchFamily="34" charset="-122"/>
                <a:cs typeface="Times New Roman" pitchFamily="18" charset="0"/>
              </a:rPr>
              <a:t>, C., Poole, K., </a:t>
            </a:r>
            <a:r>
              <a:rPr lang="en-US" sz="1800" dirty="0" err="1">
                <a:solidFill>
                  <a:srgbClr val="262626"/>
                </a:solidFill>
                <a:latin typeface="Times New Roman" pitchFamily="18" charset="0"/>
                <a:ea typeface="Calibri" pitchFamily="34" charset="-122"/>
                <a:cs typeface="Times New Roman" pitchFamily="18" charset="0"/>
              </a:rPr>
              <a:t>Steils</a:t>
            </a:r>
            <a:r>
              <a:rPr lang="en-US" sz="1800" dirty="0">
                <a:solidFill>
                  <a:srgbClr val="262626"/>
                </a:solidFill>
                <a:latin typeface="Times New Roman" pitchFamily="18" charset="0"/>
                <a:ea typeface="Calibri" pitchFamily="34" charset="-122"/>
                <a:cs typeface="Times New Roman" pitchFamily="18" charset="0"/>
              </a:rPr>
              <a:t>, N., Westwood, J. and </a:t>
            </a:r>
            <a:r>
              <a:rPr lang="en-US" sz="1800" dirty="0" err="1">
                <a:solidFill>
                  <a:srgbClr val="262626"/>
                </a:solidFill>
                <a:latin typeface="Times New Roman" pitchFamily="18" charset="0"/>
                <a:ea typeface="Calibri" pitchFamily="34" charset="-122"/>
                <a:cs typeface="Times New Roman" pitchFamily="18" charset="0"/>
              </a:rPr>
              <a:t>Malley</a:t>
            </a:r>
            <a:r>
              <a:rPr lang="en-US" sz="1800" dirty="0">
                <a:solidFill>
                  <a:srgbClr val="262626"/>
                </a:solidFill>
                <a:latin typeface="Times New Roman" pitchFamily="18" charset="0"/>
                <a:ea typeface="Calibri" pitchFamily="34" charset="-122"/>
                <a:cs typeface="Times New Roman" pitchFamily="18" charset="0"/>
              </a:rPr>
              <a:t>, J. (2025) 'Best practices for implementing electronic care records in adult social care: rapid scoping review', JMIR Aging, 8, e60107.</a:t>
            </a:r>
            <a:endParaRPr lang="en-US" sz="1800" dirty="0">
              <a:solidFill>
                <a:prstClr val="black"/>
              </a:solidFill>
              <a:latin typeface="Times New Roman" pitchFamily="18" charset="0"/>
              <a:cs typeface="Times New Roman" pitchFamily="18" charset="0"/>
            </a:endParaRPr>
          </a:p>
          <a:p>
            <a:endParaRPr lang="en-GB" dirty="0"/>
          </a:p>
        </p:txBody>
      </p:sp>
    </p:spTree>
    <p:extLst>
      <p:ext uri="{BB962C8B-B14F-4D97-AF65-F5344CB8AC3E}">
        <p14:creationId xmlns:p14="http://schemas.microsoft.com/office/powerpoint/2010/main" val="3976787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861</TotalTime>
  <Words>1072</Words>
  <Application>Microsoft Office PowerPoint</Application>
  <PresentationFormat>Custom</PresentationFormat>
  <Paragraphs>67</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Introduction to the Case Study </vt:lpstr>
      <vt:lpstr>Task 1 — Microsoft Word </vt:lpstr>
      <vt:lpstr>Current Practice vs. Microsoft Word </vt:lpstr>
      <vt:lpstr>Benefits for Mayfair </vt:lpstr>
      <vt:lpstr>Limitations for Mayfair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Carly White</dc:creator>
  <cp:lastModifiedBy>Kelvin</cp:lastModifiedBy>
  <cp:revision>18</cp:revision>
  <dcterms:created xsi:type="dcterms:W3CDTF">2018-05-08T15:30:39Z</dcterms:created>
  <dcterms:modified xsi:type="dcterms:W3CDTF">2026-07-20T12:06:28Z</dcterms:modified>
</cp:coreProperties>
</file>