
<file path=[Content_Types].xml><?xml version="1.0" encoding="utf-8"?>
<Types xmlns="http://schemas.openxmlformats.org/package/2006/content-types">
  <Default Extension="jpeg" ContentType="image/jpeg"/>
  <Default Extension="jp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8026" autoAdjust="0"/>
    <p:restoredTop sz="94660"/>
  </p:normalViewPr>
  <p:slideViewPr>
    <p:cSldViewPr snapToGrid="0">
      <p:cViewPr varScale="1">
        <p:scale>
          <a:sx n="71" d="100"/>
          <a:sy n="71" d="100"/>
        </p:scale>
        <p:origin x="100" y="66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0_3">
  <dgm:title val=""/>
  <dgm:desc val=""/>
  <dgm:catLst>
    <dgm:cat type="mainScheme" pri="10300"/>
  </dgm:catLst>
  <dgm:styleLbl name="node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lignNode1">
    <dgm:fillClrLst meth="repeat">
      <a:schemeClr val="dk2"/>
    </dgm:fillClrLst>
    <dgm:linClrLst meth="repeat">
      <a:schemeClr val="dk2"/>
    </dgm:linClrLst>
    <dgm:effectClrLst/>
    <dgm:txLinClrLst/>
    <dgm:txFillClrLst/>
    <dgm:txEffectClrLst/>
  </dgm:styleLbl>
  <dgm:styleLbl name="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ln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vennNode1">
    <dgm:fillClrLst meth="repeat">
      <a:schemeClr val="dk2">
        <a:alpha val="50000"/>
      </a:schemeClr>
    </dgm:fillClrLst>
    <dgm:linClrLst meth="repeat">
      <a:schemeClr val="lt2"/>
    </dgm:linClrLst>
    <dgm:effectClrLst/>
    <dgm:txLinClrLst/>
    <dgm:txFillClrLst/>
    <dgm:txEffectClrLst/>
  </dgm:styleLbl>
  <dgm:styleLbl name="node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fgImgPlace1">
    <dgm:fillClrLst meth="repeat">
      <a:schemeClr val="dk2">
        <a:tint val="50000"/>
      </a:schemeClr>
    </dgm:fillClrLst>
    <dgm:linClrLst meth="repeat">
      <a:schemeClr val="lt2"/>
    </dgm:linClrLst>
    <dgm:effectClrLst/>
    <dgm:txLinClrLst/>
    <dgm:txFillClrLst meth="repeat">
      <a:schemeClr val="lt2"/>
    </dgm:txFillClrLst>
    <dgm:txEffectClrLst/>
  </dgm:styleLbl>
  <dgm:styleLbl name="align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bg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callout">
    <dgm:fillClrLst meth="repeat">
      <a:schemeClr val="dk2"/>
    </dgm:fillClrLst>
    <dgm:linClrLst meth="repeat">
      <a:schemeClr val="dk2">
        <a:tint val="50000"/>
      </a:schemeClr>
    </dgm:linClrLst>
    <dgm:effectClrLst/>
    <dgm:txLinClrLst/>
    <dgm:txFillClrLst meth="repeat">
      <a:schemeClr val="lt2"/>
    </dgm:txFillClrLst>
    <dgm:txEffectClrLst/>
  </dgm:styleLbl>
  <dgm:styleLbl name="asst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parCh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lt2"/>
    </dgm:txFillClrLst>
    <dgm:txEffectClrLst/>
  </dgm:styleLbl>
  <dgm:styleLbl name="parChTrans2D2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3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4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1D1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2">
        <a:alpha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dk2">
        <a:tint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dk2">
        <a:shade val="8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dk2">
        <a:tint val="50000"/>
        <a:alpha val="4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dk2">
        <a:tint val="60000"/>
      </a:schemeClr>
    </dgm:fillClrLst>
    <dgm:linClrLst meth="repeat">
      <a:schemeClr val="lt2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2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4DBE9436-37BA-4F9B-A7B3-84F6AAB44543}" type="doc">
      <dgm:prSet loTypeId="urn:microsoft.com/office/officeart/2008/layout/LinedList" loCatId="list" qsTypeId="urn:microsoft.com/office/officeart/2005/8/quickstyle/simple4" qsCatId="simple" csTypeId="urn:microsoft.com/office/officeart/2005/8/colors/accent0_3" csCatId="mainScheme"/>
      <dgm:spPr/>
      <dgm:t>
        <a:bodyPr/>
        <a:lstStyle/>
        <a:p>
          <a:endParaRPr lang="en-US"/>
        </a:p>
      </dgm:t>
    </dgm:pt>
    <dgm:pt modelId="{E5EB09DC-4840-49CB-8E61-8C85816F0F7D}">
      <dgm:prSet/>
      <dgm:spPr/>
      <dgm:t>
        <a:bodyPr/>
        <a:lstStyle/>
        <a:p>
          <a:r>
            <a:rPr lang="en-GB"/>
            <a:t>Top-performing front line employees through online assessments and/or interviews. </a:t>
          </a:r>
          <a:endParaRPr lang="en-US"/>
        </a:p>
      </dgm:t>
    </dgm:pt>
    <dgm:pt modelId="{E6F805AC-1C97-4EE8-8B0D-FE0F562558F1}" type="parTrans" cxnId="{E1D04231-CF37-4CF1-8481-9CEAB93A0B80}">
      <dgm:prSet/>
      <dgm:spPr/>
      <dgm:t>
        <a:bodyPr/>
        <a:lstStyle/>
        <a:p>
          <a:endParaRPr lang="en-US"/>
        </a:p>
      </dgm:t>
    </dgm:pt>
    <dgm:pt modelId="{FA469CB0-BC77-4C10-8FA4-8584A8885167}" type="sibTrans" cxnId="{E1D04231-CF37-4CF1-8481-9CEAB93A0B80}">
      <dgm:prSet/>
      <dgm:spPr/>
      <dgm:t>
        <a:bodyPr/>
        <a:lstStyle/>
        <a:p>
          <a:endParaRPr lang="en-US"/>
        </a:p>
      </dgm:t>
    </dgm:pt>
    <dgm:pt modelId="{06389BA1-FF14-4CEA-927A-287FE40DA73C}">
      <dgm:prSet/>
      <dgm:spPr/>
      <dgm:t>
        <a:bodyPr/>
        <a:lstStyle/>
        <a:p>
          <a:r>
            <a:rPr lang="en-GB"/>
            <a:t>Development programs are designed to maximize associate growth potential at every level.</a:t>
          </a:r>
          <a:endParaRPr lang="en-US"/>
        </a:p>
      </dgm:t>
    </dgm:pt>
    <dgm:pt modelId="{E3E6E54B-7872-42D7-87D0-BC7B4F8A5641}" type="parTrans" cxnId="{444DF289-75B5-4849-99C7-071461B39931}">
      <dgm:prSet/>
      <dgm:spPr/>
      <dgm:t>
        <a:bodyPr/>
        <a:lstStyle/>
        <a:p>
          <a:endParaRPr lang="en-US"/>
        </a:p>
      </dgm:t>
    </dgm:pt>
    <dgm:pt modelId="{59DC2598-07EF-414C-8002-A032E7ED6A86}" type="sibTrans" cxnId="{444DF289-75B5-4849-99C7-071461B39931}">
      <dgm:prSet/>
      <dgm:spPr/>
      <dgm:t>
        <a:bodyPr/>
        <a:lstStyle/>
        <a:p>
          <a:endParaRPr lang="en-US"/>
        </a:p>
      </dgm:t>
    </dgm:pt>
    <dgm:pt modelId="{03C1CE5A-B8F8-4F41-8A4E-FA565B72FCF7}" type="pres">
      <dgm:prSet presAssocID="{4DBE9436-37BA-4F9B-A7B3-84F6AAB44543}" presName="vert0" presStyleCnt="0">
        <dgm:presLayoutVars>
          <dgm:dir/>
          <dgm:animOne val="branch"/>
          <dgm:animLvl val="lvl"/>
        </dgm:presLayoutVars>
      </dgm:prSet>
      <dgm:spPr/>
    </dgm:pt>
    <dgm:pt modelId="{6219A363-4DBA-4718-840C-9736A10D8898}" type="pres">
      <dgm:prSet presAssocID="{E5EB09DC-4840-49CB-8E61-8C85816F0F7D}" presName="thickLine" presStyleLbl="alignNode1" presStyleIdx="0" presStyleCnt="2"/>
      <dgm:spPr/>
    </dgm:pt>
    <dgm:pt modelId="{BB4B6D9B-3BD8-4116-9178-EF36088B3F65}" type="pres">
      <dgm:prSet presAssocID="{E5EB09DC-4840-49CB-8E61-8C85816F0F7D}" presName="horz1" presStyleCnt="0"/>
      <dgm:spPr/>
    </dgm:pt>
    <dgm:pt modelId="{05DA4355-EAB9-4284-B810-A399B863AD17}" type="pres">
      <dgm:prSet presAssocID="{E5EB09DC-4840-49CB-8E61-8C85816F0F7D}" presName="tx1" presStyleLbl="revTx" presStyleIdx="0" presStyleCnt="2"/>
      <dgm:spPr/>
    </dgm:pt>
    <dgm:pt modelId="{D60BDE5D-1B7D-4198-A7F6-A191B7585555}" type="pres">
      <dgm:prSet presAssocID="{E5EB09DC-4840-49CB-8E61-8C85816F0F7D}" presName="vert1" presStyleCnt="0"/>
      <dgm:spPr/>
    </dgm:pt>
    <dgm:pt modelId="{890CD88E-8476-4A2A-B5B7-93A8A3978C68}" type="pres">
      <dgm:prSet presAssocID="{06389BA1-FF14-4CEA-927A-287FE40DA73C}" presName="thickLine" presStyleLbl="alignNode1" presStyleIdx="1" presStyleCnt="2"/>
      <dgm:spPr/>
    </dgm:pt>
    <dgm:pt modelId="{C2677A7A-2968-4426-89DC-11006AF0C886}" type="pres">
      <dgm:prSet presAssocID="{06389BA1-FF14-4CEA-927A-287FE40DA73C}" presName="horz1" presStyleCnt="0"/>
      <dgm:spPr/>
    </dgm:pt>
    <dgm:pt modelId="{A61C4530-16D1-475A-95A2-BB1DE2459DE7}" type="pres">
      <dgm:prSet presAssocID="{06389BA1-FF14-4CEA-927A-287FE40DA73C}" presName="tx1" presStyleLbl="revTx" presStyleIdx="1" presStyleCnt="2"/>
      <dgm:spPr/>
    </dgm:pt>
    <dgm:pt modelId="{89D62A5A-4794-4D61-83E9-FEFC2CB6AA27}" type="pres">
      <dgm:prSet presAssocID="{06389BA1-FF14-4CEA-927A-287FE40DA73C}" presName="vert1" presStyleCnt="0"/>
      <dgm:spPr/>
    </dgm:pt>
  </dgm:ptLst>
  <dgm:cxnLst>
    <dgm:cxn modelId="{E1D04231-CF37-4CF1-8481-9CEAB93A0B80}" srcId="{4DBE9436-37BA-4F9B-A7B3-84F6AAB44543}" destId="{E5EB09DC-4840-49CB-8E61-8C85816F0F7D}" srcOrd="0" destOrd="0" parTransId="{E6F805AC-1C97-4EE8-8B0D-FE0F562558F1}" sibTransId="{FA469CB0-BC77-4C10-8FA4-8584A8885167}"/>
    <dgm:cxn modelId="{1DB4677E-0D52-4BCD-987D-64CBE332920C}" type="presOf" srcId="{E5EB09DC-4840-49CB-8E61-8C85816F0F7D}" destId="{05DA4355-EAB9-4284-B810-A399B863AD17}" srcOrd="0" destOrd="0" presId="urn:microsoft.com/office/officeart/2008/layout/LinedList"/>
    <dgm:cxn modelId="{444DF289-75B5-4849-99C7-071461B39931}" srcId="{4DBE9436-37BA-4F9B-A7B3-84F6AAB44543}" destId="{06389BA1-FF14-4CEA-927A-287FE40DA73C}" srcOrd="1" destOrd="0" parTransId="{E3E6E54B-7872-42D7-87D0-BC7B4F8A5641}" sibTransId="{59DC2598-07EF-414C-8002-A032E7ED6A86}"/>
    <dgm:cxn modelId="{EBE71EB4-E14D-4B75-A334-C116FF560E1A}" type="presOf" srcId="{4DBE9436-37BA-4F9B-A7B3-84F6AAB44543}" destId="{03C1CE5A-B8F8-4F41-8A4E-FA565B72FCF7}" srcOrd="0" destOrd="0" presId="urn:microsoft.com/office/officeart/2008/layout/LinedList"/>
    <dgm:cxn modelId="{5F97FEB9-62CB-4532-9638-5989B090EC62}" type="presOf" srcId="{06389BA1-FF14-4CEA-927A-287FE40DA73C}" destId="{A61C4530-16D1-475A-95A2-BB1DE2459DE7}" srcOrd="0" destOrd="0" presId="urn:microsoft.com/office/officeart/2008/layout/LinedList"/>
    <dgm:cxn modelId="{479E344C-015A-4F0A-8FE9-F88332E85BEB}" type="presParOf" srcId="{03C1CE5A-B8F8-4F41-8A4E-FA565B72FCF7}" destId="{6219A363-4DBA-4718-840C-9736A10D8898}" srcOrd="0" destOrd="0" presId="urn:microsoft.com/office/officeart/2008/layout/LinedList"/>
    <dgm:cxn modelId="{F95D4AD4-1295-4343-A573-293D695594FE}" type="presParOf" srcId="{03C1CE5A-B8F8-4F41-8A4E-FA565B72FCF7}" destId="{BB4B6D9B-3BD8-4116-9178-EF36088B3F65}" srcOrd="1" destOrd="0" presId="urn:microsoft.com/office/officeart/2008/layout/LinedList"/>
    <dgm:cxn modelId="{85276F88-05C4-4DD6-9FC4-ED053C139A48}" type="presParOf" srcId="{BB4B6D9B-3BD8-4116-9178-EF36088B3F65}" destId="{05DA4355-EAB9-4284-B810-A399B863AD17}" srcOrd="0" destOrd="0" presId="urn:microsoft.com/office/officeart/2008/layout/LinedList"/>
    <dgm:cxn modelId="{2062D12F-143A-44CC-9AEC-64564025A693}" type="presParOf" srcId="{BB4B6D9B-3BD8-4116-9178-EF36088B3F65}" destId="{D60BDE5D-1B7D-4198-A7F6-A191B7585555}" srcOrd="1" destOrd="0" presId="urn:microsoft.com/office/officeart/2008/layout/LinedList"/>
    <dgm:cxn modelId="{EAADEE66-657C-4EFB-BD6D-087DDAC779F2}" type="presParOf" srcId="{03C1CE5A-B8F8-4F41-8A4E-FA565B72FCF7}" destId="{890CD88E-8476-4A2A-B5B7-93A8A3978C68}" srcOrd="2" destOrd="0" presId="urn:microsoft.com/office/officeart/2008/layout/LinedList"/>
    <dgm:cxn modelId="{B035749A-BDCD-46A5-8163-126496C751E4}" type="presParOf" srcId="{03C1CE5A-B8F8-4F41-8A4E-FA565B72FCF7}" destId="{C2677A7A-2968-4426-89DC-11006AF0C886}" srcOrd="3" destOrd="0" presId="urn:microsoft.com/office/officeart/2008/layout/LinedList"/>
    <dgm:cxn modelId="{9DA16CAE-9792-4159-BF9A-595830978E36}" type="presParOf" srcId="{C2677A7A-2968-4426-89DC-11006AF0C886}" destId="{A61C4530-16D1-475A-95A2-BB1DE2459DE7}" srcOrd="0" destOrd="0" presId="urn:microsoft.com/office/officeart/2008/layout/LinedList"/>
    <dgm:cxn modelId="{991BFA14-2F81-474D-8305-9EFC37275202}" type="presParOf" srcId="{C2677A7A-2968-4426-89DC-11006AF0C886}" destId="{89D62A5A-4794-4D61-83E9-FEFC2CB6AA27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90CB87D5-E12B-47E8-9D4E-8EEA00BEBF71}" type="doc">
      <dgm:prSet loTypeId="urn:microsoft.com/office/officeart/2005/8/layout/vList2" loCatId="list" qsTypeId="urn:microsoft.com/office/officeart/2005/8/quickstyle/simple4" qsCatId="simple" csTypeId="urn:microsoft.com/office/officeart/2005/8/colors/colorful5" csCatId="colorful"/>
      <dgm:spPr/>
      <dgm:t>
        <a:bodyPr/>
        <a:lstStyle/>
        <a:p>
          <a:endParaRPr lang="en-US"/>
        </a:p>
      </dgm:t>
    </dgm:pt>
    <dgm:pt modelId="{D21A5218-2CE4-4889-AA35-24AB2FA0DBEB}">
      <dgm:prSet/>
      <dgm:spPr/>
      <dgm:t>
        <a:bodyPr/>
        <a:lstStyle/>
        <a:p>
          <a:r>
            <a:rPr lang="en-GB"/>
            <a:t>Select the best talent for the mutual benefit of the company and the individual</a:t>
          </a:r>
          <a:endParaRPr lang="en-US"/>
        </a:p>
      </dgm:t>
    </dgm:pt>
    <dgm:pt modelId="{3984D622-B865-4BBA-8B32-2CC4370FD4D7}" type="parTrans" cxnId="{0B17B1C8-2F6E-45EA-B63E-C59E3078E3F0}">
      <dgm:prSet/>
      <dgm:spPr/>
      <dgm:t>
        <a:bodyPr/>
        <a:lstStyle/>
        <a:p>
          <a:endParaRPr lang="en-US"/>
        </a:p>
      </dgm:t>
    </dgm:pt>
    <dgm:pt modelId="{F591DCC8-FC8C-455E-B112-47B2D8077FDA}" type="sibTrans" cxnId="{0B17B1C8-2F6E-45EA-B63E-C59E3078E3F0}">
      <dgm:prSet/>
      <dgm:spPr/>
      <dgm:t>
        <a:bodyPr/>
        <a:lstStyle/>
        <a:p>
          <a:endParaRPr lang="en-US"/>
        </a:p>
      </dgm:t>
    </dgm:pt>
    <dgm:pt modelId="{7E44E60B-781D-498B-9222-EA0D2B1F53F0}">
      <dgm:prSet/>
      <dgm:spPr/>
      <dgm:t>
        <a:bodyPr/>
        <a:lstStyle/>
        <a:p>
          <a:r>
            <a:rPr lang="en-GB"/>
            <a:t>Development tools build on selection so that your organization's managers and professionals can gain further knowledge of their strengths</a:t>
          </a:r>
          <a:endParaRPr lang="en-US"/>
        </a:p>
      </dgm:t>
    </dgm:pt>
    <dgm:pt modelId="{9F1C548D-3630-425F-BB49-159E6433F0B7}" type="parTrans" cxnId="{BBDA2411-EA26-4CC7-A466-E31A9C0A3607}">
      <dgm:prSet/>
      <dgm:spPr/>
      <dgm:t>
        <a:bodyPr/>
        <a:lstStyle/>
        <a:p>
          <a:endParaRPr lang="en-US"/>
        </a:p>
      </dgm:t>
    </dgm:pt>
    <dgm:pt modelId="{4F347700-22D2-4A5D-954D-F1AF28FC657B}" type="sibTrans" cxnId="{BBDA2411-EA26-4CC7-A466-E31A9C0A3607}">
      <dgm:prSet/>
      <dgm:spPr/>
      <dgm:t>
        <a:bodyPr/>
        <a:lstStyle/>
        <a:p>
          <a:endParaRPr lang="en-US"/>
        </a:p>
      </dgm:t>
    </dgm:pt>
    <dgm:pt modelId="{7593A8C0-336C-479B-97E7-E7EF2C4C629F}">
      <dgm:prSet/>
      <dgm:spPr/>
      <dgm:t>
        <a:bodyPr/>
        <a:lstStyle/>
        <a:p>
          <a:r>
            <a:rPr lang="en-GB"/>
            <a:t>Insights on how to leverage those strengths and the strengths of their team members to be more productive and meet organizational goals.</a:t>
          </a:r>
          <a:endParaRPr lang="en-US"/>
        </a:p>
      </dgm:t>
    </dgm:pt>
    <dgm:pt modelId="{A150E713-BC91-4D32-B06A-5A0819B6EA94}" type="parTrans" cxnId="{11D0932C-292F-404A-ADF0-9D6F80FD9B50}">
      <dgm:prSet/>
      <dgm:spPr/>
      <dgm:t>
        <a:bodyPr/>
        <a:lstStyle/>
        <a:p>
          <a:endParaRPr lang="en-US"/>
        </a:p>
      </dgm:t>
    </dgm:pt>
    <dgm:pt modelId="{DA2317D7-8DAD-4A30-8764-4F025934491C}" type="sibTrans" cxnId="{11D0932C-292F-404A-ADF0-9D6F80FD9B50}">
      <dgm:prSet/>
      <dgm:spPr/>
      <dgm:t>
        <a:bodyPr/>
        <a:lstStyle/>
        <a:p>
          <a:endParaRPr lang="en-US"/>
        </a:p>
      </dgm:t>
    </dgm:pt>
    <dgm:pt modelId="{4ADD38C1-36CD-4878-BE90-70AF2C94F8A4}" type="pres">
      <dgm:prSet presAssocID="{90CB87D5-E12B-47E8-9D4E-8EEA00BEBF71}" presName="linear" presStyleCnt="0">
        <dgm:presLayoutVars>
          <dgm:animLvl val="lvl"/>
          <dgm:resizeHandles val="exact"/>
        </dgm:presLayoutVars>
      </dgm:prSet>
      <dgm:spPr/>
    </dgm:pt>
    <dgm:pt modelId="{4BC3B33D-5977-48D0-B292-2A1A99532080}" type="pres">
      <dgm:prSet presAssocID="{D21A5218-2CE4-4889-AA35-24AB2FA0DBEB}" presName="parentText" presStyleLbl="node1" presStyleIdx="0" presStyleCnt="3">
        <dgm:presLayoutVars>
          <dgm:chMax val="0"/>
          <dgm:bulletEnabled val="1"/>
        </dgm:presLayoutVars>
      </dgm:prSet>
      <dgm:spPr/>
    </dgm:pt>
    <dgm:pt modelId="{762946FA-C9C0-4FD7-A44D-7E11B5B57FBB}" type="pres">
      <dgm:prSet presAssocID="{F591DCC8-FC8C-455E-B112-47B2D8077FDA}" presName="spacer" presStyleCnt="0"/>
      <dgm:spPr/>
    </dgm:pt>
    <dgm:pt modelId="{593A748B-8E74-4975-A921-4CF5792E8D13}" type="pres">
      <dgm:prSet presAssocID="{7E44E60B-781D-498B-9222-EA0D2B1F53F0}" presName="parentText" presStyleLbl="node1" presStyleIdx="1" presStyleCnt="3">
        <dgm:presLayoutVars>
          <dgm:chMax val="0"/>
          <dgm:bulletEnabled val="1"/>
        </dgm:presLayoutVars>
      </dgm:prSet>
      <dgm:spPr/>
    </dgm:pt>
    <dgm:pt modelId="{39F0CD7F-804D-4844-9AD1-1193E4CF3079}" type="pres">
      <dgm:prSet presAssocID="{4F347700-22D2-4A5D-954D-F1AF28FC657B}" presName="spacer" presStyleCnt="0"/>
      <dgm:spPr/>
    </dgm:pt>
    <dgm:pt modelId="{3199F2C2-A4FD-47FC-BE06-B2CD20C5D7CA}" type="pres">
      <dgm:prSet presAssocID="{7593A8C0-336C-479B-97E7-E7EF2C4C629F}" presName="parentText" presStyleLbl="node1" presStyleIdx="2" presStyleCnt="3">
        <dgm:presLayoutVars>
          <dgm:chMax val="0"/>
          <dgm:bulletEnabled val="1"/>
        </dgm:presLayoutVars>
      </dgm:prSet>
      <dgm:spPr/>
    </dgm:pt>
  </dgm:ptLst>
  <dgm:cxnLst>
    <dgm:cxn modelId="{88D6190B-D48F-4941-907E-6AE787B78C78}" type="presOf" srcId="{7593A8C0-336C-479B-97E7-E7EF2C4C629F}" destId="{3199F2C2-A4FD-47FC-BE06-B2CD20C5D7CA}" srcOrd="0" destOrd="0" presId="urn:microsoft.com/office/officeart/2005/8/layout/vList2"/>
    <dgm:cxn modelId="{BBDA2411-EA26-4CC7-A466-E31A9C0A3607}" srcId="{90CB87D5-E12B-47E8-9D4E-8EEA00BEBF71}" destId="{7E44E60B-781D-498B-9222-EA0D2B1F53F0}" srcOrd="1" destOrd="0" parTransId="{9F1C548D-3630-425F-BB49-159E6433F0B7}" sibTransId="{4F347700-22D2-4A5D-954D-F1AF28FC657B}"/>
    <dgm:cxn modelId="{F8D46A1B-9EF1-4587-8FC1-5FB1DCF0B8DD}" type="presOf" srcId="{D21A5218-2CE4-4889-AA35-24AB2FA0DBEB}" destId="{4BC3B33D-5977-48D0-B292-2A1A99532080}" srcOrd="0" destOrd="0" presId="urn:microsoft.com/office/officeart/2005/8/layout/vList2"/>
    <dgm:cxn modelId="{11D0932C-292F-404A-ADF0-9D6F80FD9B50}" srcId="{90CB87D5-E12B-47E8-9D4E-8EEA00BEBF71}" destId="{7593A8C0-336C-479B-97E7-E7EF2C4C629F}" srcOrd="2" destOrd="0" parTransId="{A150E713-BC91-4D32-B06A-5A0819B6EA94}" sibTransId="{DA2317D7-8DAD-4A30-8764-4F025934491C}"/>
    <dgm:cxn modelId="{DACF2264-37D5-4D08-B40C-7BC9A8B1D07F}" type="presOf" srcId="{90CB87D5-E12B-47E8-9D4E-8EEA00BEBF71}" destId="{4ADD38C1-36CD-4878-BE90-70AF2C94F8A4}" srcOrd="0" destOrd="0" presId="urn:microsoft.com/office/officeart/2005/8/layout/vList2"/>
    <dgm:cxn modelId="{0B17B1C8-2F6E-45EA-B63E-C59E3078E3F0}" srcId="{90CB87D5-E12B-47E8-9D4E-8EEA00BEBF71}" destId="{D21A5218-2CE4-4889-AA35-24AB2FA0DBEB}" srcOrd="0" destOrd="0" parTransId="{3984D622-B865-4BBA-8B32-2CC4370FD4D7}" sibTransId="{F591DCC8-FC8C-455E-B112-47B2D8077FDA}"/>
    <dgm:cxn modelId="{27D684D5-F3B1-45DD-ADB0-625346065460}" type="presOf" srcId="{7E44E60B-781D-498B-9222-EA0D2B1F53F0}" destId="{593A748B-8E74-4975-A921-4CF5792E8D13}" srcOrd="0" destOrd="0" presId="urn:microsoft.com/office/officeart/2005/8/layout/vList2"/>
    <dgm:cxn modelId="{1FD5BA38-E6CA-4970-91B6-53F957AA3080}" type="presParOf" srcId="{4ADD38C1-36CD-4878-BE90-70AF2C94F8A4}" destId="{4BC3B33D-5977-48D0-B292-2A1A99532080}" srcOrd="0" destOrd="0" presId="urn:microsoft.com/office/officeart/2005/8/layout/vList2"/>
    <dgm:cxn modelId="{B2C1A8CF-F9B8-4487-90FC-FA69409C02B2}" type="presParOf" srcId="{4ADD38C1-36CD-4878-BE90-70AF2C94F8A4}" destId="{762946FA-C9C0-4FD7-A44D-7E11B5B57FBB}" srcOrd="1" destOrd="0" presId="urn:microsoft.com/office/officeart/2005/8/layout/vList2"/>
    <dgm:cxn modelId="{C8338908-301C-4FCC-985A-DABC4946823C}" type="presParOf" srcId="{4ADD38C1-36CD-4878-BE90-70AF2C94F8A4}" destId="{593A748B-8E74-4975-A921-4CF5792E8D13}" srcOrd="2" destOrd="0" presId="urn:microsoft.com/office/officeart/2005/8/layout/vList2"/>
    <dgm:cxn modelId="{2BC55671-20A1-438E-8A91-ACFAAE36342C}" type="presParOf" srcId="{4ADD38C1-36CD-4878-BE90-70AF2C94F8A4}" destId="{39F0CD7F-804D-4844-9AD1-1193E4CF3079}" srcOrd="3" destOrd="0" presId="urn:microsoft.com/office/officeart/2005/8/layout/vList2"/>
    <dgm:cxn modelId="{19F42F0F-8C3D-4E86-973B-2E07BF6DD01E}" type="presParOf" srcId="{4ADD38C1-36CD-4878-BE90-70AF2C94F8A4}" destId="{3199F2C2-A4FD-47FC-BE06-B2CD20C5D7CA}" srcOrd="4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6C71663D-3727-4315-A8EA-556B8163DC1F}" type="doc">
      <dgm:prSet loTypeId="urn:microsoft.com/office/officeart/2005/8/layout/vList2" loCatId="list" qsTypeId="urn:microsoft.com/office/officeart/2005/8/quickstyle/simple4" qsCatId="simple" csTypeId="urn:microsoft.com/office/officeart/2005/8/colors/colorful5" csCatId="colorful"/>
      <dgm:spPr/>
      <dgm:t>
        <a:bodyPr/>
        <a:lstStyle/>
        <a:p>
          <a:endParaRPr lang="en-US"/>
        </a:p>
      </dgm:t>
    </dgm:pt>
    <dgm:pt modelId="{87C5C9B2-2A32-4545-A96F-0066D1DFFFC1}">
      <dgm:prSet/>
      <dgm:spPr/>
      <dgm:t>
        <a:bodyPr/>
        <a:lstStyle/>
        <a:p>
          <a:r>
            <a:rPr lang="en-GB"/>
            <a:t>World-class organizations a competitive advantage in the search for and selection of senior leaders. </a:t>
          </a:r>
          <a:endParaRPr lang="en-US"/>
        </a:p>
      </dgm:t>
    </dgm:pt>
    <dgm:pt modelId="{407A407C-60EC-47A2-984B-130D9FE0A5B5}" type="parTrans" cxnId="{9A61F1D6-8F75-4EE0-BC7B-921933A1D43D}">
      <dgm:prSet/>
      <dgm:spPr/>
      <dgm:t>
        <a:bodyPr/>
        <a:lstStyle/>
        <a:p>
          <a:endParaRPr lang="en-US"/>
        </a:p>
      </dgm:t>
    </dgm:pt>
    <dgm:pt modelId="{C1FACB0D-94D3-4650-9D59-65EBCC60168E}" type="sibTrans" cxnId="{9A61F1D6-8F75-4EE0-BC7B-921933A1D43D}">
      <dgm:prSet/>
      <dgm:spPr/>
      <dgm:t>
        <a:bodyPr/>
        <a:lstStyle/>
        <a:p>
          <a:endParaRPr lang="en-US"/>
        </a:p>
      </dgm:t>
    </dgm:pt>
    <dgm:pt modelId="{8D6C18DB-2F86-41AF-A006-4E7469F7E44F}">
      <dgm:prSet/>
      <dgm:spPr/>
      <dgm:t>
        <a:bodyPr/>
        <a:lstStyle/>
        <a:p>
          <a:r>
            <a:rPr lang="en-GB"/>
            <a:t>Senior Leader solutions strengthen leaders' relationships with the individuals and organizations they lead as well as the external environment in which their organizations operate.</a:t>
          </a:r>
          <a:endParaRPr lang="en-US"/>
        </a:p>
      </dgm:t>
    </dgm:pt>
    <dgm:pt modelId="{10A7924B-698B-453C-AB92-B1DCF4EF55A8}" type="parTrans" cxnId="{929F4B29-8ADF-4B52-BBEE-DFF799397CC6}">
      <dgm:prSet/>
      <dgm:spPr/>
      <dgm:t>
        <a:bodyPr/>
        <a:lstStyle/>
        <a:p>
          <a:endParaRPr lang="en-US"/>
        </a:p>
      </dgm:t>
    </dgm:pt>
    <dgm:pt modelId="{D8D027B2-2AD7-4C04-8DF6-BD01BA5C0A92}" type="sibTrans" cxnId="{929F4B29-8ADF-4B52-BBEE-DFF799397CC6}">
      <dgm:prSet/>
      <dgm:spPr/>
      <dgm:t>
        <a:bodyPr/>
        <a:lstStyle/>
        <a:p>
          <a:endParaRPr lang="en-US"/>
        </a:p>
      </dgm:t>
    </dgm:pt>
    <dgm:pt modelId="{FE81147F-AC6E-4362-83CA-F6977351F6C1}" type="pres">
      <dgm:prSet presAssocID="{6C71663D-3727-4315-A8EA-556B8163DC1F}" presName="linear" presStyleCnt="0">
        <dgm:presLayoutVars>
          <dgm:animLvl val="lvl"/>
          <dgm:resizeHandles val="exact"/>
        </dgm:presLayoutVars>
      </dgm:prSet>
      <dgm:spPr/>
    </dgm:pt>
    <dgm:pt modelId="{D263BDB7-70F7-43D9-B5E6-A514C54D00FE}" type="pres">
      <dgm:prSet presAssocID="{87C5C9B2-2A32-4545-A96F-0066D1DFFFC1}" presName="parentText" presStyleLbl="node1" presStyleIdx="0" presStyleCnt="2">
        <dgm:presLayoutVars>
          <dgm:chMax val="0"/>
          <dgm:bulletEnabled val="1"/>
        </dgm:presLayoutVars>
      </dgm:prSet>
      <dgm:spPr/>
    </dgm:pt>
    <dgm:pt modelId="{1C075983-14AE-47E6-ACE9-ADB88727CBD3}" type="pres">
      <dgm:prSet presAssocID="{C1FACB0D-94D3-4650-9D59-65EBCC60168E}" presName="spacer" presStyleCnt="0"/>
      <dgm:spPr/>
    </dgm:pt>
    <dgm:pt modelId="{B99F80E8-875B-4E91-8BDC-BDC51F73883E}" type="pres">
      <dgm:prSet presAssocID="{8D6C18DB-2F86-41AF-A006-4E7469F7E44F}" presName="parentText" presStyleLbl="node1" presStyleIdx="1" presStyleCnt="2">
        <dgm:presLayoutVars>
          <dgm:chMax val="0"/>
          <dgm:bulletEnabled val="1"/>
        </dgm:presLayoutVars>
      </dgm:prSet>
      <dgm:spPr/>
    </dgm:pt>
  </dgm:ptLst>
  <dgm:cxnLst>
    <dgm:cxn modelId="{F9B3550A-C0F6-4B32-A3C5-1B843D4E9F1A}" type="presOf" srcId="{6C71663D-3727-4315-A8EA-556B8163DC1F}" destId="{FE81147F-AC6E-4362-83CA-F6977351F6C1}" srcOrd="0" destOrd="0" presId="urn:microsoft.com/office/officeart/2005/8/layout/vList2"/>
    <dgm:cxn modelId="{929F4B29-8ADF-4B52-BBEE-DFF799397CC6}" srcId="{6C71663D-3727-4315-A8EA-556B8163DC1F}" destId="{8D6C18DB-2F86-41AF-A006-4E7469F7E44F}" srcOrd="1" destOrd="0" parTransId="{10A7924B-698B-453C-AB92-B1DCF4EF55A8}" sibTransId="{D8D027B2-2AD7-4C04-8DF6-BD01BA5C0A92}"/>
    <dgm:cxn modelId="{1FE9D251-04FC-46CE-B1B2-82A2A013EC21}" type="presOf" srcId="{87C5C9B2-2A32-4545-A96F-0066D1DFFFC1}" destId="{D263BDB7-70F7-43D9-B5E6-A514C54D00FE}" srcOrd="0" destOrd="0" presId="urn:microsoft.com/office/officeart/2005/8/layout/vList2"/>
    <dgm:cxn modelId="{4C529A97-D5F0-4B1B-AEA4-AD041D259EBB}" type="presOf" srcId="{8D6C18DB-2F86-41AF-A006-4E7469F7E44F}" destId="{B99F80E8-875B-4E91-8BDC-BDC51F73883E}" srcOrd="0" destOrd="0" presId="urn:microsoft.com/office/officeart/2005/8/layout/vList2"/>
    <dgm:cxn modelId="{9A61F1D6-8F75-4EE0-BC7B-921933A1D43D}" srcId="{6C71663D-3727-4315-A8EA-556B8163DC1F}" destId="{87C5C9B2-2A32-4545-A96F-0066D1DFFFC1}" srcOrd="0" destOrd="0" parTransId="{407A407C-60EC-47A2-984B-130D9FE0A5B5}" sibTransId="{C1FACB0D-94D3-4650-9D59-65EBCC60168E}"/>
    <dgm:cxn modelId="{D408DD92-7027-4A98-896C-C95FA79BC446}" type="presParOf" srcId="{FE81147F-AC6E-4362-83CA-F6977351F6C1}" destId="{D263BDB7-70F7-43D9-B5E6-A514C54D00FE}" srcOrd="0" destOrd="0" presId="urn:microsoft.com/office/officeart/2005/8/layout/vList2"/>
    <dgm:cxn modelId="{9D2D8E21-8AAD-43AB-820A-BF6DBFC5841C}" type="presParOf" srcId="{FE81147F-AC6E-4362-83CA-F6977351F6C1}" destId="{1C075983-14AE-47E6-ACE9-ADB88727CBD3}" srcOrd="1" destOrd="0" presId="urn:microsoft.com/office/officeart/2005/8/layout/vList2"/>
    <dgm:cxn modelId="{1AFDD776-4DE2-4008-B555-DEE3CBFA35E9}" type="presParOf" srcId="{FE81147F-AC6E-4362-83CA-F6977351F6C1}" destId="{B99F80E8-875B-4E91-8BDC-BDC51F73883E}" srcOrd="2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219A363-4DBA-4718-840C-9736A10D8898}">
      <dsp:nvSpPr>
        <dsp:cNvPr id="0" name=""/>
        <dsp:cNvSpPr/>
      </dsp:nvSpPr>
      <dsp:spPr>
        <a:xfrm>
          <a:off x="0" y="0"/>
          <a:ext cx="6666833" cy="0"/>
        </a:xfrm>
        <a:prstGeom prst="line">
          <a:avLst/>
        </a:prstGeom>
        <a:gradFill rotWithShape="0">
          <a:gsLst>
            <a:gs pos="0">
              <a:schemeClr val="dk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dk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dk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635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05DA4355-EAB9-4284-B810-A399B863AD17}">
      <dsp:nvSpPr>
        <dsp:cNvPr id="0" name=""/>
        <dsp:cNvSpPr/>
      </dsp:nvSpPr>
      <dsp:spPr>
        <a:xfrm>
          <a:off x="0" y="0"/>
          <a:ext cx="6666833" cy="272696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0020" tIns="160020" rIns="160020" bIns="160020" numCol="1" spcCol="1270" anchor="t" anchorCtr="0">
          <a:noAutofit/>
        </a:bodyPr>
        <a:lstStyle/>
        <a:p>
          <a:pPr marL="0" lvl="0" indent="0" algn="l" defTabSz="1866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200" kern="1200"/>
            <a:t>Top-performing front line employees through online assessments and/or interviews. </a:t>
          </a:r>
          <a:endParaRPr lang="en-US" sz="4200" kern="1200"/>
        </a:p>
      </dsp:txBody>
      <dsp:txXfrm>
        <a:off x="0" y="0"/>
        <a:ext cx="6666833" cy="2726960"/>
      </dsp:txXfrm>
    </dsp:sp>
    <dsp:sp modelId="{890CD88E-8476-4A2A-B5B7-93A8A3978C68}">
      <dsp:nvSpPr>
        <dsp:cNvPr id="0" name=""/>
        <dsp:cNvSpPr/>
      </dsp:nvSpPr>
      <dsp:spPr>
        <a:xfrm>
          <a:off x="0" y="2726960"/>
          <a:ext cx="6666833" cy="0"/>
        </a:xfrm>
        <a:prstGeom prst="line">
          <a:avLst/>
        </a:prstGeom>
        <a:gradFill rotWithShape="0">
          <a:gsLst>
            <a:gs pos="0">
              <a:schemeClr val="dk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dk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dk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635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A61C4530-16D1-475A-95A2-BB1DE2459DE7}">
      <dsp:nvSpPr>
        <dsp:cNvPr id="0" name=""/>
        <dsp:cNvSpPr/>
      </dsp:nvSpPr>
      <dsp:spPr>
        <a:xfrm>
          <a:off x="0" y="2726960"/>
          <a:ext cx="6666833" cy="272696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0020" tIns="160020" rIns="160020" bIns="160020" numCol="1" spcCol="1270" anchor="t" anchorCtr="0">
          <a:noAutofit/>
        </a:bodyPr>
        <a:lstStyle/>
        <a:p>
          <a:pPr marL="0" lvl="0" indent="0" algn="l" defTabSz="1866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200" kern="1200"/>
            <a:t>Development programs are designed to maximize associate growth potential at every level.</a:t>
          </a:r>
          <a:endParaRPr lang="en-US" sz="4200" kern="1200"/>
        </a:p>
      </dsp:txBody>
      <dsp:txXfrm>
        <a:off x="0" y="2726960"/>
        <a:ext cx="6666833" cy="2726960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BC3B33D-5977-48D0-B292-2A1A99532080}">
      <dsp:nvSpPr>
        <dsp:cNvPr id="0" name=""/>
        <dsp:cNvSpPr/>
      </dsp:nvSpPr>
      <dsp:spPr>
        <a:xfrm>
          <a:off x="0" y="557186"/>
          <a:ext cx="6666833" cy="1398515"/>
        </a:xfrm>
        <a:prstGeom prst="roundRect">
          <a:avLst/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Select the best talent for the mutual benefit of the company and the individual</a:t>
          </a:r>
          <a:endParaRPr lang="en-US" sz="2500" kern="1200"/>
        </a:p>
      </dsp:txBody>
      <dsp:txXfrm>
        <a:off x="68270" y="625456"/>
        <a:ext cx="6530293" cy="1261975"/>
      </dsp:txXfrm>
    </dsp:sp>
    <dsp:sp modelId="{593A748B-8E74-4975-A921-4CF5792E8D13}">
      <dsp:nvSpPr>
        <dsp:cNvPr id="0" name=""/>
        <dsp:cNvSpPr/>
      </dsp:nvSpPr>
      <dsp:spPr>
        <a:xfrm>
          <a:off x="0" y="2027702"/>
          <a:ext cx="6666833" cy="1398515"/>
        </a:xfrm>
        <a:prstGeom prst="roundRect">
          <a:avLst/>
        </a:prstGeom>
        <a:gradFill rotWithShape="0">
          <a:gsLst>
            <a:gs pos="0">
              <a:schemeClr val="accent5">
                <a:hueOff val="-3676672"/>
                <a:satOff val="-5114"/>
                <a:lumOff val="-1961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-3676672"/>
                <a:satOff val="-5114"/>
                <a:lumOff val="-1961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-3676672"/>
                <a:satOff val="-5114"/>
                <a:lumOff val="-1961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Development tools build on selection so that your organization's managers and professionals can gain further knowledge of their strengths</a:t>
          </a:r>
          <a:endParaRPr lang="en-US" sz="2500" kern="1200"/>
        </a:p>
      </dsp:txBody>
      <dsp:txXfrm>
        <a:off x="68270" y="2095972"/>
        <a:ext cx="6530293" cy="1261975"/>
      </dsp:txXfrm>
    </dsp:sp>
    <dsp:sp modelId="{3199F2C2-A4FD-47FC-BE06-B2CD20C5D7CA}">
      <dsp:nvSpPr>
        <dsp:cNvPr id="0" name=""/>
        <dsp:cNvSpPr/>
      </dsp:nvSpPr>
      <dsp:spPr>
        <a:xfrm>
          <a:off x="0" y="3498217"/>
          <a:ext cx="6666833" cy="1398515"/>
        </a:xfrm>
        <a:prstGeom prst="roundRect">
          <a:avLst/>
        </a:prstGeom>
        <a:gradFill rotWithShape="0">
          <a:gsLst>
            <a:gs pos="0">
              <a:schemeClr val="accent5">
                <a:hueOff val="-7353344"/>
                <a:satOff val="-10228"/>
                <a:lumOff val="-3922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-7353344"/>
                <a:satOff val="-10228"/>
                <a:lumOff val="-3922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-7353344"/>
                <a:satOff val="-10228"/>
                <a:lumOff val="-3922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Insights on how to leverage those strengths and the strengths of their team members to be more productive and meet organizational goals.</a:t>
          </a:r>
          <a:endParaRPr lang="en-US" sz="2500" kern="1200"/>
        </a:p>
      </dsp:txBody>
      <dsp:txXfrm>
        <a:off x="68270" y="3566487"/>
        <a:ext cx="6530293" cy="1261975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263BDB7-70F7-43D9-B5E6-A514C54D00FE}">
      <dsp:nvSpPr>
        <dsp:cNvPr id="0" name=""/>
        <dsp:cNvSpPr/>
      </dsp:nvSpPr>
      <dsp:spPr>
        <a:xfrm>
          <a:off x="0" y="106103"/>
          <a:ext cx="6666833" cy="2577656"/>
        </a:xfrm>
        <a:prstGeom prst="roundRect">
          <a:avLst/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14300" tIns="114300" rIns="114300" bIns="114300" numCol="1" spcCol="1270" anchor="ctr" anchorCtr="0">
          <a:noAutofit/>
        </a:bodyPr>
        <a:lstStyle/>
        <a:p>
          <a:pPr marL="0" lvl="0" indent="0" algn="l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000" kern="1200"/>
            <a:t>World-class organizations a competitive advantage in the search for and selection of senior leaders. </a:t>
          </a:r>
          <a:endParaRPr lang="en-US" sz="3000" kern="1200"/>
        </a:p>
      </dsp:txBody>
      <dsp:txXfrm>
        <a:off x="125831" y="231934"/>
        <a:ext cx="6415171" cy="2325994"/>
      </dsp:txXfrm>
    </dsp:sp>
    <dsp:sp modelId="{B99F80E8-875B-4E91-8BDC-BDC51F73883E}">
      <dsp:nvSpPr>
        <dsp:cNvPr id="0" name=""/>
        <dsp:cNvSpPr/>
      </dsp:nvSpPr>
      <dsp:spPr>
        <a:xfrm>
          <a:off x="0" y="2770160"/>
          <a:ext cx="6666833" cy="2577656"/>
        </a:xfrm>
        <a:prstGeom prst="roundRect">
          <a:avLst/>
        </a:prstGeom>
        <a:gradFill rotWithShape="0">
          <a:gsLst>
            <a:gs pos="0">
              <a:schemeClr val="accent5">
                <a:hueOff val="-7353344"/>
                <a:satOff val="-10228"/>
                <a:lumOff val="-3922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-7353344"/>
                <a:satOff val="-10228"/>
                <a:lumOff val="-3922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-7353344"/>
                <a:satOff val="-10228"/>
                <a:lumOff val="-3922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14300" tIns="114300" rIns="114300" bIns="114300" numCol="1" spcCol="1270" anchor="ctr" anchorCtr="0">
          <a:noAutofit/>
        </a:bodyPr>
        <a:lstStyle/>
        <a:p>
          <a:pPr marL="0" lvl="0" indent="0" algn="l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000" kern="1200"/>
            <a:t>Senior Leader solutions strengthen leaders' relationships with the individuals and organizations they lead as well as the external environment in which their organizations operate.</a:t>
          </a:r>
          <a:endParaRPr lang="en-US" sz="3000" kern="1200"/>
        </a:p>
      </dsp:txBody>
      <dsp:txXfrm>
        <a:off x="125831" y="2895991"/>
        <a:ext cx="6415171" cy="232599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789B98-398D-490F-98A0-6C075AD5504F}" type="datetimeFigureOut">
              <a:rPr lang="en-GB" smtClean="0"/>
              <a:t>18/03/2026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3E2E18-DA52-443A-BD44-3AA2C75D9C2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32816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789B98-398D-490F-98A0-6C075AD5504F}" type="datetimeFigureOut">
              <a:rPr lang="en-GB" smtClean="0"/>
              <a:t>18/03/2026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3E2E18-DA52-443A-BD44-3AA2C75D9C2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7964039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789B98-398D-490F-98A0-6C075AD5504F}" type="datetimeFigureOut">
              <a:rPr lang="en-GB" smtClean="0"/>
              <a:t>18/03/2026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3E2E18-DA52-443A-BD44-3AA2C75D9C2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3800990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789B98-398D-490F-98A0-6C075AD5504F}" type="datetimeFigureOut">
              <a:rPr lang="en-GB" smtClean="0"/>
              <a:t>18/03/2026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3E2E18-DA52-443A-BD44-3AA2C75D9C2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698205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789B98-398D-490F-98A0-6C075AD5504F}" type="datetimeFigureOut">
              <a:rPr lang="en-GB" smtClean="0"/>
              <a:t>18/03/2026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3E2E18-DA52-443A-BD44-3AA2C75D9C2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3449593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789B98-398D-490F-98A0-6C075AD5504F}" type="datetimeFigureOut">
              <a:rPr lang="en-GB" smtClean="0"/>
              <a:t>18/03/2026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3E2E18-DA52-443A-BD44-3AA2C75D9C2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533664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789B98-398D-490F-98A0-6C075AD5504F}" type="datetimeFigureOut">
              <a:rPr lang="en-GB" smtClean="0"/>
              <a:t>18/03/2026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3E2E18-DA52-443A-BD44-3AA2C75D9C2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5516894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789B98-398D-490F-98A0-6C075AD5504F}" type="datetimeFigureOut">
              <a:rPr lang="en-GB" smtClean="0"/>
              <a:t>18/03/2026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3E2E18-DA52-443A-BD44-3AA2C75D9C2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4766120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789B98-398D-490F-98A0-6C075AD5504F}" type="datetimeFigureOut">
              <a:rPr lang="en-GB" smtClean="0"/>
              <a:t>18/03/2026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3E2E18-DA52-443A-BD44-3AA2C75D9C2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2856670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789B98-398D-490F-98A0-6C075AD5504F}" type="datetimeFigureOut">
              <a:rPr lang="en-GB" smtClean="0"/>
              <a:t>18/03/2026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3E2E18-DA52-443A-BD44-3AA2C75D9C2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0231457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789B98-398D-490F-98A0-6C075AD5504F}" type="datetimeFigureOut">
              <a:rPr lang="en-GB" smtClean="0"/>
              <a:t>18/03/2026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3E2E18-DA52-443A-BD44-3AA2C75D9C2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3162234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B789B98-398D-490F-98A0-6C075AD5504F}" type="datetimeFigureOut">
              <a:rPr lang="en-GB" smtClean="0"/>
              <a:t>18/03/2026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83E2E18-DA52-443A-BD44-3AA2C75D9C2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1285635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Talent +</a:t>
            </a:r>
            <a:br>
              <a:rPr lang="en-GB" dirty="0"/>
            </a:br>
            <a:r>
              <a:rPr lang="en-GB" dirty="0"/>
              <a:t>Quality Selection Process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>
            <a:noAutofit/>
          </a:bodyPr>
          <a:lstStyle/>
          <a:p>
            <a:r>
              <a:rPr lang="en-GB" sz="6000" b="1" dirty="0">
                <a:solidFill>
                  <a:srgbClr val="282828"/>
                </a:solidFill>
                <a:effectLst/>
              </a:rPr>
              <a:t>Extraordinary people make the difference</a:t>
            </a:r>
            <a:endParaRPr lang="en-GB" sz="6000" dirty="0"/>
          </a:p>
        </p:txBody>
      </p:sp>
    </p:spTree>
    <p:extLst>
      <p:ext uri="{BB962C8B-B14F-4D97-AF65-F5344CB8AC3E}">
        <p14:creationId xmlns:p14="http://schemas.microsoft.com/office/powerpoint/2010/main" val="58770459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 Forbes Talent Assessment Partner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r"/>
            <a:r>
              <a:rPr lang="en-GB" i="1" dirty="0">
                <a:solidFill>
                  <a:srgbClr val="808080"/>
                </a:solidFill>
                <a:effectLst/>
              </a:rPr>
              <a:t>What a customer wants is no defects, timeliness and caring service. How do I know my front office manager is taking great care of my guests? I can ensure this by selecting the right talent. Somebody who has it in them. And that’s where Talent </a:t>
            </a:r>
            <a:r>
              <a:rPr lang="en-GB" i="1" dirty="0" err="1">
                <a:solidFill>
                  <a:srgbClr val="808080"/>
                </a:solidFill>
                <a:effectLst/>
              </a:rPr>
              <a:t>Plus’</a:t>
            </a:r>
            <a:r>
              <a:rPr lang="en-GB" i="1" dirty="0">
                <a:solidFill>
                  <a:srgbClr val="808080"/>
                </a:solidFill>
                <a:effectLst/>
              </a:rPr>
              <a:t> science becomes so important. And as a leader, I only have to support it.”</a:t>
            </a:r>
          </a:p>
          <a:p>
            <a:pPr algn="r"/>
            <a:r>
              <a:rPr lang="en-GB" sz="1800" dirty="0">
                <a:solidFill>
                  <a:srgbClr val="282828"/>
                </a:solidFill>
                <a:effectLst/>
              </a:rPr>
              <a:t>— Horst Schulze,</a:t>
            </a:r>
            <a:br>
              <a:rPr lang="en-GB" dirty="0">
                <a:solidFill>
                  <a:srgbClr val="282828"/>
                </a:solidFill>
                <a:effectLst/>
              </a:rPr>
            </a:br>
            <a:r>
              <a:rPr lang="en-GB" sz="1800" dirty="0">
                <a:solidFill>
                  <a:srgbClr val="282828"/>
                </a:solidFill>
                <a:effectLst/>
              </a:rPr>
              <a:t>Founder and President of The Capella Hotel Group,</a:t>
            </a:r>
            <a:br>
              <a:rPr lang="en-GB" sz="1800" dirty="0">
                <a:solidFill>
                  <a:srgbClr val="282828"/>
                </a:solidFill>
                <a:effectLst/>
              </a:rPr>
            </a:br>
            <a:r>
              <a:rPr lang="en-GB" sz="1800" dirty="0">
                <a:solidFill>
                  <a:srgbClr val="282828"/>
                </a:solidFill>
                <a:effectLst/>
              </a:rPr>
              <a:t> Former President of The Ritz-Carlton Hotel </a:t>
            </a:r>
            <a:r>
              <a:rPr lang="en-GB" sz="1800" dirty="0" err="1">
                <a:solidFill>
                  <a:srgbClr val="282828"/>
                </a:solidFill>
                <a:effectLst/>
              </a:rPr>
              <a:t>Compan</a:t>
            </a:r>
            <a:endParaRPr lang="en-GB" dirty="0">
              <a:solidFill>
                <a:srgbClr val="282828"/>
              </a:solidFill>
              <a:effectLst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8830189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413164" y="207818"/>
            <a:ext cx="9289471" cy="6400800"/>
          </a:xfrm>
        </p:spPr>
      </p:pic>
    </p:spTree>
    <p:extLst>
      <p:ext uri="{BB962C8B-B14F-4D97-AF65-F5344CB8AC3E}">
        <p14:creationId xmlns:p14="http://schemas.microsoft.com/office/powerpoint/2010/main" val="233237969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          Scientific Solutions – Validated Research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1825624"/>
            <a:ext cx="10515600" cy="4824557"/>
          </a:xfrm>
        </p:spPr>
        <p:txBody>
          <a:bodyPr/>
          <a:lstStyle/>
          <a:p>
            <a:r>
              <a:rPr lang="en-GB" sz="4800" dirty="0">
                <a:solidFill>
                  <a:srgbClr val="282828"/>
                </a:solidFill>
                <a:effectLst/>
              </a:rPr>
              <a:t>growing </a:t>
            </a:r>
            <a:r>
              <a:rPr lang="en-GB" sz="4800" b="1" dirty="0">
                <a:solidFill>
                  <a:srgbClr val="669ACC"/>
                </a:solidFill>
                <a:effectLst/>
              </a:rPr>
              <a:t>customer satisfaction</a:t>
            </a:r>
            <a:endParaRPr lang="en-GB" sz="4800" dirty="0">
              <a:solidFill>
                <a:srgbClr val="282828"/>
              </a:solidFill>
              <a:effectLst/>
            </a:endParaRPr>
          </a:p>
          <a:p>
            <a:r>
              <a:rPr lang="en-GB" sz="4800" dirty="0">
                <a:solidFill>
                  <a:srgbClr val="282828"/>
                </a:solidFill>
                <a:effectLst/>
              </a:rPr>
              <a:t>increasing </a:t>
            </a:r>
            <a:r>
              <a:rPr lang="en-GB" sz="4800" b="1" dirty="0">
                <a:solidFill>
                  <a:srgbClr val="669ACC"/>
                </a:solidFill>
                <a:effectLst/>
              </a:rPr>
              <a:t>productivity</a:t>
            </a:r>
            <a:endParaRPr lang="en-GB" sz="4800" dirty="0">
              <a:solidFill>
                <a:srgbClr val="282828"/>
              </a:solidFill>
              <a:effectLst/>
            </a:endParaRPr>
          </a:p>
          <a:p>
            <a:r>
              <a:rPr lang="en-GB" sz="4800" dirty="0">
                <a:solidFill>
                  <a:srgbClr val="282828"/>
                </a:solidFill>
                <a:effectLst/>
              </a:rPr>
              <a:t>reducing </a:t>
            </a:r>
            <a:r>
              <a:rPr lang="en-GB" sz="4800" b="1" dirty="0">
                <a:solidFill>
                  <a:srgbClr val="669ACC"/>
                </a:solidFill>
                <a:effectLst/>
              </a:rPr>
              <a:t>turnover</a:t>
            </a:r>
            <a:endParaRPr lang="en-GB" sz="4800" dirty="0">
              <a:solidFill>
                <a:srgbClr val="282828"/>
              </a:solidFill>
              <a:effectLst/>
            </a:endParaRPr>
          </a:p>
          <a:p>
            <a:r>
              <a:rPr lang="en-GB" sz="4800" dirty="0">
                <a:solidFill>
                  <a:srgbClr val="282828"/>
                </a:solidFill>
                <a:effectLst/>
              </a:rPr>
              <a:t>strengthening </a:t>
            </a:r>
            <a:r>
              <a:rPr lang="en-GB" sz="4800" b="1" dirty="0">
                <a:solidFill>
                  <a:srgbClr val="669ACC"/>
                </a:solidFill>
                <a:effectLst/>
              </a:rPr>
              <a:t>employee engagement</a:t>
            </a:r>
            <a:endParaRPr lang="en-GB" sz="4800" dirty="0">
              <a:solidFill>
                <a:srgbClr val="282828"/>
              </a:solidFill>
              <a:effectLst/>
            </a:endParaRPr>
          </a:p>
          <a:p>
            <a:r>
              <a:rPr lang="en-GB" sz="4800" dirty="0">
                <a:solidFill>
                  <a:srgbClr val="282828"/>
                </a:solidFill>
                <a:effectLst/>
              </a:rPr>
              <a:t>sustaining </a:t>
            </a:r>
            <a:r>
              <a:rPr lang="en-GB" sz="4800" b="1" dirty="0">
                <a:solidFill>
                  <a:srgbClr val="669ACC"/>
                </a:solidFill>
                <a:effectLst/>
              </a:rPr>
              <a:t>excellence </a:t>
            </a:r>
            <a:r>
              <a:rPr lang="en-GB" sz="4800" dirty="0">
                <a:solidFill>
                  <a:srgbClr val="000000"/>
                </a:solidFill>
                <a:effectLst/>
              </a:rPr>
              <a:t>and</a:t>
            </a:r>
            <a:r>
              <a:rPr lang="en-GB" sz="4800" dirty="0">
                <a:solidFill>
                  <a:srgbClr val="669ACC"/>
                </a:solidFill>
                <a:effectLst/>
              </a:rPr>
              <a:t> </a:t>
            </a:r>
            <a:r>
              <a:rPr lang="en-GB" sz="4800" b="1" dirty="0">
                <a:solidFill>
                  <a:srgbClr val="669ACC"/>
                </a:solidFill>
                <a:effectLst/>
              </a:rPr>
              <a:t>profitability</a:t>
            </a:r>
            <a:endParaRPr lang="en-GB" sz="4800" dirty="0">
              <a:solidFill>
                <a:srgbClr val="282828"/>
              </a:solidFill>
              <a:effectLst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7055046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56B2C21-A230-48C0-8DF1-C46611373C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4" y="1410082"/>
            <a:ext cx="6858000" cy="4037836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3847E18C-932D-4C95-AABA-FEC7C9499A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5" y="1420219"/>
            <a:ext cx="6857999" cy="403783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3150CB11-0C61-439E-910F-5787759E72A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767923" y="3588085"/>
            <a:ext cx="2501979" cy="403784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7" name="Freeform: Shape 16">
            <a:extLst>
              <a:ext uri="{FF2B5EF4-FFF2-40B4-BE49-F238E27FC236}">
                <a16:creationId xmlns:a16="http://schemas.microsoft.com/office/drawing/2014/main" id="{43F8A58B-5155-44CE-A5FF-7647B47D0A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501737" y="969718"/>
            <a:ext cx="390035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443F2ACA-E6D6-4028-82DD-F03C262D5DE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95" y="1410079"/>
            <a:ext cx="6858003" cy="4037835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86478" y="1683756"/>
            <a:ext cx="3115265" cy="2396359"/>
          </a:xfrm>
        </p:spPr>
        <p:txBody>
          <a:bodyPr anchor="b">
            <a:normAutofit/>
          </a:bodyPr>
          <a:lstStyle/>
          <a:p>
            <a:pPr algn="r"/>
            <a:r>
              <a:rPr lang="en-GB" sz="4000">
                <a:solidFill>
                  <a:srgbClr val="FFFFFF"/>
                </a:solidFill>
              </a:rPr>
              <a:t>Front Line Staff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298CFEE6-9F9A-DCF9-6875-F5AE0BDC73D1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250739873"/>
              </p:ext>
            </p:extLst>
          </p:nvPr>
        </p:nvGraphicFramePr>
        <p:xfrm>
          <a:off x="4905052" y="750440"/>
          <a:ext cx="6666833" cy="545392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92581209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56B2C21-A230-48C0-8DF1-C46611373C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4" y="1410082"/>
            <a:ext cx="6858000" cy="4037836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3847E18C-932D-4C95-AABA-FEC7C9499A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5" y="1420219"/>
            <a:ext cx="6857999" cy="403783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3150CB11-0C61-439E-910F-5787759E72A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767923" y="3588085"/>
            <a:ext cx="2501979" cy="403784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7" name="Freeform: Shape 16">
            <a:extLst>
              <a:ext uri="{FF2B5EF4-FFF2-40B4-BE49-F238E27FC236}">
                <a16:creationId xmlns:a16="http://schemas.microsoft.com/office/drawing/2014/main" id="{43F8A58B-5155-44CE-A5FF-7647B47D0A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501737" y="969718"/>
            <a:ext cx="390035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443F2ACA-E6D6-4028-82DD-F03C262D5DE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95" y="1410079"/>
            <a:ext cx="6858003" cy="4037835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86478" y="1683756"/>
            <a:ext cx="3115265" cy="2396359"/>
          </a:xfrm>
        </p:spPr>
        <p:txBody>
          <a:bodyPr anchor="b">
            <a:normAutofit/>
          </a:bodyPr>
          <a:lstStyle/>
          <a:p>
            <a:pPr algn="r"/>
            <a:r>
              <a:rPr lang="en-GB" sz="4000">
                <a:solidFill>
                  <a:srgbClr val="FFFFFF"/>
                </a:solidFill>
              </a:rPr>
              <a:t>                   </a:t>
            </a:r>
            <a:r>
              <a:rPr lang="en-GB" sz="4000" b="1">
                <a:solidFill>
                  <a:srgbClr val="FFFFFF"/>
                </a:solidFill>
              </a:rPr>
              <a:t>Management 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067C89F2-F8A4-6CC9-ECD4-C76897DB9FAD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011117541"/>
              </p:ext>
            </p:extLst>
          </p:nvPr>
        </p:nvGraphicFramePr>
        <p:xfrm>
          <a:off x="4905052" y="750440"/>
          <a:ext cx="6666833" cy="545392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94712707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56B2C21-A230-48C0-8DF1-C46611373C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4" y="1410082"/>
            <a:ext cx="6858000" cy="4037836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3847E18C-932D-4C95-AABA-FEC7C9499A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5" y="1420219"/>
            <a:ext cx="6857999" cy="403783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3150CB11-0C61-439E-910F-5787759E72A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767923" y="3588085"/>
            <a:ext cx="2501979" cy="403784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7" name="Freeform: Shape 16">
            <a:extLst>
              <a:ext uri="{FF2B5EF4-FFF2-40B4-BE49-F238E27FC236}">
                <a16:creationId xmlns:a16="http://schemas.microsoft.com/office/drawing/2014/main" id="{43F8A58B-5155-44CE-A5FF-7647B47D0A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501737" y="969718"/>
            <a:ext cx="390035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443F2ACA-E6D6-4028-82DD-F03C262D5DE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95" y="1410079"/>
            <a:ext cx="6858003" cy="4037835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86478" y="1683756"/>
            <a:ext cx="3115265" cy="2396359"/>
          </a:xfrm>
        </p:spPr>
        <p:txBody>
          <a:bodyPr anchor="b">
            <a:normAutofit/>
          </a:bodyPr>
          <a:lstStyle/>
          <a:p>
            <a:pPr algn="r"/>
            <a:r>
              <a:rPr lang="en-GB" sz="4000" b="1">
                <a:solidFill>
                  <a:srgbClr val="FFFFFF"/>
                </a:solidFill>
              </a:rPr>
              <a:t>                 Senior Leaders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DCDDE1D7-F247-211E-D116-5E9D8C07FFB6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449667645"/>
              </p:ext>
            </p:extLst>
          </p:nvPr>
        </p:nvGraphicFramePr>
        <p:xfrm>
          <a:off x="4905052" y="750440"/>
          <a:ext cx="6666833" cy="545392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09134306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     Cultural Development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4800" dirty="0"/>
              <a:t>Employee engagement process provides a disciplined, scientific diagnosis to better understand the cultural and environmental elements that produce morale, quality and service orientation.</a:t>
            </a:r>
          </a:p>
        </p:txBody>
      </p:sp>
    </p:spTree>
    <p:extLst>
      <p:ext uri="{BB962C8B-B14F-4D97-AF65-F5344CB8AC3E}">
        <p14:creationId xmlns:p14="http://schemas.microsoft.com/office/powerpoint/2010/main" val="2182596849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287</Words>
  <Application>Microsoft Office PowerPoint</Application>
  <PresentationFormat>Widescreen</PresentationFormat>
  <Paragraphs>23</Paragraphs>
  <Slides>8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12" baseType="lpstr">
      <vt:lpstr>Arial</vt:lpstr>
      <vt:lpstr>Calibri</vt:lpstr>
      <vt:lpstr>Calibri Light</vt:lpstr>
      <vt:lpstr>Office Theme</vt:lpstr>
      <vt:lpstr>Talent + Quality Selection Process</vt:lpstr>
      <vt:lpstr> Forbes Talent Assessment Partner </vt:lpstr>
      <vt:lpstr>PowerPoint Presentation</vt:lpstr>
      <vt:lpstr>          Scientific Solutions – Validated Research</vt:lpstr>
      <vt:lpstr>Front Line Staff</vt:lpstr>
      <vt:lpstr>                   Management </vt:lpstr>
      <vt:lpstr>                 Senior Leaders</vt:lpstr>
      <vt:lpstr>     Cultural Development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Talent + Quality Selection Process</dc:title>
  <dc:creator>Jacqui Jones</dc:creator>
  <cp:lastModifiedBy>Jacqui Jones</cp:lastModifiedBy>
  <cp:revision>2</cp:revision>
  <dcterms:created xsi:type="dcterms:W3CDTF">2018-02-22T09:03:29Z</dcterms:created>
  <dcterms:modified xsi:type="dcterms:W3CDTF">2026-03-19T09:10:20Z</dcterms:modified>
</cp:coreProperties>
</file>