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83" r:id="rId1"/>
    <p:sldMasterId id="2147483795" r:id="rId2"/>
  </p:sldMasterIdLst>
  <p:notesMasterIdLst>
    <p:notesMasterId r:id="rId28"/>
  </p:notesMasterIdLst>
  <p:sldIdLst>
    <p:sldId id="256" r:id="rId3"/>
    <p:sldId id="291" r:id="rId4"/>
    <p:sldId id="292" r:id="rId5"/>
    <p:sldId id="293" r:id="rId6"/>
    <p:sldId id="262" r:id="rId7"/>
    <p:sldId id="263" r:id="rId8"/>
    <p:sldId id="266" r:id="rId9"/>
    <p:sldId id="267" r:id="rId10"/>
    <p:sldId id="268" r:id="rId11"/>
    <p:sldId id="270" r:id="rId12"/>
    <p:sldId id="269" r:id="rId13"/>
    <p:sldId id="271" r:id="rId14"/>
    <p:sldId id="272" r:id="rId15"/>
    <p:sldId id="273" r:id="rId16"/>
    <p:sldId id="274" r:id="rId17"/>
    <p:sldId id="277" r:id="rId18"/>
    <p:sldId id="275" r:id="rId19"/>
    <p:sldId id="288" r:id="rId20"/>
    <p:sldId id="289" r:id="rId21"/>
    <p:sldId id="290" r:id="rId22"/>
    <p:sldId id="287" r:id="rId23"/>
    <p:sldId id="264" r:id="rId24"/>
    <p:sldId id="286" r:id="rId25"/>
    <p:sldId id="265" r:id="rId26"/>
    <p:sldId id="281"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ergiu" initials="S" lastIdx="1" clrIdx="0">
    <p:extLst>
      <p:ext uri="{19B8F6BF-5375-455C-9EA6-DF929625EA0E}">
        <p15:presenceInfo xmlns:p15="http://schemas.microsoft.com/office/powerpoint/2012/main" userId="7ef22cd52b60e45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38" autoAdjust="0"/>
    <p:restoredTop sz="78909" autoAdjust="0"/>
  </p:normalViewPr>
  <p:slideViewPr>
    <p:cSldViewPr snapToGrid="0">
      <p:cViewPr varScale="1">
        <p:scale>
          <a:sx n="88" d="100"/>
          <a:sy n="88" d="100"/>
        </p:scale>
        <p:origin x="148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76A75C-0846-4044-A0CB-AAD95DFAEC04}"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020FA9DD-E2C6-45D8-9E6B-F654E9CAFDF7}">
      <dgm:prSet custT="1"/>
      <dgm:spPr/>
      <dgm:t>
        <a:bodyPr/>
        <a:lstStyle/>
        <a:p>
          <a:pPr>
            <a:lnSpc>
              <a:spcPct val="100000"/>
            </a:lnSpc>
          </a:pPr>
          <a:r>
            <a:rPr lang="en-GB" sz="2400" b="1" dirty="0">
              <a:latin typeface="Times New Roman" panose="02020603050405020304" pitchFamily="18" charset="0"/>
              <a:cs typeface="Times New Roman" panose="02020603050405020304" pitchFamily="18" charset="0"/>
            </a:rPr>
            <a:t>Norming: </a:t>
          </a:r>
          <a:r>
            <a:rPr lang="en-GB" sz="2400" b="0" dirty="0">
              <a:latin typeface="Times New Roman" panose="02020603050405020304" pitchFamily="18" charset="0"/>
              <a:cs typeface="Times New Roman" panose="02020603050405020304" pitchFamily="18" charset="0"/>
            </a:rPr>
            <a:t>T</a:t>
          </a:r>
          <a:r>
            <a:rPr lang="en-GB" sz="2400" dirty="0">
              <a:latin typeface="Times New Roman" panose="02020603050405020304" pitchFamily="18" charset="0"/>
              <a:cs typeface="Times New Roman" panose="02020603050405020304" pitchFamily="18" charset="0"/>
            </a:rPr>
            <a:t>he team is established to perform the task effectively and efficiently.</a:t>
          </a:r>
          <a:endParaRPr lang="en-US" sz="1400" dirty="0"/>
        </a:p>
      </dgm:t>
    </dgm:pt>
    <dgm:pt modelId="{B5D1A8F6-AA1F-41A6-9566-8CA2AD8ED470}" type="parTrans" cxnId="{82D542C1-948D-447E-A7C9-C6E3E0A1C91B}">
      <dgm:prSet/>
      <dgm:spPr/>
      <dgm:t>
        <a:bodyPr/>
        <a:lstStyle/>
        <a:p>
          <a:endParaRPr lang="en-US"/>
        </a:p>
      </dgm:t>
    </dgm:pt>
    <dgm:pt modelId="{F874A3F3-830D-4F67-9D0B-DC61944D7B48}" type="sibTrans" cxnId="{82D542C1-948D-447E-A7C9-C6E3E0A1C91B}">
      <dgm:prSet/>
      <dgm:spPr/>
      <dgm:t>
        <a:bodyPr/>
        <a:lstStyle/>
        <a:p>
          <a:pPr>
            <a:lnSpc>
              <a:spcPct val="100000"/>
            </a:lnSpc>
          </a:pPr>
          <a:endParaRPr lang="en-US"/>
        </a:p>
      </dgm:t>
    </dgm:pt>
    <dgm:pt modelId="{06C12689-2AEE-430F-8508-6508BA7E5068}">
      <dgm:prSet custT="1"/>
      <dgm:spPr/>
      <dgm:t>
        <a:bodyPr/>
        <a:lstStyle/>
        <a:p>
          <a:pPr>
            <a:lnSpc>
              <a:spcPct val="100000"/>
            </a:lnSpc>
          </a:pPr>
          <a:r>
            <a:rPr lang="en-GB" sz="2400" b="1" dirty="0">
              <a:latin typeface="Times New Roman" panose="02020603050405020304" pitchFamily="18" charset="0"/>
              <a:cs typeface="Times New Roman" panose="02020603050405020304" pitchFamily="18" charset="0"/>
            </a:rPr>
            <a:t>Performing: </a:t>
          </a:r>
          <a:r>
            <a:rPr lang="en-GB" sz="2400" b="0" dirty="0">
              <a:latin typeface="Times New Roman" panose="02020603050405020304" pitchFamily="18" charset="0"/>
              <a:cs typeface="Times New Roman" panose="02020603050405020304" pitchFamily="18" charset="0"/>
            </a:rPr>
            <a:t>All the employees of individual group </a:t>
          </a:r>
          <a:r>
            <a:rPr lang="en-GB" sz="2400" dirty="0">
              <a:latin typeface="Times New Roman" panose="02020603050405020304" pitchFamily="18" charset="0"/>
              <a:cs typeface="Times New Roman" panose="02020603050405020304" pitchFamily="18" charset="0"/>
            </a:rPr>
            <a:t>to perform and get work done</a:t>
          </a:r>
          <a:r>
            <a:rPr lang="en-GB" sz="3000" dirty="0"/>
            <a:t>.</a:t>
          </a:r>
          <a:endParaRPr lang="en-US" sz="3000" dirty="0"/>
        </a:p>
      </dgm:t>
    </dgm:pt>
    <dgm:pt modelId="{8E95BFEA-70C5-496B-BF44-26464A77E44E}" type="parTrans" cxnId="{90573E2F-B4A6-417A-ABAA-180CC897D9ED}">
      <dgm:prSet/>
      <dgm:spPr/>
      <dgm:t>
        <a:bodyPr/>
        <a:lstStyle/>
        <a:p>
          <a:endParaRPr lang="en-US"/>
        </a:p>
      </dgm:t>
    </dgm:pt>
    <dgm:pt modelId="{9519B155-B355-4097-BDD0-3B18E1159750}" type="sibTrans" cxnId="{90573E2F-B4A6-417A-ABAA-180CC897D9ED}">
      <dgm:prSet/>
      <dgm:spPr/>
      <dgm:t>
        <a:bodyPr/>
        <a:lstStyle/>
        <a:p>
          <a:endParaRPr lang="en-US"/>
        </a:p>
      </dgm:t>
    </dgm:pt>
    <dgm:pt modelId="{CC2841C3-E870-467B-B46E-AE757BD94FF1}" type="pres">
      <dgm:prSet presAssocID="{8876A75C-0846-4044-A0CB-AAD95DFAEC04}" presName="root" presStyleCnt="0">
        <dgm:presLayoutVars>
          <dgm:dir/>
          <dgm:resizeHandles val="exact"/>
        </dgm:presLayoutVars>
      </dgm:prSet>
      <dgm:spPr/>
    </dgm:pt>
    <dgm:pt modelId="{343E12BE-F196-4F47-9BDD-DF5BC05FA114}" type="pres">
      <dgm:prSet presAssocID="{020FA9DD-E2C6-45D8-9E6B-F654E9CAFDF7}" presName="compNode" presStyleCnt="0"/>
      <dgm:spPr/>
    </dgm:pt>
    <dgm:pt modelId="{D97805B8-816C-4A16-8C65-D6B40D7530D6}" type="pres">
      <dgm:prSet presAssocID="{020FA9DD-E2C6-45D8-9E6B-F654E9CAFDF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ierarchy"/>
        </a:ext>
      </dgm:extLst>
    </dgm:pt>
    <dgm:pt modelId="{D01B2EF2-271F-406E-BF76-C56003A67E5B}" type="pres">
      <dgm:prSet presAssocID="{020FA9DD-E2C6-45D8-9E6B-F654E9CAFDF7}" presName="spaceRect" presStyleCnt="0"/>
      <dgm:spPr/>
    </dgm:pt>
    <dgm:pt modelId="{6A7A48A0-880B-4214-873D-2BB9EC36D90C}" type="pres">
      <dgm:prSet presAssocID="{020FA9DD-E2C6-45D8-9E6B-F654E9CAFDF7}" presName="textRect" presStyleLbl="revTx" presStyleIdx="0" presStyleCnt="2">
        <dgm:presLayoutVars>
          <dgm:chMax val="1"/>
          <dgm:chPref val="1"/>
        </dgm:presLayoutVars>
      </dgm:prSet>
      <dgm:spPr/>
    </dgm:pt>
    <dgm:pt modelId="{390900EE-2745-465A-A4DC-6DD20B9F6961}" type="pres">
      <dgm:prSet presAssocID="{F874A3F3-830D-4F67-9D0B-DC61944D7B48}" presName="sibTrans" presStyleCnt="0"/>
      <dgm:spPr/>
    </dgm:pt>
    <dgm:pt modelId="{9A143B78-139F-4F3F-8A40-3FF658EE74F4}" type="pres">
      <dgm:prSet presAssocID="{06C12689-2AEE-430F-8508-6508BA7E5068}" presName="compNode" presStyleCnt="0"/>
      <dgm:spPr/>
    </dgm:pt>
    <dgm:pt modelId="{9A997163-AD78-48F9-8128-261FB75AC9DC}" type="pres">
      <dgm:prSet presAssocID="{06C12689-2AEE-430F-8508-6508BA7E5068}"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laybook"/>
        </a:ext>
      </dgm:extLst>
    </dgm:pt>
    <dgm:pt modelId="{27EB7758-CA09-4D11-82EB-9F8240426310}" type="pres">
      <dgm:prSet presAssocID="{06C12689-2AEE-430F-8508-6508BA7E5068}" presName="spaceRect" presStyleCnt="0"/>
      <dgm:spPr/>
    </dgm:pt>
    <dgm:pt modelId="{404144DB-5B20-4D5C-ADB4-6EBD5940CF34}" type="pres">
      <dgm:prSet presAssocID="{06C12689-2AEE-430F-8508-6508BA7E5068}" presName="textRect" presStyleLbl="revTx" presStyleIdx="1" presStyleCnt="2">
        <dgm:presLayoutVars>
          <dgm:chMax val="1"/>
          <dgm:chPref val="1"/>
        </dgm:presLayoutVars>
      </dgm:prSet>
      <dgm:spPr/>
    </dgm:pt>
  </dgm:ptLst>
  <dgm:cxnLst>
    <dgm:cxn modelId="{90573E2F-B4A6-417A-ABAA-180CC897D9ED}" srcId="{8876A75C-0846-4044-A0CB-AAD95DFAEC04}" destId="{06C12689-2AEE-430F-8508-6508BA7E5068}" srcOrd="1" destOrd="0" parTransId="{8E95BFEA-70C5-496B-BF44-26464A77E44E}" sibTransId="{9519B155-B355-4097-BDD0-3B18E1159750}"/>
    <dgm:cxn modelId="{C1D60D34-9ECA-4F2D-87F7-06BDD0DCC9DE}" type="presOf" srcId="{06C12689-2AEE-430F-8508-6508BA7E5068}" destId="{404144DB-5B20-4D5C-ADB4-6EBD5940CF34}" srcOrd="0" destOrd="0" presId="urn:microsoft.com/office/officeart/2018/2/layout/IconLabelList"/>
    <dgm:cxn modelId="{A7D19FBD-05CC-48C5-9A70-4D74A386309C}" type="presOf" srcId="{8876A75C-0846-4044-A0CB-AAD95DFAEC04}" destId="{CC2841C3-E870-467B-B46E-AE757BD94FF1}" srcOrd="0" destOrd="0" presId="urn:microsoft.com/office/officeart/2018/2/layout/IconLabelList"/>
    <dgm:cxn modelId="{82D542C1-948D-447E-A7C9-C6E3E0A1C91B}" srcId="{8876A75C-0846-4044-A0CB-AAD95DFAEC04}" destId="{020FA9DD-E2C6-45D8-9E6B-F654E9CAFDF7}" srcOrd="0" destOrd="0" parTransId="{B5D1A8F6-AA1F-41A6-9566-8CA2AD8ED470}" sibTransId="{F874A3F3-830D-4F67-9D0B-DC61944D7B48}"/>
    <dgm:cxn modelId="{106E8BFE-795C-4813-9DAB-24289F047BC0}" type="presOf" srcId="{020FA9DD-E2C6-45D8-9E6B-F654E9CAFDF7}" destId="{6A7A48A0-880B-4214-873D-2BB9EC36D90C}" srcOrd="0" destOrd="0" presId="urn:microsoft.com/office/officeart/2018/2/layout/IconLabelList"/>
    <dgm:cxn modelId="{4DD0895A-443A-4F34-B565-0B0CE8419665}" type="presParOf" srcId="{CC2841C3-E870-467B-B46E-AE757BD94FF1}" destId="{343E12BE-F196-4F47-9BDD-DF5BC05FA114}" srcOrd="0" destOrd="0" presId="urn:microsoft.com/office/officeart/2018/2/layout/IconLabelList"/>
    <dgm:cxn modelId="{02B4D7E9-2DF5-4678-8B59-47C9B27F2631}" type="presParOf" srcId="{343E12BE-F196-4F47-9BDD-DF5BC05FA114}" destId="{D97805B8-816C-4A16-8C65-D6B40D7530D6}" srcOrd="0" destOrd="0" presId="urn:microsoft.com/office/officeart/2018/2/layout/IconLabelList"/>
    <dgm:cxn modelId="{64BC09FA-E781-4FD5-A1E3-B39DC3503BDF}" type="presParOf" srcId="{343E12BE-F196-4F47-9BDD-DF5BC05FA114}" destId="{D01B2EF2-271F-406E-BF76-C56003A67E5B}" srcOrd="1" destOrd="0" presId="urn:microsoft.com/office/officeart/2018/2/layout/IconLabelList"/>
    <dgm:cxn modelId="{BA4CE68C-67F3-4B06-9EE0-47D111A96EE3}" type="presParOf" srcId="{343E12BE-F196-4F47-9BDD-DF5BC05FA114}" destId="{6A7A48A0-880B-4214-873D-2BB9EC36D90C}" srcOrd="2" destOrd="0" presId="urn:microsoft.com/office/officeart/2018/2/layout/IconLabelList"/>
    <dgm:cxn modelId="{386C931E-3156-45CC-9CD4-93B1F2BFB812}" type="presParOf" srcId="{CC2841C3-E870-467B-B46E-AE757BD94FF1}" destId="{390900EE-2745-465A-A4DC-6DD20B9F6961}" srcOrd="1" destOrd="0" presId="urn:microsoft.com/office/officeart/2018/2/layout/IconLabelList"/>
    <dgm:cxn modelId="{F84A740C-E3F6-4B31-A79A-2F33C479A109}" type="presParOf" srcId="{CC2841C3-E870-467B-B46E-AE757BD94FF1}" destId="{9A143B78-139F-4F3F-8A40-3FF658EE74F4}" srcOrd="2" destOrd="0" presId="urn:microsoft.com/office/officeart/2018/2/layout/IconLabelList"/>
    <dgm:cxn modelId="{AC5046B8-DF49-455C-956D-9F6A54E2BB0B}" type="presParOf" srcId="{9A143B78-139F-4F3F-8A40-3FF658EE74F4}" destId="{9A997163-AD78-48F9-8128-261FB75AC9DC}" srcOrd="0" destOrd="0" presId="urn:microsoft.com/office/officeart/2018/2/layout/IconLabelList"/>
    <dgm:cxn modelId="{F7CD7C87-7EFB-45B0-82C2-47B480D24F40}" type="presParOf" srcId="{9A143B78-139F-4F3F-8A40-3FF658EE74F4}" destId="{27EB7758-CA09-4D11-82EB-9F8240426310}" srcOrd="1" destOrd="0" presId="urn:microsoft.com/office/officeart/2018/2/layout/IconLabelList"/>
    <dgm:cxn modelId="{44DD8F21-5279-4EB9-BAF8-5E40FD4BF25B}" type="presParOf" srcId="{9A143B78-139F-4F3F-8A40-3FF658EE74F4}" destId="{404144DB-5B20-4D5C-ADB4-6EBD5940CF34}"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7805B8-816C-4A16-8C65-D6B40D7530D6}">
      <dsp:nvSpPr>
        <dsp:cNvPr id="0" name=""/>
        <dsp:cNvSpPr/>
      </dsp:nvSpPr>
      <dsp:spPr>
        <a:xfrm>
          <a:off x="1525061" y="648488"/>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7A48A0-880B-4214-873D-2BB9EC36D90C}">
      <dsp:nvSpPr>
        <dsp:cNvPr id="0" name=""/>
        <dsp:cNvSpPr/>
      </dsp:nvSpPr>
      <dsp:spPr>
        <a:xfrm>
          <a:off x="337061" y="3141779"/>
          <a:ext cx="4320000" cy="1168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b="1" kern="1200" dirty="0">
              <a:latin typeface="Times New Roman" panose="02020603050405020304" pitchFamily="18" charset="0"/>
              <a:cs typeface="Times New Roman" panose="02020603050405020304" pitchFamily="18" charset="0"/>
            </a:rPr>
            <a:t>Norming: </a:t>
          </a:r>
          <a:r>
            <a:rPr lang="en-GB" sz="2400" b="0" kern="1200" dirty="0">
              <a:latin typeface="Times New Roman" panose="02020603050405020304" pitchFamily="18" charset="0"/>
              <a:cs typeface="Times New Roman" panose="02020603050405020304" pitchFamily="18" charset="0"/>
            </a:rPr>
            <a:t>T</a:t>
          </a:r>
          <a:r>
            <a:rPr lang="en-GB" sz="2400" kern="1200" dirty="0">
              <a:latin typeface="Times New Roman" panose="02020603050405020304" pitchFamily="18" charset="0"/>
              <a:cs typeface="Times New Roman" panose="02020603050405020304" pitchFamily="18" charset="0"/>
            </a:rPr>
            <a:t>he team is established to perform the task effectively and efficiently.</a:t>
          </a:r>
          <a:endParaRPr lang="en-US" sz="1400" kern="1200" dirty="0"/>
        </a:p>
      </dsp:txBody>
      <dsp:txXfrm>
        <a:off x="337061" y="3141779"/>
        <a:ext cx="4320000" cy="1168593"/>
      </dsp:txXfrm>
    </dsp:sp>
    <dsp:sp modelId="{9A997163-AD78-48F9-8128-261FB75AC9DC}">
      <dsp:nvSpPr>
        <dsp:cNvPr id="0" name=""/>
        <dsp:cNvSpPr/>
      </dsp:nvSpPr>
      <dsp:spPr>
        <a:xfrm>
          <a:off x="6601061" y="648488"/>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4144DB-5B20-4D5C-ADB4-6EBD5940CF34}">
      <dsp:nvSpPr>
        <dsp:cNvPr id="0" name=""/>
        <dsp:cNvSpPr/>
      </dsp:nvSpPr>
      <dsp:spPr>
        <a:xfrm>
          <a:off x="5413061" y="3141779"/>
          <a:ext cx="4320000" cy="1168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b="1" kern="1200" dirty="0">
              <a:latin typeface="Times New Roman" panose="02020603050405020304" pitchFamily="18" charset="0"/>
              <a:cs typeface="Times New Roman" panose="02020603050405020304" pitchFamily="18" charset="0"/>
            </a:rPr>
            <a:t>Performing: </a:t>
          </a:r>
          <a:r>
            <a:rPr lang="en-GB" sz="2400" b="0" kern="1200" dirty="0">
              <a:latin typeface="Times New Roman" panose="02020603050405020304" pitchFamily="18" charset="0"/>
              <a:cs typeface="Times New Roman" panose="02020603050405020304" pitchFamily="18" charset="0"/>
            </a:rPr>
            <a:t>All the employees of individual group </a:t>
          </a:r>
          <a:r>
            <a:rPr lang="en-GB" sz="2400" kern="1200" dirty="0">
              <a:latin typeface="Times New Roman" panose="02020603050405020304" pitchFamily="18" charset="0"/>
              <a:cs typeface="Times New Roman" panose="02020603050405020304" pitchFamily="18" charset="0"/>
            </a:rPr>
            <a:t>to perform and get work done</a:t>
          </a:r>
          <a:r>
            <a:rPr lang="en-GB" sz="3000" kern="1200" dirty="0"/>
            <a:t>.</a:t>
          </a:r>
          <a:endParaRPr lang="en-US" sz="3000" kern="1200" dirty="0"/>
        </a:p>
      </dsp:txBody>
      <dsp:txXfrm>
        <a:off x="5413061" y="3141779"/>
        <a:ext cx="4320000" cy="1168593"/>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7DF5BC-8A30-4A52-8E55-71F2F2215823}" type="datetimeFigureOut">
              <a:rPr lang="en-IN" smtClean="0"/>
              <a:t>02-05-2022</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EE16CA-B4DD-4C82-B6C3-DBC2DF726309}" type="slidenum">
              <a:rPr lang="en-IN" smtClean="0"/>
              <a:t>‹#›</a:t>
            </a:fld>
            <a:endParaRPr lang="en-IN"/>
          </a:p>
        </p:txBody>
      </p:sp>
    </p:spTree>
    <p:extLst>
      <p:ext uri="{BB962C8B-B14F-4D97-AF65-F5344CB8AC3E}">
        <p14:creationId xmlns:p14="http://schemas.microsoft.com/office/powerpoint/2010/main" val="42724506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2EE16CA-B4DD-4C82-B6C3-DBC2DF726309}" type="slidenum">
              <a:rPr lang="en-IN" smtClean="0"/>
              <a:t>1</a:t>
            </a:fld>
            <a:endParaRPr lang="en-IN" dirty="0"/>
          </a:p>
        </p:txBody>
      </p:sp>
    </p:spTree>
    <p:extLst>
      <p:ext uri="{BB962C8B-B14F-4D97-AF65-F5344CB8AC3E}">
        <p14:creationId xmlns:p14="http://schemas.microsoft.com/office/powerpoint/2010/main" val="24595455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any problem arises in the work then discuss with the all the people of group find a solution which help to solve the problem easily. This will show how they have a good communication skill with each employees.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team work each employee help to increase the motivation level of each employee in the group for doing task effectively. This is very important in organisation that each employee is having motivation for his responsibility which organisation assign to perform.</a:t>
            </a:r>
            <a:endParaRPr lang="en-US"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10"/>
          </p:nvPr>
        </p:nvSpPr>
        <p:spPr/>
        <p:txBody>
          <a:bodyPr/>
          <a:lstStyle/>
          <a:p>
            <a:fld id="{02EE16CA-B4DD-4C82-B6C3-DBC2DF726309}" type="slidenum">
              <a:rPr lang="en-IN" smtClean="0"/>
              <a:t>2</a:t>
            </a:fld>
            <a:endParaRPr lang="en-IN" dirty="0"/>
          </a:p>
        </p:txBody>
      </p:sp>
    </p:spTree>
    <p:extLst>
      <p:ext uri="{BB962C8B-B14F-4D97-AF65-F5344CB8AC3E}">
        <p14:creationId xmlns:p14="http://schemas.microsoft.com/office/powerpoint/2010/main" val="3725494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If the employees have good team work then team easily able to tackle the risk in organisation because if anything gone wrong then team members help that employee take out from this risk factor situation. If you are taking risk alone then no one is helping to take out from this risk factor situation you have to own make solution and come out this is will proof very dangerous for that employees.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a group of employees, each employee has different mind when they come together then something innovative ideas is generate for the performing the task of an organisation and help to organisation to grow. This is very effective way to generate new ideas and perform task in organisation</a:t>
            </a:r>
            <a:endParaRPr lang="en-IN" dirty="0"/>
          </a:p>
        </p:txBody>
      </p:sp>
      <p:sp>
        <p:nvSpPr>
          <p:cNvPr id="4" name="Slide Number Placeholder 3"/>
          <p:cNvSpPr>
            <a:spLocks noGrp="1"/>
          </p:cNvSpPr>
          <p:nvPr>
            <p:ph type="sldNum" sz="quarter" idx="10"/>
          </p:nvPr>
        </p:nvSpPr>
        <p:spPr/>
        <p:txBody>
          <a:bodyPr/>
          <a:lstStyle/>
          <a:p>
            <a:fld id="{02EE16CA-B4DD-4C82-B6C3-DBC2DF726309}" type="slidenum">
              <a:rPr lang="en-IN" smtClean="0"/>
              <a:t>3</a:t>
            </a:fld>
            <a:endParaRPr lang="en-IN" dirty="0"/>
          </a:p>
        </p:txBody>
      </p:sp>
    </p:spTree>
    <p:extLst>
      <p:ext uri="{BB962C8B-B14F-4D97-AF65-F5344CB8AC3E}">
        <p14:creationId xmlns:p14="http://schemas.microsoft.com/office/powerpoint/2010/main" val="32209493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employees can boost the productivity level by getting a motivation and support from group of employees in organisation. The group of employees in organisation is play very important role because group of employees help other employees to give motivation and increase the production level for organisation.</a:t>
            </a:r>
            <a:endParaRPr lang="en-IN" dirty="0"/>
          </a:p>
        </p:txBody>
      </p:sp>
      <p:sp>
        <p:nvSpPr>
          <p:cNvPr id="4" name="Slide Number Placeholder 3"/>
          <p:cNvSpPr>
            <a:spLocks noGrp="1"/>
          </p:cNvSpPr>
          <p:nvPr>
            <p:ph type="sldNum" sz="quarter" idx="10"/>
          </p:nvPr>
        </p:nvSpPr>
        <p:spPr/>
        <p:txBody>
          <a:bodyPr/>
          <a:lstStyle/>
          <a:p>
            <a:fld id="{02EE16CA-B4DD-4C82-B6C3-DBC2DF726309}" type="slidenum">
              <a:rPr lang="en-IN" smtClean="0"/>
              <a:t>4</a:t>
            </a:fld>
            <a:endParaRPr lang="en-IN" dirty="0"/>
          </a:p>
        </p:txBody>
      </p:sp>
    </p:spTree>
    <p:extLst>
      <p:ext uri="{BB962C8B-B14F-4D97-AF65-F5344CB8AC3E}">
        <p14:creationId xmlns:p14="http://schemas.microsoft.com/office/powerpoint/2010/main" val="7508814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will help the organization to archive the target effectively and efficiently.</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This will help organisation's team group to accomplish the objectives of organisation. This is very important theory for the development of team in organisation. There are 5 stages of team Development</a:t>
            </a:r>
            <a:r>
              <a:rPr lang="en-GB" sz="1200" b="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by Bruce Wayne Tuckman theory.</a:t>
            </a:r>
            <a:endParaRPr lang="en-US"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10"/>
          </p:nvPr>
        </p:nvSpPr>
        <p:spPr/>
        <p:txBody>
          <a:bodyPr/>
          <a:lstStyle/>
          <a:p>
            <a:fld id="{02EE16CA-B4DD-4C82-B6C3-DBC2DF726309}" type="slidenum">
              <a:rPr lang="en-IN" smtClean="0"/>
              <a:t>5</a:t>
            </a:fld>
            <a:endParaRPr lang="en-IN" dirty="0"/>
          </a:p>
        </p:txBody>
      </p:sp>
    </p:spTree>
    <p:extLst>
      <p:ext uri="{BB962C8B-B14F-4D97-AF65-F5344CB8AC3E}">
        <p14:creationId xmlns:p14="http://schemas.microsoft.com/office/powerpoint/2010/main" val="21833757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It is the initial stage where management introduces all team members with each employee in a group. Discuss each employee potential skills so that it is easy that what they are able to perform best in that field. It helps other employees in a group to know that what is a potential of each employee in organisation. In this the project is also assign to perform and assign the responsibility of each employee in the project.</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this, all the employees in a group, share their ideas for completing the assign task. The ideas of an employees give opportunity to stand out in the organisation and the ideas must be accepted by all employees in group. The Team leader help the group that all employees to make plan to complete the task and team leader manage the competition level of employees and must be communicate between all employees in a group and examine every time that project must be going in right direction.</a:t>
            </a:r>
            <a:endParaRPr lang="en-US"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10"/>
          </p:nvPr>
        </p:nvSpPr>
        <p:spPr/>
        <p:txBody>
          <a:bodyPr/>
          <a:lstStyle/>
          <a:p>
            <a:fld id="{02EE16CA-B4DD-4C82-B6C3-DBC2DF726309}" type="slidenum">
              <a:rPr lang="en-IN" smtClean="0"/>
              <a:t>6</a:t>
            </a:fld>
            <a:endParaRPr lang="en-IN" dirty="0"/>
          </a:p>
        </p:txBody>
      </p:sp>
    </p:spTree>
    <p:extLst>
      <p:ext uri="{BB962C8B-B14F-4D97-AF65-F5344CB8AC3E}">
        <p14:creationId xmlns:p14="http://schemas.microsoft.com/office/powerpoint/2010/main" val="21508462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employees must be clear that they don't have own personal internal competition with other employees, responsibility and goals must be clear by each employee in organisation. If all the employees are working in an organisation to achieve common goals, then employees must know how to share ideas with other employee and each employee must be work more efficiently and employees must take feedback of their work so they learn and perform the best in next task.</a:t>
            </a: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the organization there is very high level of unity and trust between all employees in a group. The employees performing the responsibility and increase the efficiency of doing work without the support of team leaders. The employees have to prepare and plan the strategy to perform the assign task it is very important that each employee have to give their best by give responsibility by an organization. If the team groups are performing best, then it automatically help the organization to grow in the market or if the team groups are not performing the assign responsibility sincerely then it will indirectly impact the business organization growth and profits.</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2EE16CA-B4DD-4C82-B6C3-DBC2DF726309}" type="slidenum">
              <a:rPr lang="en-IN" smtClean="0"/>
              <a:t>7</a:t>
            </a:fld>
            <a:endParaRPr lang="en-IN" dirty="0"/>
          </a:p>
        </p:txBody>
      </p:sp>
    </p:spTree>
    <p:extLst>
      <p:ext uri="{BB962C8B-B14F-4D97-AF65-F5344CB8AC3E}">
        <p14:creationId xmlns:p14="http://schemas.microsoft.com/office/powerpoint/2010/main" val="858152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final stage of team development is where the project is completed and examine the report again and remember all the points which we learn while preparing the project and check what could be improved in your future projects. </a:t>
            </a:r>
            <a:endParaRPr lang="en-US" dirty="0"/>
          </a:p>
        </p:txBody>
      </p:sp>
      <p:sp>
        <p:nvSpPr>
          <p:cNvPr id="4" name="Slide Number Placeholder 3"/>
          <p:cNvSpPr>
            <a:spLocks noGrp="1"/>
          </p:cNvSpPr>
          <p:nvPr>
            <p:ph type="sldNum" sz="quarter" idx="10"/>
          </p:nvPr>
        </p:nvSpPr>
        <p:spPr/>
        <p:txBody>
          <a:bodyPr/>
          <a:lstStyle/>
          <a:p>
            <a:fld id="{02EE16CA-B4DD-4C82-B6C3-DBC2DF726309}" type="slidenum">
              <a:rPr lang="en-IN" smtClean="0"/>
              <a:t>8</a:t>
            </a:fld>
            <a:endParaRPr lang="en-IN" dirty="0"/>
          </a:p>
        </p:txBody>
      </p:sp>
    </p:spTree>
    <p:extLst>
      <p:ext uri="{BB962C8B-B14F-4D97-AF65-F5344CB8AC3E}">
        <p14:creationId xmlns:p14="http://schemas.microsoft.com/office/powerpoint/2010/main" val="27782568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There are nine Belbin's team roles.</a:t>
            </a:r>
            <a:endParaRPr lang="en-US" dirty="0"/>
          </a:p>
          <a:p>
            <a:endParaRPr lang="en-US" dirty="0"/>
          </a:p>
        </p:txBody>
      </p:sp>
      <p:sp>
        <p:nvSpPr>
          <p:cNvPr id="4" name="Slide Number Placeholder 3"/>
          <p:cNvSpPr>
            <a:spLocks noGrp="1"/>
          </p:cNvSpPr>
          <p:nvPr>
            <p:ph type="sldNum" sz="quarter" idx="10"/>
          </p:nvPr>
        </p:nvSpPr>
        <p:spPr/>
        <p:txBody>
          <a:bodyPr/>
          <a:lstStyle/>
          <a:p>
            <a:fld id="{02EE16CA-B4DD-4C82-B6C3-DBC2DF726309}" type="slidenum">
              <a:rPr lang="en-IN" smtClean="0"/>
              <a:t>9</a:t>
            </a:fld>
            <a:endParaRPr lang="en-IN" dirty="0"/>
          </a:p>
        </p:txBody>
      </p:sp>
    </p:spTree>
    <p:extLst>
      <p:ext uri="{BB962C8B-B14F-4D97-AF65-F5344CB8AC3E}">
        <p14:creationId xmlns:p14="http://schemas.microsoft.com/office/powerpoint/2010/main" val="28708041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management use the employee’s curiosity nature behaviour, to generated ideas which help them to become a member of team. This strength of employees will use to develop opportunities and contact for the organization but there is also a negative impact also when the employee loose the interest or change their mind-set for working then it will negatively impact the organisation in the market. Sometimes it possible that they forget to follow their leads which will impact the organization.</a:t>
            </a:r>
          </a:p>
          <a:p>
            <a:r>
              <a:rPr lang="en-GB" sz="1200" kern="1200" dirty="0">
                <a:solidFill>
                  <a:schemeClr val="tx1"/>
                </a:solidFill>
                <a:effectLst/>
                <a:latin typeface="+mn-lt"/>
                <a:ea typeface="+mn-ea"/>
                <a:cs typeface="+mn-cs"/>
              </a:rPr>
              <a:t>The team worker helps other employee in a group to help the to complete the work for organisation. In the team work the best part is that all the employees in a group is trust everyone decision and ideas which help the organisation and they corporate with each other in the group, which help them to do the work effectively.</a:t>
            </a:r>
            <a:endParaRPr lang="en-US" dirty="0"/>
          </a:p>
        </p:txBody>
      </p:sp>
      <p:sp>
        <p:nvSpPr>
          <p:cNvPr id="4" name="Slide Number Placeholder 3"/>
          <p:cNvSpPr>
            <a:spLocks noGrp="1"/>
          </p:cNvSpPr>
          <p:nvPr>
            <p:ph type="sldNum" sz="quarter" idx="10"/>
          </p:nvPr>
        </p:nvSpPr>
        <p:spPr/>
        <p:txBody>
          <a:bodyPr/>
          <a:lstStyle/>
          <a:p>
            <a:fld id="{02EE16CA-B4DD-4C82-B6C3-DBC2DF726309}" type="slidenum">
              <a:rPr lang="en-IN" smtClean="0"/>
              <a:t>10</a:t>
            </a:fld>
            <a:endParaRPr lang="en-IN" dirty="0"/>
          </a:p>
        </p:txBody>
      </p:sp>
    </p:spTree>
    <p:extLst>
      <p:ext uri="{BB962C8B-B14F-4D97-AF65-F5344CB8AC3E}">
        <p14:creationId xmlns:p14="http://schemas.microsoft.com/office/powerpoint/2010/main" val="27031739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employees need to focus on their work and the objective which the team group has to achieve. The employees need to be mature, confident, clearly defines the goals which is achieve in future. Sometimes it gives a bad impact to the organization of an employee while manipulating the employees it gives negative impact and give his work to other employees in the group.</a:t>
            </a: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employee now has the potential and ability to face the problem and make the solution of a problem by his own. They have ability to think creatively, generates ideas and solve the problems which arise in the organisation while completing the task.</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2EE16CA-B4DD-4C82-B6C3-DBC2DF726309}" type="slidenum">
              <a:rPr lang="en-IN" smtClean="0"/>
              <a:t>11</a:t>
            </a:fld>
            <a:endParaRPr lang="en-IN" dirty="0"/>
          </a:p>
        </p:txBody>
      </p:sp>
    </p:spTree>
    <p:extLst>
      <p:ext uri="{BB962C8B-B14F-4D97-AF65-F5344CB8AC3E}">
        <p14:creationId xmlns:p14="http://schemas.microsoft.com/office/powerpoint/2010/main" val="26713455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team leader gives an impartial judgement to the group employees where required. The team have unbiased with each member of employee in a group. In the organisation the team leaders pass the wrong judgement to the member of an employee in a group.</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a group each employee has own specialization skills and knowledge which help the team to perform the different task for organisation. Each employee is very dedicated to their responsibility. The team leader gives over work to that employees to perform and this is very demotivated for the employees.</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2EE16CA-B4DD-4C82-B6C3-DBC2DF726309}" type="slidenum">
              <a:rPr lang="en-IN" smtClean="0"/>
              <a:t>12</a:t>
            </a:fld>
            <a:endParaRPr lang="en-IN" dirty="0"/>
          </a:p>
        </p:txBody>
      </p:sp>
    </p:spTree>
    <p:extLst>
      <p:ext uri="{BB962C8B-B14F-4D97-AF65-F5344CB8AC3E}">
        <p14:creationId xmlns:p14="http://schemas.microsoft.com/office/powerpoint/2010/main" val="20699638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team leader has to examine all the time that the team is doing well and keep moving ahead and don't lose the focus to achieve the organisation. The employees ready to face the challenge and have the ability to adopt the dynamic changes which is occur in organisation. The team leader hurt the feelings of employees sometimes which is created in organisation, this will change the mind set of employees for working.</a:t>
            </a:r>
          </a:p>
          <a:p>
            <a:r>
              <a:rPr lang="en-GB" sz="1200" kern="1200" dirty="0">
                <a:solidFill>
                  <a:schemeClr val="tx1"/>
                </a:solidFill>
                <a:effectLst/>
                <a:latin typeface="+mn-lt"/>
                <a:ea typeface="+mn-ea"/>
                <a:cs typeface="+mn-cs"/>
              </a:rPr>
              <a:t>The strategy which is prepare must be practically possible to implement in the future in the organization. The management of an organization set a goals must be feasible and able to achieve in given time frame. The objectives which is set to achieve sometimes is not practically possible to achieve due to unconditional circumstances.</a:t>
            </a:r>
            <a:endParaRPr lang="en-US" dirty="0"/>
          </a:p>
        </p:txBody>
      </p:sp>
      <p:sp>
        <p:nvSpPr>
          <p:cNvPr id="4" name="Slide Number Placeholder 3"/>
          <p:cNvSpPr>
            <a:spLocks noGrp="1"/>
          </p:cNvSpPr>
          <p:nvPr>
            <p:ph type="sldNum" sz="quarter" idx="10"/>
          </p:nvPr>
        </p:nvSpPr>
        <p:spPr/>
        <p:txBody>
          <a:bodyPr/>
          <a:lstStyle/>
          <a:p>
            <a:fld id="{02EE16CA-B4DD-4C82-B6C3-DBC2DF726309}" type="slidenum">
              <a:rPr lang="en-IN" smtClean="0"/>
              <a:t>13</a:t>
            </a:fld>
            <a:endParaRPr lang="en-IN" dirty="0"/>
          </a:p>
        </p:txBody>
      </p:sp>
    </p:spTree>
    <p:extLst>
      <p:ext uri="{BB962C8B-B14F-4D97-AF65-F5344CB8AC3E}">
        <p14:creationId xmlns:p14="http://schemas.microsoft.com/office/powerpoint/2010/main" val="9069387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management of an organisation examine all the negative and positive impact of the task for an organisation. The team leader has to check all the errors which is occurred while completing the task and fix all the error so that it will not repeat in future.</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2EE16CA-B4DD-4C82-B6C3-DBC2DF726309}" type="slidenum">
              <a:rPr lang="en-IN" smtClean="0"/>
              <a:t>14</a:t>
            </a:fld>
            <a:endParaRPr lang="en-IN" dirty="0"/>
          </a:p>
        </p:txBody>
      </p:sp>
    </p:spTree>
    <p:extLst>
      <p:ext uri="{BB962C8B-B14F-4D97-AF65-F5344CB8AC3E}">
        <p14:creationId xmlns:p14="http://schemas.microsoft.com/office/powerpoint/2010/main" val="40305753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will create a conflict between all the employees in organisation and the objectives of an organization is not able to achieve by employees and this will give the bad impact on the organization development in the market areas. The management of an organization had to take care that all employees have to work for one objective only with team work. The employees have to achieve the objectives by given time period only. This is very important that employees must work with one mind set which is given by the team leader. This help the organization to grow in the business market areas.</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2EE16CA-B4DD-4C82-B6C3-DBC2DF726309}" type="slidenum">
              <a:rPr lang="en-IN" smtClean="0"/>
              <a:t>15</a:t>
            </a:fld>
            <a:endParaRPr lang="en-IN" dirty="0"/>
          </a:p>
        </p:txBody>
      </p:sp>
    </p:spTree>
    <p:extLst>
      <p:ext uri="{BB962C8B-B14F-4D97-AF65-F5344CB8AC3E}">
        <p14:creationId xmlns:p14="http://schemas.microsoft.com/office/powerpoint/2010/main" val="3982727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I" sz="1200" kern="1200" dirty="0">
                <a:solidFill>
                  <a:schemeClr val="tx1"/>
                </a:solidFill>
                <a:effectLst/>
                <a:latin typeface="+mn-lt"/>
                <a:ea typeface="+mn-ea"/>
                <a:cs typeface="+mn-cs"/>
              </a:rPr>
              <a:t>1.</a:t>
            </a:r>
            <a:r>
              <a:rPr lang="en-US" sz="1200" kern="1200" dirty="0">
                <a:solidFill>
                  <a:schemeClr val="tx1"/>
                </a:solidFill>
                <a:effectLst/>
                <a:latin typeface="+mn-lt"/>
                <a:ea typeface="+mn-ea"/>
                <a:cs typeface="+mn-cs"/>
              </a:rPr>
              <a:t> The existence of conflict-friendly situations is the first phase. These cause or exacerbate internal tension. They don't have to clash, but one of them must be met.</a:t>
            </a:r>
            <a:r>
              <a:rPr lang="en-AI" sz="1200" kern="1200" dirty="0">
                <a:solidFill>
                  <a:schemeClr val="tx1"/>
                </a:solidFill>
                <a:effectLst/>
                <a:latin typeface="+mn-lt"/>
                <a:ea typeface="+mn-ea"/>
                <a:cs typeface="+mn-cs"/>
              </a:rPr>
              <a:t> 2.</a:t>
            </a:r>
            <a:r>
              <a:rPr lang="en-US" sz="1200" kern="1200" dirty="0">
                <a:solidFill>
                  <a:schemeClr val="tx1"/>
                </a:solidFill>
                <a:effectLst/>
                <a:latin typeface="+mn-lt"/>
                <a:ea typeface="+mn-ea"/>
                <a:cs typeface="+mn-cs"/>
              </a:rPr>
              <a:t> Parties to a conflict must perceive it. Perception is the second step in the Conflict Process. No one knows of a disagreement, hence there is no conflict. Perceived conflict is not </a:t>
            </a:r>
            <a:r>
              <a:rPr lang="en-AI"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customized.</a:t>
            </a:r>
            <a:r>
              <a:rPr lang="en-AI" sz="1200" kern="1200" dirty="0">
                <a:solidFill>
                  <a:schemeClr val="tx1"/>
                </a:solidFill>
                <a:effectLst/>
                <a:latin typeface="+mn-lt"/>
                <a:ea typeface="+mn-ea"/>
                <a:cs typeface="+mn-cs"/>
              </a:rPr>
              <a:t>  3.</a:t>
            </a:r>
            <a:r>
              <a:rPr lang="en-US" sz="1200" kern="1200" dirty="0">
                <a:solidFill>
                  <a:schemeClr val="tx1"/>
                </a:solidFill>
                <a:effectLst/>
                <a:latin typeface="+mn-lt"/>
                <a:ea typeface="+mn-ea"/>
                <a:cs typeface="+mn-cs"/>
              </a:rPr>
              <a:t> Intentions are decisions to act. They connect perception and action. Two characteristics of conflict-handling intentions: cooperativeness (how much one side seeks to solve the other's issues) and assertiveness (how much one party tries to satisfy their own concerns).</a:t>
            </a:r>
            <a:r>
              <a:rPr lang="en-AI" sz="1200" kern="1200" dirty="0">
                <a:solidFill>
                  <a:schemeClr val="tx1"/>
                </a:solidFill>
                <a:effectLst/>
                <a:latin typeface="+mn-lt"/>
                <a:ea typeface="+mn-ea"/>
                <a:cs typeface="+mn-cs"/>
              </a:rPr>
              <a:t> 4. </a:t>
            </a:r>
            <a:r>
              <a:rPr lang="en-US" sz="1200" kern="1200" dirty="0">
                <a:solidFill>
                  <a:schemeClr val="tx1"/>
                </a:solidFill>
                <a:effectLst/>
                <a:latin typeface="+mn-lt"/>
                <a:ea typeface="+mn-ea"/>
                <a:cs typeface="+mn-cs"/>
              </a:rPr>
              <a:t>At this level, disagreement is obvious. The conduct stage involves the opposing parties' remarks, actions, and reactions. These conflict actions usually reflect each party's goals.</a:t>
            </a:r>
            <a:r>
              <a:rPr lang="en-AI" sz="1200" kern="1200" dirty="0">
                <a:solidFill>
                  <a:schemeClr val="tx1"/>
                </a:solidFill>
                <a:effectLst/>
                <a:latin typeface="+mn-lt"/>
                <a:ea typeface="+mn-ea"/>
                <a:cs typeface="+mn-cs"/>
              </a:rPr>
              <a:t> 5.</a:t>
            </a:r>
            <a:r>
              <a:rPr lang="en-US" sz="1200" kern="1200" dirty="0">
                <a:solidFill>
                  <a:schemeClr val="tx1"/>
                </a:solidFill>
                <a:effectLst/>
                <a:latin typeface="+mn-lt"/>
                <a:ea typeface="+mn-ea"/>
                <a:cs typeface="+mn-cs"/>
              </a:rPr>
              <a:t> Interactions between opposing parties have consequences. These outcomes may be functional, improving group performance, or dysfunctional, lowering group performance. Conflict is constructive when it improves decision-making, encourages creativity and invention, and sparks group interest and curiosity.</a:t>
            </a:r>
          </a:p>
        </p:txBody>
      </p:sp>
      <p:sp>
        <p:nvSpPr>
          <p:cNvPr id="4" name="Slide Number Placeholder 3"/>
          <p:cNvSpPr>
            <a:spLocks noGrp="1"/>
          </p:cNvSpPr>
          <p:nvPr>
            <p:ph type="sldNum" sz="quarter" idx="10"/>
          </p:nvPr>
        </p:nvSpPr>
        <p:spPr/>
        <p:txBody>
          <a:bodyPr/>
          <a:lstStyle/>
          <a:p>
            <a:fld id="{02EE16CA-B4DD-4C82-B6C3-DBC2DF726309}" type="slidenum">
              <a:rPr lang="en-IN" smtClean="0"/>
              <a:t>16</a:t>
            </a:fld>
            <a:endParaRPr lang="en-IN" dirty="0"/>
          </a:p>
        </p:txBody>
      </p:sp>
    </p:spTree>
    <p:extLst>
      <p:ext uri="{BB962C8B-B14F-4D97-AF65-F5344CB8AC3E}">
        <p14:creationId xmlns:p14="http://schemas.microsoft.com/office/powerpoint/2010/main" val="36907927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I" sz="1200" kern="1200" dirty="0">
                <a:solidFill>
                  <a:schemeClr val="tx1"/>
                </a:solidFill>
                <a:effectLst/>
                <a:latin typeface="+mn-lt"/>
                <a:ea typeface="+mn-ea"/>
                <a:cs typeface="+mn-cs"/>
              </a:rPr>
              <a:t>1.</a:t>
            </a:r>
            <a:r>
              <a:rPr lang="en-US" sz="1200" kern="1200" dirty="0">
                <a:solidFill>
                  <a:schemeClr val="tx1"/>
                </a:solidFill>
                <a:effectLst/>
                <a:latin typeface="+mn-lt"/>
                <a:ea typeface="+mn-ea"/>
                <a:cs typeface="+mn-cs"/>
              </a:rPr>
              <a:t>When rapid action is required. On significant issues need unpopular actions. When it comes to important topics and when you know you're right Against noncompetitive </a:t>
            </a:r>
            <a:r>
              <a:rPr lang="en-AI" sz="1200" kern="1200" dirty="0">
                <a:solidFill>
                  <a:schemeClr val="tx1"/>
                </a:solidFill>
                <a:effectLst/>
                <a:latin typeface="+mn-lt"/>
                <a:ea typeface="+mn-ea"/>
                <a:cs typeface="+mn-cs"/>
              </a:rPr>
              <a:t>behavior</a:t>
            </a:r>
            <a:r>
              <a:rPr lang="en-US" sz="1200" kern="1200" dirty="0">
                <a:solidFill>
                  <a:schemeClr val="tx1"/>
                </a:solidFill>
                <a:effectLst/>
                <a:latin typeface="+mn-lt"/>
                <a:ea typeface="+mn-ea"/>
                <a:cs typeface="+mn-cs"/>
              </a:rPr>
              <a:t>. </a:t>
            </a:r>
            <a:r>
              <a:rPr lang="en-AI" sz="1200" kern="1200" dirty="0">
                <a:solidFill>
                  <a:schemeClr val="tx1"/>
                </a:solidFill>
                <a:effectLst/>
                <a:latin typeface="+mn-lt"/>
                <a:ea typeface="+mn-ea"/>
                <a:cs typeface="+mn-cs"/>
              </a:rPr>
              <a:t>2.</a:t>
            </a:r>
            <a:r>
              <a:rPr lang="en-US" sz="1200" kern="1200" dirty="0">
                <a:solidFill>
                  <a:schemeClr val="tx1"/>
                </a:solidFill>
                <a:effectLst/>
                <a:latin typeface="+mn-lt"/>
                <a:ea typeface="+mn-ea"/>
                <a:cs typeface="+mn-cs"/>
              </a:rPr>
              <a:t>Finding a solution for both groups. In order to learn. combining multiple viewpoints' wisdom Embrace issues to gain commitment. To repair a broken connection.</a:t>
            </a:r>
            <a:r>
              <a:rPr lang="en-AI" sz="1200" kern="1200" dirty="0">
                <a:solidFill>
                  <a:schemeClr val="tx1"/>
                </a:solidFill>
                <a:effectLst/>
                <a:latin typeface="+mn-lt"/>
                <a:ea typeface="+mn-ea"/>
                <a:cs typeface="+mn-cs"/>
              </a:rPr>
              <a:t> 3.</a:t>
            </a:r>
            <a:r>
              <a:rPr lang="en-US" sz="1200" kern="1200" dirty="0">
                <a:solidFill>
                  <a:schemeClr val="tx1"/>
                </a:solidFill>
                <a:effectLst/>
                <a:latin typeface="+mn-lt"/>
                <a:ea typeface="+mn-ea"/>
                <a:cs typeface="+mn-cs"/>
              </a:rPr>
              <a:t> A minor issue's urgency When you can't fix problems. When the risks exceed the drawbacks. To relax and focus. When data gathering wins over speed. The issue is resolved by others. When difficulties are visible.</a:t>
            </a:r>
            <a:r>
              <a:rPr lang="en-AI" sz="1200" kern="1200" dirty="0">
                <a:solidFill>
                  <a:schemeClr val="tx1"/>
                </a:solidFill>
                <a:effectLst/>
                <a:latin typeface="+mn-lt"/>
                <a:ea typeface="+mn-ea"/>
                <a:cs typeface="+mn-cs"/>
              </a:rPr>
              <a:t> 4.</a:t>
            </a:r>
            <a:r>
              <a:rPr lang="en-US" sz="1200" kern="1200" dirty="0">
                <a:solidFill>
                  <a:schemeClr val="tx1"/>
                </a:solidFill>
                <a:effectLst/>
                <a:latin typeface="+mn-lt"/>
                <a:ea typeface="+mn-ea"/>
                <a:cs typeface="+mn-cs"/>
              </a:rPr>
              <a:t> A better position can help you study and demonstrate your rationality. When others' happiness and cooperation trump your own. Future social issues? Avoid losing when outmatched. Allow subordinates to make mistakes.</a:t>
            </a:r>
            <a:r>
              <a:rPr lang="en-AI" sz="1200" kern="1200" dirty="0">
                <a:solidFill>
                  <a:schemeClr val="tx1"/>
                </a:solidFill>
                <a:effectLst/>
                <a:latin typeface="+mn-lt"/>
                <a:ea typeface="+mn-ea"/>
                <a:cs typeface="+mn-cs"/>
              </a:rPr>
              <a:t> 5.</a:t>
            </a:r>
            <a:r>
              <a:rPr lang="en-US" sz="1200" kern="1200" dirty="0">
                <a:solidFill>
                  <a:schemeClr val="tx1"/>
                </a:solidFill>
                <a:effectLst/>
                <a:latin typeface="+mn-lt"/>
                <a:ea typeface="+mn-ea"/>
                <a:cs typeface="+mn-cs"/>
              </a:rPr>
              <a:t> Proactive tactics aren't worth the work or interruption. When equal-power opponents pursue mutually exclusive agendas. To temporarily resolve a problem. To locate quick solutions in a hurry. When cooperation and competition fail.</a:t>
            </a:r>
          </a:p>
          <a:p>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2EE16CA-B4DD-4C82-B6C3-DBC2DF726309}" type="slidenum">
              <a:rPr lang="en-IN" smtClean="0"/>
              <a:t>17</a:t>
            </a:fld>
            <a:endParaRPr lang="en-IN" dirty="0"/>
          </a:p>
        </p:txBody>
      </p:sp>
    </p:spTree>
    <p:extLst>
      <p:ext uri="{BB962C8B-B14F-4D97-AF65-F5344CB8AC3E}">
        <p14:creationId xmlns:p14="http://schemas.microsoft.com/office/powerpoint/2010/main" val="5334059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EE16CA-B4DD-4C82-B6C3-DBC2DF726309}" type="slidenum">
              <a:rPr lang="en-IN" smtClean="0"/>
              <a:t>18</a:t>
            </a:fld>
            <a:endParaRPr lang="en-IN"/>
          </a:p>
        </p:txBody>
      </p:sp>
    </p:spTree>
    <p:extLst>
      <p:ext uri="{BB962C8B-B14F-4D97-AF65-F5344CB8AC3E}">
        <p14:creationId xmlns:p14="http://schemas.microsoft.com/office/powerpoint/2010/main" val="27334260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EE16CA-B4DD-4C82-B6C3-DBC2DF726309}" type="slidenum">
              <a:rPr lang="en-IN" smtClean="0"/>
              <a:t>19</a:t>
            </a:fld>
            <a:endParaRPr lang="en-IN"/>
          </a:p>
        </p:txBody>
      </p:sp>
    </p:spTree>
    <p:extLst>
      <p:ext uri="{BB962C8B-B14F-4D97-AF65-F5344CB8AC3E}">
        <p14:creationId xmlns:p14="http://schemas.microsoft.com/office/powerpoint/2010/main" val="38364142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EE16CA-B4DD-4C82-B6C3-DBC2DF726309}" type="slidenum">
              <a:rPr lang="en-IN" smtClean="0"/>
              <a:t>20</a:t>
            </a:fld>
            <a:endParaRPr lang="en-IN"/>
          </a:p>
        </p:txBody>
      </p:sp>
    </p:spTree>
    <p:extLst>
      <p:ext uri="{BB962C8B-B14F-4D97-AF65-F5344CB8AC3E}">
        <p14:creationId xmlns:p14="http://schemas.microsoft.com/office/powerpoint/2010/main" val="11273047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EE16CA-B4DD-4C82-B6C3-DBC2DF726309}" type="slidenum">
              <a:rPr kumimoji="0" lang="en-IN"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IN"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33349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this we learn the theory of Tuckman theory that how we will develop the stages of team in organisation and Team roles in this we apply the theory of Belbin's that we prepare plan and strategy to achieve the target in given time frame and managing conflicts in this we have learn that how we manage and reduce all the conflicts which arise in the organisation and Successful Team Development in the we learn how an organisation become successful by team work in the organizations.</a:t>
            </a: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p:txBody>
      </p:sp>
      <p:sp>
        <p:nvSpPr>
          <p:cNvPr id="4" name="Slide Number Placeholder 3"/>
          <p:cNvSpPr>
            <a:spLocks noGrp="1"/>
          </p:cNvSpPr>
          <p:nvPr>
            <p:ph type="sldNum" sz="quarter" idx="10"/>
          </p:nvPr>
        </p:nvSpPr>
        <p:spPr/>
        <p:txBody>
          <a:bodyPr/>
          <a:lstStyle/>
          <a:p>
            <a:fld id="{02EE16CA-B4DD-4C82-B6C3-DBC2DF726309}" type="slidenum">
              <a:rPr lang="en-IN" smtClean="0"/>
              <a:t>22</a:t>
            </a:fld>
            <a:endParaRPr lang="en-IN" dirty="0"/>
          </a:p>
        </p:txBody>
      </p:sp>
    </p:spTree>
    <p:extLst>
      <p:ext uri="{BB962C8B-B14F-4D97-AF65-F5344CB8AC3E}">
        <p14:creationId xmlns:p14="http://schemas.microsoft.com/office/powerpoint/2010/main" val="25353675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err="1">
                <a:solidFill>
                  <a:schemeClr val="tx1"/>
                </a:solidFill>
                <a:effectLst/>
                <a:latin typeface="+mn-lt"/>
                <a:ea typeface="+mn-ea"/>
                <a:cs typeface="+mn-cs"/>
              </a:rPr>
              <a:t>Gharaveis</a:t>
            </a:r>
            <a:r>
              <a:rPr lang="en-GB" sz="1200" kern="1200" dirty="0">
                <a:solidFill>
                  <a:schemeClr val="tx1"/>
                </a:solidFill>
                <a:effectLst/>
                <a:latin typeface="+mn-lt"/>
                <a:ea typeface="+mn-ea"/>
                <a:cs typeface="+mn-cs"/>
              </a:rPr>
              <a:t>, A., Hamilton, D.K. and </a:t>
            </a:r>
            <a:r>
              <a:rPr lang="en-GB" sz="1200" kern="1200" dirty="0" err="1">
                <a:solidFill>
                  <a:schemeClr val="tx1"/>
                </a:solidFill>
                <a:effectLst/>
                <a:latin typeface="+mn-lt"/>
                <a:ea typeface="+mn-ea"/>
                <a:cs typeface="+mn-cs"/>
              </a:rPr>
              <a:t>Pati</a:t>
            </a:r>
            <a:r>
              <a:rPr lang="en-GB" sz="1200" kern="1200" dirty="0">
                <a:solidFill>
                  <a:schemeClr val="tx1"/>
                </a:solidFill>
                <a:effectLst/>
                <a:latin typeface="+mn-lt"/>
                <a:ea typeface="+mn-ea"/>
                <a:cs typeface="+mn-cs"/>
              </a:rPr>
              <a:t>, D., 2018. The impact of environmental design on teamwork and communication in healthcare facilities: a systematic literature review. HERD: Health Environments Research &amp; Design Journal, 11(1), pp.119-137.</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Harris, T.E. and </a:t>
            </a:r>
            <a:r>
              <a:rPr lang="en-GB" sz="1200" kern="1200" dirty="0" err="1">
                <a:solidFill>
                  <a:schemeClr val="tx1"/>
                </a:solidFill>
                <a:effectLst/>
                <a:latin typeface="+mn-lt"/>
                <a:ea typeface="+mn-ea"/>
                <a:cs typeface="+mn-cs"/>
              </a:rPr>
              <a:t>Sherblom</a:t>
            </a:r>
            <a:r>
              <a:rPr lang="en-GB" sz="1200" kern="1200" dirty="0">
                <a:solidFill>
                  <a:schemeClr val="tx1"/>
                </a:solidFill>
                <a:effectLst/>
                <a:latin typeface="+mn-lt"/>
                <a:ea typeface="+mn-ea"/>
                <a:cs typeface="+mn-cs"/>
              </a:rPr>
              <a:t>, J.C., 2018. Small group and team communication. Waveland Press.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Johnson, C.E. and Hackman, M.Z., 2018. Leadership: A communication perspective. Waveland Press.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Kowalski, K., 2018. Building effective teams. Leading and Managing in Nursing-E-Book, p.336.</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Menor</a:t>
            </a:r>
            <a:r>
              <a:rPr lang="en-GB" sz="1200" kern="1200" dirty="0">
                <a:solidFill>
                  <a:schemeClr val="tx1"/>
                </a:solidFill>
                <a:effectLst/>
                <a:latin typeface="+mn-lt"/>
                <a:ea typeface="+mn-ea"/>
                <a:cs typeface="+mn-cs"/>
              </a:rPr>
              <a:t>, M.R., 2021. Improving the organizational communication of the management team.</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Muszyńska</a:t>
            </a:r>
            <a:r>
              <a:rPr lang="en-GB" sz="1200" kern="1200" dirty="0">
                <a:solidFill>
                  <a:schemeClr val="tx1"/>
                </a:solidFill>
                <a:effectLst/>
                <a:latin typeface="+mn-lt"/>
                <a:ea typeface="+mn-ea"/>
                <a:cs typeface="+mn-cs"/>
              </a:rPr>
              <a:t>, K. and </a:t>
            </a:r>
            <a:r>
              <a:rPr lang="en-GB" sz="1200" kern="1200" dirty="0" err="1">
                <a:solidFill>
                  <a:schemeClr val="tx1"/>
                </a:solidFill>
                <a:effectLst/>
                <a:latin typeface="+mn-lt"/>
                <a:ea typeface="+mn-ea"/>
                <a:cs typeface="+mn-cs"/>
              </a:rPr>
              <a:t>Swacha</a:t>
            </a:r>
            <a:r>
              <a:rPr lang="en-GB" sz="1200" kern="1200" dirty="0">
                <a:solidFill>
                  <a:schemeClr val="tx1"/>
                </a:solidFill>
                <a:effectLst/>
                <a:latin typeface="+mn-lt"/>
                <a:ea typeface="+mn-ea"/>
                <a:cs typeface="+mn-cs"/>
              </a:rPr>
              <a:t>, J., 2021. Periodic Indicators for Graphical Monitoring of Team Communication in Information System Development Projects.</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O’Dwyer</a:t>
            </a:r>
            <a:r>
              <a:rPr lang="en-GB" sz="1200" kern="1200" dirty="0">
                <a:solidFill>
                  <a:schemeClr val="tx1"/>
                </a:solidFill>
                <a:effectLst/>
                <a:latin typeface="+mn-lt"/>
                <a:ea typeface="+mn-ea"/>
                <a:cs typeface="+mn-cs"/>
              </a:rPr>
              <a:t>, L., 2019, April. Ill communication: effective team handovers. In BSAVA Congress Proceedings 2019 (pp. 202-202). BSAVA Library.</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Shah, B.J., 2019. How to deliver safer and effective patient care: tips for team leaders and educators. Gastroenterology, 156(4), pp.852-855.</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Vortman</a:t>
            </a:r>
            <a:r>
              <a:rPr lang="en-GB" sz="1200" kern="1200" dirty="0">
                <a:solidFill>
                  <a:schemeClr val="tx1"/>
                </a:solidFill>
                <a:effectLst/>
                <a:latin typeface="+mn-lt"/>
                <a:ea typeface="+mn-ea"/>
                <a:cs typeface="+mn-cs"/>
              </a:rPr>
              <a:t>, R., 2020. Using Simulation‐Based Education to Improve Team Communication During a Massive Transfusion Protocol in the OR. AORN journal, 111(4), pp.393-400.</a:t>
            </a:r>
            <a:endParaRPr lang="en-US" sz="1200" kern="1200" dirty="0">
              <a:solidFill>
                <a:schemeClr val="tx1"/>
              </a:solidFill>
              <a:effectLst/>
              <a:latin typeface="+mn-lt"/>
              <a:ea typeface="+mn-ea"/>
              <a:cs typeface="+mn-cs"/>
            </a:endParaRPr>
          </a:p>
          <a:p>
            <a:endParaRPr lang="en-US" dirty="0"/>
          </a:p>
          <a:p>
            <a:endParaRPr lang="en-IN" dirty="0"/>
          </a:p>
        </p:txBody>
      </p:sp>
      <p:sp>
        <p:nvSpPr>
          <p:cNvPr id="4" name="Slide Number Placeholder 3"/>
          <p:cNvSpPr>
            <a:spLocks noGrp="1"/>
          </p:cNvSpPr>
          <p:nvPr>
            <p:ph type="sldNum" sz="quarter" idx="10"/>
          </p:nvPr>
        </p:nvSpPr>
        <p:spPr/>
        <p:txBody>
          <a:bodyPr/>
          <a:lstStyle/>
          <a:p>
            <a:fld id="{02EE16CA-B4DD-4C82-B6C3-DBC2DF726309}" type="slidenum">
              <a:rPr lang="en-IN" smtClean="0"/>
              <a:t>23</a:t>
            </a:fld>
            <a:endParaRPr lang="en-IN"/>
          </a:p>
        </p:txBody>
      </p:sp>
    </p:spTree>
    <p:extLst>
      <p:ext uri="{BB962C8B-B14F-4D97-AF65-F5344CB8AC3E}">
        <p14:creationId xmlns:p14="http://schemas.microsoft.com/office/powerpoint/2010/main" val="17231031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IN" dirty="0"/>
          </a:p>
        </p:txBody>
      </p:sp>
      <p:sp>
        <p:nvSpPr>
          <p:cNvPr id="4" name="Slide Number Placeholder 3"/>
          <p:cNvSpPr>
            <a:spLocks noGrp="1"/>
          </p:cNvSpPr>
          <p:nvPr>
            <p:ph type="sldNum" sz="quarter" idx="10"/>
          </p:nvPr>
        </p:nvSpPr>
        <p:spPr/>
        <p:txBody>
          <a:bodyPr/>
          <a:lstStyle/>
          <a:p>
            <a:fld id="{02EE16CA-B4DD-4C82-B6C3-DBC2DF726309}" type="slidenum">
              <a:rPr lang="en-IN" smtClean="0"/>
              <a:t>24</a:t>
            </a:fld>
            <a:endParaRPr lang="en-IN"/>
          </a:p>
        </p:txBody>
      </p:sp>
    </p:spTree>
    <p:extLst>
      <p:ext uri="{BB962C8B-B14F-4D97-AF65-F5344CB8AC3E}">
        <p14:creationId xmlns:p14="http://schemas.microsoft.com/office/powerpoint/2010/main" val="14099547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ru-RU"/>
              <a:t>Образец заголовка</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48A87A34-81AB-432B-8DAE-1953F412C126}" type="datetimeFigureOut">
              <a:rPr lang="en-US" smtClean="0"/>
              <a:pPr/>
              <a:t>5/2/2022</a:t>
            </a:fld>
            <a:endParaRPr lang="en-US" dirty="0"/>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394450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5/2/2022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38595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ru-RU"/>
              <a:t>Образец заголовка</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5/2/2022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42036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5/2/2022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008948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5/2/2022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45056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pPr/>
              <a:t>5/2/2022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695755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pPr/>
              <a:t>5/2/2022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63341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smtClean="0"/>
              <a:pPr/>
              <a:t>5/2/2022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07136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48A87A34-81AB-432B-8DAE-1953F412C126}" type="datetimeFigureOut">
              <a:rPr lang="en-US" smtClean="0"/>
              <a:pPr/>
              <a:t>5/2/2022</a:t>
            </a:fld>
            <a:endParaRPr lang="en-US" dirty="0"/>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34207025"/>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5/2/2022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87419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5/2/2022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480670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72055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08530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03023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3912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31578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68370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15007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71917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72253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95445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93851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48A87A34-81AB-432B-8DAE-1953F412C126}" type="datetimeFigureOut">
              <a:rPr lang="en-US" smtClean="0"/>
              <a:pPr/>
              <a:t>5/2/2022</a:t>
            </a:fld>
            <a:endParaRPr lang="en-US" dirty="0"/>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US" dirty="0"/>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20579101"/>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0791859"/>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sv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iedunote.com/5-stages-conflict-process"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42000"/>
                <a:hueMod val="42000"/>
                <a:satMod val="124000"/>
                <a:lumMod val="62000"/>
              </a:schemeClr>
              <a:schemeClr val="bg2">
                <a:tint val="96000"/>
                <a:satMod val="13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2D3E6-D2A4-4249-BF2A-7B0322FDD2E9}"/>
              </a:ext>
            </a:extLst>
          </p:cNvPr>
          <p:cNvSpPr>
            <a:spLocks noGrp="1"/>
          </p:cNvSpPr>
          <p:nvPr>
            <p:ph type="ctrTitle"/>
          </p:nvPr>
        </p:nvSpPr>
        <p:spPr>
          <a:xfrm>
            <a:off x="586154" y="117231"/>
            <a:ext cx="11078308" cy="2430126"/>
          </a:xfrm>
        </p:spPr>
        <p:txBody>
          <a:bodyPr>
            <a:normAutofit fontScale="90000"/>
          </a:bodyPr>
          <a:lstStyle/>
          <a:p>
            <a:pPr algn="ctr"/>
            <a:br>
              <a:rPr lang="en-US" sz="5000" dirty="0">
                <a:latin typeface="Times New Roman" panose="02020603050405020304" pitchFamily="18" charset="0"/>
                <a:cs typeface="Times New Roman" panose="02020603050405020304" pitchFamily="18" charset="0"/>
              </a:rPr>
            </a:br>
            <a:r>
              <a:rPr lang="en-GB" sz="4900" b="1" dirty="0">
                <a:latin typeface="Times New Roman" panose="02020603050405020304" pitchFamily="18" charset="0"/>
                <a:cs typeface="Times New Roman" panose="02020603050405020304" pitchFamily="18" charset="0"/>
              </a:rPr>
              <a:t>Effective Team Work and Communication</a:t>
            </a:r>
            <a:br>
              <a:rPr lang="en-US" dirty="0">
                <a:latin typeface="Times New Roman" panose="02020603050405020304" pitchFamily="18" charset="0"/>
                <a:cs typeface="Times New Roman" panose="02020603050405020304" pitchFamily="18" charset="0"/>
              </a:rPr>
            </a:br>
            <a:r>
              <a:rPr lang="en-GB" sz="4400" b="1" dirty="0">
                <a:latin typeface="Times New Roman" panose="02020603050405020304" pitchFamily="18" charset="0"/>
                <a:cs typeface="Times New Roman" panose="02020603050405020304" pitchFamily="18" charset="0"/>
              </a:rPr>
              <a:t>(BMSW4002)</a:t>
            </a:r>
            <a:br>
              <a:rPr lang="en-GB" sz="4400" dirty="0">
                <a:latin typeface="Times New Roman" panose="02020603050405020304" pitchFamily="18" charset="0"/>
                <a:cs typeface="Times New Roman" panose="02020603050405020304" pitchFamily="18" charset="0"/>
              </a:rPr>
            </a:br>
            <a:r>
              <a:rPr lang="en-GB" sz="4400" b="1" dirty="0">
                <a:latin typeface="Times New Roman" panose="02020603050405020304" pitchFamily="18" charset="0"/>
                <a:cs typeface="Times New Roman" panose="02020603050405020304" pitchFamily="18" charset="0"/>
              </a:rPr>
              <a:t>Lecturer : </a:t>
            </a:r>
            <a:r>
              <a:rPr lang="en-GB" sz="4400" b="1" dirty="0" err="1">
                <a:latin typeface="Times New Roman" panose="02020603050405020304" pitchFamily="18" charset="0"/>
                <a:cs typeface="Times New Roman" panose="02020603050405020304" pitchFamily="18" charset="0"/>
              </a:rPr>
              <a:t>Ejiro</a:t>
            </a:r>
            <a:r>
              <a:rPr lang="en-GB" sz="4400" b="1" dirty="0">
                <a:latin typeface="Times New Roman" panose="02020603050405020304" pitchFamily="18" charset="0"/>
                <a:cs typeface="Times New Roman" panose="02020603050405020304" pitchFamily="18" charset="0"/>
              </a:rPr>
              <a:t> </a:t>
            </a:r>
            <a:r>
              <a:rPr lang="en-GB" sz="4400" b="1" dirty="0" err="1">
                <a:latin typeface="Times New Roman" panose="02020603050405020304" pitchFamily="18" charset="0"/>
                <a:cs typeface="Times New Roman" panose="02020603050405020304" pitchFamily="18" charset="0"/>
              </a:rPr>
              <a:t>Esohwode</a:t>
            </a:r>
            <a:br>
              <a:rPr lang="en-IN" sz="4400" b="1" dirty="0">
                <a:latin typeface="Times New Roman" panose="02020603050405020304" pitchFamily="18" charset="0"/>
                <a:cs typeface="Times New Roman" panose="02020603050405020304" pitchFamily="18" charset="0"/>
              </a:rPr>
            </a:br>
            <a:endParaRPr lang="en-IN" sz="44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EC41F43-BEDF-4751-85AC-D9BC353C15FB}"/>
              </a:ext>
            </a:extLst>
          </p:cNvPr>
          <p:cNvSpPr txBox="1"/>
          <p:nvPr/>
        </p:nvSpPr>
        <p:spPr>
          <a:xfrm flipH="1">
            <a:off x="445477" y="2756372"/>
            <a:ext cx="10880392" cy="3108543"/>
          </a:xfrm>
          <a:prstGeom prst="rect">
            <a:avLst/>
          </a:prstGeom>
          <a:noFill/>
        </p:spPr>
        <p:txBody>
          <a:bodyPr wrap="square" rtlCol="0">
            <a:spAutoFit/>
          </a:bodyPr>
          <a:lstStyle/>
          <a:p>
            <a:r>
              <a:rPr lang="en-GB" sz="2800" b="1" i="1" dirty="0">
                <a:latin typeface="Times New Roman" panose="02020603050405020304" pitchFamily="18" charset="0"/>
                <a:cs typeface="Times New Roman" panose="02020603050405020304" pitchFamily="18" charset="0"/>
              </a:rPr>
              <a:t>Students </a:t>
            </a:r>
          </a:p>
          <a:p>
            <a:r>
              <a:rPr lang="en-GB" sz="2800" dirty="0">
                <a:latin typeface="Times New Roman" panose="02020603050405020304" pitchFamily="18" charset="0"/>
                <a:cs typeface="Times New Roman" panose="02020603050405020304" pitchFamily="18" charset="0"/>
              </a:rPr>
              <a:t>1.Mirela </a:t>
            </a:r>
            <a:r>
              <a:rPr lang="en-GB" sz="2800" dirty="0" err="1">
                <a:latin typeface="Times New Roman" panose="02020603050405020304" pitchFamily="18" charset="0"/>
                <a:cs typeface="Times New Roman" panose="02020603050405020304" pitchFamily="18" charset="0"/>
              </a:rPr>
              <a:t>Adamache</a:t>
            </a:r>
            <a:r>
              <a:rPr lang="en-GB" sz="2800" dirty="0">
                <a:latin typeface="Times New Roman" panose="02020603050405020304" pitchFamily="18" charset="0"/>
                <a:cs typeface="Times New Roman" panose="02020603050405020304" pitchFamily="18" charset="0"/>
              </a:rPr>
              <a:t> (2115392) – Benefits of Team working</a:t>
            </a:r>
          </a:p>
          <a:p>
            <a:r>
              <a:rPr lang="en-GB" sz="2800" dirty="0">
                <a:latin typeface="Times New Roman" panose="02020603050405020304" pitchFamily="18" charset="0"/>
                <a:cs typeface="Times New Roman" panose="02020603050405020304" pitchFamily="18" charset="0"/>
              </a:rPr>
              <a:t>2.Cristina Daniela Besa (2115351) – Stages of Development</a:t>
            </a:r>
          </a:p>
          <a:p>
            <a:r>
              <a:rPr lang="en-GB" sz="2800" dirty="0">
                <a:latin typeface="Times New Roman" panose="02020603050405020304" pitchFamily="18" charset="0"/>
                <a:cs typeface="Times New Roman" panose="02020603050405020304" pitchFamily="18" charset="0"/>
              </a:rPr>
              <a:t>3.Corina </a:t>
            </a:r>
            <a:r>
              <a:rPr lang="en-GB" sz="2800" dirty="0" err="1">
                <a:latin typeface="Times New Roman" panose="02020603050405020304" pitchFamily="18" charset="0"/>
                <a:cs typeface="Times New Roman" panose="02020603050405020304" pitchFamily="18" charset="0"/>
              </a:rPr>
              <a:t>Faramita</a:t>
            </a:r>
            <a:r>
              <a:rPr lang="en-GB" sz="2800" dirty="0">
                <a:latin typeface="Times New Roman" panose="02020603050405020304" pitchFamily="18" charset="0"/>
                <a:cs typeface="Times New Roman" panose="02020603050405020304" pitchFamily="18" charset="0"/>
              </a:rPr>
              <a:t> (2115775) – Team Roles</a:t>
            </a:r>
          </a:p>
          <a:p>
            <a:r>
              <a:rPr lang="en-GB" sz="2800" dirty="0">
                <a:latin typeface="Times New Roman" panose="02020603050405020304" pitchFamily="18" charset="0"/>
                <a:cs typeface="Times New Roman" panose="02020603050405020304" pitchFamily="18" charset="0"/>
              </a:rPr>
              <a:t>4.Sergiu Gore (2115201) – Managing Conflict</a:t>
            </a:r>
          </a:p>
          <a:p>
            <a:r>
              <a:rPr lang="en-GB" sz="2800" dirty="0">
                <a:latin typeface="Times New Roman" panose="02020603050405020304" pitchFamily="18" charset="0"/>
                <a:cs typeface="Times New Roman" panose="02020603050405020304" pitchFamily="18" charset="0"/>
              </a:rPr>
              <a:t>5.Oscar </a:t>
            </a:r>
            <a:r>
              <a:rPr lang="en-GB" sz="2800" dirty="0" err="1">
                <a:latin typeface="Times New Roman" panose="02020603050405020304" pitchFamily="18" charset="0"/>
                <a:cs typeface="Times New Roman" panose="02020603050405020304" pitchFamily="18" charset="0"/>
              </a:rPr>
              <a:t>Cevallos</a:t>
            </a:r>
            <a:r>
              <a:rPr lang="en-GB" sz="2800" dirty="0">
                <a:latin typeface="Times New Roman" panose="02020603050405020304" pitchFamily="18" charset="0"/>
                <a:cs typeface="Times New Roman" panose="02020603050405020304" pitchFamily="18" charset="0"/>
              </a:rPr>
              <a:t> Cajamarca (2115385) – </a:t>
            </a:r>
            <a:r>
              <a:rPr lang="en-GB" sz="2800" dirty="0" err="1">
                <a:latin typeface="Times New Roman" panose="02020603050405020304" pitchFamily="18" charset="0"/>
                <a:cs typeface="Times New Roman" panose="02020603050405020304" pitchFamily="18" charset="0"/>
              </a:rPr>
              <a:t>Succssesfull</a:t>
            </a:r>
            <a:r>
              <a:rPr lang="en-GB" sz="2800" dirty="0">
                <a:latin typeface="Times New Roman" panose="02020603050405020304" pitchFamily="18" charset="0"/>
                <a:cs typeface="Times New Roman" panose="02020603050405020304" pitchFamily="18" charset="0"/>
              </a:rPr>
              <a:t> Team Development </a:t>
            </a:r>
          </a:p>
          <a:p>
            <a:r>
              <a:rPr lang="en-GB" sz="2800" dirty="0">
                <a:latin typeface="Times New Roman" panose="02020603050405020304" pitchFamily="18" charset="0"/>
                <a:cs typeface="Times New Roman" panose="02020603050405020304" pitchFamily="18" charset="0"/>
              </a:rPr>
              <a:t>6.Rozalinda </a:t>
            </a:r>
            <a:r>
              <a:rPr lang="en-GB" sz="2800" dirty="0" err="1">
                <a:latin typeface="Times New Roman" panose="02020603050405020304" pitchFamily="18" charset="0"/>
                <a:cs typeface="Times New Roman" panose="02020603050405020304" pitchFamily="18" charset="0"/>
              </a:rPr>
              <a:t>Kasperowicz</a:t>
            </a:r>
            <a:r>
              <a:rPr lang="en-GB" sz="2800" dirty="0">
                <a:latin typeface="Times New Roman" panose="02020603050405020304" pitchFamily="18" charset="0"/>
                <a:cs typeface="Times New Roman" panose="02020603050405020304" pitchFamily="18" charset="0"/>
              </a:rPr>
              <a:t>( 2115658)  -  Conclusion</a:t>
            </a:r>
          </a:p>
        </p:txBody>
      </p:sp>
    </p:spTree>
    <p:extLst>
      <p:ext uri="{BB962C8B-B14F-4D97-AF65-F5344CB8AC3E}">
        <p14:creationId xmlns:p14="http://schemas.microsoft.com/office/powerpoint/2010/main" val="1784475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189186"/>
            <a:ext cx="10631489" cy="1664062"/>
          </a:xfrm>
        </p:spPr>
        <p:txBody>
          <a:bodyPr>
            <a:normAutofit fontScale="90000"/>
          </a:bodyPr>
          <a:lstStyle/>
          <a:p>
            <a:pPr lvl="1" algn="ctr" defTabSz="457200" rtl="0">
              <a:spcBef>
                <a:spcPct val="0"/>
              </a:spcBef>
            </a:pPr>
            <a:r>
              <a:rPr lang="en-GB" sz="4400" b="1" u="sng" dirty="0">
                <a:latin typeface="Times New Roman" panose="02020603050405020304" pitchFamily="18" charset="0"/>
                <a:cs typeface="Times New Roman" panose="02020603050405020304" pitchFamily="18" charset="0"/>
              </a:rPr>
              <a:t>Benefits of Team working</a:t>
            </a:r>
            <a:br>
              <a:rPr lang="en-US" b="1" u="sng" dirty="0"/>
            </a:br>
            <a:br>
              <a:rPr lang="en-US" sz="6000" b="1" dirty="0">
                <a:latin typeface="Times New Roman" panose="02020603050405020304" pitchFamily="18" charset="0"/>
                <a:cs typeface="Times New Roman" panose="02020603050405020304" pitchFamily="18" charset="0"/>
              </a:rPr>
            </a:br>
            <a:endParaRPr lang="en-IN" dirty="0"/>
          </a:p>
        </p:txBody>
      </p:sp>
      <p:sp>
        <p:nvSpPr>
          <p:cNvPr id="3" name="Content Placeholder 2"/>
          <p:cNvSpPr>
            <a:spLocks noGrp="1"/>
          </p:cNvSpPr>
          <p:nvPr>
            <p:ph idx="1"/>
          </p:nvPr>
        </p:nvSpPr>
        <p:spPr>
          <a:xfrm>
            <a:off x="646111" y="2630311"/>
            <a:ext cx="5775711" cy="3975440"/>
          </a:xfrm>
        </p:spPr>
        <p:txBody>
          <a:bodyPr>
            <a:normAutofit/>
          </a:bodyPr>
          <a:lstStyle/>
          <a:p>
            <a:pPr marL="0" indent="0">
              <a:buNone/>
            </a:pPr>
            <a:r>
              <a:rPr lang="en-GB" dirty="0">
                <a:latin typeface="Times New Roman" panose="02020603050405020304" pitchFamily="18" charset="0"/>
                <a:cs typeface="Times New Roman" panose="02020603050405020304" pitchFamily="18" charset="0"/>
              </a:rPr>
              <a:t>The team work in management of organisation have own benefits for performing task and help organisation to achieve the target. The benefits of team working are:</a:t>
            </a:r>
            <a:endParaRPr lang="en-US"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GB" b="1" dirty="0">
                <a:latin typeface="Times New Roman" panose="02020603050405020304" pitchFamily="18" charset="0"/>
                <a:cs typeface="Times New Roman" panose="02020603050405020304" pitchFamily="18" charset="0"/>
              </a:rPr>
              <a:t>Better Problem Solving</a:t>
            </a:r>
          </a:p>
          <a:p>
            <a:pPr>
              <a:buFont typeface="Wingdings" panose="05000000000000000000" pitchFamily="2" charset="2"/>
              <a:buChar char="Ø"/>
            </a:pPr>
            <a:r>
              <a:rPr lang="en-GB" b="1" dirty="0">
                <a:latin typeface="Times New Roman" panose="02020603050405020304" pitchFamily="18" charset="0"/>
                <a:cs typeface="Times New Roman" panose="02020603050405020304" pitchFamily="18" charset="0"/>
              </a:rPr>
              <a:t>Increased Potential Motivation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28621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912" y="161365"/>
            <a:ext cx="4538364" cy="1691883"/>
          </a:xfrm>
        </p:spPr>
        <p:txBody>
          <a:bodyPr/>
          <a:lstStyle/>
          <a:p>
            <a:endParaRPr lang="en-I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88912" y="2544708"/>
            <a:ext cx="4538363" cy="2087761"/>
          </a:xfrm>
        </p:spPr>
        <p:txBody>
          <a:bodyPr>
            <a:normAutofit/>
          </a:bodyPr>
          <a:lstStyle/>
          <a:p>
            <a:pPr algn="just">
              <a:buFont typeface="Wingdings" panose="05000000000000000000" pitchFamily="2" charset="2"/>
              <a:buChar char="Ø"/>
            </a:pPr>
            <a:r>
              <a:rPr lang="en-GB" b="1" dirty="0">
                <a:latin typeface="Times New Roman" panose="02020603050405020304" pitchFamily="18" charset="0"/>
                <a:cs typeface="Times New Roman" panose="02020603050405020304" pitchFamily="18" charset="0"/>
              </a:rPr>
              <a:t>Smarter Risk Taking</a:t>
            </a:r>
          </a:p>
          <a:p>
            <a:pPr algn="just">
              <a:buFont typeface="Wingdings" panose="05000000000000000000" pitchFamily="2" charset="2"/>
              <a:buChar char="Ø"/>
            </a:pPr>
            <a:endParaRPr lang="en-GB"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GB" b="1" dirty="0">
                <a:latin typeface="Times New Roman" panose="02020603050405020304" pitchFamily="18" charset="0"/>
                <a:cs typeface="Times New Roman" panose="02020603050405020304" pitchFamily="18" charset="0"/>
              </a:rPr>
              <a:t>Expand Creativity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2093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333487"/>
            <a:ext cx="10649418" cy="1519761"/>
          </a:xfrm>
        </p:spPr>
        <p:txBody>
          <a:bodyPr/>
          <a:lstStyle/>
          <a:p>
            <a:endParaRPr lang="en-I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46111" y="2466986"/>
            <a:ext cx="4576726" cy="2429435"/>
          </a:xfrm>
        </p:spPr>
        <p:txBody>
          <a:bodyPr>
            <a:normAutofit/>
          </a:bodyPr>
          <a:lstStyle/>
          <a:p>
            <a:pPr algn="just">
              <a:buFont typeface="Wingdings" panose="05000000000000000000" pitchFamily="2" charset="2"/>
              <a:buChar char="Ø"/>
            </a:pPr>
            <a:r>
              <a:rPr lang="en-GB" b="1" dirty="0">
                <a:latin typeface="Times New Roman" panose="02020603050405020304" pitchFamily="18" charset="0"/>
                <a:cs typeface="Times New Roman" panose="02020603050405020304" pitchFamily="18" charset="0"/>
              </a:rPr>
              <a:t>Boosted Productivity</a:t>
            </a:r>
          </a:p>
          <a:p>
            <a:pPr algn="just">
              <a:buFont typeface="Wingdings" panose="05000000000000000000" pitchFamily="2" charset="2"/>
              <a:buChar char="Ø"/>
            </a:pPr>
            <a:endParaRPr lang="en-GB"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GB" b="1" dirty="0">
                <a:latin typeface="Times New Roman" panose="02020603050405020304" pitchFamily="18" charset="0"/>
                <a:cs typeface="Times New Roman" panose="02020603050405020304" pitchFamily="18" charset="0"/>
              </a:rPr>
              <a:t>More People = Greater Ideas</a:t>
            </a:r>
          </a:p>
          <a:p>
            <a:pPr algn="just">
              <a:buFont typeface="Wingdings" panose="05000000000000000000" pitchFamily="2" charset="2"/>
              <a:buChar char="Ø"/>
            </a:pPr>
            <a:endParaRPr lang="en-GB"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GB"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1052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00800" y="499533"/>
            <a:ext cx="5142271" cy="1658198"/>
          </a:xfrm>
        </p:spPr>
        <p:txBody>
          <a:bodyPr>
            <a:normAutofit/>
          </a:bodyPr>
          <a:lstStyle/>
          <a:p>
            <a:pPr lvl="1" algn="ctr" defTabSz="457200" rtl="0">
              <a:spcBef>
                <a:spcPct val="0"/>
              </a:spcBef>
            </a:pPr>
            <a:r>
              <a:rPr lang="en-GB" sz="2800" b="1" u="sng" dirty="0">
                <a:solidFill>
                  <a:schemeClr val="tx1"/>
                </a:solidFill>
                <a:latin typeface="Times New Roman" panose="02020603050405020304" pitchFamily="18" charset="0"/>
                <a:cs typeface="Times New Roman" panose="02020603050405020304" pitchFamily="18" charset="0"/>
              </a:rPr>
              <a:t>Stages of Team Development</a:t>
            </a:r>
            <a:br>
              <a:rPr lang="en-US" sz="2800" b="1" u="sng" dirty="0">
                <a:solidFill>
                  <a:srgbClr val="5C4D72"/>
                </a:solidFill>
              </a:rPr>
            </a:br>
            <a:endParaRPr lang="en-IN" sz="2800" dirty="0">
              <a:solidFill>
                <a:srgbClr val="5C4D72"/>
              </a:solidFill>
            </a:endParaRPr>
          </a:p>
        </p:txBody>
      </p:sp>
      <p:pic>
        <p:nvPicPr>
          <p:cNvPr id="6" name="Picture 5" descr="Graphical user interface, diagram&#10;&#10;Description automatically generated">
            <a:extLst>
              <a:ext uri="{FF2B5EF4-FFF2-40B4-BE49-F238E27FC236}">
                <a16:creationId xmlns:a16="http://schemas.microsoft.com/office/drawing/2014/main" id="{B27B2EE3-CE34-4C4B-B563-8743E4BD507B}"/>
              </a:ext>
            </a:extLst>
          </p:cNvPr>
          <p:cNvPicPr>
            <a:picLocks noChangeAspect="1"/>
          </p:cNvPicPr>
          <p:nvPr/>
        </p:nvPicPr>
        <p:blipFill>
          <a:blip r:embed="rId3"/>
          <a:stretch>
            <a:fillRect/>
          </a:stretch>
        </p:blipFill>
        <p:spPr>
          <a:xfrm>
            <a:off x="375138" y="1667564"/>
            <a:ext cx="5719681" cy="3360312"/>
          </a:xfrm>
          <a:prstGeom prst="rect">
            <a:avLst/>
          </a:prstGeom>
        </p:spPr>
      </p:pic>
      <p:sp>
        <p:nvSpPr>
          <p:cNvPr id="3" name="Content Placeholder 2"/>
          <p:cNvSpPr>
            <a:spLocks noGrp="1"/>
          </p:cNvSpPr>
          <p:nvPr>
            <p:ph idx="1"/>
          </p:nvPr>
        </p:nvSpPr>
        <p:spPr>
          <a:xfrm>
            <a:off x="6400800" y="2011680"/>
            <a:ext cx="5142271" cy="3864732"/>
          </a:xfrm>
        </p:spPr>
        <p:txBody>
          <a:bodyPr>
            <a:normAutofit/>
          </a:bodyPr>
          <a:lstStyle/>
          <a:p>
            <a:pPr marL="0" indent="0">
              <a:buNone/>
            </a:pPr>
            <a:r>
              <a:rPr lang="en-GB" dirty="0">
                <a:latin typeface="Times New Roman" panose="02020603050405020304" pitchFamily="18" charset="0"/>
                <a:cs typeface="Times New Roman" panose="02020603050405020304" pitchFamily="18" charset="0"/>
              </a:rPr>
              <a:t>There are many different types of tasks which have to be performed in organisation which required effective team work to perform the task and complete. There are different types of development of team stages and this stages are introduced by  Tuckman (1956).</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11217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83125" y="499533"/>
            <a:ext cx="6562726" cy="1658198"/>
          </a:xfrm>
        </p:spPr>
        <p:txBody>
          <a:bodyPr>
            <a:normAutofit/>
          </a:bodyPr>
          <a:lstStyle/>
          <a:p>
            <a:br>
              <a:rPr lang="en-US" sz="3000" b="1">
                <a:latin typeface="Times New Roman" panose="02020603050405020304" pitchFamily="18" charset="0"/>
                <a:cs typeface="Times New Roman" panose="02020603050405020304" pitchFamily="18" charset="0"/>
              </a:rPr>
            </a:br>
            <a:br>
              <a:rPr lang="en-US" sz="3000" b="1">
                <a:latin typeface="Times New Roman" panose="02020603050405020304" pitchFamily="18" charset="0"/>
                <a:cs typeface="Times New Roman" panose="02020603050405020304" pitchFamily="18" charset="0"/>
              </a:rPr>
            </a:br>
            <a:br>
              <a:rPr lang="en-US" sz="3000" b="1">
                <a:latin typeface="Times New Roman" panose="02020603050405020304" pitchFamily="18" charset="0"/>
                <a:cs typeface="Times New Roman" panose="02020603050405020304" pitchFamily="18" charset="0"/>
              </a:rPr>
            </a:br>
            <a:endParaRPr lang="en-IN" sz="3000"/>
          </a:p>
        </p:txBody>
      </p:sp>
      <p:pic>
        <p:nvPicPr>
          <p:cNvPr id="9" name="Graphic 8" descr="Users">
            <a:extLst>
              <a:ext uri="{FF2B5EF4-FFF2-40B4-BE49-F238E27FC236}">
                <a16:creationId xmlns:a16="http://schemas.microsoft.com/office/drawing/2014/main" id="{6A5656AA-5315-0E64-B4D4-F4013C9C250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8985" y="2135031"/>
            <a:ext cx="3016892" cy="3016892"/>
          </a:xfrm>
          <a:prstGeom prst="rect">
            <a:avLst/>
          </a:prstGeom>
        </p:spPr>
      </p:pic>
      <p:sp>
        <p:nvSpPr>
          <p:cNvPr id="3" name="Content Placeholder 2"/>
          <p:cNvSpPr>
            <a:spLocks noGrp="1"/>
          </p:cNvSpPr>
          <p:nvPr>
            <p:ph idx="1"/>
          </p:nvPr>
        </p:nvSpPr>
        <p:spPr>
          <a:xfrm>
            <a:off x="4702557" y="2011680"/>
            <a:ext cx="6428994" cy="3766185"/>
          </a:xfrm>
        </p:spPr>
        <p:txBody>
          <a:bodyPr>
            <a:normAutofit/>
          </a:bodyPr>
          <a:lstStyle/>
          <a:p>
            <a:pPr marL="0" indent="0">
              <a:buNone/>
            </a:pPr>
            <a:r>
              <a:rPr lang="en-GB" b="1" dirty="0">
                <a:latin typeface="Times New Roman" panose="02020603050405020304" pitchFamily="18" charset="0"/>
                <a:cs typeface="Times New Roman" panose="02020603050405020304" pitchFamily="18" charset="0"/>
              </a:rPr>
              <a:t>Forming: </a:t>
            </a:r>
            <a:endParaRPr lang="en-GB"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forming the groups</a:t>
            </a:r>
          </a:p>
          <a:p>
            <a:pPr>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 discuss what to achieve</a:t>
            </a:r>
          </a:p>
          <a:p>
            <a:pPr algn="ctr"/>
            <a:endParaRPr lang="en-US" dirty="0"/>
          </a:p>
          <a:p>
            <a:pPr marL="0" indent="0">
              <a:buNone/>
            </a:pPr>
            <a:r>
              <a:rPr lang="en-GB" b="1" dirty="0">
                <a:latin typeface="Times New Roman" panose="02020603050405020304" pitchFamily="18" charset="0"/>
                <a:cs typeface="Times New Roman" panose="02020603050405020304" pitchFamily="18" charset="0"/>
              </a:rPr>
              <a:t>Storming:</a:t>
            </a:r>
          </a:p>
          <a:p>
            <a:pPr>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 difficult stage </a:t>
            </a:r>
          </a:p>
          <a:p>
            <a:pPr>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 compete the competitors</a:t>
            </a:r>
            <a:endParaRPr lang="en-US" dirty="0"/>
          </a:p>
          <a:p>
            <a:endParaRPr lang="en-US" dirty="0"/>
          </a:p>
        </p:txBody>
      </p:sp>
      <p:sp>
        <p:nvSpPr>
          <p:cNvPr id="5" name="AutoShape 2" descr="Stages of Team Development | Introduction to Busines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8301651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352" y="253213"/>
            <a:ext cx="4115670" cy="1400530"/>
          </a:xfrm>
        </p:spPr>
        <p:txBody>
          <a:bodyPr>
            <a:normAutofit/>
          </a:bodyPr>
          <a:lstStyle/>
          <a:p>
            <a:br>
              <a:rPr lang="en-US" sz="440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graphicFrame>
        <p:nvGraphicFramePr>
          <p:cNvPr id="5" name="Content Placeholder 2">
            <a:extLst>
              <a:ext uri="{FF2B5EF4-FFF2-40B4-BE49-F238E27FC236}">
                <a16:creationId xmlns:a16="http://schemas.microsoft.com/office/drawing/2014/main" id="{289EABDB-1220-6F08-D276-B7246AD7C0FC}"/>
              </a:ext>
            </a:extLst>
          </p:cNvPr>
          <p:cNvGraphicFramePr>
            <a:graphicFrameLocks noGrp="1"/>
          </p:cNvGraphicFramePr>
          <p:nvPr>
            <p:ph idx="1"/>
            <p:extLst>
              <p:ext uri="{D42A27DB-BD31-4B8C-83A1-F6EECF244321}">
                <p14:modId xmlns:p14="http://schemas.microsoft.com/office/powerpoint/2010/main" val="1246903702"/>
              </p:ext>
            </p:extLst>
          </p:nvPr>
        </p:nvGraphicFramePr>
        <p:xfrm>
          <a:off x="844062" y="890954"/>
          <a:ext cx="10070123" cy="49588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00234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br>
              <a:rPr lang="en-US" sz="4400" dirty="0"/>
            </a:br>
            <a:endParaRPr lang="en-US" dirty="0"/>
          </a:p>
        </p:txBody>
      </p:sp>
      <p:sp>
        <p:nvSpPr>
          <p:cNvPr id="3" name="Content Placeholder 2"/>
          <p:cNvSpPr>
            <a:spLocks noGrp="1"/>
          </p:cNvSpPr>
          <p:nvPr>
            <p:ph idx="1"/>
          </p:nvPr>
        </p:nvSpPr>
        <p:spPr>
          <a:xfrm>
            <a:off x="792762" y="2622263"/>
            <a:ext cx="3969020" cy="2175024"/>
          </a:xfrm>
        </p:spPr>
        <p:txBody>
          <a:bodyPr>
            <a:normAutofit/>
          </a:bodyPr>
          <a:lstStyle/>
          <a:p>
            <a:r>
              <a:rPr lang="en-GB" b="1" dirty="0">
                <a:latin typeface="Times New Roman" panose="02020603050405020304" pitchFamily="18" charset="0"/>
                <a:cs typeface="Times New Roman" panose="02020603050405020304" pitchFamily="18" charset="0"/>
              </a:rPr>
              <a:t>Adjourning</a:t>
            </a:r>
            <a:r>
              <a:rPr lang="en-GB" dirty="0"/>
              <a:t>:</a:t>
            </a:r>
          </a:p>
          <a:p>
            <a:pPr>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 final stage </a:t>
            </a:r>
          </a:p>
          <a:p>
            <a:pPr>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 work completed</a:t>
            </a:r>
          </a:p>
          <a:p>
            <a:pPr>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 new project assigned</a:t>
            </a:r>
          </a:p>
          <a:p>
            <a:endParaRPr lang="en-US" dirty="0">
              <a:latin typeface="Times New Roman" panose="02020603050405020304" pitchFamily="18" charset="0"/>
              <a:cs typeface="Times New Roman" panose="02020603050405020304" pitchFamily="18" charset="0"/>
            </a:endParaRPr>
          </a:p>
        </p:txBody>
      </p:sp>
      <p:pic>
        <p:nvPicPr>
          <p:cNvPr id="8194" name="Picture 2" descr="Benefits Of Teamwork - Lessons - Blendspa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0574" y="1777041"/>
            <a:ext cx="6245225" cy="42837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9581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lgn="ctr" defTabSz="457200" rtl="0">
              <a:spcBef>
                <a:spcPct val="0"/>
              </a:spcBef>
            </a:pPr>
            <a:r>
              <a:rPr lang="en-GB" sz="4400" b="1" u="sng" dirty="0">
                <a:latin typeface="Times New Roman" panose="02020603050405020304" pitchFamily="18" charset="0"/>
                <a:cs typeface="Times New Roman" panose="02020603050405020304" pitchFamily="18" charset="0"/>
              </a:rPr>
              <a:t>Team Roles</a:t>
            </a:r>
            <a:br>
              <a:rPr lang="en-US" b="1" u="sng" dirty="0"/>
            </a:br>
            <a:endParaRPr lang="en-US" dirty="0"/>
          </a:p>
        </p:txBody>
      </p:sp>
      <p:sp>
        <p:nvSpPr>
          <p:cNvPr id="3" name="Content Placeholder 2"/>
          <p:cNvSpPr>
            <a:spLocks noGrp="1"/>
          </p:cNvSpPr>
          <p:nvPr>
            <p:ph idx="1"/>
          </p:nvPr>
        </p:nvSpPr>
        <p:spPr>
          <a:xfrm>
            <a:off x="861773" y="2639514"/>
            <a:ext cx="4348581" cy="2501829"/>
          </a:xfrm>
        </p:spPr>
        <p:txBody>
          <a:bodyPr>
            <a:normAutofit/>
          </a:bodyPr>
          <a:lstStyle/>
          <a:p>
            <a:pPr marL="0" indent="0">
              <a:buNone/>
            </a:pPr>
            <a:r>
              <a:rPr lang="en-GB" dirty="0">
                <a:latin typeface="Times New Roman" panose="02020603050405020304" pitchFamily="18" charset="0"/>
                <a:cs typeface="Times New Roman" panose="02020603050405020304" pitchFamily="18" charset="0"/>
              </a:rPr>
              <a:t>The team roles are introduced by Belbin's theory of team role which help in organisation in each sector and tell the importance of team in organisation.</a:t>
            </a:r>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5969478" y="1853248"/>
            <a:ext cx="5581919" cy="3581394"/>
          </a:xfrm>
          <a:prstGeom prst="rect">
            <a:avLst/>
          </a:prstGeom>
        </p:spPr>
      </p:pic>
    </p:spTree>
    <p:extLst>
      <p:ext uri="{BB962C8B-B14F-4D97-AF65-F5344CB8AC3E}">
        <p14:creationId xmlns:p14="http://schemas.microsoft.com/office/powerpoint/2010/main" val="1928790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5288863" cy="1400530"/>
          </a:xfrm>
        </p:spPr>
        <p:txBody>
          <a:bodyPr/>
          <a:lstStyle/>
          <a:p>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10015" y="2881054"/>
            <a:ext cx="3641215" cy="2001497"/>
          </a:xfrm>
        </p:spPr>
        <p:txBody>
          <a:bodyPr/>
          <a:lstStyle/>
          <a:p>
            <a:r>
              <a:rPr lang="en-GB" b="1" dirty="0">
                <a:latin typeface="Times New Roman" panose="02020603050405020304" pitchFamily="18" charset="0"/>
                <a:cs typeface="Times New Roman" panose="02020603050405020304" pitchFamily="18" charset="0"/>
              </a:rPr>
              <a:t>Resource Investigator</a:t>
            </a:r>
          </a:p>
          <a:p>
            <a:r>
              <a:rPr lang="en-GB" b="1" dirty="0">
                <a:latin typeface="Times New Roman" panose="02020603050405020304" pitchFamily="18" charset="0"/>
                <a:cs typeface="Times New Roman" panose="02020603050405020304" pitchFamily="18" charset="0"/>
              </a:rPr>
              <a:t>Team worker</a:t>
            </a:r>
            <a:endParaRPr lang="en-US" dirty="0">
              <a:latin typeface="Times New Roman" panose="02020603050405020304" pitchFamily="18" charset="0"/>
              <a:cs typeface="Times New Roman" panose="02020603050405020304" pitchFamily="18" charset="0"/>
            </a:endParaRPr>
          </a:p>
        </p:txBody>
      </p:sp>
      <p:pic>
        <p:nvPicPr>
          <p:cNvPr id="9218" name="Picture 2" descr="A Simple Game Highlights the FUNdamentals of Awesome Teams — Smartt  Strategi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1205" y="1639020"/>
            <a:ext cx="6158961" cy="4441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4053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6220515" cy="1400530"/>
          </a:xfrm>
        </p:spPr>
        <p:txBody>
          <a:bodyPr/>
          <a:lstStyle/>
          <a:p>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46111" y="2415229"/>
            <a:ext cx="2845234" cy="2070508"/>
          </a:xfrm>
        </p:spPr>
        <p:txBody>
          <a:bodyPr/>
          <a:lstStyle/>
          <a:p>
            <a:r>
              <a:rPr lang="en-GB" b="1" dirty="0">
                <a:latin typeface="Times New Roman" panose="02020603050405020304" pitchFamily="18" charset="0"/>
                <a:cs typeface="Times New Roman" panose="02020603050405020304" pitchFamily="18" charset="0"/>
              </a:rPr>
              <a:t>Co-ordinators</a:t>
            </a:r>
            <a:endParaRPr lang="en-US" dirty="0">
              <a:latin typeface="Times New Roman" panose="02020603050405020304" pitchFamily="18" charset="0"/>
              <a:cs typeface="Times New Roman" panose="02020603050405020304" pitchFamily="18" charset="0"/>
            </a:endParaRPr>
          </a:p>
          <a:p>
            <a:r>
              <a:rPr lang="en-GB" b="1" dirty="0">
                <a:latin typeface="Times New Roman" panose="02020603050405020304" pitchFamily="18" charset="0"/>
                <a:cs typeface="Times New Roman" panose="02020603050405020304" pitchFamily="18" charset="0"/>
              </a:rPr>
              <a:t>Plant</a:t>
            </a:r>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4261448" y="1535502"/>
            <a:ext cx="7234687" cy="4485737"/>
          </a:xfrm>
          <a:prstGeom prst="rect">
            <a:avLst/>
          </a:prstGeom>
        </p:spPr>
      </p:pic>
    </p:spTree>
    <p:extLst>
      <p:ext uri="{BB962C8B-B14F-4D97-AF65-F5344CB8AC3E}">
        <p14:creationId xmlns:p14="http://schemas.microsoft.com/office/powerpoint/2010/main" val="32648776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2" y="452718"/>
            <a:ext cx="4063912" cy="1400530"/>
          </a:xfrm>
        </p:spPr>
        <p:txBody>
          <a:bodyPr/>
          <a:lstStyle/>
          <a:p>
            <a:endParaRPr lang="en-US" dirty="0"/>
          </a:p>
        </p:txBody>
      </p:sp>
      <p:sp>
        <p:nvSpPr>
          <p:cNvPr id="3" name="Content Placeholder 2"/>
          <p:cNvSpPr>
            <a:spLocks noGrp="1"/>
          </p:cNvSpPr>
          <p:nvPr>
            <p:ph idx="1"/>
          </p:nvPr>
        </p:nvSpPr>
        <p:spPr>
          <a:xfrm>
            <a:off x="646112" y="3007576"/>
            <a:ext cx="3606712" cy="2944651"/>
          </a:xfrm>
        </p:spPr>
        <p:txBody>
          <a:bodyPr/>
          <a:lstStyle/>
          <a:p>
            <a:r>
              <a:rPr lang="en-GB" b="1" dirty="0">
                <a:latin typeface="Times New Roman" panose="02020603050405020304" pitchFamily="18" charset="0"/>
                <a:cs typeface="Times New Roman" panose="02020603050405020304" pitchFamily="18" charset="0"/>
              </a:rPr>
              <a:t>Monitor Evaluator</a:t>
            </a:r>
            <a:endParaRPr lang="en-US" dirty="0">
              <a:latin typeface="Times New Roman" panose="02020603050405020304" pitchFamily="18" charset="0"/>
              <a:cs typeface="Times New Roman" panose="02020603050405020304" pitchFamily="18" charset="0"/>
            </a:endParaRPr>
          </a:p>
          <a:p>
            <a:r>
              <a:rPr lang="en-GB" b="1" dirty="0">
                <a:latin typeface="Times New Roman" panose="02020603050405020304" pitchFamily="18" charset="0"/>
                <a:cs typeface="Times New Roman" panose="02020603050405020304" pitchFamily="18" charset="0"/>
              </a:rPr>
              <a:t>Speciality</a:t>
            </a:r>
            <a:endParaRPr lang="en-US" dirty="0">
              <a:latin typeface="Times New Roman" panose="02020603050405020304" pitchFamily="18" charset="0"/>
              <a:cs typeface="Times New Roman" panose="02020603050405020304" pitchFamily="18" charset="0"/>
            </a:endParaRPr>
          </a:p>
          <a:p>
            <a:endParaRPr lang="en-US" dirty="0"/>
          </a:p>
        </p:txBody>
      </p:sp>
      <p:pic>
        <p:nvPicPr>
          <p:cNvPr id="4" name="Picture 3"/>
          <p:cNvPicPr>
            <a:picLocks noChangeAspect="1"/>
          </p:cNvPicPr>
          <p:nvPr/>
        </p:nvPicPr>
        <p:blipFill>
          <a:blip r:embed="rId3"/>
          <a:stretch>
            <a:fillRect/>
          </a:stretch>
        </p:blipFill>
        <p:spPr>
          <a:xfrm>
            <a:off x="5024437" y="1518249"/>
            <a:ext cx="6534959" cy="4730150"/>
          </a:xfrm>
          <a:prstGeom prst="rect">
            <a:avLst/>
          </a:prstGeom>
        </p:spPr>
      </p:pic>
    </p:spTree>
    <p:extLst>
      <p:ext uri="{BB962C8B-B14F-4D97-AF65-F5344CB8AC3E}">
        <p14:creationId xmlns:p14="http://schemas.microsoft.com/office/powerpoint/2010/main" val="24328281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68808" y="2605010"/>
            <a:ext cx="2882092" cy="1311384"/>
          </a:xfrm>
        </p:spPr>
        <p:txBody>
          <a:bodyPr/>
          <a:lstStyle/>
          <a:p>
            <a:r>
              <a:rPr lang="en-GB" b="1" dirty="0">
                <a:latin typeface="Times New Roman" panose="02020603050405020304" pitchFamily="18" charset="0"/>
                <a:cs typeface="Times New Roman" panose="02020603050405020304" pitchFamily="18" charset="0"/>
              </a:rPr>
              <a:t>Shaper</a:t>
            </a:r>
          </a:p>
          <a:p>
            <a:r>
              <a:rPr lang="en-GB" b="1" dirty="0">
                <a:latin typeface="Times New Roman" panose="02020603050405020304" pitchFamily="18" charset="0"/>
                <a:cs typeface="Times New Roman" panose="02020603050405020304" pitchFamily="18" charset="0"/>
              </a:rPr>
              <a:t>Implementer</a:t>
            </a:r>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4876800" y="1853249"/>
            <a:ext cx="7062158" cy="3408864"/>
          </a:xfrm>
          <a:prstGeom prst="rect">
            <a:avLst/>
          </a:prstGeom>
        </p:spPr>
      </p:pic>
    </p:spTree>
    <p:extLst>
      <p:ext uri="{BB962C8B-B14F-4D97-AF65-F5344CB8AC3E}">
        <p14:creationId xmlns:p14="http://schemas.microsoft.com/office/powerpoint/2010/main" val="3433308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4391715" cy="1400530"/>
          </a:xfrm>
        </p:spPr>
        <p:txBody>
          <a:bodyPr/>
          <a:lstStyle/>
          <a:p>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46111" y="2950067"/>
            <a:ext cx="3296160" cy="1156108"/>
          </a:xfrm>
        </p:spPr>
        <p:txBody>
          <a:bodyPr/>
          <a:lstStyle/>
          <a:p>
            <a:r>
              <a:rPr lang="en-GB" b="1" dirty="0">
                <a:latin typeface="Times New Roman" panose="02020603050405020304" pitchFamily="18" charset="0"/>
                <a:cs typeface="Times New Roman" panose="02020603050405020304" pitchFamily="18" charset="0"/>
              </a:rPr>
              <a:t>Completer finisher</a:t>
            </a:r>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4572000" y="1723799"/>
            <a:ext cx="7039155" cy="4159416"/>
          </a:xfrm>
          <a:prstGeom prst="rect">
            <a:avLst/>
          </a:prstGeom>
        </p:spPr>
      </p:pic>
    </p:spTree>
    <p:extLst>
      <p:ext uri="{BB962C8B-B14F-4D97-AF65-F5344CB8AC3E}">
        <p14:creationId xmlns:p14="http://schemas.microsoft.com/office/powerpoint/2010/main" val="5068307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5030070" cy="1400530"/>
          </a:xfrm>
        </p:spPr>
        <p:txBody>
          <a:bodyPr/>
          <a:lstStyle/>
          <a:p>
            <a:pPr lvl="1" algn="l" defTabSz="457200" rtl="0">
              <a:spcBef>
                <a:spcPct val="0"/>
              </a:spcBef>
            </a:pPr>
            <a:r>
              <a:rPr lang="en-GB" sz="4000" b="1" u="sng" dirty="0">
                <a:latin typeface="Times New Roman" panose="02020603050405020304" pitchFamily="18" charset="0"/>
                <a:cs typeface="Times New Roman" panose="02020603050405020304" pitchFamily="18" charset="0"/>
              </a:rPr>
              <a:t>Managing Conflict</a:t>
            </a:r>
            <a:br>
              <a:rPr lang="en-US" b="1" u="sng" dirty="0"/>
            </a:br>
            <a:endParaRPr lang="en-US" dirty="0"/>
          </a:p>
        </p:txBody>
      </p:sp>
      <p:sp>
        <p:nvSpPr>
          <p:cNvPr id="3" name="Content Placeholder 2"/>
          <p:cNvSpPr>
            <a:spLocks noGrp="1"/>
          </p:cNvSpPr>
          <p:nvPr>
            <p:ph idx="1"/>
          </p:nvPr>
        </p:nvSpPr>
        <p:spPr>
          <a:xfrm>
            <a:off x="207033" y="2052918"/>
            <a:ext cx="4572001" cy="3623263"/>
          </a:xfrm>
        </p:spPr>
        <p:txBody>
          <a:bodyPr>
            <a:normAutofit/>
          </a:bodyPr>
          <a:lstStyle/>
          <a:p>
            <a:pPr marL="0" indent="0">
              <a:buNone/>
            </a:pPr>
            <a:r>
              <a:rPr lang="en-GB" dirty="0">
                <a:latin typeface="Times New Roman" panose="02020603050405020304" pitchFamily="18" charset="0"/>
                <a:cs typeface="Times New Roman" panose="02020603050405020304" pitchFamily="18" charset="0"/>
              </a:rPr>
              <a:t>The managing conflict is very dangerous for the organisation which will impact the organisation in negative way and this conflict is arise in management when the employees have different ideas for performing the task and have different own objectives which they working.</a:t>
            </a:r>
            <a:endParaRPr lang="en-US" dirty="0">
              <a:latin typeface="Times New Roman" panose="02020603050405020304" pitchFamily="18" charset="0"/>
              <a:cs typeface="Times New Roman" panose="02020603050405020304" pitchFamily="18" charset="0"/>
            </a:endParaRPr>
          </a:p>
        </p:txBody>
      </p:sp>
      <p:pic>
        <p:nvPicPr>
          <p:cNvPr id="1026" name="Picture 2" descr="https://blog.hubspot.com/hubfs/Conflict-managemen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1906" y="1152983"/>
            <a:ext cx="5695950" cy="3790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83378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Таблица 5"/>
          <p:cNvGraphicFramePr>
            <a:graphicFrameLocks noGrp="1"/>
          </p:cNvGraphicFramePr>
          <p:nvPr>
            <p:extLst>
              <p:ext uri="{D42A27DB-BD31-4B8C-83A1-F6EECF244321}">
                <p14:modId xmlns:p14="http://schemas.microsoft.com/office/powerpoint/2010/main" val="3001083185"/>
              </p:ext>
            </p:extLst>
          </p:nvPr>
        </p:nvGraphicFramePr>
        <p:xfrm>
          <a:off x="167267" y="200723"/>
          <a:ext cx="3958683" cy="670560"/>
        </p:xfrm>
        <a:graphic>
          <a:graphicData uri="http://schemas.openxmlformats.org/drawingml/2006/table">
            <a:tbl>
              <a:tblPr firstRow="1" bandRow="1">
                <a:tableStyleId>{5C22544A-7EE6-4342-B048-85BDC9FD1C3A}</a:tableStyleId>
              </a:tblPr>
              <a:tblGrid>
                <a:gridCol w="3958683">
                  <a:extLst>
                    <a:ext uri="{9D8B030D-6E8A-4147-A177-3AD203B41FA5}">
                      <a16:colId xmlns:a16="http://schemas.microsoft.com/office/drawing/2014/main" val="1007711629"/>
                    </a:ext>
                  </a:extLst>
                </a:gridCol>
              </a:tblGrid>
              <a:tr h="524106">
                <a:tc>
                  <a:txBody>
                    <a:bodyPr/>
                    <a:lstStyle/>
                    <a:p>
                      <a:pPr algn="l"/>
                      <a:r>
                        <a:rPr lang="en-US" sz="2000" b="1" i="0" dirty="0">
                          <a:solidFill>
                            <a:srgbClr val="151515"/>
                          </a:solidFill>
                          <a:effectLst/>
                          <a:latin typeface="Arial" panose="020B0604020202020204" pitchFamily="34" charset="0"/>
                          <a:cs typeface="Arial" panose="020B0604020202020204" pitchFamily="34" charset="0"/>
                        </a:rPr>
                        <a:t>5 Stages Conflict Process are</a:t>
                      </a:r>
                    </a:p>
                    <a:p>
                      <a:endParaRPr lang="en-US" dirty="0">
                        <a:solidFill>
                          <a:schemeClr val="tx1"/>
                        </a:solidFill>
                      </a:endParaRPr>
                    </a:p>
                  </a:txBody>
                  <a:tcPr>
                    <a:solidFill>
                      <a:schemeClr val="bg1"/>
                    </a:solidFill>
                  </a:tcPr>
                </a:tc>
                <a:extLst>
                  <a:ext uri="{0D108BD9-81ED-4DB2-BD59-A6C34878D82A}">
                    <a16:rowId xmlns:a16="http://schemas.microsoft.com/office/drawing/2014/main" val="3759308897"/>
                  </a:ext>
                </a:extLst>
              </a:tr>
            </a:tbl>
          </a:graphicData>
        </a:graphic>
      </p:graphicFrame>
      <p:graphicFrame>
        <p:nvGraphicFramePr>
          <p:cNvPr id="11" name="Таблица 10"/>
          <p:cNvGraphicFramePr>
            <a:graphicFrameLocks noGrp="1"/>
          </p:cNvGraphicFramePr>
          <p:nvPr>
            <p:extLst>
              <p:ext uri="{D42A27DB-BD31-4B8C-83A1-F6EECF244321}">
                <p14:modId xmlns:p14="http://schemas.microsoft.com/office/powerpoint/2010/main" val="3469741708"/>
              </p:ext>
            </p:extLst>
          </p:nvPr>
        </p:nvGraphicFramePr>
        <p:xfrm>
          <a:off x="167268" y="1048215"/>
          <a:ext cx="5207620" cy="5564458"/>
        </p:xfrm>
        <a:graphic>
          <a:graphicData uri="http://schemas.openxmlformats.org/drawingml/2006/table">
            <a:tbl>
              <a:tblPr firstRow="1" bandRow="1">
                <a:tableStyleId>{5C22544A-7EE6-4342-B048-85BDC9FD1C3A}</a:tableStyleId>
              </a:tblPr>
              <a:tblGrid>
                <a:gridCol w="5207620">
                  <a:extLst>
                    <a:ext uri="{9D8B030D-6E8A-4147-A177-3AD203B41FA5}">
                      <a16:colId xmlns:a16="http://schemas.microsoft.com/office/drawing/2014/main" val="2050546319"/>
                    </a:ext>
                  </a:extLst>
                </a:gridCol>
              </a:tblGrid>
              <a:tr h="5564458">
                <a:tc>
                  <a:txBody>
                    <a:bodyPr/>
                    <a:lstStyle/>
                    <a:p>
                      <a:pPr marL="342900" indent="-342900" algn="l">
                        <a:buFont typeface="Arial" panose="020B0604020202020204" pitchFamily="34" charset="0"/>
                        <a:buChar char="•"/>
                      </a:pPr>
                      <a:r>
                        <a:rPr lang="en-US" sz="2000" b="0" i="0" dirty="0">
                          <a:solidFill>
                            <a:srgbClr val="151515"/>
                          </a:solidFill>
                          <a:effectLst/>
                          <a:latin typeface="-apple-system"/>
                        </a:rPr>
                        <a:t>Potential Opposition or Incompatibility.</a:t>
                      </a:r>
                    </a:p>
                    <a:p>
                      <a:pPr marL="342900" indent="-342900" algn="l">
                        <a:buFont typeface="Arial" panose="020B0604020202020204" pitchFamily="34" charset="0"/>
                        <a:buChar char="•"/>
                      </a:pPr>
                      <a:r>
                        <a:rPr lang="en-US" sz="2000" b="0" i="0" dirty="0">
                          <a:solidFill>
                            <a:srgbClr val="151515"/>
                          </a:solidFill>
                          <a:effectLst/>
                          <a:latin typeface="-apple-system"/>
                        </a:rPr>
                        <a:t>Cognition and Personalization.</a:t>
                      </a:r>
                    </a:p>
                    <a:p>
                      <a:pPr marL="342900" indent="-342900" algn="l">
                        <a:buFont typeface="Arial" panose="020B0604020202020204" pitchFamily="34" charset="0"/>
                        <a:buChar char="•"/>
                      </a:pPr>
                      <a:r>
                        <a:rPr lang="en-US" sz="2000" b="0" i="0" dirty="0">
                          <a:solidFill>
                            <a:srgbClr val="151515"/>
                          </a:solidFill>
                          <a:effectLst/>
                          <a:latin typeface="-apple-system"/>
                        </a:rPr>
                        <a:t>Intentions.</a:t>
                      </a:r>
                    </a:p>
                    <a:p>
                      <a:pPr marL="342900" indent="-342900" algn="l">
                        <a:buFont typeface="Arial" panose="020B0604020202020204" pitchFamily="34" charset="0"/>
                        <a:buChar char="•"/>
                      </a:pPr>
                      <a:r>
                        <a:rPr lang="en-US" sz="2000" b="0" i="0" dirty="0">
                          <a:solidFill>
                            <a:srgbClr val="151515"/>
                          </a:solidFill>
                          <a:effectLst/>
                          <a:latin typeface="-apple-system"/>
                        </a:rPr>
                        <a:t>Behavior.</a:t>
                      </a:r>
                    </a:p>
                    <a:p>
                      <a:pPr marL="342900" indent="-342900" algn="l">
                        <a:buFont typeface="Arial" panose="020B0604020202020204" pitchFamily="34" charset="0"/>
                        <a:buChar char="•"/>
                      </a:pPr>
                      <a:r>
                        <a:rPr lang="en-US" sz="2000" b="0" i="0" dirty="0">
                          <a:solidFill>
                            <a:srgbClr val="151515"/>
                          </a:solidFill>
                          <a:effectLst/>
                          <a:latin typeface="-apple-system"/>
                        </a:rPr>
                        <a:t>Outcomes.</a:t>
                      </a:r>
                    </a:p>
                    <a:p>
                      <a:endParaRPr lang="en-US" dirty="0">
                        <a:solidFill>
                          <a:schemeClr val="tx1"/>
                        </a:solidFill>
                      </a:endParaRPr>
                    </a:p>
                  </a:txBody>
                  <a:tcPr>
                    <a:solidFill>
                      <a:schemeClr val="bg1"/>
                    </a:solidFill>
                  </a:tcPr>
                </a:tc>
                <a:extLst>
                  <a:ext uri="{0D108BD9-81ED-4DB2-BD59-A6C34878D82A}">
                    <a16:rowId xmlns:a16="http://schemas.microsoft.com/office/drawing/2014/main" val="3687624169"/>
                  </a:ext>
                </a:extLst>
              </a:tr>
            </a:tbl>
          </a:graphicData>
        </a:graphic>
      </p:graphicFrame>
      <p:pic>
        <p:nvPicPr>
          <p:cNvPr id="12" name="Рисунок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31366" y="200723"/>
            <a:ext cx="6560634" cy="6510721"/>
          </a:xfrm>
          <a:prstGeom prst="rect">
            <a:avLst/>
          </a:prstGeom>
        </p:spPr>
      </p:pic>
    </p:spTree>
    <p:extLst>
      <p:ext uri="{BB962C8B-B14F-4D97-AF65-F5344CB8AC3E}">
        <p14:creationId xmlns:p14="http://schemas.microsoft.com/office/powerpoint/2010/main" val="42362005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3502143" cy="383623"/>
          </a:xfrm>
        </p:spPr>
        <p:txBody>
          <a:bodyPr>
            <a:noAutofit/>
          </a:bodyPr>
          <a:lstStyle/>
          <a:p>
            <a:r>
              <a:rPr lang="en-US" sz="2400" b="1" dirty="0"/>
              <a:t>5 Conflict-Handling Intention</a:t>
            </a:r>
          </a:p>
        </p:txBody>
      </p:sp>
      <p:sp>
        <p:nvSpPr>
          <p:cNvPr id="3" name="Content Placeholder 2"/>
          <p:cNvSpPr>
            <a:spLocks noGrp="1"/>
          </p:cNvSpPr>
          <p:nvPr>
            <p:ph idx="1"/>
          </p:nvPr>
        </p:nvSpPr>
        <p:spPr>
          <a:xfrm>
            <a:off x="490654" y="836341"/>
            <a:ext cx="5687122" cy="5809786"/>
          </a:xfrm>
        </p:spPr>
        <p:txBody>
          <a:bodyPr>
            <a:normAutofit/>
          </a:bodyPr>
          <a:lstStyle/>
          <a:p>
            <a:pPr>
              <a:buFont typeface="Wingdings" panose="05000000000000000000" pitchFamily="2" charset="2"/>
              <a:buChar char="§"/>
            </a:pPr>
            <a:r>
              <a:rPr lang="en-US" dirty="0">
                <a:solidFill>
                  <a:srgbClr val="151515"/>
                </a:solidFill>
                <a:latin typeface="-apple-system"/>
              </a:rPr>
              <a:t>Competing (I Win, You Lose),</a:t>
            </a:r>
          </a:p>
          <a:p>
            <a:pPr>
              <a:buFont typeface="Wingdings" panose="05000000000000000000" pitchFamily="2" charset="2"/>
              <a:buChar char="§"/>
            </a:pPr>
            <a:r>
              <a:rPr lang="en-US" dirty="0">
                <a:solidFill>
                  <a:srgbClr val="151515"/>
                </a:solidFill>
                <a:latin typeface="-apple-system"/>
              </a:rPr>
              <a:t>Collaborating (I Win, You Win),</a:t>
            </a:r>
          </a:p>
          <a:p>
            <a:pPr>
              <a:buFont typeface="Wingdings" panose="05000000000000000000" pitchFamily="2" charset="2"/>
              <a:buChar char="§"/>
            </a:pPr>
            <a:r>
              <a:rPr lang="en-US" dirty="0">
                <a:solidFill>
                  <a:srgbClr val="151515"/>
                </a:solidFill>
                <a:latin typeface="-apple-system"/>
              </a:rPr>
              <a:t>Avoiding (No Winners, No Losers),</a:t>
            </a:r>
          </a:p>
          <a:p>
            <a:pPr>
              <a:buFont typeface="Wingdings" panose="05000000000000000000" pitchFamily="2" charset="2"/>
              <a:buChar char="§"/>
            </a:pPr>
            <a:r>
              <a:rPr lang="en-US" dirty="0">
                <a:solidFill>
                  <a:srgbClr val="151515"/>
                </a:solidFill>
                <a:latin typeface="-apple-system"/>
              </a:rPr>
              <a:t>Accommodating (I lose, You win), and</a:t>
            </a:r>
          </a:p>
          <a:p>
            <a:pPr>
              <a:buFont typeface="Wingdings" panose="05000000000000000000" pitchFamily="2" charset="2"/>
              <a:buChar char="§"/>
            </a:pPr>
            <a:r>
              <a:rPr lang="en-US" dirty="0">
                <a:solidFill>
                  <a:srgbClr val="151515"/>
                </a:solidFill>
                <a:latin typeface="-apple-system"/>
              </a:rPr>
              <a:t>Compromising (You Bend, I Bend).</a:t>
            </a:r>
            <a:endParaRPr lang="en-US" b="0" i="0" dirty="0">
              <a:solidFill>
                <a:srgbClr val="151515"/>
              </a:solidFill>
              <a:effectLst/>
              <a:latin typeface="-apple-system"/>
            </a:endParaRPr>
          </a:p>
        </p:txBody>
      </p:sp>
      <p:pic>
        <p:nvPicPr>
          <p:cNvPr id="17" name="Picture 3"/>
          <p:cNvPicPr>
            <a:picLocks noChangeAspect="1"/>
          </p:cNvPicPr>
          <p:nvPr/>
        </p:nvPicPr>
        <p:blipFill>
          <a:blip r:embed="rId3"/>
          <a:stretch>
            <a:fillRect/>
          </a:stretch>
        </p:blipFill>
        <p:spPr>
          <a:xfrm>
            <a:off x="6333233" y="836341"/>
            <a:ext cx="5858767" cy="5575610"/>
          </a:xfrm>
          <a:prstGeom prst="rect">
            <a:avLst/>
          </a:prstGeom>
        </p:spPr>
      </p:pic>
    </p:spTree>
    <p:extLst>
      <p:ext uri="{BB962C8B-B14F-4D97-AF65-F5344CB8AC3E}">
        <p14:creationId xmlns:p14="http://schemas.microsoft.com/office/powerpoint/2010/main" val="3204004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1197914"/>
            <a:ext cx="8113841" cy="273698"/>
          </a:xfrm>
        </p:spPr>
        <p:txBody>
          <a:bodyPr>
            <a:normAutofit fontScale="90000"/>
          </a:bodyPr>
          <a:lstStyle/>
          <a:p>
            <a:pPr lvl="1" algn="l" defTabSz="457200" rtl="0">
              <a:spcBef>
                <a:spcPct val="0"/>
              </a:spcBef>
            </a:pPr>
            <a:r>
              <a:rPr lang="en-GB" sz="4000" b="1" u="sng" dirty="0">
                <a:latin typeface="Verdana" panose="020B0604030504040204" pitchFamily="34" charset="0"/>
                <a:ea typeface="Verdana" panose="020B0604030504040204" pitchFamily="34" charset="0"/>
                <a:cs typeface="Times New Roman" panose="02020603050405020304" pitchFamily="18" charset="0"/>
              </a:rPr>
              <a:t>Successful Team Development</a:t>
            </a:r>
            <a:br>
              <a:rPr lang="en-US" sz="4000" b="1" u="sng" dirty="0">
                <a:latin typeface="Verdana" panose="020B0604030504040204" pitchFamily="34" charset="0"/>
                <a:ea typeface="Verdana" panose="020B0604030504040204" pitchFamily="34" charset="0"/>
                <a:cs typeface="Times New Roman" panose="02020603050405020304" pitchFamily="18" charset="0"/>
              </a:rPr>
            </a:br>
            <a:endParaRPr lang="en-US" sz="4000" dirty="0">
              <a:latin typeface="Verdana" panose="020B0604030504040204" pitchFamily="34" charset="0"/>
              <a:ea typeface="Verdana" panose="020B0604030504040204" pitchFamily="34"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135538" y="1471612"/>
            <a:ext cx="4970133" cy="3595688"/>
          </a:xfrm>
          <a:prstGeom prst="rect">
            <a:avLst/>
          </a:prstGeom>
        </p:spPr>
      </p:pic>
      <p:sp>
        <p:nvSpPr>
          <p:cNvPr id="6" name="TextBox 5"/>
          <p:cNvSpPr txBox="1"/>
          <p:nvPr/>
        </p:nvSpPr>
        <p:spPr>
          <a:xfrm>
            <a:off x="646111" y="2034567"/>
            <a:ext cx="5489427" cy="2677656"/>
          </a:xfrm>
          <a:prstGeom prst="rect">
            <a:avLst/>
          </a:prstGeom>
          <a:noFill/>
        </p:spPr>
        <p:txBody>
          <a:bodyPr wrap="square" rtlCol="0">
            <a:spAutoFit/>
          </a:bodyPr>
          <a:lstStyle/>
          <a:p>
            <a:r>
              <a:rPr lang="en-GB" sz="2400" dirty="0"/>
              <a:t>The first rule of team building is an obvious one to lead a team effectively, you must first establish your leadership with each team member. that the most effective team leaders build their relationships of trust and loyalty, rather than fear or the power of their positions.</a:t>
            </a:r>
          </a:p>
        </p:txBody>
      </p:sp>
    </p:spTree>
    <p:extLst>
      <p:ext uri="{BB962C8B-B14F-4D97-AF65-F5344CB8AC3E}">
        <p14:creationId xmlns:p14="http://schemas.microsoft.com/office/powerpoint/2010/main" val="27452443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870" y="1681668"/>
            <a:ext cx="4519076" cy="4773996"/>
          </a:xfrm>
        </p:spPr>
        <p:txBody>
          <a:bodyPr>
            <a:noAutofit/>
          </a:bodyPr>
          <a:lstStyle/>
          <a:p>
            <a:pPr>
              <a:buFont typeface="Wingdings" panose="05000000000000000000" pitchFamily="2" charset="2"/>
              <a:buChar char="Ø"/>
            </a:pPr>
            <a:r>
              <a:rPr lang="en-GB" sz="2800" dirty="0">
                <a:latin typeface="+mj-lt"/>
                <a:cs typeface="Times New Roman" panose="02020603050405020304" pitchFamily="18" charset="0"/>
              </a:rPr>
              <a:t>Assemble the team.</a:t>
            </a:r>
          </a:p>
          <a:p>
            <a:pPr>
              <a:buFont typeface="Wingdings" panose="05000000000000000000" pitchFamily="2" charset="2"/>
              <a:buChar char="Ø"/>
            </a:pPr>
            <a:r>
              <a:rPr lang="en-GB" sz="2800" dirty="0">
                <a:latin typeface="+mj-lt"/>
                <a:cs typeface="Times New Roman" panose="02020603050405020304" pitchFamily="18" charset="0"/>
              </a:rPr>
              <a:t>Determine the goals.</a:t>
            </a:r>
          </a:p>
          <a:p>
            <a:pPr>
              <a:buFont typeface="Wingdings" panose="05000000000000000000" pitchFamily="2" charset="2"/>
              <a:buChar char="Ø"/>
            </a:pPr>
            <a:r>
              <a:rPr lang="en-GB" dirty="0">
                <a:latin typeface="+mj-lt"/>
              </a:rPr>
              <a:t>Establish expectations from day one.</a:t>
            </a:r>
          </a:p>
          <a:p>
            <a:pPr>
              <a:buFont typeface="Wingdings" panose="05000000000000000000" pitchFamily="2" charset="2"/>
              <a:buChar char="Ø"/>
            </a:pPr>
            <a:r>
              <a:rPr lang="en-GB" dirty="0">
                <a:latin typeface="+mj-lt"/>
              </a:rPr>
              <a:t>Engender connections within the team.</a:t>
            </a:r>
          </a:p>
          <a:p>
            <a:pPr>
              <a:buFont typeface="Wingdings" panose="05000000000000000000" pitchFamily="2" charset="2"/>
              <a:buChar char="Ø"/>
            </a:pPr>
            <a:r>
              <a:rPr lang="en-GB" dirty="0">
                <a:latin typeface="+mj-lt"/>
              </a:rPr>
              <a:t>Practice emotional intelligence</a:t>
            </a:r>
            <a:r>
              <a:rPr lang="en-GB" dirty="0"/>
              <a:t>.</a:t>
            </a:r>
          </a:p>
        </p:txBody>
      </p:sp>
      <p:pic>
        <p:nvPicPr>
          <p:cNvPr id="6" name="Picture 5"/>
          <p:cNvPicPr>
            <a:picLocks noChangeAspect="1"/>
          </p:cNvPicPr>
          <p:nvPr/>
        </p:nvPicPr>
        <p:blipFill>
          <a:blip r:embed="rId3"/>
          <a:stretch>
            <a:fillRect/>
          </a:stretch>
        </p:blipFill>
        <p:spPr>
          <a:xfrm>
            <a:off x="6357937" y="1824037"/>
            <a:ext cx="4695110" cy="3471863"/>
          </a:xfrm>
          <a:prstGeom prst="rect">
            <a:avLst/>
          </a:prstGeom>
        </p:spPr>
      </p:pic>
    </p:spTree>
    <p:extLst>
      <p:ext uri="{BB962C8B-B14F-4D97-AF65-F5344CB8AC3E}">
        <p14:creationId xmlns:p14="http://schemas.microsoft.com/office/powerpoint/2010/main" val="33449504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538" y="966290"/>
            <a:ext cx="6116639" cy="842682"/>
          </a:xfrm>
        </p:spPr>
        <p:txBody>
          <a:bodyPr/>
          <a:lstStyle/>
          <a:p>
            <a:r>
              <a:rPr lang="en-US" dirty="0"/>
              <a:t> </a:t>
            </a:r>
          </a:p>
        </p:txBody>
      </p:sp>
      <p:sp>
        <p:nvSpPr>
          <p:cNvPr id="3" name="Content Placeholder 2"/>
          <p:cNvSpPr>
            <a:spLocks noGrp="1"/>
          </p:cNvSpPr>
          <p:nvPr>
            <p:ph idx="1"/>
          </p:nvPr>
        </p:nvSpPr>
        <p:spPr>
          <a:xfrm>
            <a:off x="474661" y="1733550"/>
            <a:ext cx="4417594" cy="1835269"/>
          </a:xfrm>
        </p:spPr>
        <p:txBody>
          <a:bodyPr/>
          <a:lstStyle/>
          <a:p>
            <a:endParaRPr lang="en-US" dirty="0">
              <a:latin typeface="Times New Roman" panose="02020603050405020304" pitchFamily="18" charset="0"/>
              <a:cs typeface="Times New Roman" panose="02020603050405020304" pitchFamily="18" charset="0"/>
            </a:endParaRPr>
          </a:p>
          <a:p>
            <a:endParaRPr lang="en-US" dirty="0"/>
          </a:p>
        </p:txBody>
      </p:sp>
      <p:sp>
        <p:nvSpPr>
          <p:cNvPr id="5" name="TextBox 4"/>
          <p:cNvSpPr txBox="1"/>
          <p:nvPr/>
        </p:nvSpPr>
        <p:spPr>
          <a:xfrm>
            <a:off x="158538" y="1993476"/>
            <a:ext cx="5137362" cy="3046988"/>
          </a:xfrm>
          <a:prstGeom prst="rect">
            <a:avLst/>
          </a:prstGeom>
          <a:noFill/>
        </p:spPr>
        <p:txBody>
          <a:bodyPr wrap="square" rtlCol="0">
            <a:spAutoFit/>
          </a:bodyPr>
          <a:lstStyle/>
          <a:p>
            <a:pPr marL="342900" indent="-342900">
              <a:buFont typeface="Wingdings" panose="05000000000000000000" pitchFamily="2" charset="2"/>
              <a:buChar char="Ø"/>
            </a:pPr>
            <a:r>
              <a:rPr lang="en-GB" sz="2800" dirty="0"/>
              <a:t>Set expectations </a:t>
            </a:r>
          </a:p>
          <a:p>
            <a:pPr marL="342900" indent="-342900">
              <a:buFont typeface="Wingdings" panose="05000000000000000000" pitchFamily="2" charset="2"/>
              <a:buChar char="Ø"/>
            </a:pPr>
            <a:r>
              <a:rPr lang="en-GB" sz="2800" dirty="0"/>
              <a:t>Monitor and review</a:t>
            </a:r>
          </a:p>
          <a:p>
            <a:pPr marL="342900" indent="-342900">
              <a:buFont typeface="Wingdings" panose="05000000000000000000" pitchFamily="2" charset="2"/>
              <a:buChar char="Ø"/>
            </a:pPr>
            <a:r>
              <a:rPr lang="en-GB" sz="2800" dirty="0"/>
              <a:t>Practice Performance </a:t>
            </a:r>
          </a:p>
          <a:p>
            <a:pPr marL="342900" indent="-342900">
              <a:buFont typeface="Wingdings" panose="05000000000000000000" pitchFamily="2" charset="2"/>
              <a:buChar char="Ø"/>
            </a:pPr>
            <a:r>
              <a:rPr lang="en-GB" sz="2800" dirty="0"/>
              <a:t>Team meetings </a:t>
            </a:r>
          </a:p>
          <a:p>
            <a:pPr marL="342900" indent="-342900">
              <a:buFont typeface="Wingdings" panose="05000000000000000000" pitchFamily="2" charset="2"/>
              <a:buChar char="Ø"/>
            </a:pPr>
            <a:r>
              <a:rPr lang="en-GB" sz="2800" dirty="0"/>
              <a:t>observation and revaluation progress</a:t>
            </a:r>
          </a:p>
          <a:p>
            <a:pPr marL="342900" indent="-342900">
              <a:buFont typeface="Wingdings" panose="05000000000000000000" pitchFamily="2" charset="2"/>
              <a:buChar char="Ø"/>
            </a:pPr>
            <a:endParaRPr lang="en-GB" sz="2400" dirty="0"/>
          </a:p>
        </p:txBody>
      </p:sp>
      <p:pic>
        <p:nvPicPr>
          <p:cNvPr id="7" name="Picture 6"/>
          <p:cNvPicPr>
            <a:picLocks noChangeAspect="1"/>
          </p:cNvPicPr>
          <p:nvPr/>
        </p:nvPicPr>
        <p:blipFill rotWithShape="1">
          <a:blip r:embed="rId3"/>
          <a:srcRect l="2042" t="20819" r="8375" b="8696"/>
          <a:stretch/>
        </p:blipFill>
        <p:spPr>
          <a:xfrm>
            <a:off x="5797296" y="1438282"/>
            <a:ext cx="5230368" cy="3602182"/>
          </a:xfrm>
          <a:prstGeom prst="rect">
            <a:avLst/>
          </a:prstGeom>
        </p:spPr>
      </p:pic>
    </p:spTree>
    <p:extLst>
      <p:ext uri="{BB962C8B-B14F-4D97-AF65-F5344CB8AC3E}">
        <p14:creationId xmlns:p14="http://schemas.microsoft.com/office/powerpoint/2010/main" val="21111947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5266" y="1601557"/>
            <a:ext cx="4774830" cy="3890681"/>
          </a:xfrm>
        </p:spPr>
        <p:txBody>
          <a:bodyPr>
            <a:noAutofit/>
          </a:bodyPr>
          <a:lstStyle/>
          <a:p>
            <a:r>
              <a:rPr lang="en-US" sz="2800" dirty="0">
                <a:latin typeface="Times New Roman" panose="02020603050405020304" pitchFamily="18" charset="0"/>
                <a:cs typeface="Times New Roman" panose="02020603050405020304" pitchFamily="18" charset="0"/>
              </a:rPr>
              <a:t>Celebrate and reward</a:t>
            </a:r>
          </a:p>
          <a:p>
            <a:r>
              <a:rPr lang="en-US" sz="2800" dirty="0">
                <a:latin typeface="Times New Roman" panose="02020603050405020304" pitchFamily="18" charset="0"/>
                <a:cs typeface="Times New Roman" panose="02020603050405020304" pitchFamily="18" charset="0"/>
              </a:rPr>
              <a:t>Celebrate the success </a:t>
            </a:r>
          </a:p>
          <a:p>
            <a:r>
              <a:rPr lang="en-GB" sz="2800" dirty="0">
                <a:latin typeface="Times New Roman" panose="02020603050405020304" pitchFamily="18" charset="0"/>
                <a:cs typeface="Times New Roman" panose="02020603050405020304" pitchFamily="18" charset="0"/>
              </a:rPr>
              <a:t>Take an honest look at what didn’t go well and pinpoint</a:t>
            </a:r>
          </a:p>
          <a:p>
            <a:r>
              <a:rPr lang="en-GB" sz="2800" dirty="0">
                <a:latin typeface="Times New Roman" panose="02020603050405020304" pitchFamily="18" charset="0"/>
                <a:cs typeface="Times New Roman" panose="02020603050405020304" pitchFamily="18" charset="0"/>
              </a:rPr>
              <a:t>Print out unique awards for each team member and schedule an awards ceremony</a:t>
            </a:r>
          </a:p>
          <a:p>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5486399" y="1601557"/>
            <a:ext cx="5814205" cy="3712316"/>
          </a:xfrm>
          <a:prstGeom prst="rect">
            <a:avLst/>
          </a:prstGeom>
        </p:spPr>
      </p:pic>
    </p:spTree>
    <p:extLst>
      <p:ext uri="{BB962C8B-B14F-4D97-AF65-F5344CB8AC3E}">
        <p14:creationId xmlns:p14="http://schemas.microsoft.com/office/powerpoint/2010/main" val="2586419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11030882" cy="1400530"/>
          </a:xfrm>
        </p:spPr>
        <p:txBody>
          <a:bodyPr/>
          <a:lstStyle/>
          <a:p>
            <a:pPr algn="ctr"/>
            <a:r>
              <a:rPr lang="en-GB" sz="4400" b="1" dirty="0">
                <a:latin typeface="Times New Roman" panose="02020603050405020304" pitchFamily="18" charset="0"/>
                <a:cs typeface="Times New Roman" panose="02020603050405020304" pitchFamily="18" charset="0"/>
              </a:rPr>
              <a:t>CONCLUSION </a:t>
            </a:r>
            <a:endParaRPr lang="en-I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103312" y="2052918"/>
            <a:ext cx="10573681" cy="4195481"/>
          </a:xfrm>
        </p:spPr>
        <p:txBody>
          <a:bodyPr/>
          <a:lstStyle/>
          <a:p>
            <a:pPr marL="0" indent="0" algn="just">
              <a:buNone/>
            </a:pPr>
            <a:r>
              <a:rPr lang="en-GB" dirty="0">
                <a:latin typeface="Times New Roman" panose="02020603050405020304" pitchFamily="18" charset="0"/>
                <a:cs typeface="Times New Roman" panose="02020603050405020304" pitchFamily="18" charset="0"/>
              </a:rPr>
              <a:t>From the above report it has been concluded that effective team work and communication is very important aspect for the organisation. The team work helps the organisation to achieve the target effectively and this will help the organisation to grow and develop the business in market areas. This report also includes the brief discussion on Benefits of team working in this we learn that how team can affect the company in positive way and stages of team development</a:t>
            </a:r>
            <a:r>
              <a:rPr lang="en-GB" dirty="0"/>
              <a:t>.</a:t>
            </a:r>
            <a:endParaRPr lang="en-IN" dirty="0"/>
          </a:p>
        </p:txBody>
      </p:sp>
    </p:spTree>
    <p:extLst>
      <p:ext uri="{BB962C8B-B14F-4D97-AF65-F5344CB8AC3E}">
        <p14:creationId xmlns:p14="http://schemas.microsoft.com/office/powerpoint/2010/main" val="26373586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200721"/>
            <a:ext cx="8631704" cy="432423"/>
          </a:xfrm>
        </p:spPr>
        <p:txBody>
          <a:bodyPr>
            <a:noAutofit/>
          </a:bodyPr>
          <a:lstStyle/>
          <a:p>
            <a:pPr algn="ctr"/>
            <a:r>
              <a:rPr lang="en-GB" sz="3200" b="1" dirty="0">
                <a:latin typeface="Times New Roman" panose="02020603050405020304" pitchFamily="18" charset="0"/>
                <a:cs typeface="Times New Roman" panose="02020603050405020304" pitchFamily="18" charset="0"/>
              </a:rPr>
              <a:t>REFERENCES</a:t>
            </a:r>
            <a:endParaRPr lang="en-IN" sz="3200" dirty="0"/>
          </a:p>
        </p:txBody>
      </p:sp>
      <p:sp>
        <p:nvSpPr>
          <p:cNvPr id="3" name="Content Placeholder 2"/>
          <p:cNvSpPr>
            <a:spLocks noGrp="1"/>
          </p:cNvSpPr>
          <p:nvPr>
            <p:ph idx="1"/>
          </p:nvPr>
        </p:nvSpPr>
        <p:spPr>
          <a:xfrm>
            <a:off x="646111" y="802888"/>
            <a:ext cx="8946541" cy="5787483"/>
          </a:xfrm>
        </p:spPr>
        <p:txBody>
          <a:bodyPr>
            <a:noAutofit/>
          </a:bodyPr>
          <a:lstStyle/>
          <a:p>
            <a:pPr algn="just">
              <a:lnSpc>
                <a:spcPct val="160000"/>
              </a:lnSpc>
            </a:pPr>
            <a:r>
              <a:rPr lang="en-GB" sz="1800" dirty="0" err="1">
                <a:latin typeface="Times New Roman" panose="02020603050405020304" pitchFamily="18" charset="0"/>
                <a:cs typeface="Times New Roman" panose="02020603050405020304" pitchFamily="18" charset="0"/>
              </a:rPr>
              <a:t>Baik</a:t>
            </a:r>
            <a:r>
              <a:rPr lang="en-GB" sz="1800" dirty="0">
                <a:latin typeface="Times New Roman" panose="02020603050405020304" pitchFamily="18" charset="0"/>
                <a:cs typeface="Times New Roman" panose="02020603050405020304" pitchFamily="18" charset="0"/>
              </a:rPr>
              <a:t>, D. and </a:t>
            </a:r>
            <a:r>
              <a:rPr lang="en-GB" sz="1800" dirty="0" err="1">
                <a:latin typeface="Times New Roman" panose="02020603050405020304" pitchFamily="18" charset="0"/>
                <a:cs typeface="Times New Roman" panose="02020603050405020304" pitchFamily="18" charset="0"/>
              </a:rPr>
              <a:t>Zierler</a:t>
            </a:r>
            <a:r>
              <a:rPr lang="en-GB" sz="1800" dirty="0">
                <a:latin typeface="Times New Roman" panose="02020603050405020304" pitchFamily="18" charset="0"/>
                <a:cs typeface="Times New Roman" panose="02020603050405020304" pitchFamily="18" charset="0"/>
              </a:rPr>
              <a:t>, B., 2019. RN job satisfaction and retention after an </a:t>
            </a:r>
            <a:r>
              <a:rPr lang="en-GB" sz="1800" dirty="0" err="1">
                <a:latin typeface="Times New Roman" panose="02020603050405020304" pitchFamily="18" charset="0"/>
                <a:cs typeface="Times New Roman" panose="02020603050405020304" pitchFamily="18" charset="0"/>
              </a:rPr>
              <a:t>interprofessional</a:t>
            </a:r>
            <a:r>
              <a:rPr lang="en-GB" sz="1800" dirty="0">
                <a:latin typeface="Times New Roman" panose="02020603050405020304" pitchFamily="18" charset="0"/>
                <a:cs typeface="Times New Roman" panose="02020603050405020304" pitchFamily="18" charset="0"/>
              </a:rPr>
              <a:t> team intervention. Western journal of nursing research, 41(4), pp.615-630.</a:t>
            </a:r>
            <a:endParaRPr lang="en-US" sz="1800" dirty="0">
              <a:latin typeface="Times New Roman" panose="02020603050405020304" pitchFamily="18" charset="0"/>
              <a:cs typeface="Times New Roman" panose="02020603050405020304" pitchFamily="18" charset="0"/>
            </a:endParaRPr>
          </a:p>
          <a:p>
            <a:pPr algn="just">
              <a:lnSpc>
                <a:spcPct val="160000"/>
              </a:lnSpc>
            </a:pPr>
            <a:r>
              <a:rPr lang="en-GB" sz="1800" dirty="0">
                <a:latin typeface="Times New Roman" panose="02020603050405020304" pitchFamily="18" charset="0"/>
                <a:cs typeface="Times New Roman" panose="02020603050405020304" pitchFamily="18" charset="0"/>
              </a:rPr>
              <a:t>Barton, G., Bruce, A. and Schreiber, R., 2018. Teaching nurses teamwork: Integrative review of competency-based team training in nursing education. Nurse education in practice, 32, pp.129-137.</a:t>
            </a:r>
            <a:endParaRPr lang="en-US" sz="1800" dirty="0">
              <a:latin typeface="Times New Roman" panose="02020603050405020304" pitchFamily="18" charset="0"/>
              <a:cs typeface="Times New Roman" panose="02020603050405020304" pitchFamily="18" charset="0"/>
            </a:endParaRPr>
          </a:p>
          <a:p>
            <a:pPr algn="just">
              <a:lnSpc>
                <a:spcPct val="160000"/>
              </a:lnSpc>
            </a:pPr>
            <a:r>
              <a:rPr lang="en-GB" sz="1800" dirty="0" err="1">
                <a:latin typeface="Times New Roman" panose="02020603050405020304" pitchFamily="18" charset="0"/>
                <a:cs typeface="Times New Roman" panose="02020603050405020304" pitchFamily="18" charset="0"/>
              </a:rPr>
              <a:t>Brunges</a:t>
            </a:r>
            <a:r>
              <a:rPr lang="en-GB" sz="1800" dirty="0">
                <a:latin typeface="Times New Roman" panose="02020603050405020304" pitchFamily="18" charset="0"/>
                <a:cs typeface="Times New Roman" panose="02020603050405020304" pitchFamily="18" charset="0"/>
              </a:rPr>
              <a:t>, M. and Hughes, T.E., 2020. Using virtual human technology in perioperative team training simulations. AORN journal, 111(6), pp.617-626.</a:t>
            </a:r>
            <a:endParaRPr lang="en-US" sz="1800" dirty="0">
              <a:latin typeface="Times New Roman" panose="02020603050405020304" pitchFamily="18" charset="0"/>
              <a:cs typeface="Times New Roman" panose="02020603050405020304" pitchFamily="18" charset="0"/>
            </a:endParaRPr>
          </a:p>
          <a:p>
            <a:pPr algn="just">
              <a:lnSpc>
                <a:spcPct val="160000"/>
              </a:lnSpc>
            </a:pPr>
            <a:r>
              <a:rPr lang="en-GB" sz="1800" dirty="0">
                <a:latin typeface="Times New Roman" panose="02020603050405020304" pitchFamily="18" charset="0"/>
                <a:cs typeface="Times New Roman" panose="02020603050405020304" pitchFamily="18" charset="0"/>
              </a:rPr>
              <a:t>Cao, X. and Ali, A., 2018. Enhancing team creative performance through social media and </a:t>
            </a:r>
            <a:r>
              <a:rPr lang="en-GB" sz="1800" dirty="0" err="1">
                <a:latin typeface="Times New Roman" panose="02020603050405020304" pitchFamily="18" charset="0"/>
                <a:cs typeface="Times New Roman" panose="02020603050405020304" pitchFamily="18" charset="0"/>
              </a:rPr>
              <a:t>transactive</a:t>
            </a:r>
            <a:r>
              <a:rPr lang="en-GB" sz="1800" dirty="0">
                <a:latin typeface="Times New Roman" panose="02020603050405020304" pitchFamily="18" charset="0"/>
                <a:cs typeface="Times New Roman" panose="02020603050405020304" pitchFamily="18" charset="0"/>
              </a:rPr>
              <a:t> memory system. International Journal of Information Management, 39, pp.69-79.</a:t>
            </a:r>
            <a:endParaRPr lang="en-US" sz="1800" dirty="0">
              <a:latin typeface="Times New Roman" panose="02020603050405020304" pitchFamily="18" charset="0"/>
              <a:cs typeface="Times New Roman" panose="02020603050405020304" pitchFamily="18" charset="0"/>
            </a:endParaRPr>
          </a:p>
          <a:p>
            <a:pPr algn="just">
              <a:lnSpc>
                <a:spcPct val="160000"/>
              </a:lnSpc>
            </a:pPr>
            <a:r>
              <a:rPr lang="en-GB" sz="1800" dirty="0" err="1">
                <a:latin typeface="Times New Roman" panose="02020603050405020304" pitchFamily="18" charset="0"/>
                <a:cs typeface="Times New Roman" panose="02020603050405020304" pitchFamily="18" charset="0"/>
              </a:rPr>
              <a:t>DeFranco</a:t>
            </a:r>
            <a:r>
              <a:rPr lang="en-GB" sz="1800" dirty="0">
                <a:latin typeface="Times New Roman" panose="02020603050405020304" pitchFamily="18" charset="0"/>
                <a:cs typeface="Times New Roman" panose="02020603050405020304" pitchFamily="18" charset="0"/>
              </a:rPr>
              <a:t>, J.F. and </a:t>
            </a:r>
            <a:r>
              <a:rPr lang="en-GB" sz="1800" dirty="0" err="1">
                <a:latin typeface="Times New Roman" panose="02020603050405020304" pitchFamily="18" charset="0"/>
                <a:cs typeface="Times New Roman" panose="02020603050405020304" pitchFamily="18" charset="0"/>
              </a:rPr>
              <a:t>Laplante</a:t>
            </a:r>
            <a:r>
              <a:rPr lang="en-GB" sz="1800" dirty="0">
                <a:latin typeface="Times New Roman" panose="02020603050405020304" pitchFamily="18" charset="0"/>
                <a:cs typeface="Times New Roman" panose="02020603050405020304" pitchFamily="18" charset="0"/>
              </a:rPr>
              <a:t>, P., 2018. A software engineering team research mapping study. Team Performance Management: An International Journal.</a:t>
            </a: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99029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8943938" cy="450531"/>
          </a:xfrm>
        </p:spPr>
        <p:txBody>
          <a:bodyPr>
            <a:normAutofit fontScale="90000"/>
          </a:bodyPr>
          <a:lstStyle/>
          <a:p>
            <a:pPr algn="ctr"/>
            <a:r>
              <a:rPr lang="en-GB" sz="3200" b="1" dirty="0">
                <a:latin typeface="Times New Roman" panose="02020603050405020304" pitchFamily="18" charset="0"/>
                <a:cs typeface="Times New Roman" panose="02020603050405020304" pitchFamily="18" charset="0"/>
              </a:rPr>
              <a:t>REFERENCES</a:t>
            </a:r>
            <a:endParaRPr lang="en-IN" sz="4000" dirty="0"/>
          </a:p>
        </p:txBody>
      </p:sp>
      <p:sp>
        <p:nvSpPr>
          <p:cNvPr id="3" name="Content Placeholder 2"/>
          <p:cNvSpPr>
            <a:spLocks noGrp="1"/>
          </p:cNvSpPr>
          <p:nvPr>
            <p:ph idx="1"/>
          </p:nvPr>
        </p:nvSpPr>
        <p:spPr>
          <a:xfrm>
            <a:off x="676656" y="903250"/>
            <a:ext cx="10753725" cy="5441794"/>
          </a:xfrm>
        </p:spPr>
        <p:txBody>
          <a:bodyPr>
            <a:normAutofit fontScale="92500" lnSpcReduction="10000"/>
          </a:bodyPr>
          <a:lstStyle/>
          <a:p>
            <a:r>
              <a:rPr lang="en-GB" dirty="0" err="1"/>
              <a:t>Baik</a:t>
            </a:r>
            <a:r>
              <a:rPr lang="en-GB" dirty="0"/>
              <a:t>, D. and </a:t>
            </a:r>
            <a:r>
              <a:rPr lang="en-GB" dirty="0" err="1"/>
              <a:t>Zierler</a:t>
            </a:r>
            <a:r>
              <a:rPr lang="en-GB" dirty="0"/>
              <a:t>, B., 2019. RN job satisfaction and retention after an </a:t>
            </a:r>
            <a:r>
              <a:rPr lang="en-GB" dirty="0" err="1"/>
              <a:t>interprofessional</a:t>
            </a:r>
            <a:r>
              <a:rPr lang="en-GB" dirty="0"/>
              <a:t> team intervention. Western journal of nursing research, 41(4), pp.615-630.</a:t>
            </a:r>
            <a:endParaRPr lang="en-US" dirty="0"/>
          </a:p>
          <a:p>
            <a:r>
              <a:rPr lang="en-GB" dirty="0"/>
              <a:t>Barton, G., Bruce, A. and Schreiber, R., 2018. Teaching nurses teamwork: Integrative review of competency-based team training in nursing education. Nurse education in practice, 32, pp.129-137.</a:t>
            </a:r>
            <a:endParaRPr lang="en-US" dirty="0"/>
          </a:p>
          <a:p>
            <a:r>
              <a:rPr lang="en-GB" dirty="0" err="1"/>
              <a:t>Brunges</a:t>
            </a:r>
            <a:r>
              <a:rPr lang="en-GB" dirty="0"/>
              <a:t>, M. and Hughes, T.E., 2020. Using virtual human technology in perioperative team training simulations. AORN journal, 111(6), pp.617-626.</a:t>
            </a:r>
            <a:endParaRPr lang="en-US" dirty="0"/>
          </a:p>
          <a:p>
            <a:r>
              <a:rPr lang="en-GB" dirty="0"/>
              <a:t>Cao, X. and Ali, A., 2018. Enhancing team creative performance through social media and </a:t>
            </a:r>
            <a:r>
              <a:rPr lang="en-GB" dirty="0" err="1"/>
              <a:t>transactive</a:t>
            </a:r>
            <a:r>
              <a:rPr lang="en-GB" dirty="0"/>
              <a:t> memory system. International Journal of Information Management, 39, pp.69-79.</a:t>
            </a:r>
            <a:endParaRPr lang="en-US" dirty="0"/>
          </a:p>
          <a:p>
            <a:r>
              <a:rPr lang="en-GB" dirty="0" err="1"/>
              <a:t>DeFranco</a:t>
            </a:r>
            <a:r>
              <a:rPr lang="en-GB" dirty="0"/>
              <a:t>, J.F. and </a:t>
            </a:r>
            <a:r>
              <a:rPr lang="en-GB" dirty="0" err="1"/>
              <a:t>Laplante</a:t>
            </a:r>
            <a:r>
              <a:rPr lang="en-GB" dirty="0"/>
              <a:t>, P., 2018. A software engineering team research mapping study. Team Performance Management: An International Journal.</a:t>
            </a:r>
            <a:endParaRPr lang="en-US" dirty="0"/>
          </a:p>
          <a:p>
            <a:r>
              <a:rPr lang="en-GB" dirty="0" err="1"/>
              <a:t>Driskell</a:t>
            </a:r>
            <a:r>
              <a:rPr lang="en-GB" dirty="0"/>
              <a:t>, J.E., Salas, E. and </a:t>
            </a:r>
            <a:r>
              <a:rPr lang="en-GB" dirty="0" err="1"/>
              <a:t>Driskell</a:t>
            </a:r>
            <a:r>
              <a:rPr lang="en-GB" dirty="0"/>
              <a:t>, T., 2018. Foundations of teamwork and collaboration. American Psychologist, 73(4), p.334.</a:t>
            </a:r>
            <a:endParaRPr lang="en-AI" dirty="0"/>
          </a:p>
          <a:p>
            <a:r>
              <a:rPr lang="en-AI" dirty="0"/>
              <a:t>(No Data),</a:t>
            </a:r>
            <a:r>
              <a:rPr lang="en-US" b="1" dirty="0"/>
              <a:t> </a:t>
            </a:r>
            <a:r>
              <a:rPr lang="en-US" i="1" dirty="0"/>
              <a:t>5 Stages of Conflict Process: How it Work in Organization</a:t>
            </a:r>
            <a:r>
              <a:rPr lang="en-AI" i="1" dirty="0"/>
              <a:t>,</a:t>
            </a:r>
            <a:endParaRPr lang="en-US" i="1" dirty="0"/>
          </a:p>
          <a:p>
            <a:r>
              <a:rPr lang="en-AI" dirty="0"/>
              <a:t>Available at: </a:t>
            </a:r>
            <a:r>
              <a:rPr lang="en-US" dirty="0">
                <a:hlinkClick r:id="rId3"/>
              </a:rPr>
              <a:t>https://www.iedunote.com/5-stages-conflict-process</a:t>
            </a:r>
            <a:r>
              <a:rPr lang="en-AI" dirty="0"/>
              <a:t> (Access it at: 27th April 2022)</a:t>
            </a:r>
            <a:endParaRPr lang="en-IN" dirty="0"/>
          </a:p>
        </p:txBody>
      </p:sp>
    </p:spTree>
    <p:extLst>
      <p:ext uri="{BB962C8B-B14F-4D97-AF65-F5344CB8AC3E}">
        <p14:creationId xmlns:p14="http://schemas.microsoft.com/office/powerpoint/2010/main" val="27396937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57262" y="185089"/>
            <a:ext cx="9404723" cy="472833"/>
          </a:xfrm>
        </p:spPr>
        <p:txBody>
          <a:bodyPr>
            <a:normAutofit fontScale="90000"/>
          </a:bodyPr>
          <a:lstStyle/>
          <a:p>
            <a:pPr algn="ctr"/>
            <a:r>
              <a:rPr lang="en-GB" sz="3200" b="1" dirty="0">
                <a:latin typeface="Times New Roman" panose="02020603050405020304" pitchFamily="18" charset="0"/>
                <a:cs typeface="Times New Roman" panose="02020603050405020304" pitchFamily="18" charset="0"/>
              </a:rPr>
              <a:t>REFERENCES</a:t>
            </a:r>
            <a:endParaRPr lang="en-US" sz="3200" dirty="0"/>
          </a:p>
        </p:txBody>
      </p:sp>
      <p:sp>
        <p:nvSpPr>
          <p:cNvPr id="3" name="Объект 2"/>
          <p:cNvSpPr>
            <a:spLocks noGrp="1"/>
          </p:cNvSpPr>
          <p:nvPr>
            <p:ph idx="1"/>
          </p:nvPr>
        </p:nvSpPr>
        <p:spPr>
          <a:xfrm>
            <a:off x="1103312" y="892099"/>
            <a:ext cx="9423439" cy="5642516"/>
          </a:xfrm>
        </p:spPr>
        <p:txBody>
          <a:bodyPr>
            <a:normAutofit fontScale="85000" lnSpcReduction="20000"/>
          </a:bodyPr>
          <a:lstStyle/>
          <a:p>
            <a:r>
              <a:rPr lang="en-GB" dirty="0" err="1"/>
              <a:t>Gharaveis</a:t>
            </a:r>
            <a:r>
              <a:rPr lang="en-GB" dirty="0"/>
              <a:t>, A., Hamilton, D.K. and </a:t>
            </a:r>
            <a:r>
              <a:rPr lang="en-GB" dirty="0" err="1"/>
              <a:t>Pati</a:t>
            </a:r>
            <a:r>
              <a:rPr lang="en-GB" dirty="0"/>
              <a:t>, D., 2018. The impact of environmental design on teamwork and communication in healthcare facilities: a systematic literature review. HERD: Health Environments Research &amp; Design Journal, 11(1), pp.119-137.</a:t>
            </a:r>
            <a:endParaRPr lang="en-US" dirty="0"/>
          </a:p>
          <a:p>
            <a:r>
              <a:rPr lang="en-GB" dirty="0"/>
              <a:t>Harris, T.E. and </a:t>
            </a:r>
            <a:r>
              <a:rPr lang="en-GB" dirty="0" err="1"/>
              <a:t>Sherblom</a:t>
            </a:r>
            <a:r>
              <a:rPr lang="en-GB" dirty="0"/>
              <a:t>, J.C., 2018. Small group and team communication. Waveland Press.</a:t>
            </a:r>
            <a:endParaRPr lang="en-US" dirty="0"/>
          </a:p>
          <a:p>
            <a:r>
              <a:rPr lang="en-GB" dirty="0"/>
              <a:t>Johnson, C.E. and Hackman, M.Z., 2018. Leadership: A communication perspective. Waveland Press.</a:t>
            </a:r>
            <a:endParaRPr lang="en-US" dirty="0"/>
          </a:p>
          <a:p>
            <a:r>
              <a:rPr lang="en-GB" dirty="0"/>
              <a:t>Kowalski, K., 2018. Building effective teams. Leading and Managing in Nursing-E-Book, p.336.</a:t>
            </a:r>
            <a:endParaRPr lang="en-US" dirty="0"/>
          </a:p>
          <a:p>
            <a:r>
              <a:rPr lang="en-GB" dirty="0" err="1"/>
              <a:t>Menor</a:t>
            </a:r>
            <a:r>
              <a:rPr lang="en-GB" dirty="0"/>
              <a:t>, M.R., 2021. Improving the organizational communication of the management team.</a:t>
            </a:r>
            <a:endParaRPr lang="en-US" dirty="0"/>
          </a:p>
          <a:p>
            <a:r>
              <a:rPr lang="en-GB" dirty="0" err="1"/>
              <a:t>Muszyńska</a:t>
            </a:r>
            <a:r>
              <a:rPr lang="en-GB" dirty="0"/>
              <a:t>, K. and </a:t>
            </a:r>
            <a:r>
              <a:rPr lang="en-GB" dirty="0" err="1"/>
              <a:t>Swacha</a:t>
            </a:r>
            <a:r>
              <a:rPr lang="en-GB" dirty="0"/>
              <a:t>, J., 2021. Periodic Indicators for Graphical Monitoring of Team Communication in Information System Development Projects.</a:t>
            </a:r>
            <a:endParaRPr lang="en-US" dirty="0"/>
          </a:p>
          <a:p>
            <a:r>
              <a:rPr lang="en-GB" dirty="0" err="1"/>
              <a:t>O’Dwyer</a:t>
            </a:r>
            <a:r>
              <a:rPr lang="en-GB" dirty="0"/>
              <a:t>, L., 2019, April. Ill communication: effective team handovers. In BSAVA Congress Proceedings 2019 (pp. 202-202). BSAVA Library.</a:t>
            </a:r>
            <a:endParaRPr lang="en-AI" dirty="0"/>
          </a:p>
          <a:p>
            <a:r>
              <a:rPr lang="en-GB" dirty="0"/>
              <a:t>Shah, B.J., 2019. How to deliver safer and effective patient care: tips for team leaders and educators. Gastroenterology, 156(4), pp.852-855.</a:t>
            </a:r>
            <a:endParaRPr lang="en-US" dirty="0"/>
          </a:p>
          <a:p>
            <a:r>
              <a:rPr lang="en-GB" dirty="0" err="1"/>
              <a:t>Vortman</a:t>
            </a:r>
            <a:r>
              <a:rPr lang="en-GB" dirty="0"/>
              <a:t>, R., 2020. Using Simulation‐Based Education to Improve Team Communication During a Massive Transfusion Protocol in the OR. AORN journal, 111(4), pp.393-400.</a:t>
            </a: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430477052"/>
      </p:ext>
    </p:extLst>
  </p:cSld>
  <p:clrMapOvr>
    <a:masterClrMapping/>
  </p:clrMapOvr>
</p:sld>
</file>

<file path=ppt/theme/theme1.xml><?xml version="1.0" encoding="utf-8"?>
<a:theme xmlns:a="http://schemas.openxmlformats.org/drawingml/2006/main" name="Метрополия">
  <a:themeElements>
    <a:clrScheme name="Метрополия">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Метрополи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Метрополия">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TM03457491[[fn=Метрополия]]</Template>
  <TotalTime>743</TotalTime>
  <Words>3392</Words>
  <Application>Microsoft Office PowerPoint</Application>
  <PresentationFormat>Widescreen</PresentationFormat>
  <Paragraphs>163</Paragraphs>
  <Slides>25</Slides>
  <Notes>24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25</vt:i4>
      </vt:variant>
    </vt:vector>
  </HeadingPairs>
  <TitlesOfParts>
    <vt:vector size="34" baseType="lpstr">
      <vt:lpstr>-apple-system</vt:lpstr>
      <vt:lpstr>Arial</vt:lpstr>
      <vt:lpstr>Calibri</vt:lpstr>
      <vt:lpstr>Calibri Light</vt:lpstr>
      <vt:lpstr>Times New Roman</vt:lpstr>
      <vt:lpstr>Verdana</vt:lpstr>
      <vt:lpstr>Wingdings</vt:lpstr>
      <vt:lpstr>Метрополия</vt:lpstr>
      <vt:lpstr>Office Theme</vt:lpstr>
      <vt:lpstr> Effective Team Work and Communication (BMSW4002) Lecturer : Ejiro Esohwode </vt:lpstr>
      <vt:lpstr>Benefits of Team working  </vt:lpstr>
      <vt:lpstr>PowerPoint Presentation</vt:lpstr>
      <vt:lpstr>PowerPoint Presentation</vt:lpstr>
      <vt:lpstr>Stages of Team Development </vt:lpstr>
      <vt:lpstr>   </vt:lpstr>
      <vt:lpstr> </vt:lpstr>
      <vt:lpstr> </vt:lpstr>
      <vt:lpstr>Team Roles </vt:lpstr>
      <vt:lpstr>PowerPoint Presentation</vt:lpstr>
      <vt:lpstr>PowerPoint Presentation</vt:lpstr>
      <vt:lpstr>PowerPoint Presentation</vt:lpstr>
      <vt:lpstr>PowerPoint Presentation</vt:lpstr>
      <vt:lpstr>PowerPoint Presentation</vt:lpstr>
      <vt:lpstr>Managing Conflict </vt:lpstr>
      <vt:lpstr>PowerPoint Presentation</vt:lpstr>
      <vt:lpstr>5 Conflict-Handling Intention</vt:lpstr>
      <vt:lpstr>Successful Team Development </vt:lpstr>
      <vt:lpstr>PowerPoint Presentation</vt:lpstr>
      <vt:lpstr> </vt:lpstr>
      <vt:lpstr>PowerPoint Presentation</vt:lpstr>
      <vt:lpstr>CONCLUSION </vt:lpstr>
      <vt:lpstr>REFERENCES</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Enterprise and Business development</dc:title>
  <dc:creator>Admin</dc:creator>
  <cp:lastModifiedBy>Manjula Sivasatkunanathan</cp:lastModifiedBy>
  <cp:revision>118</cp:revision>
  <dcterms:created xsi:type="dcterms:W3CDTF">2021-11-16T10:23:29Z</dcterms:created>
  <dcterms:modified xsi:type="dcterms:W3CDTF">2022-05-02T13:57:47Z</dcterms:modified>
</cp:coreProperties>
</file>