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378" r:id="rId3"/>
    <p:sldId id="360" r:id="rId4"/>
    <p:sldId id="379" r:id="rId5"/>
    <p:sldId id="350" r:id="rId6"/>
    <p:sldId id="349" r:id="rId7"/>
    <p:sldId id="351" r:id="rId8"/>
    <p:sldId id="377" r:id="rId9"/>
    <p:sldId id="352" r:id="rId10"/>
    <p:sldId id="294" r:id="rId11"/>
    <p:sldId id="353" r:id="rId12"/>
    <p:sldId id="267" r:id="rId13"/>
    <p:sldId id="354" r:id="rId14"/>
    <p:sldId id="279" r:id="rId15"/>
    <p:sldId id="355" r:id="rId16"/>
    <p:sldId id="347" r:id="rId17"/>
    <p:sldId id="357" r:id="rId18"/>
    <p:sldId id="358" r:id="rId19"/>
    <p:sldId id="359" r:id="rId20"/>
    <p:sldId id="3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461A5B-9D6A-4588-801F-14D855438693}" v="8" dt="2025-03-07T17:39:49.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sorterViewPr>
    <p:cViewPr>
      <p:scale>
        <a:sx n="100" d="100"/>
        <a:sy n="100" d="100"/>
      </p:scale>
      <p:origin x="0" y="-77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90461A5B-9D6A-4588-801F-14D855438693}"/>
    <pc:docChg chg="custSel addSld delSld modSld sldOrd">
      <pc:chgData name="Julie Thomas" userId="2af13b6d24d29b42" providerId="LiveId" clId="{90461A5B-9D6A-4588-801F-14D855438693}" dt="2025-03-09T21:13:24.432" v="423"/>
      <pc:docMkLst>
        <pc:docMk/>
      </pc:docMkLst>
      <pc:sldChg chg="modSp mod">
        <pc:chgData name="Julie Thomas" userId="2af13b6d24d29b42" providerId="LiveId" clId="{90461A5B-9D6A-4588-801F-14D855438693}" dt="2025-03-07T17:24:51.502" v="39" actId="20577"/>
        <pc:sldMkLst>
          <pc:docMk/>
          <pc:sldMk cId="3014038273" sldId="256"/>
        </pc:sldMkLst>
        <pc:spChg chg="mod">
          <ac:chgData name="Julie Thomas" userId="2af13b6d24d29b42" providerId="LiveId" clId="{90461A5B-9D6A-4588-801F-14D855438693}" dt="2025-03-07T17:24:47.405" v="27" actId="20577"/>
          <ac:spMkLst>
            <pc:docMk/>
            <pc:sldMk cId="3014038273" sldId="256"/>
            <ac:spMk id="2" creationId="{23DBF01B-9142-57F0-3FDC-74816393B0EF}"/>
          </ac:spMkLst>
        </pc:spChg>
        <pc:spChg chg="mod">
          <ac:chgData name="Julie Thomas" userId="2af13b6d24d29b42" providerId="LiveId" clId="{90461A5B-9D6A-4588-801F-14D855438693}" dt="2025-03-07T17:24:51.502" v="39" actId="20577"/>
          <ac:spMkLst>
            <pc:docMk/>
            <pc:sldMk cId="3014038273" sldId="256"/>
            <ac:spMk id="3" creationId="{56AD1794-4C4A-0966-0385-F961C9FEB120}"/>
          </ac:spMkLst>
        </pc:spChg>
      </pc:sldChg>
      <pc:sldChg chg="add">
        <pc:chgData name="Julie Thomas" userId="2af13b6d24d29b42" providerId="LiveId" clId="{90461A5B-9D6A-4588-801F-14D855438693}" dt="2025-03-07T17:37:33.408" v="419"/>
        <pc:sldMkLst>
          <pc:docMk/>
          <pc:sldMk cId="2225459771" sldId="267"/>
        </pc:sldMkLst>
      </pc:sldChg>
      <pc:sldChg chg="add">
        <pc:chgData name="Julie Thomas" userId="2af13b6d24d29b42" providerId="LiveId" clId="{90461A5B-9D6A-4588-801F-14D855438693}" dt="2025-03-07T17:39:08.385" v="420"/>
        <pc:sldMkLst>
          <pc:docMk/>
          <pc:sldMk cId="2435601767" sldId="279"/>
        </pc:sldMkLst>
      </pc:sldChg>
      <pc:sldChg chg="add">
        <pc:chgData name="Julie Thomas" userId="2af13b6d24d29b42" providerId="LiveId" clId="{90461A5B-9D6A-4588-801F-14D855438693}" dt="2025-03-07T17:36:39.688" v="418"/>
        <pc:sldMkLst>
          <pc:docMk/>
          <pc:sldMk cId="3744509594" sldId="294"/>
        </pc:sldMkLst>
      </pc:sldChg>
      <pc:sldChg chg="add">
        <pc:chgData name="Julie Thomas" userId="2af13b6d24d29b42" providerId="LiveId" clId="{90461A5B-9D6A-4588-801F-14D855438693}" dt="2025-03-07T17:39:49.208" v="421"/>
        <pc:sldMkLst>
          <pc:docMk/>
          <pc:sldMk cId="0" sldId="347"/>
        </pc:sldMkLst>
      </pc:sldChg>
      <pc:sldChg chg="add del">
        <pc:chgData name="Julie Thomas" userId="2af13b6d24d29b42" providerId="LiveId" clId="{90461A5B-9D6A-4588-801F-14D855438693}" dt="2025-03-07T17:27:38.423" v="41"/>
        <pc:sldMkLst>
          <pc:docMk/>
          <pc:sldMk cId="517442380" sldId="349"/>
        </pc:sldMkLst>
      </pc:sldChg>
      <pc:sldChg chg="add del">
        <pc:chgData name="Julie Thomas" userId="2af13b6d24d29b42" providerId="LiveId" clId="{90461A5B-9D6A-4588-801F-14D855438693}" dt="2025-03-07T17:27:38.423" v="41"/>
        <pc:sldMkLst>
          <pc:docMk/>
          <pc:sldMk cId="2437359095" sldId="350"/>
        </pc:sldMkLst>
      </pc:sldChg>
      <pc:sldChg chg="add del">
        <pc:chgData name="Julie Thomas" userId="2af13b6d24d29b42" providerId="LiveId" clId="{90461A5B-9D6A-4588-801F-14D855438693}" dt="2025-03-07T17:27:38.423" v="41"/>
        <pc:sldMkLst>
          <pc:docMk/>
          <pc:sldMk cId="1094111549" sldId="351"/>
        </pc:sldMkLst>
      </pc:sldChg>
      <pc:sldChg chg="add del">
        <pc:chgData name="Julie Thomas" userId="2af13b6d24d29b42" providerId="LiveId" clId="{90461A5B-9D6A-4588-801F-14D855438693}" dt="2025-03-07T17:27:38.423" v="41"/>
        <pc:sldMkLst>
          <pc:docMk/>
          <pc:sldMk cId="623018622" sldId="352"/>
        </pc:sldMkLst>
      </pc:sldChg>
      <pc:sldChg chg="add del">
        <pc:chgData name="Julie Thomas" userId="2af13b6d24d29b42" providerId="LiveId" clId="{90461A5B-9D6A-4588-801F-14D855438693}" dt="2025-03-07T17:27:38.423" v="41"/>
        <pc:sldMkLst>
          <pc:docMk/>
          <pc:sldMk cId="268952505" sldId="353"/>
        </pc:sldMkLst>
      </pc:sldChg>
      <pc:sldChg chg="add del">
        <pc:chgData name="Julie Thomas" userId="2af13b6d24d29b42" providerId="LiveId" clId="{90461A5B-9D6A-4588-801F-14D855438693}" dt="2025-03-07T17:27:38.423" v="41"/>
        <pc:sldMkLst>
          <pc:docMk/>
          <pc:sldMk cId="277653115" sldId="354"/>
        </pc:sldMkLst>
      </pc:sldChg>
      <pc:sldChg chg="add del">
        <pc:chgData name="Julie Thomas" userId="2af13b6d24d29b42" providerId="LiveId" clId="{90461A5B-9D6A-4588-801F-14D855438693}" dt="2025-03-07T17:27:38.423" v="41"/>
        <pc:sldMkLst>
          <pc:docMk/>
          <pc:sldMk cId="2468880753" sldId="355"/>
        </pc:sldMkLst>
      </pc:sldChg>
      <pc:sldChg chg="add del">
        <pc:chgData name="Julie Thomas" userId="2af13b6d24d29b42" providerId="LiveId" clId="{90461A5B-9D6A-4588-801F-14D855438693}" dt="2025-03-07T17:27:38.423" v="41"/>
        <pc:sldMkLst>
          <pc:docMk/>
          <pc:sldMk cId="2122486769" sldId="357"/>
        </pc:sldMkLst>
      </pc:sldChg>
      <pc:sldChg chg="add del">
        <pc:chgData name="Julie Thomas" userId="2af13b6d24d29b42" providerId="LiveId" clId="{90461A5B-9D6A-4588-801F-14D855438693}" dt="2025-03-07T17:27:38.423" v="41"/>
        <pc:sldMkLst>
          <pc:docMk/>
          <pc:sldMk cId="1571010947" sldId="358"/>
        </pc:sldMkLst>
      </pc:sldChg>
      <pc:sldChg chg="add del">
        <pc:chgData name="Julie Thomas" userId="2af13b6d24d29b42" providerId="LiveId" clId="{90461A5B-9D6A-4588-801F-14D855438693}" dt="2025-03-07T17:27:38.423" v="41"/>
        <pc:sldMkLst>
          <pc:docMk/>
          <pc:sldMk cId="3097641715" sldId="359"/>
        </pc:sldMkLst>
      </pc:sldChg>
      <pc:sldChg chg="modSp add mod ord">
        <pc:chgData name="Julie Thomas" userId="2af13b6d24d29b42" providerId="LiveId" clId="{90461A5B-9D6A-4588-801F-14D855438693}" dt="2025-03-07T17:28:54.399" v="52" actId="20577"/>
        <pc:sldMkLst>
          <pc:docMk/>
          <pc:sldMk cId="3361940685" sldId="360"/>
        </pc:sldMkLst>
        <pc:spChg chg="mod">
          <ac:chgData name="Julie Thomas" userId="2af13b6d24d29b42" providerId="LiveId" clId="{90461A5B-9D6A-4588-801F-14D855438693}" dt="2025-03-07T17:28:54.399" v="52" actId="20577"/>
          <ac:spMkLst>
            <pc:docMk/>
            <pc:sldMk cId="3361940685" sldId="360"/>
            <ac:spMk id="2" creationId="{99945976-C3BD-2D82-5753-0AAE2029531C}"/>
          </ac:spMkLst>
        </pc:spChg>
      </pc:sldChg>
      <pc:sldChg chg="add ord">
        <pc:chgData name="Julie Thomas" userId="2af13b6d24d29b42" providerId="LiveId" clId="{90461A5B-9D6A-4588-801F-14D855438693}" dt="2025-03-07T17:30:04.122" v="57"/>
        <pc:sldMkLst>
          <pc:docMk/>
          <pc:sldMk cId="296865518" sldId="375"/>
        </pc:sldMkLst>
      </pc:sldChg>
      <pc:sldChg chg="add ord">
        <pc:chgData name="Julie Thomas" userId="2af13b6d24d29b42" providerId="LiveId" clId="{90461A5B-9D6A-4588-801F-14D855438693}" dt="2025-03-07T17:29:54.075" v="55"/>
        <pc:sldMkLst>
          <pc:docMk/>
          <pc:sldMk cId="4286610173" sldId="377"/>
        </pc:sldMkLst>
      </pc:sldChg>
      <pc:sldChg chg="modSp new mod ord">
        <pc:chgData name="Julie Thomas" userId="2af13b6d24d29b42" providerId="LiveId" clId="{90461A5B-9D6A-4588-801F-14D855438693}" dt="2025-03-07T17:33:37.022" v="349"/>
        <pc:sldMkLst>
          <pc:docMk/>
          <pc:sldMk cId="4207334276" sldId="378"/>
        </pc:sldMkLst>
        <pc:spChg chg="mod">
          <ac:chgData name="Julie Thomas" userId="2af13b6d24d29b42" providerId="LiveId" clId="{90461A5B-9D6A-4588-801F-14D855438693}" dt="2025-03-07T17:31:57.653" v="91" actId="113"/>
          <ac:spMkLst>
            <pc:docMk/>
            <pc:sldMk cId="4207334276" sldId="378"/>
            <ac:spMk id="2" creationId="{59CA49D9-C4FA-EA05-55E5-9EFB764FCD38}"/>
          </ac:spMkLst>
        </pc:spChg>
        <pc:spChg chg="mod">
          <ac:chgData name="Julie Thomas" userId="2af13b6d24d29b42" providerId="LiveId" clId="{90461A5B-9D6A-4588-801F-14D855438693}" dt="2025-03-07T17:33:25.812" v="347" actId="20577"/>
          <ac:spMkLst>
            <pc:docMk/>
            <pc:sldMk cId="4207334276" sldId="378"/>
            <ac:spMk id="3" creationId="{4888EB75-CE23-B201-9A51-063478E4BA66}"/>
          </ac:spMkLst>
        </pc:spChg>
      </pc:sldChg>
      <pc:sldChg chg="modSp new mod ord">
        <pc:chgData name="Julie Thomas" userId="2af13b6d24d29b42" providerId="LiveId" clId="{90461A5B-9D6A-4588-801F-14D855438693}" dt="2025-03-09T21:13:24.432" v="423"/>
        <pc:sldMkLst>
          <pc:docMk/>
          <pc:sldMk cId="1763124511" sldId="379"/>
        </pc:sldMkLst>
        <pc:spChg chg="mod">
          <ac:chgData name="Julie Thomas" userId="2af13b6d24d29b42" providerId="LiveId" clId="{90461A5B-9D6A-4588-801F-14D855438693}" dt="2025-03-07T17:33:49.338" v="362" actId="113"/>
          <ac:spMkLst>
            <pc:docMk/>
            <pc:sldMk cId="1763124511" sldId="379"/>
            <ac:spMk id="2" creationId="{4114D432-B3D6-8413-DA36-88DFF27CF535}"/>
          </ac:spMkLst>
        </pc:spChg>
        <pc:spChg chg="mod">
          <ac:chgData name="Julie Thomas" userId="2af13b6d24d29b42" providerId="LiveId" clId="{90461A5B-9D6A-4588-801F-14D855438693}" dt="2025-03-07T17:34:07.065" v="417" actId="20577"/>
          <ac:spMkLst>
            <pc:docMk/>
            <pc:sldMk cId="1763124511" sldId="379"/>
            <ac:spMk id="3" creationId="{D616BC84-8812-2FE4-8532-C82E2734782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DE1078-0DEB-45C1-AC2B-DB0D2CA6E2C7}" type="datetimeFigureOut">
              <a:rPr lang="en-GB" smtClean="0"/>
              <a:t>09/03/2025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F9961A-E8F8-4235-9203-C062AD152155}" type="slidenum">
              <a:rPr lang="en-GB" smtClean="0"/>
              <a:t>‹#›</a:t>
            </a:fld>
            <a:endParaRPr lang="en-GB"/>
          </a:p>
        </p:txBody>
      </p:sp>
    </p:spTree>
    <p:extLst>
      <p:ext uri="{BB962C8B-B14F-4D97-AF65-F5344CB8AC3E}">
        <p14:creationId xmlns:p14="http://schemas.microsoft.com/office/powerpoint/2010/main" val="359533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CD4B27-1036-4D71-BF7D-57781359224E}" type="slidenum">
              <a:rPr lang="en-GB" smtClean="0"/>
              <a:t>7</a:t>
            </a:fld>
            <a:endParaRPr lang="en-GB"/>
          </a:p>
        </p:txBody>
      </p:sp>
    </p:spTree>
    <p:extLst>
      <p:ext uri="{BB962C8B-B14F-4D97-AF65-F5344CB8AC3E}">
        <p14:creationId xmlns:p14="http://schemas.microsoft.com/office/powerpoint/2010/main" val="471071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F7A68-1B28-4EB8-BBFE-883E94713DC1}" type="slidenum">
              <a:rPr lang="en-GB" smtClean="0"/>
              <a:t>10</a:t>
            </a:fld>
            <a:endParaRPr lang="en-GB"/>
          </a:p>
        </p:txBody>
      </p:sp>
    </p:spTree>
    <p:extLst>
      <p:ext uri="{BB962C8B-B14F-4D97-AF65-F5344CB8AC3E}">
        <p14:creationId xmlns:p14="http://schemas.microsoft.com/office/powerpoint/2010/main" val="3632568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isn’t just about lightbulb moments – it’s a process. </a:t>
            </a:r>
          </a:p>
          <a:p>
            <a:r>
              <a:rPr lang="en-GB" dirty="0"/>
              <a:t>As it’s a process, anyone can learn to be more creative. </a:t>
            </a:r>
          </a:p>
          <a:p>
            <a:endParaRPr lang="en-GB" dirty="0"/>
          </a:p>
          <a:p>
            <a:r>
              <a:rPr lang="en-GB" dirty="0"/>
              <a:t>Preparation – user research, empathise with users in order to define problem and users’ needs. </a:t>
            </a:r>
          </a:p>
          <a:p>
            <a:r>
              <a:rPr lang="en-GB" dirty="0"/>
              <a:t>Incubation – let your mind wander, contemplate the problem. Go for a walk, sleep on it! Be open to all ideas.</a:t>
            </a:r>
          </a:p>
          <a:p>
            <a:r>
              <a:rPr lang="en-GB" dirty="0"/>
              <a:t>Illumination – the eureka moment. But this often takes time.</a:t>
            </a:r>
          </a:p>
          <a:p>
            <a:r>
              <a:rPr lang="en-GB" dirty="0"/>
              <a:t>Verification/Implementation – build on your idea, evaluate it, make sure it meets needs – Dyson came up with thousands of prototypes before settling on the bagless vacuum we all know today.</a:t>
            </a: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12</a:t>
            </a:fld>
            <a:endParaRPr lang="en-GB"/>
          </a:p>
        </p:txBody>
      </p:sp>
    </p:spTree>
    <p:extLst>
      <p:ext uri="{BB962C8B-B14F-4D97-AF65-F5344CB8AC3E}">
        <p14:creationId xmlns:p14="http://schemas.microsoft.com/office/powerpoint/2010/main" val="3438378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to try this out.</a:t>
            </a:r>
          </a:p>
          <a:p>
            <a:r>
              <a:rPr lang="en-GB" dirty="0"/>
              <a:t>Work individually and then discuss your analysis in groups.</a:t>
            </a:r>
          </a:p>
        </p:txBody>
      </p:sp>
      <p:sp>
        <p:nvSpPr>
          <p:cNvPr id="4" name="Slide Number Placeholder 3"/>
          <p:cNvSpPr>
            <a:spLocks noGrp="1"/>
          </p:cNvSpPr>
          <p:nvPr>
            <p:ph type="sldNum" sz="quarter" idx="5"/>
          </p:nvPr>
        </p:nvSpPr>
        <p:spPr/>
        <p:txBody>
          <a:bodyPr/>
          <a:lstStyle/>
          <a:p>
            <a:fld id="{46917115-3811-4D09-8D66-F9B9CB92A468}" type="slidenum">
              <a:rPr lang="en-GB" smtClean="0"/>
              <a:t>14</a:t>
            </a:fld>
            <a:endParaRPr lang="en-GB"/>
          </a:p>
        </p:txBody>
      </p:sp>
    </p:spTree>
    <p:extLst>
      <p:ext uri="{BB962C8B-B14F-4D97-AF65-F5344CB8AC3E}">
        <p14:creationId xmlns:p14="http://schemas.microsoft.com/office/powerpoint/2010/main" val="20221577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09/03/2025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55207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865748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09/03/2025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66758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09/03/2025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80682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09/03/2025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15174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09/03/2025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1585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09/03/2025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13689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09/03/2025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510337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09/03/2025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9952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09/03/2025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54741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09/03/2025</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65678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570817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09/03/2025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36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09/03/2025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1106952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haurhezkuntzaikt5.blogspot.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F01B-9142-57F0-3FDC-74816393B0EF}"/>
              </a:ext>
            </a:extLst>
          </p:cNvPr>
          <p:cNvSpPr>
            <a:spLocks noGrp="1"/>
          </p:cNvSpPr>
          <p:nvPr>
            <p:ph type="ctrTitle"/>
          </p:nvPr>
        </p:nvSpPr>
        <p:spPr/>
        <p:txBody>
          <a:bodyPr/>
          <a:lstStyle/>
          <a:p>
            <a:r>
              <a:rPr lang="en-GB" dirty="0"/>
              <a:t>Assignment Workshop</a:t>
            </a:r>
          </a:p>
        </p:txBody>
      </p:sp>
      <p:sp>
        <p:nvSpPr>
          <p:cNvPr id="3" name="Subtitle 2">
            <a:extLst>
              <a:ext uri="{FF2B5EF4-FFF2-40B4-BE49-F238E27FC236}">
                <a16:creationId xmlns:a16="http://schemas.microsoft.com/office/drawing/2014/main" id="{56AD1794-4C4A-0966-0385-F961C9FEB120}"/>
              </a:ext>
            </a:extLst>
          </p:cNvPr>
          <p:cNvSpPr>
            <a:spLocks noGrp="1"/>
          </p:cNvSpPr>
          <p:nvPr>
            <p:ph type="subTitle" idx="1"/>
          </p:nvPr>
        </p:nvSpPr>
        <p:spPr/>
        <p:txBody>
          <a:bodyPr/>
          <a:lstStyle/>
          <a:p>
            <a:r>
              <a:rPr lang="en-GB" dirty="0"/>
              <a:t>Julie Thomas</a:t>
            </a:r>
          </a:p>
        </p:txBody>
      </p:sp>
    </p:spTree>
    <p:extLst>
      <p:ext uri="{BB962C8B-B14F-4D97-AF65-F5344CB8AC3E}">
        <p14:creationId xmlns:p14="http://schemas.microsoft.com/office/powerpoint/2010/main" val="3014038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A49D9-C4FA-EA05-55E5-9EFB764FCD38}"/>
              </a:ext>
            </a:extLst>
          </p:cNvPr>
          <p:cNvSpPr>
            <a:spLocks noGrp="1"/>
          </p:cNvSpPr>
          <p:nvPr>
            <p:ph type="title"/>
          </p:nvPr>
        </p:nvSpPr>
        <p:spPr/>
        <p:txBody>
          <a:bodyPr/>
          <a:lstStyle/>
          <a:p>
            <a:r>
              <a:rPr lang="en-GB" b="1" dirty="0"/>
              <a:t>What we’ll cover today</a:t>
            </a:r>
          </a:p>
        </p:txBody>
      </p:sp>
      <p:sp>
        <p:nvSpPr>
          <p:cNvPr id="3" name="Content Placeholder 2">
            <a:extLst>
              <a:ext uri="{FF2B5EF4-FFF2-40B4-BE49-F238E27FC236}">
                <a16:creationId xmlns:a16="http://schemas.microsoft.com/office/drawing/2014/main" id="{4888EB75-CE23-B201-9A51-063478E4BA66}"/>
              </a:ext>
            </a:extLst>
          </p:cNvPr>
          <p:cNvSpPr>
            <a:spLocks noGrp="1"/>
          </p:cNvSpPr>
          <p:nvPr>
            <p:ph idx="1"/>
          </p:nvPr>
        </p:nvSpPr>
        <p:spPr/>
        <p:txBody>
          <a:bodyPr/>
          <a:lstStyle/>
          <a:p>
            <a:r>
              <a:rPr lang="en-GB" dirty="0"/>
              <a:t>Arrangements for draft reading and submission</a:t>
            </a:r>
          </a:p>
          <a:p>
            <a:r>
              <a:rPr lang="en-GB" dirty="0"/>
              <a:t>Referencing</a:t>
            </a:r>
          </a:p>
          <a:p>
            <a:r>
              <a:rPr lang="en-GB" dirty="0"/>
              <a:t>Assignment tasks</a:t>
            </a:r>
          </a:p>
          <a:p>
            <a:r>
              <a:rPr lang="en-GB" dirty="0"/>
              <a:t>Using the library catalogue</a:t>
            </a:r>
          </a:p>
          <a:p>
            <a:r>
              <a:rPr lang="en-GB" dirty="0"/>
              <a:t>Anything else you would like to go over</a:t>
            </a:r>
          </a:p>
        </p:txBody>
      </p:sp>
    </p:spTree>
    <p:extLst>
      <p:ext uri="{BB962C8B-B14F-4D97-AF65-F5344CB8AC3E}">
        <p14:creationId xmlns:p14="http://schemas.microsoft.com/office/powerpoint/2010/main" val="4207334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5976-C3BD-2D82-5753-0AAE2029531C}"/>
              </a:ext>
            </a:extLst>
          </p:cNvPr>
          <p:cNvSpPr>
            <a:spLocks noGrp="1"/>
          </p:cNvSpPr>
          <p:nvPr>
            <p:ph type="title"/>
          </p:nvPr>
        </p:nvSpPr>
        <p:spPr>
          <a:xfrm>
            <a:off x="609600" y="274638"/>
            <a:ext cx="10972800" cy="735012"/>
          </a:xfrm>
        </p:spPr>
        <p:txBody>
          <a:bodyPr>
            <a:normAutofit fontScale="90000"/>
          </a:bodyPr>
          <a:lstStyle/>
          <a:p>
            <a:r>
              <a:rPr lang="en-GB" b="1" dirty="0"/>
              <a:t>This Week and Week After</a:t>
            </a:r>
          </a:p>
        </p:txBody>
      </p:sp>
      <p:sp>
        <p:nvSpPr>
          <p:cNvPr id="3" name="Content Placeholder 2">
            <a:extLst>
              <a:ext uri="{FF2B5EF4-FFF2-40B4-BE49-F238E27FC236}">
                <a16:creationId xmlns:a16="http://schemas.microsoft.com/office/drawing/2014/main" id="{3C1F29CB-C428-BE87-543D-D7AA34EFAD45}"/>
              </a:ext>
            </a:extLst>
          </p:cNvPr>
          <p:cNvSpPr>
            <a:spLocks noGrp="1"/>
          </p:cNvSpPr>
          <p:nvPr>
            <p:ph idx="1"/>
          </p:nvPr>
        </p:nvSpPr>
        <p:spPr>
          <a:xfrm>
            <a:off x="609600" y="1314450"/>
            <a:ext cx="10972800" cy="4202783"/>
          </a:xfrm>
        </p:spPr>
        <p:txBody>
          <a:bodyPr>
            <a:normAutofit fontScale="92500" lnSpcReduction="10000"/>
          </a:bodyPr>
          <a:lstStyle/>
          <a:p>
            <a:r>
              <a:rPr lang="en-GB" dirty="0"/>
              <a:t>Week commencing 10</a:t>
            </a:r>
            <a:r>
              <a:rPr lang="en-GB" baseline="30000" dirty="0"/>
              <a:t>th</a:t>
            </a:r>
            <a:r>
              <a:rPr lang="en-GB" dirty="0"/>
              <a:t> March – Recap on theory for assignment/assignment guidance</a:t>
            </a:r>
          </a:p>
          <a:p>
            <a:r>
              <a:rPr lang="en-GB" dirty="0"/>
              <a:t>Week commencing 17</a:t>
            </a:r>
            <a:r>
              <a:rPr lang="en-GB" baseline="30000" dirty="0"/>
              <a:t>th</a:t>
            </a:r>
            <a:r>
              <a:rPr lang="en-GB" dirty="0"/>
              <a:t> March – draft tutorials (usual time)</a:t>
            </a:r>
          </a:p>
          <a:p>
            <a:r>
              <a:rPr lang="en-GB" dirty="0"/>
              <a:t>Please email me to book a time</a:t>
            </a:r>
          </a:p>
          <a:p>
            <a:r>
              <a:rPr lang="en-GB" dirty="0"/>
              <a:t>Send me a draft by 13</a:t>
            </a:r>
            <a:r>
              <a:rPr lang="en-GB" baseline="30000" dirty="0"/>
              <a:t>th</a:t>
            </a:r>
            <a:r>
              <a:rPr lang="en-GB" dirty="0"/>
              <a:t> March (</a:t>
            </a:r>
            <a:r>
              <a:rPr lang="en-GB"/>
              <a:t>2pm)</a:t>
            </a:r>
            <a:endParaRPr lang="en-GB" dirty="0"/>
          </a:p>
          <a:p>
            <a:r>
              <a:rPr lang="en-GB" dirty="0"/>
              <a:t>I can only give advice on one draft, but this can be an incomplete one, if necessary </a:t>
            </a:r>
          </a:p>
          <a:p>
            <a:r>
              <a:rPr lang="en-GB" dirty="0"/>
              <a:t>Submit your assignment by 3pm on 21st March 2025. </a:t>
            </a:r>
          </a:p>
        </p:txBody>
      </p:sp>
    </p:spTree>
    <p:extLst>
      <p:ext uri="{BB962C8B-B14F-4D97-AF65-F5344CB8AC3E}">
        <p14:creationId xmlns:p14="http://schemas.microsoft.com/office/powerpoint/2010/main" val="3361940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D432-B3D6-8413-DA36-88DFF27CF535}"/>
              </a:ext>
            </a:extLst>
          </p:cNvPr>
          <p:cNvSpPr>
            <a:spLocks noGrp="1"/>
          </p:cNvSpPr>
          <p:nvPr>
            <p:ph type="title"/>
          </p:nvPr>
        </p:nvSpPr>
        <p:spPr/>
        <p:txBody>
          <a:bodyPr/>
          <a:lstStyle/>
          <a:p>
            <a:r>
              <a:rPr lang="en-GB" b="1" dirty="0"/>
              <a:t>Referencing</a:t>
            </a:r>
          </a:p>
        </p:txBody>
      </p:sp>
      <p:sp>
        <p:nvSpPr>
          <p:cNvPr id="3" name="Content Placeholder 2">
            <a:extLst>
              <a:ext uri="{FF2B5EF4-FFF2-40B4-BE49-F238E27FC236}">
                <a16:creationId xmlns:a16="http://schemas.microsoft.com/office/drawing/2014/main" id="{D616BC84-8812-2FE4-8532-C82E27347820}"/>
              </a:ext>
            </a:extLst>
          </p:cNvPr>
          <p:cNvSpPr>
            <a:spLocks noGrp="1"/>
          </p:cNvSpPr>
          <p:nvPr>
            <p:ph idx="1"/>
          </p:nvPr>
        </p:nvSpPr>
        <p:spPr/>
        <p:txBody>
          <a:bodyPr/>
          <a:lstStyle/>
          <a:p>
            <a:r>
              <a:rPr lang="en-GB" dirty="0"/>
              <a:t>Intext citations</a:t>
            </a:r>
          </a:p>
          <a:p>
            <a:r>
              <a:rPr lang="en-GB" dirty="0"/>
              <a:t>Reference List</a:t>
            </a:r>
          </a:p>
          <a:p>
            <a:r>
              <a:rPr lang="en-GB" dirty="0"/>
              <a:t>(See separate slides)</a:t>
            </a:r>
          </a:p>
        </p:txBody>
      </p:sp>
    </p:spTree>
    <p:extLst>
      <p:ext uri="{BB962C8B-B14F-4D97-AF65-F5344CB8AC3E}">
        <p14:creationId xmlns:p14="http://schemas.microsoft.com/office/powerpoint/2010/main" val="1763124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3A282-D719-2425-F630-842C3D8DE248}"/>
              </a:ext>
            </a:extLst>
          </p:cNvPr>
          <p:cNvSpPr>
            <a:spLocks noGrp="1"/>
          </p:cNvSpPr>
          <p:nvPr>
            <p:ph type="title"/>
          </p:nvPr>
        </p:nvSpPr>
        <p:spPr/>
        <p:txBody>
          <a:bodyPr/>
          <a:lstStyle/>
          <a:p>
            <a:r>
              <a:rPr lang="en-GB" b="1" dirty="0"/>
              <a:t>The Assignment</a:t>
            </a:r>
          </a:p>
        </p:txBody>
      </p:sp>
      <p:sp>
        <p:nvSpPr>
          <p:cNvPr id="3" name="Content Placeholder 2">
            <a:extLst>
              <a:ext uri="{FF2B5EF4-FFF2-40B4-BE49-F238E27FC236}">
                <a16:creationId xmlns:a16="http://schemas.microsoft.com/office/drawing/2014/main" id="{3C794E84-8A04-9263-B396-D5CF81FD94F4}"/>
              </a:ext>
            </a:extLst>
          </p:cNvPr>
          <p:cNvSpPr>
            <a:spLocks noGrp="1"/>
          </p:cNvSpPr>
          <p:nvPr>
            <p:ph idx="1"/>
          </p:nvPr>
        </p:nvSpPr>
        <p:spPr/>
        <p:txBody>
          <a:bodyPr>
            <a:normAutofit/>
          </a:bodyPr>
          <a:lstStyle/>
          <a:p>
            <a:pPr marL="0" indent="0">
              <a:buNone/>
            </a:pPr>
            <a:r>
              <a:rPr lang="en-GB" dirty="0"/>
              <a:t>According to Tidd and Bessant (2018) innovation makes a difference to organisations in several ways, including improving operations – in other words, doing what we do, but better. This assignment requires you to analyse your organisation’s operations to identify a problem and provide an innovative solution that adds value and helps ensure the organisation’s long term sustainability and growth. </a:t>
            </a:r>
          </a:p>
        </p:txBody>
      </p:sp>
    </p:spTree>
    <p:extLst>
      <p:ext uri="{BB962C8B-B14F-4D97-AF65-F5344CB8AC3E}">
        <p14:creationId xmlns:p14="http://schemas.microsoft.com/office/powerpoint/2010/main" val="2437359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B6EA2-24BD-48D1-9599-6A55D13D7376}"/>
              </a:ext>
            </a:extLst>
          </p:cNvPr>
          <p:cNvSpPr>
            <a:spLocks noGrp="1"/>
          </p:cNvSpPr>
          <p:nvPr>
            <p:ph type="title"/>
          </p:nvPr>
        </p:nvSpPr>
        <p:spPr>
          <a:xfrm>
            <a:off x="609600" y="175784"/>
            <a:ext cx="10972800" cy="429697"/>
          </a:xfrm>
        </p:spPr>
        <p:txBody>
          <a:bodyPr>
            <a:normAutofit fontScale="90000"/>
          </a:bodyPr>
          <a:lstStyle/>
          <a:p>
            <a:r>
              <a:rPr lang="en-GB" b="1" dirty="0"/>
              <a:t>The Tasks</a:t>
            </a:r>
          </a:p>
        </p:txBody>
      </p:sp>
      <p:sp>
        <p:nvSpPr>
          <p:cNvPr id="3" name="Content Placeholder 2">
            <a:extLst>
              <a:ext uri="{FF2B5EF4-FFF2-40B4-BE49-F238E27FC236}">
                <a16:creationId xmlns:a16="http://schemas.microsoft.com/office/drawing/2014/main" id="{5528F9D9-8E1C-A85B-83FD-86939369CD77}"/>
              </a:ext>
            </a:extLst>
          </p:cNvPr>
          <p:cNvSpPr>
            <a:spLocks noGrp="1"/>
          </p:cNvSpPr>
          <p:nvPr>
            <p:ph idx="1"/>
          </p:nvPr>
        </p:nvSpPr>
        <p:spPr>
          <a:xfrm>
            <a:off x="247135" y="766119"/>
            <a:ext cx="11677135" cy="4992130"/>
          </a:xfrm>
        </p:spPr>
        <p:txBody>
          <a:bodyPr>
            <a:normAutofit fontScale="92500" lnSpcReduction="20000"/>
          </a:bodyPr>
          <a:lstStyle/>
          <a:p>
            <a:pPr marL="0" indent="0">
              <a:buNone/>
            </a:pPr>
            <a:r>
              <a:rPr lang="en-GB" sz="3200" dirty="0">
                <a:effectLst/>
                <a:latin typeface="Arial" panose="020B0604020202020204" pitchFamily="34" charset="0"/>
                <a:ea typeface="Times New Roman" panose="02020603050405020304" pitchFamily="18" charset="0"/>
              </a:rPr>
              <a:t>The report needs to include the following:</a:t>
            </a:r>
            <a:endParaRPr lang="en-GB" sz="2000" dirty="0">
              <a:effectLst/>
              <a:latin typeface="Times New Roman" panose="02020603050405020304" pitchFamily="18" charset="0"/>
              <a:ea typeface="Times New Roman" panose="02020603050405020304" pitchFamily="18" charset="0"/>
            </a:endParaRPr>
          </a:p>
          <a:p>
            <a:endParaRPr lang="en-GB" sz="2000" dirty="0">
              <a:effectLst/>
              <a:latin typeface="Times New Roman" panose="02020603050405020304" pitchFamily="18" charset="0"/>
              <a:ea typeface="Times New Roman" panose="02020603050405020304" pitchFamily="18" charset="0"/>
            </a:endParaRPr>
          </a:p>
          <a:p>
            <a:pPr marL="0" indent="0">
              <a:buNone/>
            </a:pPr>
            <a:r>
              <a:rPr lang="en-GB" dirty="0"/>
              <a:t>1. An introduction to your organisation and your current role. </a:t>
            </a:r>
          </a:p>
          <a:p>
            <a:pPr marL="0" indent="0">
              <a:buNone/>
            </a:pPr>
            <a:r>
              <a:rPr lang="en-GB" dirty="0"/>
              <a:t>2. A critical analysis of the importance of creativity and innovation to the sector and industry that you work in. </a:t>
            </a:r>
          </a:p>
          <a:p>
            <a:pPr marL="0" indent="0">
              <a:buNone/>
            </a:pPr>
            <a:r>
              <a:rPr lang="en-GB" dirty="0"/>
              <a:t>3. Which of the ‘4 P’s of innovation’ your idea falls into and why. </a:t>
            </a:r>
          </a:p>
          <a:p>
            <a:pPr marL="0" indent="0">
              <a:buNone/>
            </a:pPr>
            <a:r>
              <a:rPr lang="en-GB" dirty="0"/>
              <a:t>4. The creativity process you applied to come up with your idea. </a:t>
            </a:r>
          </a:p>
          <a:p>
            <a:pPr marL="0" indent="0">
              <a:buNone/>
            </a:pPr>
            <a:r>
              <a:rPr lang="en-GB" dirty="0"/>
              <a:t>5. A critical evaluation of your idea’s viability, using Lewin’s Force Field analysis, as a tool. </a:t>
            </a:r>
          </a:p>
          <a:p>
            <a:pPr marL="0" indent="0">
              <a:buNone/>
            </a:pPr>
            <a:r>
              <a:rPr lang="en-GB" dirty="0"/>
              <a:t>6. A critical discussion of the extent to which your organisation’s climate is supportive of innovation and the likelihood that your management team would implement your idea.</a:t>
            </a:r>
          </a:p>
        </p:txBody>
      </p:sp>
    </p:spTree>
    <p:extLst>
      <p:ext uri="{BB962C8B-B14F-4D97-AF65-F5344CB8AC3E}">
        <p14:creationId xmlns:p14="http://schemas.microsoft.com/office/powerpoint/2010/main" val="517442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19191-E0F4-3B0D-452A-74DBD32252F6}"/>
              </a:ext>
            </a:extLst>
          </p:cNvPr>
          <p:cNvSpPr>
            <a:spLocks noGrp="1"/>
          </p:cNvSpPr>
          <p:nvPr>
            <p:ph type="title"/>
          </p:nvPr>
        </p:nvSpPr>
        <p:spPr/>
        <p:txBody>
          <a:bodyPr/>
          <a:lstStyle/>
          <a:p>
            <a:r>
              <a:rPr lang="en-GB" b="1" dirty="0"/>
              <a:t>Task 1 and 2</a:t>
            </a:r>
          </a:p>
        </p:txBody>
      </p:sp>
      <p:sp>
        <p:nvSpPr>
          <p:cNvPr id="3" name="Text Placeholder 2">
            <a:extLst>
              <a:ext uri="{FF2B5EF4-FFF2-40B4-BE49-F238E27FC236}">
                <a16:creationId xmlns:a16="http://schemas.microsoft.com/office/drawing/2014/main" id="{FFB83012-5D84-9127-DDF4-B1C558767B64}"/>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792DDA-2409-E7A6-730C-2F44F729BA45}"/>
              </a:ext>
            </a:extLst>
          </p:cNvPr>
          <p:cNvSpPr>
            <a:spLocks noGrp="1"/>
          </p:cNvSpPr>
          <p:nvPr>
            <p:ph sz="half" idx="2"/>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1. An introduction to your organisation and your current role.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2. A critical analysis of the importance of creativity and innovation to the sector and industry that you work in. </a:t>
            </a:r>
          </a:p>
          <a:p>
            <a:pPr marL="0" indent="0">
              <a:buNone/>
            </a:pPr>
            <a:endParaRPr lang="en-GB" dirty="0"/>
          </a:p>
        </p:txBody>
      </p:sp>
      <p:sp>
        <p:nvSpPr>
          <p:cNvPr id="5" name="Text Placeholder 4">
            <a:extLst>
              <a:ext uri="{FF2B5EF4-FFF2-40B4-BE49-F238E27FC236}">
                <a16:creationId xmlns:a16="http://schemas.microsoft.com/office/drawing/2014/main" id="{4D6B6044-AD79-F5FC-B5AB-641EC52CA213}"/>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5156A5FD-7863-215E-6038-F2C226F82480}"/>
              </a:ext>
            </a:extLst>
          </p:cNvPr>
          <p:cNvSpPr>
            <a:spLocks noGrp="1"/>
          </p:cNvSpPr>
          <p:nvPr>
            <p:ph sz="quarter" idx="4"/>
          </p:nvPr>
        </p:nvSpPr>
        <p:spPr/>
        <p:txBody>
          <a:bodyPr>
            <a:normAutofit fontScale="85000" lnSpcReduction="20000"/>
          </a:bodyPr>
          <a:lstStyle/>
          <a:p>
            <a:r>
              <a:rPr lang="en-GB" dirty="0"/>
              <a:t>Details about your organisation</a:t>
            </a:r>
          </a:p>
          <a:p>
            <a:r>
              <a:rPr lang="en-GB" dirty="0"/>
              <a:t>Description of your role</a:t>
            </a:r>
          </a:p>
          <a:p>
            <a:r>
              <a:rPr lang="en-GB" dirty="0"/>
              <a:t>Definition of creativity and innovation, plus the difference</a:t>
            </a:r>
          </a:p>
          <a:p>
            <a:r>
              <a:rPr lang="en-GB" dirty="0"/>
              <a:t>Why creativity and innovation is important for the sector (private, public or third sector) and industry (e.g. retail, banking, service) that your organisation is in. Reasons would include long term sustainability (survival), need to continually improve, doing more with less, for example. </a:t>
            </a:r>
          </a:p>
        </p:txBody>
      </p:sp>
    </p:spTree>
    <p:extLst>
      <p:ext uri="{BB962C8B-B14F-4D97-AF65-F5344CB8AC3E}">
        <p14:creationId xmlns:p14="http://schemas.microsoft.com/office/powerpoint/2010/main" val="1094111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09846-4011-FBB5-DAC3-4CDFA7957F69}"/>
              </a:ext>
            </a:extLst>
          </p:cNvPr>
          <p:cNvSpPr>
            <a:spLocks noGrp="1"/>
          </p:cNvSpPr>
          <p:nvPr>
            <p:ph type="title"/>
          </p:nvPr>
        </p:nvSpPr>
        <p:spPr/>
        <p:txBody>
          <a:bodyPr/>
          <a:lstStyle/>
          <a:p>
            <a:r>
              <a:rPr lang="en-GB" b="1" dirty="0"/>
              <a:t>Activity – Research for your Assignment</a:t>
            </a:r>
          </a:p>
        </p:txBody>
      </p:sp>
      <p:sp>
        <p:nvSpPr>
          <p:cNvPr id="3" name="Content Placeholder 2">
            <a:extLst>
              <a:ext uri="{FF2B5EF4-FFF2-40B4-BE49-F238E27FC236}">
                <a16:creationId xmlns:a16="http://schemas.microsoft.com/office/drawing/2014/main" id="{25953B1D-3DCE-D380-6C51-95CB5AC8A734}"/>
              </a:ext>
            </a:extLst>
          </p:cNvPr>
          <p:cNvSpPr>
            <a:spLocks noGrp="1"/>
          </p:cNvSpPr>
          <p:nvPr>
            <p:ph idx="1"/>
          </p:nvPr>
        </p:nvSpPr>
        <p:spPr/>
        <p:txBody>
          <a:bodyPr>
            <a:normAutofit/>
          </a:bodyPr>
          <a:lstStyle/>
          <a:p>
            <a:r>
              <a:rPr lang="en-GB" sz="3600" dirty="0"/>
              <a:t>Find 5 sources to underpin your points regarding creativity and innovation in your sector and industry. </a:t>
            </a:r>
          </a:p>
        </p:txBody>
      </p:sp>
    </p:spTree>
    <p:extLst>
      <p:ext uri="{BB962C8B-B14F-4D97-AF65-F5344CB8AC3E}">
        <p14:creationId xmlns:p14="http://schemas.microsoft.com/office/powerpoint/2010/main" val="4286610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4425-F184-3710-05A8-5F0AA619BB1C}"/>
              </a:ext>
            </a:extLst>
          </p:cNvPr>
          <p:cNvSpPr>
            <a:spLocks noGrp="1"/>
          </p:cNvSpPr>
          <p:nvPr>
            <p:ph type="title"/>
          </p:nvPr>
        </p:nvSpPr>
        <p:spPr/>
        <p:txBody>
          <a:bodyPr/>
          <a:lstStyle/>
          <a:p>
            <a:r>
              <a:rPr lang="en-GB" b="1" dirty="0"/>
              <a:t>Task 3</a:t>
            </a:r>
          </a:p>
        </p:txBody>
      </p:sp>
      <p:sp>
        <p:nvSpPr>
          <p:cNvPr id="3" name="Text Placeholder 2">
            <a:extLst>
              <a:ext uri="{FF2B5EF4-FFF2-40B4-BE49-F238E27FC236}">
                <a16:creationId xmlns:a16="http://schemas.microsoft.com/office/drawing/2014/main" id="{CA20A449-F9D4-119D-8821-26CB3CC7F8A2}"/>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2294FD80-F18B-AC78-0A3D-9DCA0C2D585E}"/>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3. Which of the ‘4 P’s of innovation’ your idea falls into and why. </a:t>
            </a:r>
          </a:p>
        </p:txBody>
      </p:sp>
      <p:sp>
        <p:nvSpPr>
          <p:cNvPr id="5" name="Text Placeholder 4">
            <a:extLst>
              <a:ext uri="{FF2B5EF4-FFF2-40B4-BE49-F238E27FC236}">
                <a16:creationId xmlns:a16="http://schemas.microsoft.com/office/drawing/2014/main" id="{5655A610-82C6-4E66-3C74-72104FB7DA30}"/>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C2094269-40A5-8F66-4C23-835CADF701CF}"/>
              </a:ext>
            </a:extLst>
          </p:cNvPr>
          <p:cNvSpPr>
            <a:spLocks noGrp="1"/>
          </p:cNvSpPr>
          <p:nvPr>
            <p:ph sz="quarter" idx="4"/>
          </p:nvPr>
        </p:nvSpPr>
        <p:spPr/>
        <p:txBody>
          <a:bodyPr/>
          <a:lstStyle/>
          <a:p>
            <a:r>
              <a:rPr lang="en-GB" dirty="0"/>
              <a:t>Incremental or radical</a:t>
            </a:r>
          </a:p>
          <a:p>
            <a:r>
              <a:rPr lang="en-GB" dirty="0"/>
              <a:t>Which one of the 4 P’s?</a:t>
            </a:r>
          </a:p>
          <a:p>
            <a:r>
              <a:rPr lang="en-GB" dirty="0"/>
              <a:t>How you identified the problem – customer feedback?</a:t>
            </a:r>
          </a:p>
        </p:txBody>
      </p:sp>
    </p:spTree>
    <p:extLst>
      <p:ext uri="{BB962C8B-B14F-4D97-AF65-F5344CB8AC3E}">
        <p14:creationId xmlns:p14="http://schemas.microsoft.com/office/powerpoint/2010/main" val="623018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nvGraphicFramePr>
        <p:xfrm>
          <a:off x="1860224" y="1263273"/>
          <a:ext cx="8471552" cy="4331453"/>
        </p:xfrm>
        <a:graphic>
          <a:graphicData uri="http://schemas.openxmlformats.org/drawingml/2006/table">
            <a:tbl>
              <a:tblPr/>
              <a:tblGrid>
                <a:gridCol w="4235776">
                  <a:extLst>
                    <a:ext uri="{9D8B030D-6E8A-4147-A177-3AD203B41FA5}">
                      <a16:colId xmlns:a16="http://schemas.microsoft.com/office/drawing/2014/main" val="20000"/>
                    </a:ext>
                  </a:extLst>
                </a:gridCol>
                <a:gridCol w="4235776">
                  <a:extLst>
                    <a:ext uri="{9D8B030D-6E8A-4147-A177-3AD203B41FA5}">
                      <a16:colId xmlns:a16="http://schemas.microsoft.com/office/drawing/2014/main" val="20001"/>
                    </a:ext>
                  </a:extLst>
                </a:gridCol>
              </a:tblGrid>
              <a:tr h="481273">
                <a:tc>
                  <a:txBody>
                    <a:bodyPr/>
                    <a:lstStyle/>
                    <a:p>
                      <a:r>
                        <a:rPr lang="en-GB" sz="2400" b="1" dirty="0">
                          <a:solidFill>
                            <a:srgbClr val="000000"/>
                          </a:solidFill>
                          <a:latin typeface="Calibri"/>
                          <a:ea typeface="Arial"/>
                          <a:cs typeface="Arial"/>
                        </a:rPr>
                        <a:t>Dimension</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400" b="1" dirty="0">
                          <a:solidFill>
                            <a:srgbClr val="000000"/>
                          </a:solidFill>
                          <a:latin typeface="Calibri"/>
                          <a:ea typeface="Arial"/>
                          <a:cs typeface="Arial"/>
                        </a:rPr>
                        <a:t>Type of change</a:t>
                      </a:r>
                      <a:endParaRPr lang="en-GB" sz="2400" b="1"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0"/>
                  </a:ext>
                </a:extLst>
              </a:tr>
              <a:tr h="962545">
                <a:tc>
                  <a:txBody>
                    <a:bodyPr/>
                    <a:lstStyle/>
                    <a:p>
                      <a:r>
                        <a:rPr lang="en-GB" sz="4400" dirty="0">
                          <a:solidFill>
                            <a:srgbClr val="000000"/>
                          </a:solidFill>
                          <a:latin typeface="Calibri"/>
                          <a:ea typeface="Arial"/>
                          <a:cs typeface="Arial"/>
                        </a:rPr>
                        <a:t>‘Product’ </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things (products/services) which an organisation offers</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1"/>
                  </a:ext>
                </a:extLst>
              </a:tr>
              <a:tr h="962545">
                <a:tc>
                  <a:txBody>
                    <a:bodyPr/>
                    <a:lstStyle/>
                    <a:p>
                      <a:r>
                        <a:rPr lang="en-GB" sz="4400" dirty="0">
                          <a:solidFill>
                            <a:srgbClr val="000000"/>
                          </a:solidFill>
                          <a:latin typeface="Calibri"/>
                          <a:ea typeface="Arial"/>
                          <a:cs typeface="Arial"/>
                        </a:rPr>
                        <a:t>‘Process’</a:t>
                      </a:r>
                      <a:endParaRPr lang="en-GB" sz="44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ways in which these offerings are created and delivered</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2"/>
                  </a:ext>
                </a:extLst>
              </a:tr>
              <a:tr h="962545">
                <a:tc>
                  <a:txBody>
                    <a:bodyPr/>
                    <a:lstStyle/>
                    <a:p>
                      <a:pPr>
                        <a:spcAft>
                          <a:spcPts val="0"/>
                        </a:spcAft>
                      </a:pPr>
                      <a:r>
                        <a:rPr lang="en-GB" sz="4400" dirty="0">
                          <a:solidFill>
                            <a:srgbClr val="000000"/>
                          </a:solidFill>
                          <a:latin typeface="Calibri"/>
                          <a:ea typeface="Arial"/>
                          <a:cs typeface="Arial"/>
                        </a:rPr>
                        <a:t>‘Position’</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pPr>
                        <a:spcAft>
                          <a:spcPts val="0"/>
                        </a:spcAft>
                      </a:pPr>
                      <a:r>
                        <a:rPr lang="en-GB" sz="2000" dirty="0">
                          <a:solidFill>
                            <a:srgbClr val="000000"/>
                          </a:solidFill>
                          <a:latin typeface="Calibri"/>
                          <a:ea typeface="Arial"/>
                          <a:cs typeface="Arial"/>
                        </a:rPr>
                        <a:t>Changes in the context into which the products/services are introduced </a:t>
                      </a:r>
                      <a:endParaRPr lang="en-GB" sz="20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3"/>
                  </a:ext>
                </a:extLst>
              </a:tr>
              <a:tr h="962545">
                <a:tc>
                  <a:txBody>
                    <a:bodyPr/>
                    <a:lstStyle/>
                    <a:p>
                      <a:pPr>
                        <a:spcAft>
                          <a:spcPts val="0"/>
                        </a:spcAft>
                      </a:pPr>
                      <a:r>
                        <a:rPr lang="en-GB" sz="4400" dirty="0">
                          <a:solidFill>
                            <a:srgbClr val="000000"/>
                          </a:solidFill>
                          <a:latin typeface="Calibri"/>
                          <a:ea typeface="Arial"/>
                          <a:cs typeface="Arial"/>
                        </a:rPr>
                        <a:t>‘Paradigm’</a:t>
                      </a:r>
                      <a:endParaRPr lang="en-GB" sz="4400" dirty="0">
                        <a:latin typeface="Times New Roman"/>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tc>
                  <a:txBody>
                    <a:bodyPr/>
                    <a:lstStyle/>
                    <a:p>
                      <a:r>
                        <a:rPr lang="en-GB" sz="2000" dirty="0">
                          <a:solidFill>
                            <a:srgbClr val="000000"/>
                          </a:solidFill>
                          <a:latin typeface="Calibri"/>
                          <a:ea typeface="Arial"/>
                          <a:cs typeface="Arial"/>
                        </a:rPr>
                        <a:t>Changes in the underlying mental models which frame what the organisation does </a:t>
                      </a:r>
                      <a:endParaRPr lang="en-GB" sz="2000" dirty="0">
                        <a:latin typeface="Cambria"/>
                        <a:ea typeface="Cambria"/>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4EED0"/>
                    </a:solidFill>
                  </a:tcPr>
                </a:tc>
                <a:extLst>
                  <a:ext uri="{0D108BD9-81ED-4DB2-BD59-A6C34878D82A}">
                    <a16:rowId xmlns:a16="http://schemas.microsoft.com/office/drawing/2014/main" val="10004"/>
                  </a:ext>
                </a:extLst>
              </a:tr>
            </a:tbl>
          </a:graphicData>
        </a:graphic>
      </p:graphicFrame>
      <p:sp>
        <p:nvSpPr>
          <p:cNvPr id="4" name="Title 1"/>
          <p:cNvSpPr txBox="1">
            <a:spLocks/>
          </p:cNvSpPr>
          <p:nvPr/>
        </p:nvSpPr>
        <p:spPr>
          <a:xfrm>
            <a:off x="886691" y="188640"/>
            <a:ext cx="10723418" cy="971912"/>
          </a:xfrm>
          <a:prstGeom prst="rect">
            <a:avLst/>
          </a:prstGeom>
        </p:spPr>
        <p:txBody>
          <a:bodyPr vert="horz" lIns="91440" tIns="45720" rIns="91440" bIns="45720" rtlCol="0" anchor="ctr">
            <a:noAutofit/>
          </a:bodyPr>
          <a:lstStyle/>
          <a:p>
            <a:pPr algn="ctr">
              <a:spcBef>
                <a:spcPct val="0"/>
              </a:spcBef>
              <a:defRPr/>
            </a:pPr>
            <a:r>
              <a:rPr lang="en-US" sz="3600" b="1" dirty="0">
                <a:latin typeface="+mj-lt"/>
                <a:ea typeface="+mj-ea"/>
                <a:cs typeface="+mj-cs"/>
              </a:rPr>
              <a:t>Dimensions of innovation – what can we change?</a:t>
            </a:r>
          </a:p>
        </p:txBody>
      </p:sp>
    </p:spTree>
    <p:extLst>
      <p:ext uri="{BB962C8B-B14F-4D97-AF65-F5344CB8AC3E}">
        <p14:creationId xmlns:p14="http://schemas.microsoft.com/office/powerpoint/2010/main" val="3744509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48DF7-5388-A07A-9610-015327CAFD3B}"/>
              </a:ext>
            </a:extLst>
          </p:cNvPr>
          <p:cNvSpPr>
            <a:spLocks noGrp="1"/>
          </p:cNvSpPr>
          <p:nvPr>
            <p:ph type="title"/>
          </p:nvPr>
        </p:nvSpPr>
        <p:spPr/>
        <p:txBody>
          <a:bodyPr/>
          <a:lstStyle/>
          <a:p>
            <a:r>
              <a:rPr lang="en-GB" b="1" dirty="0"/>
              <a:t>Task 4</a:t>
            </a:r>
          </a:p>
        </p:txBody>
      </p:sp>
      <p:sp>
        <p:nvSpPr>
          <p:cNvPr id="3" name="Text Placeholder 2">
            <a:extLst>
              <a:ext uri="{FF2B5EF4-FFF2-40B4-BE49-F238E27FC236}">
                <a16:creationId xmlns:a16="http://schemas.microsoft.com/office/drawing/2014/main" id="{FE93F6CB-38B4-CEC7-8FB1-C87CD7AB9DF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ADA68A3D-9643-87F6-D58B-3B798702A2DE}"/>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The creativity process you applied to come up with your idea. </a:t>
            </a:r>
          </a:p>
        </p:txBody>
      </p:sp>
      <p:sp>
        <p:nvSpPr>
          <p:cNvPr id="5" name="Text Placeholder 4">
            <a:extLst>
              <a:ext uri="{FF2B5EF4-FFF2-40B4-BE49-F238E27FC236}">
                <a16:creationId xmlns:a16="http://schemas.microsoft.com/office/drawing/2014/main" id="{5C1AA45A-EBDB-ED0D-AE93-3C49856DDBCB}"/>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45DAE74D-202B-3A03-7DE9-A06D1FC4F8FF}"/>
              </a:ext>
            </a:extLst>
          </p:cNvPr>
          <p:cNvSpPr>
            <a:spLocks noGrp="1"/>
          </p:cNvSpPr>
          <p:nvPr>
            <p:ph sz="quarter" idx="4"/>
          </p:nvPr>
        </p:nvSpPr>
        <p:spPr/>
        <p:txBody>
          <a:bodyPr/>
          <a:lstStyle/>
          <a:p>
            <a:r>
              <a:rPr lang="en-GB" dirty="0"/>
              <a:t>Brainstorm</a:t>
            </a:r>
          </a:p>
          <a:p>
            <a:r>
              <a:rPr lang="en-GB" dirty="0"/>
              <a:t>De Bono’s Six Thinking Hats</a:t>
            </a:r>
          </a:p>
          <a:p>
            <a:r>
              <a:rPr lang="en-GB" dirty="0"/>
              <a:t>The 4 stages of the creativity process and what you did at each stage</a:t>
            </a:r>
          </a:p>
        </p:txBody>
      </p:sp>
    </p:spTree>
    <p:extLst>
      <p:ext uri="{BB962C8B-B14F-4D97-AF65-F5344CB8AC3E}">
        <p14:creationId xmlns:p14="http://schemas.microsoft.com/office/powerpoint/2010/main" val="268952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46CB-4B54-D1BB-D03F-6DC4958E9A7C}"/>
              </a:ext>
            </a:extLst>
          </p:cNvPr>
          <p:cNvSpPr>
            <a:spLocks noGrp="1"/>
          </p:cNvSpPr>
          <p:nvPr>
            <p:ph type="title"/>
          </p:nvPr>
        </p:nvSpPr>
        <p:spPr>
          <a:xfrm>
            <a:off x="609600" y="274638"/>
            <a:ext cx="10972800" cy="1143000"/>
          </a:xfrm>
        </p:spPr>
        <p:txBody>
          <a:bodyPr anchor="ctr">
            <a:normAutofit/>
          </a:bodyPr>
          <a:lstStyle/>
          <a:p>
            <a:r>
              <a:rPr lang="en-GB" b="1" dirty="0"/>
              <a:t>The Creative Process</a:t>
            </a:r>
          </a:p>
        </p:txBody>
      </p:sp>
      <p:sp>
        <p:nvSpPr>
          <p:cNvPr id="3" name="Content Placeholder 2">
            <a:extLst>
              <a:ext uri="{FF2B5EF4-FFF2-40B4-BE49-F238E27FC236}">
                <a16:creationId xmlns:a16="http://schemas.microsoft.com/office/drawing/2014/main" id="{8FED547E-51DD-CF53-4588-F9971F1AE2E6}"/>
              </a:ext>
            </a:extLst>
          </p:cNvPr>
          <p:cNvSpPr>
            <a:spLocks noGrp="1"/>
          </p:cNvSpPr>
          <p:nvPr>
            <p:ph sz="half" idx="1"/>
          </p:nvPr>
        </p:nvSpPr>
        <p:spPr>
          <a:xfrm>
            <a:off x="609600" y="1600201"/>
            <a:ext cx="5384800" cy="3989040"/>
          </a:xfrm>
        </p:spPr>
        <p:txBody>
          <a:bodyPr>
            <a:normAutofit/>
          </a:bodyPr>
          <a:lstStyle/>
          <a:p>
            <a:r>
              <a:rPr lang="en-GB" sz="4000" dirty="0"/>
              <a:t>Preparation</a:t>
            </a:r>
          </a:p>
          <a:p>
            <a:r>
              <a:rPr lang="en-GB" sz="4000" dirty="0"/>
              <a:t>Incubation</a:t>
            </a:r>
          </a:p>
          <a:p>
            <a:r>
              <a:rPr lang="en-GB" sz="4000" dirty="0"/>
              <a:t>Illumination</a:t>
            </a:r>
          </a:p>
          <a:p>
            <a:r>
              <a:rPr lang="en-GB" sz="4000" dirty="0"/>
              <a:t>Verification</a:t>
            </a:r>
          </a:p>
          <a:p>
            <a:endParaRPr lang="en-GB" sz="3600" dirty="0"/>
          </a:p>
          <a:p>
            <a:pPr marL="0" indent="0">
              <a:buNone/>
            </a:pPr>
            <a:endParaRPr lang="en-GB" sz="3600" dirty="0"/>
          </a:p>
        </p:txBody>
      </p:sp>
      <p:pic>
        <p:nvPicPr>
          <p:cNvPr id="5" name="Picture 4" descr="Several crumpled paper balls">
            <a:extLst>
              <a:ext uri="{FF2B5EF4-FFF2-40B4-BE49-F238E27FC236}">
                <a16:creationId xmlns:a16="http://schemas.microsoft.com/office/drawing/2014/main" id="{DAF673EA-F59E-19F1-0959-F5F351C31E0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57511" y="2292140"/>
            <a:ext cx="6795911" cy="2982271"/>
          </a:xfrm>
          <a:prstGeom prst="rect">
            <a:avLst/>
          </a:prstGeom>
          <a:noFill/>
        </p:spPr>
      </p:pic>
    </p:spTree>
    <p:extLst>
      <p:ext uri="{BB962C8B-B14F-4D97-AF65-F5344CB8AC3E}">
        <p14:creationId xmlns:p14="http://schemas.microsoft.com/office/powerpoint/2010/main" val="2225459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A816B-3135-1C59-169A-AAB32D8AF28D}"/>
              </a:ext>
            </a:extLst>
          </p:cNvPr>
          <p:cNvSpPr>
            <a:spLocks noGrp="1"/>
          </p:cNvSpPr>
          <p:nvPr>
            <p:ph type="title"/>
          </p:nvPr>
        </p:nvSpPr>
        <p:spPr/>
        <p:txBody>
          <a:bodyPr/>
          <a:lstStyle/>
          <a:p>
            <a:r>
              <a:rPr lang="en-GB" b="1" dirty="0"/>
              <a:t>Task 5</a:t>
            </a:r>
          </a:p>
        </p:txBody>
      </p:sp>
      <p:sp>
        <p:nvSpPr>
          <p:cNvPr id="3" name="Text Placeholder 2">
            <a:extLst>
              <a:ext uri="{FF2B5EF4-FFF2-40B4-BE49-F238E27FC236}">
                <a16:creationId xmlns:a16="http://schemas.microsoft.com/office/drawing/2014/main" id="{3A92AF10-84B7-46E3-2915-18F64E120838}"/>
              </a:ext>
            </a:extLst>
          </p:cNvPr>
          <p:cNvSpPr>
            <a:spLocks noGrp="1"/>
          </p:cNvSpPr>
          <p:nvPr>
            <p:ph type="body" idx="1"/>
          </p:nvPr>
        </p:nvSpPr>
        <p:spPr/>
        <p:txBody>
          <a:bodyPr/>
          <a:lstStyle/>
          <a:p>
            <a:r>
              <a:rPr lang="en-GB" dirty="0"/>
              <a:t>Task Description</a:t>
            </a:r>
          </a:p>
        </p:txBody>
      </p:sp>
      <p:sp>
        <p:nvSpPr>
          <p:cNvPr id="4" name="Content Placeholder 3">
            <a:extLst>
              <a:ext uri="{FF2B5EF4-FFF2-40B4-BE49-F238E27FC236}">
                <a16:creationId xmlns:a16="http://schemas.microsoft.com/office/drawing/2014/main" id="{F709D7DE-6BC1-EC5D-ABDB-01BC59D58B2F}"/>
              </a:ext>
            </a:extLst>
          </p:cNvPr>
          <p:cNvSpPr>
            <a:spLocks noGrp="1"/>
          </p:cNvSpPr>
          <p:nvPr>
            <p:ph sz="half" idx="2"/>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5. A critical evaluation of your idea’s viability, using Lewin’s Force Field analysis, as a tool. </a:t>
            </a:r>
          </a:p>
          <a:p>
            <a:pPr marL="0" indent="0">
              <a:buNone/>
            </a:pPr>
            <a:endParaRPr lang="en-GB" dirty="0"/>
          </a:p>
        </p:txBody>
      </p:sp>
      <p:sp>
        <p:nvSpPr>
          <p:cNvPr id="5" name="Text Placeholder 4">
            <a:extLst>
              <a:ext uri="{FF2B5EF4-FFF2-40B4-BE49-F238E27FC236}">
                <a16:creationId xmlns:a16="http://schemas.microsoft.com/office/drawing/2014/main" id="{D9B02123-5B82-DE31-6A60-2FDB9D29A561}"/>
              </a:ext>
            </a:extLst>
          </p:cNvPr>
          <p:cNvSpPr>
            <a:spLocks noGrp="1"/>
          </p:cNvSpPr>
          <p:nvPr>
            <p:ph type="body" sz="quarter" idx="3"/>
          </p:nvPr>
        </p:nvSpPr>
        <p:spPr/>
        <p:txBody>
          <a:bodyPr/>
          <a:lstStyle/>
          <a:p>
            <a:r>
              <a:rPr lang="en-GB" dirty="0"/>
              <a:t>Content</a:t>
            </a:r>
          </a:p>
        </p:txBody>
      </p:sp>
      <p:sp>
        <p:nvSpPr>
          <p:cNvPr id="6" name="Content Placeholder 5">
            <a:extLst>
              <a:ext uri="{FF2B5EF4-FFF2-40B4-BE49-F238E27FC236}">
                <a16:creationId xmlns:a16="http://schemas.microsoft.com/office/drawing/2014/main" id="{F8EA83BF-064A-C0A6-A4FC-2E981D1FE142}"/>
              </a:ext>
            </a:extLst>
          </p:cNvPr>
          <p:cNvSpPr>
            <a:spLocks noGrp="1"/>
          </p:cNvSpPr>
          <p:nvPr>
            <p:ph sz="quarter" idx="4"/>
          </p:nvPr>
        </p:nvSpPr>
        <p:spPr/>
        <p:txBody>
          <a:bodyPr/>
          <a:lstStyle/>
          <a:p>
            <a:r>
              <a:rPr lang="en-GB" dirty="0"/>
              <a:t>Pros and Cons</a:t>
            </a:r>
          </a:p>
          <a:p>
            <a:r>
              <a:rPr lang="en-GB" dirty="0"/>
              <a:t>Force field analysis</a:t>
            </a:r>
          </a:p>
          <a:p>
            <a:r>
              <a:rPr lang="en-GB" dirty="0"/>
              <a:t>How you would overcome the barriers and risks</a:t>
            </a:r>
          </a:p>
          <a:p>
            <a:pPr marL="0" indent="0">
              <a:buNone/>
            </a:pPr>
            <a:endParaRPr lang="en-GB" dirty="0"/>
          </a:p>
        </p:txBody>
      </p:sp>
    </p:spTree>
    <p:extLst>
      <p:ext uri="{BB962C8B-B14F-4D97-AF65-F5344CB8AC3E}">
        <p14:creationId xmlns:p14="http://schemas.microsoft.com/office/powerpoint/2010/main" val="277653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05713-829D-3DFF-24E4-9B64E1E40C39}"/>
              </a:ext>
            </a:extLst>
          </p:cNvPr>
          <p:cNvSpPr>
            <a:spLocks noGrp="1"/>
          </p:cNvSpPr>
          <p:nvPr>
            <p:ph type="title"/>
          </p:nvPr>
        </p:nvSpPr>
        <p:spPr>
          <a:xfrm>
            <a:off x="721744" y="195412"/>
            <a:ext cx="4011084" cy="687532"/>
          </a:xfrm>
        </p:spPr>
        <p:txBody>
          <a:bodyPr vert="horz" lIns="91440" tIns="45720" rIns="91440" bIns="45720" rtlCol="0" anchor="b">
            <a:normAutofit/>
          </a:bodyPr>
          <a:lstStyle/>
          <a:p>
            <a:r>
              <a:rPr lang="en-GB" sz="3200" dirty="0"/>
              <a:t>Force-Field Analysis</a:t>
            </a:r>
          </a:p>
        </p:txBody>
      </p:sp>
      <p:pic>
        <p:nvPicPr>
          <p:cNvPr id="10" name="Content Placeholder 9">
            <a:extLst>
              <a:ext uri="{FF2B5EF4-FFF2-40B4-BE49-F238E27FC236}">
                <a16:creationId xmlns:a16="http://schemas.microsoft.com/office/drawing/2014/main" id="{10D829BB-D224-4476-A941-D1E81C2668BB}"/>
              </a:ext>
            </a:extLst>
          </p:cNvPr>
          <p:cNvPicPr>
            <a:picLocks noGrp="1" noChangeAspect="1"/>
          </p:cNvPicPr>
          <p:nvPr>
            <p:ph idx="1"/>
          </p:nvPr>
        </p:nvPicPr>
        <p:blipFill>
          <a:blip r:embed="rId3"/>
          <a:stretch>
            <a:fillRect/>
          </a:stretch>
        </p:blipFill>
        <p:spPr>
          <a:xfrm>
            <a:off x="5568938" y="273051"/>
            <a:ext cx="5211257" cy="5172173"/>
          </a:xfrm>
          <a:prstGeom prst="rect">
            <a:avLst/>
          </a:prstGeom>
          <a:noFill/>
        </p:spPr>
      </p:pic>
      <p:sp>
        <p:nvSpPr>
          <p:cNvPr id="7" name="TextBox 6">
            <a:extLst>
              <a:ext uri="{FF2B5EF4-FFF2-40B4-BE49-F238E27FC236}">
                <a16:creationId xmlns:a16="http://schemas.microsoft.com/office/drawing/2014/main" id="{1219C09A-2F44-838A-DBBC-DA6A983CC1BF}"/>
              </a:ext>
            </a:extLst>
          </p:cNvPr>
          <p:cNvSpPr txBox="1"/>
          <p:nvPr/>
        </p:nvSpPr>
        <p:spPr>
          <a:xfrm>
            <a:off x="327804" y="1061049"/>
            <a:ext cx="4925683" cy="4209979"/>
          </a:xfrm>
          <a:prstGeom prst="rect">
            <a:avLst/>
          </a:prstGeom>
        </p:spPr>
        <p:txBody>
          <a:bodyPr vert="horz" lIns="91440" tIns="45720" rIns="91440" bIns="45720" rtlCol="0">
            <a:noAutofit/>
          </a:bodyPr>
          <a:lstStyle/>
          <a:p>
            <a:pPr>
              <a:spcBef>
                <a:spcPct val="20000"/>
              </a:spcBef>
            </a:pPr>
            <a:r>
              <a:rPr lang="en-US" sz="2000" i="0" kern="1200" dirty="0">
                <a:effectLst/>
                <a:ea typeface="+mn-ea"/>
                <a:cs typeface="+mn-cs"/>
              </a:rPr>
              <a:t>Stage 1: Define the Innovation Opportunity in the box in the middle</a:t>
            </a:r>
          </a:p>
          <a:p>
            <a:pPr>
              <a:spcBef>
                <a:spcPct val="20000"/>
              </a:spcBef>
            </a:pPr>
            <a:r>
              <a:rPr lang="en-US" sz="2000" i="0" kern="1200" dirty="0">
                <a:effectLst/>
                <a:ea typeface="+mn-ea"/>
                <a:cs typeface="+mn-cs"/>
              </a:rPr>
              <a:t>Stage 2: Identify the Forces For the Opportunity</a:t>
            </a:r>
          </a:p>
          <a:p>
            <a:pPr>
              <a:spcBef>
                <a:spcPct val="20000"/>
              </a:spcBef>
            </a:pPr>
            <a:r>
              <a:rPr lang="en-US" sz="2000" i="0" kern="1200" dirty="0">
                <a:effectLst/>
                <a:ea typeface="+mn-ea"/>
                <a:cs typeface="+mn-cs"/>
              </a:rPr>
              <a:t>Stage 3: Identify the Forces Against the Opportunity </a:t>
            </a:r>
          </a:p>
          <a:p>
            <a:pPr>
              <a:spcBef>
                <a:spcPct val="20000"/>
              </a:spcBef>
            </a:pPr>
            <a:r>
              <a:rPr lang="en-US" sz="2000" i="0" kern="1200" dirty="0">
                <a:effectLst/>
                <a:ea typeface="+mn-ea"/>
                <a:cs typeface="+mn-cs"/>
              </a:rPr>
              <a:t>Stage 4: Assign a score for each Force identified in stages 2 &amp; 3.  The scoring system should range from 1 (weak) to 5 (strong), and then total each side.</a:t>
            </a:r>
          </a:p>
          <a:p>
            <a:pPr>
              <a:spcBef>
                <a:spcPct val="20000"/>
              </a:spcBef>
            </a:pPr>
            <a:r>
              <a:rPr lang="en-GB" sz="2000" i="0" dirty="0">
                <a:effectLst/>
              </a:rPr>
              <a:t>Stage 5: Analyse the outcome to decide whether or not to move forward with the Innovative Opportunity.</a:t>
            </a:r>
            <a:endParaRPr lang="en-US" sz="2000" i="0" kern="1200" dirty="0">
              <a:effectLst/>
              <a:ea typeface="+mn-ea"/>
              <a:cs typeface="+mn-cs"/>
            </a:endParaRPr>
          </a:p>
        </p:txBody>
      </p:sp>
    </p:spTree>
    <p:extLst>
      <p:ext uri="{BB962C8B-B14F-4D97-AF65-F5344CB8AC3E}">
        <p14:creationId xmlns:p14="http://schemas.microsoft.com/office/powerpoint/2010/main" val="2435601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FD66-7B95-620B-4CF0-9B375BAFB4F7}"/>
              </a:ext>
            </a:extLst>
          </p:cNvPr>
          <p:cNvSpPr>
            <a:spLocks noGrp="1"/>
          </p:cNvSpPr>
          <p:nvPr>
            <p:ph type="title"/>
          </p:nvPr>
        </p:nvSpPr>
        <p:spPr/>
        <p:txBody>
          <a:bodyPr/>
          <a:lstStyle/>
          <a:p>
            <a:r>
              <a:rPr lang="en-GB" b="1" dirty="0"/>
              <a:t>Task 6</a:t>
            </a:r>
          </a:p>
        </p:txBody>
      </p:sp>
      <p:sp>
        <p:nvSpPr>
          <p:cNvPr id="3" name="Text Placeholder 2">
            <a:extLst>
              <a:ext uri="{FF2B5EF4-FFF2-40B4-BE49-F238E27FC236}">
                <a16:creationId xmlns:a16="http://schemas.microsoft.com/office/drawing/2014/main" id="{A1C9F1BD-304E-919D-25C8-5C78FA31E80F}"/>
              </a:ext>
            </a:extLst>
          </p:cNvPr>
          <p:cNvSpPr>
            <a:spLocks noGrp="1"/>
          </p:cNvSpPr>
          <p:nvPr>
            <p:ph type="body" idx="1"/>
          </p:nvPr>
        </p:nvSpPr>
        <p:spPr>
          <a:xfrm>
            <a:off x="609600" y="1156494"/>
            <a:ext cx="5386917" cy="757237"/>
          </a:xfrm>
        </p:spPr>
        <p:txBody>
          <a:bodyPr/>
          <a:lstStyle/>
          <a:p>
            <a:r>
              <a:rPr lang="en-GB" dirty="0"/>
              <a:t>Task Description</a:t>
            </a:r>
          </a:p>
        </p:txBody>
      </p:sp>
      <p:sp>
        <p:nvSpPr>
          <p:cNvPr id="4" name="Content Placeholder 3">
            <a:extLst>
              <a:ext uri="{FF2B5EF4-FFF2-40B4-BE49-F238E27FC236}">
                <a16:creationId xmlns:a16="http://schemas.microsoft.com/office/drawing/2014/main" id="{2DD8661D-95CD-C610-8BB5-4C1A05C36D00}"/>
              </a:ext>
            </a:extLst>
          </p:cNvPr>
          <p:cNvSpPr>
            <a:spLocks noGrp="1"/>
          </p:cNvSpPr>
          <p:nvPr>
            <p:ph sz="half" idx="2"/>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500" b="0" i="0" u="none" strike="noStrike" kern="1200" cap="none" spc="0" normalizeH="0" baseline="0" noProof="0" dirty="0">
                <a:ln>
                  <a:noFill/>
                </a:ln>
                <a:solidFill>
                  <a:prstClr val="black"/>
                </a:solidFill>
                <a:effectLst/>
                <a:uLnTx/>
                <a:uFillTx/>
                <a:latin typeface="Myriad Pro"/>
                <a:ea typeface="+mn-ea"/>
                <a:cs typeface="+mn-cs"/>
              </a:rPr>
              <a:t>6. A critical discussion of the extent to which your organisation’s climate is supportive of innovation and the likelihood that your management team would implement your idea.</a:t>
            </a:r>
          </a:p>
          <a:p>
            <a:pPr marL="0" indent="0">
              <a:buNone/>
            </a:pPr>
            <a:endParaRPr lang="en-GB" dirty="0"/>
          </a:p>
        </p:txBody>
      </p:sp>
      <p:sp>
        <p:nvSpPr>
          <p:cNvPr id="5" name="Text Placeholder 4">
            <a:extLst>
              <a:ext uri="{FF2B5EF4-FFF2-40B4-BE49-F238E27FC236}">
                <a16:creationId xmlns:a16="http://schemas.microsoft.com/office/drawing/2014/main" id="{949ACF53-37E1-EA37-272C-21FAFEB2F4A0}"/>
              </a:ext>
            </a:extLst>
          </p:cNvPr>
          <p:cNvSpPr>
            <a:spLocks noGrp="1"/>
          </p:cNvSpPr>
          <p:nvPr>
            <p:ph type="body" sz="quarter" idx="3"/>
          </p:nvPr>
        </p:nvSpPr>
        <p:spPr>
          <a:xfrm>
            <a:off x="6193368" y="1317701"/>
            <a:ext cx="5389033" cy="639762"/>
          </a:xfrm>
        </p:spPr>
        <p:txBody>
          <a:bodyPr/>
          <a:lstStyle/>
          <a:p>
            <a:r>
              <a:rPr lang="en-GB" dirty="0"/>
              <a:t>Content</a:t>
            </a:r>
          </a:p>
        </p:txBody>
      </p:sp>
      <p:sp>
        <p:nvSpPr>
          <p:cNvPr id="6" name="Content Placeholder 5">
            <a:extLst>
              <a:ext uri="{FF2B5EF4-FFF2-40B4-BE49-F238E27FC236}">
                <a16:creationId xmlns:a16="http://schemas.microsoft.com/office/drawing/2014/main" id="{FEE8CDE5-E9F6-FDB0-A3C0-22B95ABD6B2F}"/>
              </a:ext>
            </a:extLst>
          </p:cNvPr>
          <p:cNvSpPr>
            <a:spLocks noGrp="1"/>
          </p:cNvSpPr>
          <p:nvPr>
            <p:ph sz="quarter" idx="4"/>
          </p:nvPr>
        </p:nvSpPr>
        <p:spPr>
          <a:xfrm>
            <a:off x="6193368" y="1969907"/>
            <a:ext cx="5389033" cy="3414365"/>
          </a:xfrm>
        </p:spPr>
        <p:txBody>
          <a:bodyPr>
            <a:normAutofit fontScale="85000" lnSpcReduction="20000"/>
          </a:bodyPr>
          <a:lstStyle/>
          <a:p>
            <a:pPr marL="0" indent="0">
              <a:buNone/>
            </a:pPr>
            <a:r>
              <a:rPr lang="en-GB" dirty="0"/>
              <a:t>You need to state to what extent your organisational context fosters creativity and innovation. Does it need to change for your idea to be implemented and for innovation to happen going forwards?</a:t>
            </a:r>
          </a:p>
          <a:p>
            <a:r>
              <a:rPr lang="en-GB" dirty="0"/>
              <a:t>Definition of climate</a:t>
            </a:r>
          </a:p>
          <a:p>
            <a:r>
              <a:rPr lang="en-GB" dirty="0"/>
              <a:t>Leadership styles – transformational, authentic etc</a:t>
            </a:r>
          </a:p>
          <a:p>
            <a:r>
              <a:rPr lang="en-GB" dirty="0"/>
              <a:t>Drivers of innovation climate – leadership, team dynamics, job design, policies</a:t>
            </a:r>
          </a:p>
          <a:p>
            <a:r>
              <a:rPr lang="en-GB" dirty="0"/>
              <a:t>Other relevant factors – workspace</a:t>
            </a:r>
          </a:p>
          <a:p>
            <a:r>
              <a:rPr lang="en-GB" dirty="0"/>
              <a:t>Do employees need training?</a:t>
            </a:r>
          </a:p>
          <a:p>
            <a:pPr marL="0" indent="0">
              <a:buNone/>
            </a:pPr>
            <a:endParaRPr lang="en-GB" dirty="0"/>
          </a:p>
        </p:txBody>
      </p:sp>
    </p:spTree>
    <p:extLst>
      <p:ext uri="{BB962C8B-B14F-4D97-AF65-F5344CB8AC3E}">
        <p14:creationId xmlns:p14="http://schemas.microsoft.com/office/powerpoint/2010/main" val="24688807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Box 1">
            <a:extLst>
              <a:ext uri="{FF2B5EF4-FFF2-40B4-BE49-F238E27FC236}">
                <a16:creationId xmlns:a16="http://schemas.microsoft.com/office/drawing/2014/main" id="{FB21CFDD-48CE-FB9B-3852-AE3FC9E9EB3F}"/>
              </a:ext>
            </a:extLst>
          </p:cNvPr>
          <p:cNvSpPr txBox="1">
            <a:spLocks noChangeArrowheads="1"/>
          </p:cNvSpPr>
          <p:nvPr/>
        </p:nvSpPr>
        <p:spPr bwMode="auto">
          <a:xfrm>
            <a:off x="609601" y="1223919"/>
            <a:ext cx="2936788" cy="133332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Autofit/>
          </a:bodyPr>
          <a:lstStyle>
            <a:lvl1pPr>
              <a:spcBef>
                <a:spcPct val="20000"/>
              </a:spcBef>
              <a:buClr>
                <a:srgbClr val="007FA3"/>
              </a:buClr>
              <a:buChar char="•"/>
              <a:defRPr sz="3200">
                <a:solidFill>
                  <a:schemeClr val="tx1"/>
                </a:solidFill>
                <a:latin typeface="Arial" panose="020B0604020202020204" pitchFamily="34" charset="0"/>
              </a:defRPr>
            </a:lvl1pPr>
            <a:lvl2pPr marL="742950" indent="-285750">
              <a:spcBef>
                <a:spcPct val="20000"/>
              </a:spcBef>
              <a:buClr>
                <a:srgbClr val="007FA3"/>
              </a:buClr>
              <a:buChar char="–"/>
              <a:defRPr sz="2800">
                <a:solidFill>
                  <a:schemeClr val="tx1"/>
                </a:solidFill>
                <a:latin typeface="Arial" panose="020B0604020202020204" pitchFamily="34" charset="0"/>
              </a:defRPr>
            </a:lvl2pPr>
            <a:lvl3pPr marL="1143000" indent="-228600">
              <a:spcBef>
                <a:spcPct val="20000"/>
              </a:spcBef>
              <a:buClr>
                <a:srgbClr val="007FA3"/>
              </a:buClr>
              <a:buChar char="•"/>
              <a:defRPr sz="2400">
                <a:solidFill>
                  <a:schemeClr val="tx1"/>
                </a:solidFill>
                <a:latin typeface="Arial" panose="020B0604020202020204" pitchFamily="34" charset="0"/>
              </a:defRPr>
            </a:lvl3pPr>
            <a:lvl4pPr marL="1600200" indent="-228600">
              <a:spcBef>
                <a:spcPct val="20000"/>
              </a:spcBef>
              <a:buClr>
                <a:srgbClr val="007FA3"/>
              </a:buClr>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600"/>
              </a:spcAft>
              <a:buClrTx/>
              <a:buSzTx/>
              <a:buFontTx/>
              <a:buNone/>
              <a:tabLst/>
              <a:defRPr/>
            </a:pP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Dimensions of the Creative </a:t>
            </a:r>
            <a:r>
              <a:rPr kumimoji="0" lang="en-US" altLang="en-US" sz="2400" b="1" i="0" u="none" strike="noStrike" kern="1200" cap="none" spc="0" normalizeH="0" baseline="0" noProof="0" dirty="0" err="1">
                <a:ln>
                  <a:noFill/>
                </a:ln>
                <a:solidFill>
                  <a:prstClr val="black"/>
                </a:solidFill>
                <a:effectLst/>
                <a:uLnTx/>
                <a:uFillTx/>
                <a:latin typeface="Myriad Pro"/>
                <a:ea typeface="+mn-ea"/>
                <a:cs typeface="+mn-cs"/>
              </a:rPr>
              <a:t>Organisation</a:t>
            </a:r>
            <a:r>
              <a:rPr kumimoji="0" lang="en-US" altLang="en-US" sz="2400" b="1" i="0" u="none" strike="noStrike" kern="1200" cap="none" spc="0" normalizeH="0" baseline="0" noProof="0" dirty="0">
                <a:ln>
                  <a:noFill/>
                </a:ln>
                <a:solidFill>
                  <a:prstClr val="black"/>
                </a:solidFill>
                <a:effectLst/>
                <a:uLnTx/>
                <a:uFillTx/>
                <a:latin typeface="Myriad Pro"/>
                <a:ea typeface="+mn-ea"/>
                <a:cs typeface="+mn-cs"/>
              </a:rPr>
              <a:t> Climate (Buchanan and Huczynski, 2019)</a:t>
            </a:r>
          </a:p>
        </p:txBody>
      </p:sp>
      <p:pic>
        <p:nvPicPr>
          <p:cNvPr id="16387" name="Picture 2">
            <a:extLst>
              <a:ext uri="{FF2B5EF4-FFF2-40B4-BE49-F238E27FC236}">
                <a16:creationId xmlns:a16="http://schemas.microsoft.com/office/drawing/2014/main" id="{CE017E50-2070-8A04-0BF6-BB111EDB7E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407242" y="310121"/>
            <a:ext cx="6227805" cy="64613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16392" name="Text Placeholder 3">
            <a:extLst>
              <a:ext uri="{FF2B5EF4-FFF2-40B4-BE49-F238E27FC236}">
                <a16:creationId xmlns:a16="http://schemas.microsoft.com/office/drawing/2014/main" id="{DA930A6B-D857-3C99-5FBD-298176869551}"/>
              </a:ext>
            </a:extLst>
          </p:cNvPr>
          <p:cNvSpPr>
            <a:spLocks noGrp="1"/>
          </p:cNvSpPr>
          <p:nvPr>
            <p:ph type="body" sz="half" idx="2"/>
          </p:nvPr>
        </p:nvSpPr>
        <p:spPr>
          <a:xfrm>
            <a:off x="609600" y="2681416"/>
            <a:ext cx="3443415" cy="2783576"/>
          </a:xfrm>
        </p:spPr>
        <p:txBody>
          <a:bodyPr>
            <a:noAutofit/>
          </a:bodyPr>
          <a:lstStyle/>
          <a:p>
            <a:r>
              <a:rPr lang="en-US" sz="2000" dirty="0"/>
              <a:t>Assess your </a:t>
            </a:r>
            <a:r>
              <a:rPr lang="en-US" sz="2000" dirty="0" err="1"/>
              <a:t>organisation’s</a:t>
            </a:r>
            <a:r>
              <a:rPr lang="en-US" sz="2000" dirty="0"/>
              <a:t> climate on </a:t>
            </a:r>
            <a:r>
              <a:rPr lang="en-US" sz="2000" dirty="0" err="1"/>
              <a:t>Ekvall’s</a:t>
            </a:r>
            <a:r>
              <a:rPr lang="en-US" sz="2000" dirty="0"/>
              <a:t> ten dimensions, in terms of how it promotes or inhibits innovation. What practical steps could it take to strengthen the creative climate to promote innovation?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BC95-D5E3-AE8C-5420-55ED007EAA35}"/>
              </a:ext>
            </a:extLst>
          </p:cNvPr>
          <p:cNvSpPr>
            <a:spLocks noGrp="1"/>
          </p:cNvSpPr>
          <p:nvPr>
            <p:ph type="title"/>
          </p:nvPr>
        </p:nvSpPr>
        <p:spPr/>
        <p:txBody>
          <a:bodyPr/>
          <a:lstStyle/>
          <a:p>
            <a:r>
              <a:rPr lang="en-GB" b="1" dirty="0"/>
              <a:t>Important to Note</a:t>
            </a:r>
          </a:p>
        </p:txBody>
      </p:sp>
      <p:sp>
        <p:nvSpPr>
          <p:cNvPr id="3" name="Content Placeholder 2">
            <a:extLst>
              <a:ext uri="{FF2B5EF4-FFF2-40B4-BE49-F238E27FC236}">
                <a16:creationId xmlns:a16="http://schemas.microsoft.com/office/drawing/2014/main" id="{AA1691DB-C1F1-6F3C-231C-015B59578AD1}"/>
              </a:ext>
            </a:extLst>
          </p:cNvPr>
          <p:cNvSpPr>
            <a:spLocks noGrp="1"/>
          </p:cNvSpPr>
          <p:nvPr>
            <p:ph idx="1"/>
          </p:nvPr>
        </p:nvSpPr>
        <p:spPr/>
        <p:txBody>
          <a:bodyPr/>
          <a:lstStyle/>
          <a:p>
            <a:pPr marL="0" indent="0">
              <a:buNone/>
            </a:pPr>
            <a:r>
              <a:rPr lang="en-GB" sz="3200" dirty="0">
                <a:effectLst/>
                <a:latin typeface="Arial" panose="020B0604020202020204" pitchFamily="34" charset="0"/>
                <a:ea typeface="Times New Roman" panose="02020603050405020304" pitchFamily="18" charset="0"/>
              </a:rPr>
              <a:t>You should include </a:t>
            </a:r>
            <a:r>
              <a:rPr lang="en-GB" sz="3200" b="1" dirty="0">
                <a:effectLst/>
                <a:latin typeface="Arial" panose="020B0604020202020204" pitchFamily="34" charset="0"/>
                <a:ea typeface="Times New Roman" panose="02020603050405020304" pitchFamily="18" charset="0"/>
              </a:rPr>
              <a:t>relevant models and theories </a:t>
            </a:r>
            <a:r>
              <a:rPr lang="en-GB" sz="3200" dirty="0">
                <a:effectLst/>
                <a:latin typeface="Arial" panose="020B0604020202020204" pitchFamily="34" charset="0"/>
                <a:ea typeface="Times New Roman" panose="02020603050405020304" pitchFamily="18" charset="0"/>
              </a:rPr>
              <a:t>in your report and explain how you have applied them in the above context. You should also make </a:t>
            </a:r>
            <a:r>
              <a:rPr lang="en-GB" sz="3200" b="1" dirty="0">
                <a:effectLst/>
                <a:latin typeface="Arial" panose="020B0604020202020204" pitchFamily="34" charset="0"/>
                <a:ea typeface="Times New Roman" panose="02020603050405020304" pitchFamily="18" charset="0"/>
              </a:rPr>
              <a:t>regular reference to specific detail regarding your organisation</a:t>
            </a:r>
            <a:r>
              <a:rPr lang="en-GB" sz="3200" dirty="0">
                <a:effectLst/>
                <a:latin typeface="Arial" panose="020B0604020202020204" pitchFamily="34" charset="0"/>
                <a:ea typeface="Times New Roman" panose="02020603050405020304" pitchFamily="18" charset="0"/>
              </a:rPr>
              <a:t>. Your work should include sufficient </a:t>
            </a:r>
            <a:r>
              <a:rPr lang="en-GB" sz="3200" b="1" dirty="0">
                <a:effectLst/>
                <a:latin typeface="Arial" panose="020B0604020202020204" pitchFamily="34" charset="0"/>
                <a:ea typeface="Times New Roman" panose="02020603050405020304" pitchFamily="18" charset="0"/>
              </a:rPr>
              <a:t>critical analysis </a:t>
            </a:r>
            <a:r>
              <a:rPr lang="en-GB" sz="3200" dirty="0">
                <a:effectLst/>
                <a:latin typeface="Arial" panose="020B0604020202020204" pitchFamily="34" charset="0"/>
                <a:ea typeface="Times New Roman" panose="02020603050405020304" pitchFamily="18" charset="0"/>
              </a:rPr>
              <a:t>and be robustly underpinned by </a:t>
            </a:r>
            <a:r>
              <a:rPr lang="en-GB" sz="3200" b="1" dirty="0">
                <a:effectLst/>
                <a:latin typeface="Arial" panose="020B0604020202020204" pitchFamily="34" charset="0"/>
                <a:ea typeface="Times New Roman" panose="02020603050405020304" pitchFamily="18" charset="0"/>
              </a:rPr>
              <a:t>credible sources</a:t>
            </a:r>
            <a:r>
              <a:rPr lang="en-GB" sz="3200" dirty="0">
                <a:effectLst/>
                <a:latin typeface="Arial" panose="020B0604020202020204" pitchFamily="34" charset="0"/>
                <a:ea typeface="Times New Roman" panose="02020603050405020304" pitchFamily="18" charset="0"/>
              </a:rPr>
              <a:t>, including peer reviewed articles. </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224867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4F93-A84A-1758-2E4F-3A1F6E20148E}"/>
              </a:ext>
            </a:extLst>
          </p:cNvPr>
          <p:cNvSpPr>
            <a:spLocks noGrp="1"/>
          </p:cNvSpPr>
          <p:nvPr>
            <p:ph type="title"/>
          </p:nvPr>
        </p:nvSpPr>
        <p:spPr/>
        <p:txBody>
          <a:bodyPr/>
          <a:lstStyle/>
          <a:p>
            <a:r>
              <a:rPr lang="en-GB" b="1" dirty="0"/>
              <a:t>Structure</a:t>
            </a:r>
          </a:p>
        </p:txBody>
      </p:sp>
      <p:sp>
        <p:nvSpPr>
          <p:cNvPr id="3" name="Content Placeholder 2">
            <a:extLst>
              <a:ext uri="{FF2B5EF4-FFF2-40B4-BE49-F238E27FC236}">
                <a16:creationId xmlns:a16="http://schemas.microsoft.com/office/drawing/2014/main" id="{C4FBCBA3-7771-1805-CB37-2889D6472708}"/>
              </a:ext>
            </a:extLst>
          </p:cNvPr>
          <p:cNvSpPr>
            <a:spLocks noGrp="1"/>
          </p:cNvSpPr>
          <p:nvPr>
            <p:ph idx="1"/>
          </p:nvPr>
        </p:nvSpPr>
        <p:spPr/>
        <p:txBody>
          <a:bodyPr>
            <a:normAutofit fontScale="92500" lnSpcReduction="20000"/>
          </a:bodyPr>
          <a:lstStyle/>
          <a:p>
            <a:r>
              <a:rPr lang="en-GB" dirty="0"/>
              <a:t>Title (your own)</a:t>
            </a:r>
          </a:p>
          <a:p>
            <a:r>
              <a:rPr lang="en-GB" dirty="0"/>
              <a:t>Contents List</a:t>
            </a:r>
          </a:p>
          <a:p>
            <a:r>
              <a:rPr lang="en-GB" dirty="0"/>
              <a:t>Executive summary (not in word count)</a:t>
            </a:r>
          </a:p>
          <a:p>
            <a:r>
              <a:rPr lang="en-GB" dirty="0"/>
              <a:t>Sections covering the tasks</a:t>
            </a:r>
          </a:p>
          <a:p>
            <a:r>
              <a:rPr lang="en-GB" dirty="0"/>
              <a:t>Conclusion</a:t>
            </a:r>
          </a:p>
          <a:p>
            <a:r>
              <a:rPr lang="en-GB" dirty="0"/>
              <a:t>Reference List</a:t>
            </a:r>
          </a:p>
          <a:p>
            <a:pPr marL="0" indent="0">
              <a:buNone/>
            </a:pPr>
            <a:endParaRPr lang="en-GB" dirty="0"/>
          </a:p>
          <a:p>
            <a:pPr marL="0" indent="0">
              <a:buNone/>
            </a:pPr>
            <a:r>
              <a:rPr lang="en-GB" dirty="0"/>
              <a:t>You can write some of it in the first person (e.g. your role)</a:t>
            </a:r>
          </a:p>
        </p:txBody>
      </p:sp>
    </p:spTree>
    <p:extLst>
      <p:ext uri="{BB962C8B-B14F-4D97-AF65-F5344CB8AC3E}">
        <p14:creationId xmlns:p14="http://schemas.microsoft.com/office/powerpoint/2010/main" val="1571010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484B-B752-7A79-95E8-370DB6CDC4FE}"/>
              </a:ext>
            </a:extLst>
          </p:cNvPr>
          <p:cNvSpPr>
            <a:spLocks noGrp="1"/>
          </p:cNvSpPr>
          <p:nvPr>
            <p:ph type="title"/>
          </p:nvPr>
        </p:nvSpPr>
        <p:spPr/>
        <p:txBody>
          <a:bodyPr/>
          <a:lstStyle/>
          <a:p>
            <a:r>
              <a:rPr lang="en-GB" b="1" dirty="0"/>
              <a:t>Specific Guidelines</a:t>
            </a:r>
          </a:p>
        </p:txBody>
      </p:sp>
      <p:sp>
        <p:nvSpPr>
          <p:cNvPr id="3" name="Content Placeholder 2">
            <a:extLst>
              <a:ext uri="{FF2B5EF4-FFF2-40B4-BE49-F238E27FC236}">
                <a16:creationId xmlns:a16="http://schemas.microsoft.com/office/drawing/2014/main" id="{DE46AD62-85A9-002B-B376-90F1579294B9}"/>
              </a:ext>
            </a:extLst>
          </p:cNvPr>
          <p:cNvSpPr>
            <a:spLocks noGrp="1"/>
          </p:cNvSpPr>
          <p:nvPr>
            <p:ph idx="1"/>
          </p:nvPr>
        </p:nvSpPr>
        <p:spPr/>
        <p:txBody>
          <a:bodyPr>
            <a:normAutofit lnSpcReduction="10000"/>
          </a:bodyPr>
          <a:lstStyle/>
          <a:p>
            <a:r>
              <a:rPr lang="en-GB" dirty="0"/>
              <a:t>4000 words</a:t>
            </a:r>
          </a:p>
          <a:p>
            <a:r>
              <a:rPr lang="en-GB" dirty="0"/>
              <a:t>Use at least 25 sources</a:t>
            </a:r>
          </a:p>
          <a:p>
            <a:r>
              <a:rPr lang="en-GB" dirty="0"/>
              <a:t>Make sure your work flows well and is logical</a:t>
            </a:r>
          </a:p>
          <a:p>
            <a:r>
              <a:rPr lang="en-GB" dirty="0"/>
              <a:t>Critically analyse models and theories (advantages/disadvantages, compare and contrast)</a:t>
            </a:r>
          </a:p>
          <a:p>
            <a:r>
              <a:rPr lang="en-GB" dirty="0"/>
              <a:t>Refer to your organisation throughout the assignment</a:t>
            </a:r>
          </a:p>
          <a:p>
            <a:r>
              <a:rPr lang="en-GB" dirty="0"/>
              <a:t>Your idea should be practical and realistic to implement</a:t>
            </a:r>
          </a:p>
          <a:p>
            <a:endParaRPr lang="en-GB" dirty="0"/>
          </a:p>
          <a:p>
            <a:endParaRPr lang="en-GB" dirty="0"/>
          </a:p>
        </p:txBody>
      </p:sp>
    </p:spTree>
    <p:extLst>
      <p:ext uri="{BB962C8B-B14F-4D97-AF65-F5344CB8AC3E}">
        <p14:creationId xmlns:p14="http://schemas.microsoft.com/office/powerpoint/2010/main" val="3097641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E21C-30D4-FF05-DDE9-26407C572381}"/>
              </a:ext>
            </a:extLst>
          </p:cNvPr>
          <p:cNvSpPr>
            <a:spLocks noGrp="1"/>
          </p:cNvSpPr>
          <p:nvPr>
            <p:ph type="title"/>
          </p:nvPr>
        </p:nvSpPr>
        <p:spPr/>
        <p:txBody>
          <a:bodyPr/>
          <a:lstStyle/>
          <a:p>
            <a:r>
              <a:rPr lang="en-GB" b="1" dirty="0"/>
              <a:t>Activity – Plan your Assignment</a:t>
            </a:r>
          </a:p>
        </p:txBody>
      </p:sp>
      <p:graphicFrame>
        <p:nvGraphicFramePr>
          <p:cNvPr id="4" name="Content Placeholder 3">
            <a:extLst>
              <a:ext uri="{FF2B5EF4-FFF2-40B4-BE49-F238E27FC236}">
                <a16:creationId xmlns:a16="http://schemas.microsoft.com/office/drawing/2014/main" id="{2EB81C45-9E79-AA6B-C23F-90815EF67ABC}"/>
              </a:ext>
            </a:extLst>
          </p:cNvPr>
          <p:cNvGraphicFramePr>
            <a:graphicFrameLocks noGrp="1"/>
          </p:cNvGraphicFramePr>
          <p:nvPr>
            <p:ph idx="1"/>
          </p:nvPr>
        </p:nvGraphicFramePr>
        <p:xfrm>
          <a:off x="819807" y="1600200"/>
          <a:ext cx="10762593" cy="3200400"/>
        </p:xfrm>
        <a:graphic>
          <a:graphicData uri="http://schemas.openxmlformats.org/drawingml/2006/table">
            <a:tbl>
              <a:tblPr firstRow="1" bandRow="1">
                <a:tableStyleId>{5C22544A-7EE6-4342-B048-85BDC9FD1C3A}</a:tableStyleId>
              </a:tblPr>
              <a:tblGrid>
                <a:gridCol w="5276193">
                  <a:extLst>
                    <a:ext uri="{9D8B030D-6E8A-4147-A177-3AD203B41FA5}">
                      <a16:colId xmlns:a16="http://schemas.microsoft.com/office/drawing/2014/main" val="3152759455"/>
                    </a:ext>
                  </a:extLst>
                </a:gridCol>
                <a:gridCol w="5486400">
                  <a:extLst>
                    <a:ext uri="{9D8B030D-6E8A-4147-A177-3AD203B41FA5}">
                      <a16:colId xmlns:a16="http://schemas.microsoft.com/office/drawing/2014/main" val="2773683308"/>
                    </a:ext>
                  </a:extLst>
                </a:gridCol>
              </a:tblGrid>
              <a:tr h="370840">
                <a:tc>
                  <a:txBody>
                    <a:bodyPr/>
                    <a:lstStyle/>
                    <a:p>
                      <a:r>
                        <a:rPr lang="en-GB" sz="2400" baseline="0" dirty="0"/>
                        <a:t>Task</a:t>
                      </a:r>
                    </a:p>
                  </a:txBody>
                  <a:tcPr/>
                </a:tc>
                <a:tc>
                  <a:txBody>
                    <a:bodyPr/>
                    <a:lstStyle/>
                    <a:p>
                      <a:r>
                        <a:rPr lang="en-GB" sz="2400" baseline="0" dirty="0"/>
                        <a:t>Content – Models, theory, research</a:t>
                      </a:r>
                    </a:p>
                  </a:txBody>
                  <a:tcPr/>
                </a:tc>
                <a:extLst>
                  <a:ext uri="{0D108BD9-81ED-4DB2-BD59-A6C34878D82A}">
                    <a16:rowId xmlns:a16="http://schemas.microsoft.com/office/drawing/2014/main" val="3709006163"/>
                  </a:ext>
                </a:extLst>
              </a:tr>
              <a:tr h="370840">
                <a:tc>
                  <a:txBody>
                    <a:bodyPr/>
                    <a:lstStyle/>
                    <a:p>
                      <a:r>
                        <a:rPr lang="en-GB" sz="2400" baseline="0" dirty="0"/>
                        <a:t>1</a:t>
                      </a:r>
                    </a:p>
                  </a:txBody>
                  <a:tcPr/>
                </a:tc>
                <a:tc>
                  <a:txBody>
                    <a:bodyPr/>
                    <a:lstStyle/>
                    <a:p>
                      <a:endParaRPr lang="en-GB" sz="2400" baseline="0"/>
                    </a:p>
                  </a:txBody>
                  <a:tcPr/>
                </a:tc>
                <a:extLst>
                  <a:ext uri="{0D108BD9-81ED-4DB2-BD59-A6C34878D82A}">
                    <a16:rowId xmlns:a16="http://schemas.microsoft.com/office/drawing/2014/main" val="1735086396"/>
                  </a:ext>
                </a:extLst>
              </a:tr>
              <a:tr h="370840">
                <a:tc>
                  <a:txBody>
                    <a:bodyPr/>
                    <a:lstStyle/>
                    <a:p>
                      <a:r>
                        <a:rPr lang="en-GB" sz="2400" baseline="0" dirty="0"/>
                        <a:t>2</a:t>
                      </a:r>
                    </a:p>
                  </a:txBody>
                  <a:tcPr/>
                </a:tc>
                <a:tc>
                  <a:txBody>
                    <a:bodyPr/>
                    <a:lstStyle/>
                    <a:p>
                      <a:endParaRPr lang="en-GB" sz="2400" baseline="0"/>
                    </a:p>
                  </a:txBody>
                  <a:tcPr/>
                </a:tc>
                <a:extLst>
                  <a:ext uri="{0D108BD9-81ED-4DB2-BD59-A6C34878D82A}">
                    <a16:rowId xmlns:a16="http://schemas.microsoft.com/office/drawing/2014/main" val="1712878701"/>
                  </a:ext>
                </a:extLst>
              </a:tr>
              <a:tr h="370840">
                <a:tc>
                  <a:txBody>
                    <a:bodyPr/>
                    <a:lstStyle/>
                    <a:p>
                      <a:r>
                        <a:rPr lang="en-GB" sz="2400" baseline="0" dirty="0"/>
                        <a:t>3</a:t>
                      </a:r>
                    </a:p>
                  </a:txBody>
                  <a:tcPr/>
                </a:tc>
                <a:tc>
                  <a:txBody>
                    <a:bodyPr/>
                    <a:lstStyle/>
                    <a:p>
                      <a:endParaRPr lang="en-GB" sz="2400" baseline="0"/>
                    </a:p>
                  </a:txBody>
                  <a:tcPr/>
                </a:tc>
                <a:extLst>
                  <a:ext uri="{0D108BD9-81ED-4DB2-BD59-A6C34878D82A}">
                    <a16:rowId xmlns:a16="http://schemas.microsoft.com/office/drawing/2014/main" val="1383944114"/>
                  </a:ext>
                </a:extLst>
              </a:tr>
              <a:tr h="370840">
                <a:tc>
                  <a:txBody>
                    <a:bodyPr/>
                    <a:lstStyle/>
                    <a:p>
                      <a:r>
                        <a:rPr lang="en-GB" sz="2400" baseline="0" dirty="0"/>
                        <a:t>4</a:t>
                      </a:r>
                    </a:p>
                  </a:txBody>
                  <a:tcPr/>
                </a:tc>
                <a:tc>
                  <a:txBody>
                    <a:bodyPr/>
                    <a:lstStyle/>
                    <a:p>
                      <a:endParaRPr lang="en-GB" sz="2400" baseline="0" dirty="0"/>
                    </a:p>
                  </a:txBody>
                  <a:tcPr/>
                </a:tc>
                <a:extLst>
                  <a:ext uri="{0D108BD9-81ED-4DB2-BD59-A6C34878D82A}">
                    <a16:rowId xmlns:a16="http://schemas.microsoft.com/office/drawing/2014/main" val="3548942324"/>
                  </a:ext>
                </a:extLst>
              </a:tr>
              <a:tr h="370840">
                <a:tc>
                  <a:txBody>
                    <a:bodyPr/>
                    <a:lstStyle/>
                    <a:p>
                      <a:r>
                        <a:rPr lang="en-GB" sz="2400" baseline="0" dirty="0"/>
                        <a:t>5</a:t>
                      </a:r>
                    </a:p>
                  </a:txBody>
                  <a:tcPr/>
                </a:tc>
                <a:tc>
                  <a:txBody>
                    <a:bodyPr/>
                    <a:lstStyle/>
                    <a:p>
                      <a:endParaRPr lang="en-GB" sz="2400" baseline="0" dirty="0"/>
                    </a:p>
                  </a:txBody>
                  <a:tcPr/>
                </a:tc>
                <a:extLst>
                  <a:ext uri="{0D108BD9-81ED-4DB2-BD59-A6C34878D82A}">
                    <a16:rowId xmlns:a16="http://schemas.microsoft.com/office/drawing/2014/main" val="816370890"/>
                  </a:ext>
                </a:extLst>
              </a:tr>
              <a:tr h="370840">
                <a:tc>
                  <a:txBody>
                    <a:bodyPr/>
                    <a:lstStyle/>
                    <a:p>
                      <a:r>
                        <a:rPr lang="en-GB" sz="2400" baseline="0" dirty="0"/>
                        <a:t>6</a:t>
                      </a:r>
                    </a:p>
                  </a:txBody>
                  <a:tcPr/>
                </a:tc>
                <a:tc>
                  <a:txBody>
                    <a:bodyPr/>
                    <a:lstStyle/>
                    <a:p>
                      <a:endParaRPr lang="en-GB" sz="2400" baseline="0" dirty="0"/>
                    </a:p>
                  </a:txBody>
                  <a:tcPr/>
                </a:tc>
                <a:extLst>
                  <a:ext uri="{0D108BD9-81ED-4DB2-BD59-A6C34878D82A}">
                    <a16:rowId xmlns:a16="http://schemas.microsoft.com/office/drawing/2014/main" val="3199812652"/>
                  </a:ext>
                </a:extLst>
              </a:tr>
            </a:tbl>
          </a:graphicData>
        </a:graphic>
      </p:graphicFrame>
    </p:spTree>
    <p:extLst>
      <p:ext uri="{BB962C8B-B14F-4D97-AF65-F5344CB8AC3E}">
        <p14:creationId xmlns:p14="http://schemas.microsoft.com/office/powerpoint/2010/main" val="29686551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TotalTime>
  <Words>1185</Words>
  <Application>Microsoft Office PowerPoint</Application>
  <PresentationFormat>Widescreen</PresentationFormat>
  <Paragraphs>136</Paragraphs>
  <Slides>20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Calibri</vt:lpstr>
      <vt:lpstr>Cambria</vt:lpstr>
      <vt:lpstr>Myriad Pro</vt:lpstr>
      <vt:lpstr>Times New Roman</vt:lpstr>
      <vt:lpstr>ThemeUWTSD</vt:lpstr>
      <vt:lpstr>Assignment Workshop</vt:lpstr>
      <vt:lpstr>What we’ll cover today</vt:lpstr>
      <vt:lpstr>This Week and Week After</vt:lpstr>
      <vt:lpstr>Referencing</vt:lpstr>
      <vt:lpstr>The Assignment</vt:lpstr>
      <vt:lpstr>The Tasks</vt:lpstr>
      <vt:lpstr>Task 1 and 2</vt:lpstr>
      <vt:lpstr>Activity – Research for your Assignment</vt:lpstr>
      <vt:lpstr>Task 3</vt:lpstr>
      <vt:lpstr>PowerPoint Presentation</vt:lpstr>
      <vt:lpstr>Task 4</vt:lpstr>
      <vt:lpstr>The Creative Process</vt:lpstr>
      <vt:lpstr>Task 5</vt:lpstr>
      <vt:lpstr>Force-Field Analysis</vt:lpstr>
      <vt:lpstr>Task 6</vt:lpstr>
      <vt:lpstr>PowerPoint Presentation</vt:lpstr>
      <vt:lpstr>Important to Note</vt:lpstr>
      <vt:lpstr>Structure</vt:lpstr>
      <vt:lpstr>Specific Guidelines</vt:lpstr>
      <vt:lpstr>Activity – Plan your 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2025-03-07T17:23:53Z</dcterms:created>
  <dcterms:modified xsi:type="dcterms:W3CDTF">2025-03-09T21:13:34Z</dcterms:modified>
</cp:coreProperties>
</file>